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A0293-B855-4570-86E4-82BDA315F944}">
  <a:tblStyle styleId="{6B3A0293-B855-4570-86E4-82BDA315F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dirty="0">
                <a:solidFill>
                  <a:schemeClr val="lt1"/>
                </a:solidFill>
                <a:latin typeface="Rajdhani"/>
                <a:ea typeface="Rajdhani"/>
                <a:cs typeface="Rajdhani"/>
                <a:sym typeface="Rajdhani"/>
              </a:rPr>
              <a:t>Armado de  computadoras</a:t>
            </a:r>
            <a:endParaRPr sz="4900" b="1" dirty="0">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dirty="0">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dirty="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48190" y="649322"/>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27715" y="1566222"/>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41915" y="1791172"/>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285203332"/>
              </p:ext>
            </p:extLst>
          </p:nvPr>
        </p:nvGraphicFramePr>
        <p:xfrm>
          <a:off x="973765" y="1841647"/>
          <a:ext cx="7239000" cy="2011560"/>
        </p:xfrm>
        <a:graphic>
          <a:graphicData uri="http://schemas.openxmlformats.org/drawingml/2006/table">
            <a:tbl>
              <a:tblPr>
                <a:noFill/>
                <a:tableStyleId>{6B3A0293-B855-4570-86E4-82BDA315F944}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0">
                          <a:latin typeface="Open Sans"/>
                          <a:ea typeface="Open Sans"/>
                          <a:cs typeface="Open Sans"/>
                          <a:sym typeface="Open Sans"/>
                        </a:rPr>
                        <a:t>Procesador</a:t>
                      </a:r>
                      <a:endParaRPr b="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0" u="none" dirty="0">
                          <a:latin typeface="+mn-lt"/>
                          <a:ea typeface="Open Sans"/>
                          <a:cs typeface="Open Sans"/>
                          <a:sym typeface="Open Sans"/>
                        </a:rPr>
                        <a:t>Core i3 7100</a:t>
                      </a:r>
                      <a:endParaRPr b="0" u="none"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Placa madre</a:t>
                      </a:r>
                      <a:endParaRPr b="0">
                        <a:latin typeface="Open Sans"/>
                        <a:ea typeface="Open Sans"/>
                        <a:cs typeface="Open Sans"/>
                        <a:sym typeface="Open Sans"/>
                      </a:endParaRPr>
                    </a:p>
                  </a:txBody>
                  <a:tcPr marL="91425" marR="91425" marT="91425" marB="91425"/>
                </a:tc>
                <a:tc>
                  <a:txBody>
                    <a:bodyPr/>
                    <a:lstStyle/>
                    <a:p>
                      <a:pPr fontAlgn="ctr"/>
                      <a:r>
                        <a:rPr lang="pt-BR" b="0" u="none" strike="noStrike" dirty="0">
                          <a:solidFill>
                            <a:srgbClr val="191B2B"/>
                          </a:solidFill>
                          <a:effectLst/>
                          <a:latin typeface="+mn-lt"/>
                        </a:rPr>
                        <a:t>Asus H110M-K Micro ATX LGA1151 Motherboard</a:t>
                      </a:r>
                      <a:endParaRPr lang="pt-BR" b="0" u="none" dirty="0">
                        <a:effectLst/>
                        <a:latin typeface="+mn-l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mn-lt"/>
                          <a:ea typeface="Arial"/>
                          <a:cs typeface="Arial"/>
                          <a:sym typeface="Arial"/>
                        </a:rPr>
                        <a:t>Corsair</a:t>
                      </a:r>
                      <a:r>
                        <a:rPr lang="es-CO" sz="1400" b="0" i="0" u="none" strike="noStrike" cap="none" dirty="0">
                          <a:solidFill>
                            <a:srgbClr val="000000"/>
                          </a:solidFill>
                          <a:effectLst/>
                          <a:latin typeface="+mn-lt"/>
                          <a:ea typeface="Arial"/>
                          <a:cs typeface="Arial"/>
                          <a:sym typeface="Arial"/>
                        </a:rPr>
                        <a:t> </a:t>
                      </a:r>
                      <a:r>
                        <a:rPr lang="es-CO" sz="1400" b="0" i="0" u="none" strike="noStrike" cap="none" dirty="0" err="1">
                          <a:solidFill>
                            <a:srgbClr val="000000"/>
                          </a:solidFill>
                          <a:effectLst/>
                          <a:latin typeface="+mn-lt"/>
                          <a:ea typeface="Arial"/>
                          <a:cs typeface="Arial"/>
                          <a:sym typeface="Arial"/>
                        </a:rPr>
                        <a:t>Vengeance</a:t>
                      </a:r>
                      <a:r>
                        <a:rPr lang="es-CO" sz="1400" b="0" i="0" u="none" strike="noStrike" cap="none" dirty="0">
                          <a:solidFill>
                            <a:srgbClr val="000000"/>
                          </a:solidFill>
                          <a:effectLst/>
                          <a:latin typeface="+mn-lt"/>
                          <a:ea typeface="Arial"/>
                          <a:cs typeface="Arial"/>
                          <a:sym typeface="Arial"/>
                        </a:rPr>
                        <a:t> RGB Pro 16 GB (2 x 8 GB) DDR4-3200 CL16 </a:t>
                      </a:r>
                      <a:r>
                        <a:rPr lang="es-CO" sz="1400" b="0" i="0" u="none" strike="noStrike" cap="none" dirty="0" err="1">
                          <a:solidFill>
                            <a:srgbClr val="000000"/>
                          </a:solidFill>
                          <a:effectLst/>
                          <a:latin typeface="+mn-lt"/>
                          <a:ea typeface="Arial"/>
                          <a:cs typeface="Arial"/>
                          <a:sym typeface="Arial"/>
                        </a:rPr>
                        <a:t>Memory</a:t>
                      </a:r>
                      <a:endParaRPr b="0" u="none" dirty="0">
                        <a:latin typeface="+mn-lt"/>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secundaria</a:t>
                      </a:r>
                      <a:endParaRPr b="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mn-lt"/>
                          <a:ea typeface="Arial"/>
                          <a:cs typeface="Arial"/>
                          <a:sym typeface="Arial"/>
                        </a:rPr>
                        <a:t>Western Digital Caviar Blue 1 TB 3.5" 7200RPM Internal Hard Drive</a:t>
                      </a:r>
                      <a:endParaRPr b="0" u="none" dirty="0">
                        <a:latin typeface="+mn-l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588220384"/>
              </p:ext>
            </p:extLst>
          </p:nvPr>
        </p:nvGraphicFramePr>
        <p:xfrm>
          <a:off x="952500" y="1809750"/>
          <a:ext cx="7239000" cy="1920150"/>
        </p:xfrm>
        <a:graphic>
          <a:graphicData uri="http://schemas.openxmlformats.org/drawingml/2006/table">
            <a:tbl>
              <a:tblPr>
                <a:noFill/>
                <a:tableStyleId>{6B3A0293-B855-4570-86E4-82BDA315F944}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0" u="none" dirty="0">
                          <a:latin typeface="+mn-lt"/>
                          <a:ea typeface="Open Sans"/>
                          <a:cs typeface="Open Sans"/>
                          <a:sym typeface="Open Sans"/>
                        </a:rPr>
                        <a:t>Ryzen 3 2200g</a:t>
                      </a:r>
                      <a:endParaRPr b="0" u="none"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mn-lt"/>
                        </a:rPr>
                        <a:t>ASRock B450M Pro4 Micro ATX AM4 Motherboard</a:t>
                      </a:r>
                      <a:endParaRPr lang="en-US" b="0" u="none" dirty="0">
                        <a:effectLst/>
                        <a:latin typeface="+mn-l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ram</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mn-lt"/>
                          <a:ea typeface="Arial"/>
                          <a:cs typeface="Arial"/>
                          <a:sym typeface="Arial"/>
                        </a:rPr>
                        <a:t>Corsair</a:t>
                      </a:r>
                      <a:r>
                        <a:rPr lang="es-CO" sz="1400" b="0" i="0" u="none" strike="noStrike" cap="none" dirty="0">
                          <a:solidFill>
                            <a:srgbClr val="000000"/>
                          </a:solidFill>
                          <a:effectLst/>
                          <a:latin typeface="+mn-lt"/>
                          <a:ea typeface="Arial"/>
                          <a:cs typeface="Arial"/>
                          <a:sym typeface="Arial"/>
                        </a:rPr>
                        <a:t> </a:t>
                      </a:r>
                      <a:r>
                        <a:rPr lang="es-CO" sz="1400" b="0" i="0" u="none" strike="noStrike" cap="none" dirty="0" err="1">
                          <a:solidFill>
                            <a:srgbClr val="000000"/>
                          </a:solidFill>
                          <a:effectLst/>
                          <a:latin typeface="+mn-lt"/>
                          <a:ea typeface="Arial"/>
                          <a:cs typeface="Arial"/>
                          <a:sym typeface="Arial"/>
                        </a:rPr>
                        <a:t>Vengeance</a:t>
                      </a:r>
                      <a:r>
                        <a:rPr lang="es-CO" sz="1400" b="0" i="0" u="none" strike="noStrike" cap="none" dirty="0">
                          <a:solidFill>
                            <a:srgbClr val="000000"/>
                          </a:solidFill>
                          <a:effectLst/>
                          <a:latin typeface="+mn-lt"/>
                          <a:ea typeface="Arial"/>
                          <a:cs typeface="Arial"/>
                          <a:sym typeface="Arial"/>
                        </a:rPr>
                        <a:t> RGB Pro 16 GB (2 x 8 GB) DDR4-3200 CL16 </a:t>
                      </a:r>
                      <a:r>
                        <a:rPr lang="es-CO" sz="1400" b="0" i="0" u="none" strike="noStrike" cap="none" dirty="0" err="1">
                          <a:solidFill>
                            <a:srgbClr val="000000"/>
                          </a:solidFill>
                          <a:effectLst/>
                          <a:latin typeface="+mn-lt"/>
                          <a:ea typeface="Arial"/>
                          <a:cs typeface="Arial"/>
                          <a:sym typeface="Arial"/>
                        </a:rPr>
                        <a:t>Memory</a:t>
                      </a:r>
                      <a:endParaRPr b="0" u="none"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mn-lt"/>
                        </a:rPr>
                        <a:t>Seagate Barracuda Compute 2 TB 3.5" 7200RPM Internal Hard Drive</a:t>
                      </a:r>
                      <a:endParaRPr lang="en-US" b="0" u="none" dirty="0">
                        <a:effectLst/>
                        <a:latin typeface="+mn-lt"/>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u="sng" dirty="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573904609"/>
              </p:ext>
            </p:extLst>
          </p:nvPr>
        </p:nvGraphicFramePr>
        <p:xfrm>
          <a:off x="952500" y="2114550"/>
          <a:ext cx="7239000" cy="1920150"/>
        </p:xfrm>
        <a:graphic>
          <a:graphicData uri="http://schemas.openxmlformats.org/drawingml/2006/table">
            <a:tbl>
              <a:tblPr>
                <a:noFill/>
                <a:tableStyleId>{6B3A0293-B855-4570-86E4-82BDA315F944}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b="0" u="none" strike="noStrike" dirty="0">
                          <a:solidFill>
                            <a:srgbClr val="191B2B"/>
                          </a:solidFill>
                          <a:effectLst/>
                          <a:latin typeface="+mn-lt"/>
                        </a:rPr>
                        <a:t>Intel Core i3-8100 3.6 GHz Quad-Core Processor</a:t>
                      </a:r>
                      <a:endParaRPr lang="it-IT" b="0" dirty="0">
                        <a:effectLst/>
                        <a:latin typeface="+mn-l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s-CO" b="0" u="none" strike="noStrike" dirty="0">
                          <a:solidFill>
                            <a:srgbClr val="191B2B"/>
                          </a:solidFill>
                          <a:effectLst/>
                          <a:latin typeface="+mn-lt"/>
                        </a:rPr>
                        <a:t>Gigabyte B365M DS3H Micro ATX LGA1151 </a:t>
                      </a:r>
                      <a:r>
                        <a:rPr lang="es-CO" b="0" u="none" strike="noStrike" dirty="0" err="1">
                          <a:solidFill>
                            <a:srgbClr val="191B2B"/>
                          </a:solidFill>
                          <a:effectLst/>
                          <a:latin typeface="+mn-lt"/>
                        </a:rPr>
                        <a:t>Motherboard</a:t>
                      </a:r>
                      <a:endParaRPr lang="es-CO" b="0" dirty="0">
                        <a:effectLst/>
                        <a:latin typeface="+mn-l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err="1">
                          <a:solidFill>
                            <a:srgbClr val="000000"/>
                          </a:solidFill>
                          <a:effectLst/>
                          <a:latin typeface="+mn-lt"/>
                          <a:ea typeface="Arial"/>
                          <a:cs typeface="Arial"/>
                          <a:sym typeface="Arial"/>
                        </a:rPr>
                        <a:t>Corsair</a:t>
                      </a:r>
                      <a:r>
                        <a:rPr lang="es-CO" sz="1400" b="0" i="0" u="none" strike="noStrike" cap="none" dirty="0">
                          <a:solidFill>
                            <a:srgbClr val="000000"/>
                          </a:solidFill>
                          <a:effectLst/>
                          <a:latin typeface="+mn-lt"/>
                          <a:ea typeface="Arial"/>
                          <a:cs typeface="Arial"/>
                          <a:sym typeface="Arial"/>
                        </a:rPr>
                        <a:t> </a:t>
                      </a:r>
                      <a:r>
                        <a:rPr lang="es-CO" sz="1400" b="0" i="0" u="none" strike="noStrike" cap="none" dirty="0" err="1">
                          <a:solidFill>
                            <a:srgbClr val="000000"/>
                          </a:solidFill>
                          <a:effectLst/>
                          <a:latin typeface="+mn-lt"/>
                          <a:ea typeface="Arial"/>
                          <a:cs typeface="Arial"/>
                          <a:sym typeface="Arial"/>
                        </a:rPr>
                        <a:t>Vengeance</a:t>
                      </a:r>
                      <a:r>
                        <a:rPr lang="es-CO" sz="1400" b="0" i="0" u="none" strike="noStrike" cap="none" dirty="0">
                          <a:solidFill>
                            <a:srgbClr val="000000"/>
                          </a:solidFill>
                          <a:effectLst/>
                          <a:latin typeface="+mn-lt"/>
                          <a:ea typeface="Arial"/>
                          <a:cs typeface="Arial"/>
                          <a:sym typeface="Arial"/>
                        </a:rPr>
                        <a:t> RGB Pro 16 GB (2 x 8 GB) DDR4-3200 CL16 </a:t>
                      </a:r>
                      <a:r>
                        <a:rPr lang="es-CO" sz="1400" b="0" i="0" u="none" strike="noStrike" cap="none" dirty="0" err="1">
                          <a:solidFill>
                            <a:srgbClr val="000000"/>
                          </a:solidFill>
                          <a:effectLst/>
                          <a:latin typeface="+mn-lt"/>
                          <a:ea typeface="Arial"/>
                          <a:cs typeface="Arial"/>
                          <a:sym typeface="Arial"/>
                        </a:rPr>
                        <a:t>Memory</a:t>
                      </a:r>
                      <a:endParaRPr b="0" u="none"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mn-lt"/>
                        </a:rPr>
                        <a:t>Western Digital Blue SN550 1 TB M.2-2280 NVME Solid State Drive</a:t>
                      </a:r>
                      <a:endParaRPr lang="en-US" b="0" dirty="0">
                        <a:effectLst/>
                        <a:latin typeface="+mn-lt"/>
                      </a:endParaRPr>
                    </a:p>
                  </a:txBody>
                  <a:tcPr anchor="ctr"/>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527964153"/>
              </p:ext>
            </p:extLst>
          </p:nvPr>
        </p:nvGraphicFramePr>
        <p:xfrm>
          <a:off x="952500" y="1809750"/>
          <a:ext cx="7239000" cy="2224950"/>
        </p:xfrm>
        <a:graphic>
          <a:graphicData uri="http://schemas.openxmlformats.org/drawingml/2006/table">
            <a:tbl>
              <a:tblPr>
                <a:noFill/>
                <a:tableStyleId>{6B3A0293-B855-4570-86E4-82BDA315F944}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Procesador</a:t>
                      </a:r>
                      <a:endParaRPr b="0" u="none">
                        <a:solidFill>
                          <a:schemeClr val="tx1"/>
                        </a:solidFill>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b="0" u="none" strike="noStrike" dirty="0">
                          <a:solidFill>
                            <a:srgbClr val="191B2B"/>
                          </a:solidFill>
                          <a:effectLst/>
                          <a:latin typeface="+mn-lt"/>
                        </a:rPr>
                        <a:t>Intel Core i5-10400F 2.9 GHz 6-Core Processor</a:t>
                      </a:r>
                      <a:endParaRPr lang="it-IT" b="0" dirty="0">
                        <a:effectLst/>
                        <a:latin typeface="+mn-l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Placa madre</a:t>
                      </a:r>
                      <a:endParaRPr b="0" u="none">
                        <a:solidFill>
                          <a:schemeClr val="tx1"/>
                        </a:solidFill>
                        <a:latin typeface="Open Sans"/>
                        <a:ea typeface="Open Sans"/>
                        <a:cs typeface="Open Sans"/>
                        <a:sym typeface="Open Sans"/>
                      </a:endParaRPr>
                    </a:p>
                  </a:txBody>
                  <a:tcPr marL="91425" marR="91425" marT="91425" marB="91425"/>
                </a:tc>
                <a:tc>
                  <a:txBody>
                    <a:bodyPr/>
                    <a:lstStyle/>
                    <a:p>
                      <a:pPr fontAlgn="ctr"/>
                      <a:r>
                        <a:rPr lang="en-US" sz="1400" b="0" i="0" u="none" strike="noStrike" cap="none" dirty="0">
                          <a:solidFill>
                            <a:srgbClr val="000000"/>
                          </a:solidFill>
                          <a:effectLst/>
                          <a:latin typeface="+mn-lt"/>
                          <a:ea typeface="Arial"/>
                          <a:cs typeface="Arial"/>
                          <a:sym typeface="Arial"/>
                        </a:rPr>
                        <a:t>Asus PRIME B560-PLUS ATX LGA1200 Motherboard</a:t>
                      </a:r>
                      <a:endParaRPr lang="es-CO" b="0" u="none" dirty="0">
                        <a:solidFill>
                          <a:schemeClr val="tx1"/>
                        </a:solidFill>
                        <a:effectLst/>
                        <a:latin typeface="+mn-l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Memoria principal</a:t>
                      </a:r>
                      <a:endParaRPr b="0" u="none">
                        <a:solidFill>
                          <a:schemeClr val="tx1"/>
                        </a:solidFill>
                        <a:latin typeface="Open Sans"/>
                        <a:ea typeface="Open Sans"/>
                        <a:cs typeface="Open Sans"/>
                        <a:sym typeface="Open Sans"/>
                      </a:endParaRPr>
                    </a:p>
                  </a:txBody>
                  <a:tcPr marL="91425" marR="91425" marT="91425" marB="91425">
                    <a:solidFill>
                      <a:srgbClr val="EFEFEF"/>
                    </a:solidFill>
                  </a:tcPr>
                </a:tc>
                <a:tc>
                  <a:txBody>
                    <a:bodyPr/>
                    <a:lstStyle/>
                    <a:p>
                      <a:pPr fontAlgn="ctr"/>
                      <a:r>
                        <a:rPr lang="en-US" b="0" u="none" strike="noStrike" dirty="0" err="1">
                          <a:solidFill>
                            <a:srgbClr val="191B2B"/>
                          </a:solidFill>
                          <a:effectLst/>
                          <a:latin typeface="+mn-lt"/>
                        </a:rPr>
                        <a:t>G.Skill</a:t>
                      </a:r>
                      <a:r>
                        <a:rPr lang="en-US" b="0" u="none" strike="noStrike" dirty="0">
                          <a:solidFill>
                            <a:srgbClr val="191B2B"/>
                          </a:solidFill>
                          <a:effectLst/>
                          <a:latin typeface="+mn-lt"/>
                        </a:rPr>
                        <a:t> </a:t>
                      </a:r>
                      <a:r>
                        <a:rPr lang="en-US" b="0" u="none" strike="noStrike" dirty="0" err="1">
                          <a:solidFill>
                            <a:srgbClr val="191B2B"/>
                          </a:solidFill>
                          <a:effectLst/>
                          <a:latin typeface="+mn-lt"/>
                        </a:rPr>
                        <a:t>Ripjaws</a:t>
                      </a:r>
                      <a:r>
                        <a:rPr lang="en-US" b="0" u="none" strike="noStrike" dirty="0">
                          <a:solidFill>
                            <a:srgbClr val="191B2B"/>
                          </a:solidFill>
                          <a:effectLst/>
                          <a:latin typeface="+mn-lt"/>
                        </a:rPr>
                        <a:t> V Series 32 GB (2 x 16 GB) DDR4-3200 CL16 Memory</a:t>
                      </a:r>
                      <a:endParaRPr lang="en-US" b="0" dirty="0">
                        <a:effectLst/>
                        <a:latin typeface="+mn-lt"/>
                      </a:endParaRPr>
                    </a:p>
                  </a:txBody>
                  <a:tcPr anchor="ctr">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b="0" u="none">
                          <a:solidFill>
                            <a:schemeClr val="tx1"/>
                          </a:solidFill>
                          <a:latin typeface="Open Sans"/>
                          <a:ea typeface="Open Sans"/>
                          <a:cs typeface="Open Sans"/>
                          <a:sym typeface="Open Sans"/>
                        </a:rPr>
                        <a:t>Memoria secundaria</a:t>
                      </a:r>
                      <a:endParaRPr b="0" u="none">
                        <a:solidFill>
                          <a:schemeClr val="tx1"/>
                        </a:solidFill>
                        <a:latin typeface="Open Sans"/>
                        <a:ea typeface="Open Sans"/>
                        <a:cs typeface="Open Sans"/>
                        <a:sym typeface="Open Sans"/>
                      </a:endParaRPr>
                    </a:p>
                  </a:txBody>
                  <a:tcPr marL="91425" marR="91425" marT="91425" marB="91425"/>
                </a:tc>
                <a:tc>
                  <a:txBody>
                    <a:bodyPr/>
                    <a:lstStyle/>
                    <a:p>
                      <a:pPr fontAlgn="ctr"/>
                      <a:r>
                        <a:rPr lang="en-US" b="0" u="none" strike="noStrike" dirty="0">
                          <a:solidFill>
                            <a:srgbClr val="191B2B"/>
                          </a:solidFill>
                          <a:effectLst/>
                          <a:latin typeface="+mn-lt"/>
                        </a:rPr>
                        <a:t>Western Digital Blue SN550 1 TB M.2-2280 NVME Solid State Drive</a:t>
                      </a:r>
                      <a:endParaRPr lang="en-US" b="0" dirty="0">
                        <a:effectLst/>
                        <a:latin typeface="+mn-lt"/>
                      </a:endParaRP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mn-lt"/>
                          <a:ea typeface="Open Sans"/>
                          <a:cs typeface="Open Sans"/>
                          <a:sym typeface="Open Sans"/>
                        </a:rPr>
                        <a:t>GeForce GT 1030 2GD4 LP OC</a:t>
                      </a:r>
                      <a:endParaRPr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77954555"/>
              </p:ext>
            </p:extLst>
          </p:nvPr>
        </p:nvGraphicFramePr>
        <p:xfrm>
          <a:off x="952500" y="1809750"/>
          <a:ext cx="7239000" cy="2194410"/>
        </p:xfrm>
        <a:graphic>
          <a:graphicData uri="http://schemas.openxmlformats.org/drawingml/2006/table">
            <a:tbl>
              <a:tblPr>
                <a:noFill/>
                <a:tableStyleId>{6B3A0293-B855-4570-86E4-82BDA315F944}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chemeClr val="tx1"/>
                          </a:solidFill>
                          <a:effectLst/>
                          <a:latin typeface="+mn-lt"/>
                        </a:rPr>
                        <a:t>AMD Ryzen 7 3700X 3.6 GHz 8-Core </a:t>
                      </a:r>
                      <a:r>
                        <a:rPr lang="es-CO" b="0" u="none" strike="noStrike" dirty="0" err="1">
                          <a:solidFill>
                            <a:schemeClr val="tx1"/>
                          </a:solidFill>
                          <a:effectLst/>
                          <a:latin typeface="+mn-lt"/>
                        </a:rPr>
                        <a:t>Processor</a:t>
                      </a:r>
                      <a:endParaRPr lang="es-CO" b="0" dirty="0">
                        <a:solidFill>
                          <a:schemeClr val="tx1"/>
                        </a:solidFill>
                        <a:effectLst/>
                        <a:latin typeface="+mn-l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mn-lt"/>
                          <a:ea typeface="Open Sans"/>
                          <a:cs typeface="Open Sans"/>
                          <a:sym typeface="Open Sans"/>
                        </a:rPr>
                        <a:t> A320M Asrock</a:t>
                      </a:r>
                      <a:endParaRPr dirty="0">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mn-lt"/>
                          <a:ea typeface="Arial"/>
                          <a:cs typeface="Arial"/>
                          <a:sym typeface="Arial"/>
                        </a:rPr>
                        <a:t>G.Skill</a:t>
                      </a:r>
                      <a:r>
                        <a:rPr lang="en-US" sz="1400" b="0" i="0" u="none" strike="noStrike" cap="none" dirty="0">
                          <a:solidFill>
                            <a:srgbClr val="000000"/>
                          </a:solidFill>
                          <a:effectLst/>
                          <a:latin typeface="+mn-lt"/>
                          <a:ea typeface="Arial"/>
                          <a:cs typeface="Arial"/>
                          <a:sym typeface="Arial"/>
                        </a:rPr>
                        <a:t> </a:t>
                      </a:r>
                      <a:r>
                        <a:rPr lang="en-US" sz="1400" b="0" i="0" u="none" strike="noStrike" cap="none" dirty="0" err="1">
                          <a:solidFill>
                            <a:srgbClr val="000000"/>
                          </a:solidFill>
                          <a:effectLst/>
                          <a:latin typeface="+mn-lt"/>
                          <a:ea typeface="Arial"/>
                          <a:cs typeface="Arial"/>
                          <a:sym typeface="Arial"/>
                        </a:rPr>
                        <a:t>Ripjaws</a:t>
                      </a:r>
                      <a:r>
                        <a:rPr lang="en-US" sz="1400" b="0" i="0" u="none" strike="noStrike" cap="none" dirty="0">
                          <a:solidFill>
                            <a:srgbClr val="000000"/>
                          </a:solidFill>
                          <a:effectLst/>
                          <a:latin typeface="+mn-lt"/>
                          <a:ea typeface="Arial"/>
                          <a:cs typeface="Arial"/>
                          <a:sym typeface="Arial"/>
                        </a:rPr>
                        <a:t> V Series 32 GB (2 x 16 GB) DDR4-3200 CL16 </a:t>
                      </a:r>
                      <a:r>
                        <a:rPr lang="en-US" sz="1400" b="0" i="0" u="none" strike="noStrike" cap="none" dirty="0">
                          <a:solidFill>
                            <a:schemeClr val="tx1"/>
                          </a:solidFill>
                          <a:effectLst/>
                          <a:latin typeface="+mn-lt"/>
                          <a:ea typeface="Arial"/>
                          <a:cs typeface="Arial"/>
                          <a:sym typeface="Arial"/>
                        </a:rPr>
                        <a:t>Memory</a:t>
                      </a:r>
                      <a:endParaRPr b="0" u="none" dirty="0">
                        <a:solidFill>
                          <a:schemeClr val="tx1"/>
                        </a:solidFill>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chemeClr val="tx1"/>
                          </a:solidFill>
                          <a:effectLst/>
                          <a:latin typeface="+mn-lt"/>
                          <a:ea typeface="Arial"/>
                          <a:cs typeface="Arial"/>
                          <a:sym typeface="Arial"/>
                        </a:rPr>
                        <a:t>Samsung 970 Evo Plus 1 TB M.2-2280 NVME Solid State Drive</a:t>
                      </a:r>
                      <a:endParaRPr b="0" u="none"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chemeClr val="tx1"/>
                          </a:solidFill>
                          <a:effectLst/>
                          <a:latin typeface="+mn-lt"/>
                          <a:ea typeface="Arial"/>
                          <a:cs typeface="Arial"/>
                          <a:sym typeface="Arial"/>
                        </a:rPr>
                        <a:t>Asus GeForce GT 1030 2 GB Phoenix Fan OC Video </a:t>
                      </a:r>
                      <a:r>
                        <a:rPr lang="es-CO" sz="1400" b="0" i="0" u="none" strike="noStrike" cap="none" dirty="0" err="1">
                          <a:solidFill>
                            <a:schemeClr val="tx1"/>
                          </a:solidFill>
                          <a:effectLst/>
                          <a:latin typeface="+mn-lt"/>
                          <a:ea typeface="Arial"/>
                          <a:cs typeface="Arial"/>
                          <a:sym typeface="Arial"/>
                        </a:rPr>
                        <a:t>Card</a:t>
                      </a:r>
                      <a:endParaRPr b="0" u="none" dirty="0">
                        <a:solidFill>
                          <a:schemeClr val="tx1"/>
                        </a:solidFill>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184286321"/>
              </p:ext>
            </p:extLst>
          </p:nvPr>
        </p:nvGraphicFramePr>
        <p:xfrm>
          <a:off x="952500" y="2114550"/>
          <a:ext cx="7239000" cy="2316360"/>
        </p:xfrm>
        <a:graphic>
          <a:graphicData uri="http://schemas.openxmlformats.org/drawingml/2006/table">
            <a:tbl>
              <a:tblPr>
                <a:noFill/>
                <a:tableStyleId>{6B3A0293-B855-4570-86E4-82BDA315F944}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rgbClr val="191B2B"/>
                          </a:solidFill>
                          <a:effectLst/>
                          <a:latin typeface="+mn-lt"/>
                        </a:rPr>
                        <a:t>AMD Ryzen 7 3700X 3.6 GHz 8-Core </a:t>
                      </a:r>
                      <a:r>
                        <a:rPr lang="es-CO" b="0" u="none" strike="noStrike" dirty="0" err="1">
                          <a:solidFill>
                            <a:srgbClr val="191B2B"/>
                          </a:solidFill>
                          <a:effectLst/>
                          <a:latin typeface="+mn-lt"/>
                        </a:rPr>
                        <a:t>Processor</a:t>
                      </a:r>
                      <a:endParaRPr lang="es-CO" b="0" dirty="0">
                        <a:effectLst/>
                        <a:latin typeface="+mn-l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mn-lt"/>
                        </a:rPr>
                        <a:t>Asus TUF GAMING X570-PLUS (WI-FI) ATX AM4 Motherboard</a:t>
                      </a:r>
                      <a:endParaRPr lang="en-US" b="0" dirty="0">
                        <a:effectLst/>
                        <a:latin typeface="+mn-lt"/>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mn-lt"/>
                          <a:ea typeface="Arial"/>
                          <a:cs typeface="Arial"/>
                          <a:sym typeface="Arial"/>
                        </a:rPr>
                        <a:t>G.Skill</a:t>
                      </a:r>
                      <a:r>
                        <a:rPr lang="en-US" sz="1400" b="0" i="0" u="none" strike="noStrike" cap="none" dirty="0">
                          <a:solidFill>
                            <a:srgbClr val="000000"/>
                          </a:solidFill>
                          <a:effectLst/>
                          <a:latin typeface="+mn-lt"/>
                          <a:ea typeface="Arial"/>
                          <a:cs typeface="Arial"/>
                          <a:sym typeface="Arial"/>
                        </a:rPr>
                        <a:t> </a:t>
                      </a:r>
                      <a:r>
                        <a:rPr lang="en-US" sz="1400" b="0" i="0" u="none" strike="noStrike" cap="none" dirty="0" err="1">
                          <a:solidFill>
                            <a:srgbClr val="000000"/>
                          </a:solidFill>
                          <a:effectLst/>
                          <a:latin typeface="+mn-lt"/>
                          <a:ea typeface="Arial"/>
                          <a:cs typeface="Arial"/>
                          <a:sym typeface="Arial"/>
                        </a:rPr>
                        <a:t>Ripjaws</a:t>
                      </a:r>
                      <a:r>
                        <a:rPr lang="en-US" sz="1400" b="0" i="0" u="none" strike="noStrike" cap="none" dirty="0">
                          <a:solidFill>
                            <a:srgbClr val="000000"/>
                          </a:solidFill>
                          <a:effectLst/>
                          <a:latin typeface="+mn-lt"/>
                          <a:ea typeface="Arial"/>
                          <a:cs typeface="Arial"/>
                          <a:sym typeface="Arial"/>
                        </a:rPr>
                        <a:t> V Series 32 GB (2 x 16 GB) DDR4-3200 CL16 Memory</a:t>
                      </a:r>
                      <a:endParaRPr b="0" dirty="0">
                        <a:latin typeface="+mn-lt"/>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mn-lt"/>
                        </a:rPr>
                        <a:t>Samsung 970 Evo Plus 1 TB M.2-2280 NVME Solid State Drive</a:t>
                      </a:r>
                      <a:endParaRPr lang="en-US" b="0" dirty="0">
                        <a:effectLst/>
                        <a:latin typeface="+mn-lt"/>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rgbClr val="191B2B"/>
                          </a:solidFill>
                          <a:effectLst/>
                          <a:latin typeface="+mn-lt"/>
                        </a:rPr>
                        <a:t>EVGA GeForce GTX 1650 G6 4 GB SC ULTRA GAMING Video </a:t>
                      </a:r>
                      <a:r>
                        <a:rPr lang="es-CO" b="0" u="none" strike="noStrike" dirty="0" err="1">
                          <a:solidFill>
                            <a:srgbClr val="191B2B"/>
                          </a:solidFill>
                          <a:effectLst/>
                          <a:latin typeface="+mn-lt"/>
                        </a:rPr>
                        <a:t>Card</a:t>
                      </a:r>
                      <a:endParaRPr lang="es-CO" b="0" dirty="0">
                        <a:effectLst/>
                        <a:latin typeface="+mn-lt"/>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92615288"/>
              </p:ext>
            </p:extLst>
          </p:nvPr>
        </p:nvGraphicFramePr>
        <p:xfrm>
          <a:off x="952500" y="1809750"/>
          <a:ext cx="7239000" cy="2560260"/>
        </p:xfrm>
        <a:graphic>
          <a:graphicData uri="http://schemas.openxmlformats.org/drawingml/2006/table">
            <a:tbl>
              <a:tblPr>
                <a:noFill/>
                <a:tableStyleId>{6B3A0293-B855-4570-86E4-82BDA315F944}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mn-lt"/>
                          <a:ea typeface="Open Sans"/>
                          <a:cs typeface="Open Sans"/>
                          <a:sym typeface="Open Sans"/>
                        </a:rPr>
                        <a:t>Core i7-10700</a:t>
                      </a:r>
                      <a:endParaRPr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algn="l" fontAlgn="ctr"/>
                      <a:r>
                        <a:rPr lang="es-CO" b="0" u="none" strike="noStrike" dirty="0">
                          <a:solidFill>
                            <a:srgbClr val="191B2B"/>
                          </a:solidFill>
                          <a:effectLst/>
                          <a:latin typeface="+mn-lt"/>
                        </a:rPr>
                        <a:t>Asus ROG STRIX Z590-E GAMING WIFI ATX LGA1200 </a:t>
                      </a:r>
                      <a:r>
                        <a:rPr lang="es-CO" b="0" u="none" strike="noStrike" dirty="0" err="1">
                          <a:solidFill>
                            <a:srgbClr val="191B2B"/>
                          </a:solidFill>
                          <a:effectLst/>
                          <a:latin typeface="+mn-lt"/>
                        </a:rPr>
                        <a:t>Motherboard</a:t>
                      </a:r>
                      <a:endParaRPr lang="es-CO" b="0" dirty="0">
                        <a:effectLst/>
                        <a:latin typeface="+mn-lt"/>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algn="l" fontAlgn="ctr"/>
                      <a:r>
                        <a:rPr lang="es-CO" b="0" u="none" strike="noStrike" dirty="0" err="1">
                          <a:solidFill>
                            <a:srgbClr val="191B2B"/>
                          </a:solidFill>
                          <a:effectLst/>
                          <a:latin typeface="+mn-lt"/>
                        </a:rPr>
                        <a:t>Corsair</a:t>
                      </a:r>
                      <a:r>
                        <a:rPr lang="es-CO" b="0" u="none" strike="noStrike" dirty="0">
                          <a:solidFill>
                            <a:srgbClr val="191B2B"/>
                          </a:solidFill>
                          <a:effectLst/>
                          <a:latin typeface="+mn-lt"/>
                        </a:rPr>
                        <a:t> </a:t>
                      </a:r>
                      <a:r>
                        <a:rPr lang="es-CO" b="0" u="none" strike="noStrike" dirty="0" err="1">
                          <a:solidFill>
                            <a:srgbClr val="191B2B"/>
                          </a:solidFill>
                          <a:effectLst/>
                          <a:latin typeface="+mn-lt"/>
                        </a:rPr>
                        <a:t>Vengeance</a:t>
                      </a:r>
                      <a:r>
                        <a:rPr lang="es-CO" b="0" u="none" strike="noStrike" dirty="0">
                          <a:solidFill>
                            <a:srgbClr val="191B2B"/>
                          </a:solidFill>
                          <a:effectLst/>
                          <a:latin typeface="+mn-lt"/>
                        </a:rPr>
                        <a:t> RGB Pro 32 GB (2 x 16 GB) DDR4-3600 CL18 </a:t>
                      </a:r>
                      <a:r>
                        <a:rPr lang="es-CO" b="0" u="none" strike="noStrike" dirty="0" err="1">
                          <a:solidFill>
                            <a:srgbClr val="191B2B"/>
                          </a:solidFill>
                          <a:effectLst/>
                          <a:latin typeface="+mn-lt"/>
                        </a:rPr>
                        <a:t>Memory</a:t>
                      </a:r>
                      <a:endParaRPr lang="es-CO" b="0" dirty="0">
                        <a:effectLst/>
                        <a:latin typeface="+mn-lt"/>
                      </a:endParaRPr>
                    </a:p>
                  </a:txBody>
                  <a:tcPr anchor="ctr">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algn="l" fontAlgn="ctr"/>
                      <a:r>
                        <a:rPr lang="en-US" b="0" u="none" strike="noStrike" dirty="0">
                          <a:solidFill>
                            <a:srgbClr val="191B2B"/>
                          </a:solidFill>
                          <a:effectLst/>
                          <a:latin typeface="+mn-lt"/>
                        </a:rPr>
                        <a:t>Samsung 970 EVO Plus 2 TB M.2-2280 NVME Solid State Drive</a:t>
                      </a:r>
                      <a:endParaRPr lang="en-US" b="0" u="none" dirty="0">
                        <a:effectLst/>
                        <a:latin typeface="+mn-lt"/>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mn-lt"/>
                          <a:ea typeface="Arial"/>
                          <a:cs typeface="Arial"/>
                          <a:sym typeface="Arial"/>
                        </a:rPr>
                        <a:t>EVGA GeForce GTX 1650 G6 4 GB SC ULTRA GAMING Video </a:t>
                      </a:r>
                      <a:r>
                        <a:rPr lang="es-CO" sz="1400" b="0" i="0" u="none" strike="noStrike" cap="none" dirty="0" err="1">
                          <a:solidFill>
                            <a:schemeClr val="tx1"/>
                          </a:solidFill>
                          <a:effectLst/>
                          <a:latin typeface="+mn-lt"/>
                          <a:ea typeface="Arial"/>
                          <a:cs typeface="Arial"/>
                          <a:sym typeface="Arial"/>
                        </a:rPr>
                        <a:t>Card</a:t>
                      </a:r>
                      <a:endParaRPr b="0" u="none" dirty="0">
                        <a:solidFill>
                          <a:schemeClr val="tx1"/>
                        </a:solidFill>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497328717"/>
              </p:ext>
            </p:extLst>
          </p:nvPr>
        </p:nvGraphicFramePr>
        <p:xfrm>
          <a:off x="952500" y="1809750"/>
          <a:ext cx="7239000" cy="2743110"/>
        </p:xfrm>
        <a:graphic>
          <a:graphicData uri="http://schemas.openxmlformats.org/drawingml/2006/table">
            <a:tbl>
              <a:tblPr>
                <a:noFill/>
                <a:tableStyleId>{6B3A0293-B855-4570-86E4-82BDA315F944}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mn-lt"/>
                          <a:ea typeface="Open Sans"/>
                          <a:cs typeface="Open Sans"/>
                          <a:sym typeface="Open Sans"/>
                        </a:rPr>
                        <a:t>Amd Ryzen 7 3800xt</a:t>
                      </a:r>
                      <a:endParaRPr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mn-lt"/>
                        </a:rPr>
                        <a:t>MSI B550-A PRO ATX AM4 Motherboard</a:t>
                      </a: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err="1">
                          <a:solidFill>
                            <a:srgbClr val="191B2B"/>
                          </a:solidFill>
                          <a:effectLst/>
                          <a:latin typeface="+mn-lt"/>
                        </a:rPr>
                        <a:t>Corsair</a:t>
                      </a:r>
                      <a:r>
                        <a:rPr lang="es-CO" b="0" u="none" strike="noStrike" dirty="0">
                          <a:solidFill>
                            <a:srgbClr val="191B2B"/>
                          </a:solidFill>
                          <a:effectLst/>
                          <a:latin typeface="+mn-lt"/>
                        </a:rPr>
                        <a:t> </a:t>
                      </a:r>
                      <a:r>
                        <a:rPr lang="es-CO" b="0" u="none" strike="noStrike" dirty="0" err="1">
                          <a:solidFill>
                            <a:srgbClr val="191B2B"/>
                          </a:solidFill>
                          <a:effectLst/>
                          <a:latin typeface="+mn-lt"/>
                        </a:rPr>
                        <a:t>Vengeance</a:t>
                      </a:r>
                      <a:r>
                        <a:rPr lang="es-CO" b="0" u="none" strike="noStrike" dirty="0">
                          <a:solidFill>
                            <a:srgbClr val="191B2B"/>
                          </a:solidFill>
                          <a:effectLst/>
                          <a:latin typeface="+mn-lt"/>
                        </a:rPr>
                        <a:t> RGB Pro 32 GB (2 x 16 GB) DDR4-3600 CL18 </a:t>
                      </a:r>
                      <a:r>
                        <a:rPr lang="es-CO" b="0" u="none" strike="noStrike" dirty="0" err="1">
                          <a:solidFill>
                            <a:srgbClr val="191B2B"/>
                          </a:solidFill>
                          <a:effectLst/>
                          <a:latin typeface="+mn-lt"/>
                        </a:rPr>
                        <a:t>Memory</a:t>
                      </a:r>
                      <a:endParaRPr lang="es-CO" b="0" dirty="0">
                        <a:effectLst/>
                        <a:latin typeface="+mn-l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fontAlgn="ctr"/>
                      <a:r>
                        <a:rPr lang="en-US" b="0" u="none" strike="noStrike" dirty="0">
                          <a:solidFill>
                            <a:srgbClr val="191B2B"/>
                          </a:solidFill>
                          <a:effectLst/>
                          <a:latin typeface="+mn-lt"/>
                        </a:rPr>
                        <a:t>Samsung 980 Pro 1 TB M.2-2280 NVME Solid State Drive</a:t>
                      </a:r>
                      <a:endParaRPr lang="en-US" b="0" dirty="0">
                        <a:effectLst/>
                        <a:latin typeface="+mn-lt"/>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a:solidFill>
                            <a:srgbClr val="191B2B"/>
                          </a:solidFill>
                          <a:effectLst/>
                          <a:latin typeface="+mn-lt"/>
                        </a:rPr>
                        <a:t>EVGA GeForce GTX 1650 G6 4 GB SC ULTRA GAMING Video </a:t>
                      </a:r>
                      <a:r>
                        <a:rPr lang="es-CO" b="0" u="none" strike="noStrike" dirty="0" err="1">
                          <a:solidFill>
                            <a:srgbClr val="191B2B"/>
                          </a:solidFill>
                          <a:effectLst/>
                          <a:latin typeface="+mn-lt"/>
                        </a:rPr>
                        <a:t>Card</a:t>
                      </a:r>
                      <a:endParaRPr lang="es-CO" b="0" dirty="0">
                        <a:effectLst/>
                        <a:latin typeface="+mn-lt"/>
                      </a:endParaRPr>
                    </a:p>
                  </a:txBody>
                  <a:tcPr anchor="ctr">
                    <a:solidFill>
                      <a:srgbClr val="EFEFEF"/>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b="0" u="none" strike="noStrike" dirty="0" err="1">
                          <a:solidFill>
                            <a:schemeClr val="tx1"/>
                          </a:solidFill>
                          <a:effectLst/>
                          <a:latin typeface="+mn-lt"/>
                        </a:rPr>
                        <a:t>Cooler</a:t>
                      </a:r>
                      <a:r>
                        <a:rPr lang="es-CO" b="0" u="none" strike="noStrike" dirty="0">
                          <a:solidFill>
                            <a:schemeClr val="tx1"/>
                          </a:solidFill>
                          <a:effectLst/>
                          <a:latin typeface="+mn-lt"/>
                        </a:rPr>
                        <a:t> Master </a:t>
                      </a:r>
                      <a:r>
                        <a:rPr lang="es-CO" b="0" u="none" strike="noStrike" dirty="0" err="1">
                          <a:solidFill>
                            <a:schemeClr val="tx1"/>
                          </a:solidFill>
                          <a:effectLst/>
                          <a:latin typeface="+mn-lt"/>
                        </a:rPr>
                        <a:t>Hyper</a:t>
                      </a:r>
                      <a:r>
                        <a:rPr lang="es-CO" b="0" u="none" strike="noStrike" dirty="0">
                          <a:solidFill>
                            <a:schemeClr val="tx1"/>
                          </a:solidFill>
                          <a:effectLst/>
                          <a:latin typeface="+mn-lt"/>
                        </a:rPr>
                        <a:t> 212 RGB Black </a:t>
                      </a:r>
                      <a:r>
                        <a:rPr lang="es-CO" b="0" u="none" strike="noStrike" dirty="0" err="1">
                          <a:solidFill>
                            <a:schemeClr val="tx1"/>
                          </a:solidFill>
                          <a:effectLst/>
                          <a:latin typeface="+mn-lt"/>
                        </a:rPr>
                        <a:t>Edition</a:t>
                      </a:r>
                      <a:r>
                        <a:rPr lang="es-CO" b="0" u="none" strike="noStrike" dirty="0">
                          <a:solidFill>
                            <a:schemeClr val="tx1"/>
                          </a:solidFill>
                          <a:effectLst/>
                          <a:latin typeface="+mn-lt"/>
                        </a:rPr>
                        <a:t> 57.3 CFM CPU </a:t>
                      </a:r>
                      <a:r>
                        <a:rPr lang="es-CO" b="0" u="none" strike="noStrike" dirty="0" err="1">
                          <a:solidFill>
                            <a:schemeClr val="tx1"/>
                          </a:solidFill>
                          <a:effectLst/>
                          <a:latin typeface="+mn-lt"/>
                        </a:rPr>
                        <a:t>Cooler</a:t>
                      </a:r>
                      <a:endParaRPr lang="es-CO" b="0" dirty="0">
                        <a:solidFill>
                          <a:schemeClr val="tx1"/>
                        </a:solidFill>
                        <a:effectLst/>
                        <a:latin typeface="+mn-lt"/>
                      </a:endParaRPr>
                    </a:p>
                  </a:txBody>
                  <a:tcPr anchor="ctr">
                    <a:solidFill>
                      <a:srgbClr val="EFEFEF"/>
                    </a:solidFill>
                  </a:tcPr>
                </a:tc>
                <a:extLst>
                  <a:ext uri="{0D108BD9-81ED-4DB2-BD59-A6C34878D82A}">
                    <a16:rowId xmlns:a16="http://schemas.microsoft.com/office/drawing/2014/main" val="104140419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318182069"/>
              </p:ext>
            </p:extLst>
          </p:nvPr>
        </p:nvGraphicFramePr>
        <p:xfrm>
          <a:off x="952500" y="2114550"/>
          <a:ext cx="7239000" cy="2270730"/>
        </p:xfrm>
        <a:graphic>
          <a:graphicData uri="http://schemas.openxmlformats.org/drawingml/2006/table">
            <a:tbl>
              <a:tblPr>
                <a:noFill/>
                <a:tableStyleId>{6B3A0293-B855-4570-86E4-82BDA315F944}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sz="1200">
                          <a:latin typeface="+mn-lt"/>
                          <a:ea typeface="Open Sans"/>
                          <a:cs typeface="Open Sans"/>
                          <a:sym typeface="Open Sans"/>
                        </a:rPr>
                        <a:t>Procesador</a:t>
                      </a:r>
                      <a:endParaRPr sz="1200">
                        <a:latin typeface="+mn-lt"/>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200" b="0" i="0" u="none" strike="noStrike" cap="none" dirty="0">
                          <a:solidFill>
                            <a:srgbClr val="000000"/>
                          </a:solidFill>
                          <a:effectLst/>
                          <a:latin typeface="+mn-lt"/>
                          <a:ea typeface="Arial"/>
                          <a:cs typeface="Arial"/>
                          <a:sym typeface="Arial"/>
                        </a:rPr>
                        <a:t>AMD</a:t>
                      </a:r>
                      <a:r>
                        <a:rPr lang="es-CO" sz="1200" b="1" i="0" u="none" strike="noStrike" cap="none" dirty="0">
                          <a:solidFill>
                            <a:srgbClr val="000000"/>
                          </a:solidFill>
                          <a:effectLst/>
                          <a:latin typeface="+mn-lt"/>
                          <a:ea typeface="Arial"/>
                          <a:cs typeface="Arial"/>
                          <a:sym typeface="Arial"/>
                        </a:rPr>
                        <a:t> </a:t>
                      </a:r>
                      <a:r>
                        <a:rPr lang="es-CO" sz="1200" b="0" i="0" u="none" strike="noStrike" cap="none" dirty="0">
                          <a:solidFill>
                            <a:srgbClr val="000000"/>
                          </a:solidFill>
                          <a:effectLst/>
                          <a:latin typeface="+mn-lt"/>
                          <a:ea typeface="Arial"/>
                          <a:cs typeface="Arial"/>
                          <a:sym typeface="Arial"/>
                        </a:rPr>
                        <a:t>Ryzen 9 5900X 3.7 GHz 12-Core </a:t>
                      </a:r>
                      <a:r>
                        <a:rPr lang="es-CO" sz="1200" b="0" i="0" u="none" strike="noStrike" cap="none" dirty="0" err="1">
                          <a:solidFill>
                            <a:srgbClr val="000000"/>
                          </a:solidFill>
                          <a:effectLst/>
                          <a:latin typeface="+mn-lt"/>
                          <a:ea typeface="Arial"/>
                          <a:cs typeface="Arial"/>
                          <a:sym typeface="Arial"/>
                        </a:rPr>
                        <a:t>Processor</a:t>
                      </a:r>
                      <a:endParaRPr sz="1200" b="0"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a:latin typeface="+mn-lt"/>
                          <a:ea typeface="Open Sans"/>
                          <a:cs typeface="Open Sans"/>
                          <a:sym typeface="Open Sans"/>
                        </a:rPr>
                        <a:t>Placa Madre</a:t>
                      </a:r>
                      <a:endParaRPr sz="1200">
                        <a:latin typeface="+mn-lt"/>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200" b="0" i="0" u="none" strike="noStrike" cap="none" dirty="0">
                          <a:solidFill>
                            <a:srgbClr val="000000"/>
                          </a:solidFill>
                          <a:effectLst/>
                          <a:latin typeface="+mn-lt"/>
                          <a:ea typeface="Arial"/>
                          <a:cs typeface="Arial"/>
                          <a:sym typeface="Arial"/>
                        </a:rPr>
                        <a:t>Asus ROG Crosshair VIII Dark Hero ATX AM4 Motherboard</a:t>
                      </a:r>
                      <a:endParaRPr sz="1200" b="0" i="0" u="none" dirty="0">
                        <a:latin typeface="+mn-lt"/>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a:latin typeface="+mn-lt"/>
                          <a:ea typeface="Open Sans"/>
                          <a:cs typeface="Open Sans"/>
                          <a:sym typeface="Open Sans"/>
                        </a:rPr>
                        <a:t>Memoria principal</a:t>
                      </a:r>
                      <a:endParaRPr sz="1200">
                        <a:latin typeface="+mn-lt"/>
                        <a:ea typeface="Open Sans"/>
                        <a:cs typeface="Open Sans"/>
                        <a:sym typeface="Open Sans"/>
                      </a:endParaRPr>
                    </a:p>
                  </a:txBody>
                  <a:tcPr marL="91425" marR="91425" marT="91425" marB="91425">
                    <a:solidFill>
                      <a:srgbClr val="EFEFEF"/>
                    </a:solidFill>
                  </a:tcPr>
                </a:tc>
                <a:tc>
                  <a:txBody>
                    <a:bodyPr/>
                    <a:lstStyle/>
                    <a:p>
                      <a:pPr fontAlgn="ctr"/>
                      <a:r>
                        <a:rPr lang="es-CO" sz="1200" b="0" u="none" strike="noStrike" dirty="0" err="1">
                          <a:solidFill>
                            <a:srgbClr val="191B2B"/>
                          </a:solidFill>
                          <a:effectLst/>
                          <a:latin typeface="+mn-lt"/>
                        </a:rPr>
                        <a:t>G.Skill</a:t>
                      </a:r>
                      <a:r>
                        <a:rPr lang="es-CO" sz="1200" b="0" u="none" strike="noStrike" dirty="0">
                          <a:solidFill>
                            <a:srgbClr val="191B2B"/>
                          </a:solidFill>
                          <a:effectLst/>
                          <a:latin typeface="+mn-lt"/>
                        </a:rPr>
                        <a:t> </a:t>
                      </a:r>
                      <a:r>
                        <a:rPr lang="es-CO" sz="1200" b="0" u="none" strike="noStrike" dirty="0" err="1">
                          <a:solidFill>
                            <a:srgbClr val="191B2B"/>
                          </a:solidFill>
                          <a:effectLst/>
                          <a:latin typeface="+mn-lt"/>
                        </a:rPr>
                        <a:t>Ripjaws</a:t>
                      </a:r>
                      <a:r>
                        <a:rPr lang="es-CO" sz="1200" b="0" u="none" strike="noStrike" dirty="0">
                          <a:solidFill>
                            <a:srgbClr val="191B2B"/>
                          </a:solidFill>
                          <a:effectLst/>
                          <a:latin typeface="+mn-lt"/>
                        </a:rPr>
                        <a:t> V 32 GB (2 x 16 GB) DDR4-3600 CL16 </a:t>
                      </a:r>
                      <a:r>
                        <a:rPr lang="es-CO" sz="1200" b="0" u="none" strike="noStrike" dirty="0" err="1">
                          <a:solidFill>
                            <a:srgbClr val="191B2B"/>
                          </a:solidFill>
                          <a:effectLst/>
                          <a:latin typeface="+mn-lt"/>
                        </a:rPr>
                        <a:t>Memory</a:t>
                      </a:r>
                      <a:endParaRPr lang="es-CO" sz="1200" b="0" dirty="0">
                        <a:effectLst/>
                        <a:latin typeface="+mn-l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a:latin typeface="+mn-lt"/>
                          <a:ea typeface="Open Sans"/>
                          <a:cs typeface="Open Sans"/>
                          <a:sym typeface="Open Sans"/>
                        </a:rPr>
                        <a:t>Memoria secundaria</a:t>
                      </a:r>
                      <a:endParaRPr sz="1200">
                        <a:latin typeface="+mn-lt"/>
                        <a:ea typeface="Open Sans"/>
                        <a:cs typeface="Open Sans"/>
                        <a:sym typeface="Open Sans"/>
                      </a:endParaRPr>
                    </a:p>
                  </a:txBody>
                  <a:tcPr marL="91425" marR="91425" marT="91425" marB="91425">
                    <a:solidFill>
                      <a:schemeClr val="lt1"/>
                    </a:solidFill>
                  </a:tcPr>
                </a:tc>
                <a:tc>
                  <a:txBody>
                    <a:bodyPr/>
                    <a:lstStyle/>
                    <a:p>
                      <a:pPr fontAlgn="ctr"/>
                      <a:r>
                        <a:rPr lang="en-US" sz="1200" b="0" u="none" strike="noStrike" dirty="0">
                          <a:solidFill>
                            <a:srgbClr val="191B2B"/>
                          </a:solidFill>
                          <a:effectLst/>
                          <a:latin typeface="+mn-lt"/>
                        </a:rPr>
                        <a:t>Samsung 980 Pro 2 TB M.2-2280 NVME Solid State Drive</a:t>
                      </a:r>
                      <a:endParaRPr lang="en-US" sz="1200" b="0" dirty="0">
                        <a:effectLst/>
                        <a:latin typeface="+mn-lt"/>
                      </a:endParaRPr>
                    </a:p>
                  </a:txBody>
                  <a:tcPr anchor="ctr">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sz="1200">
                          <a:latin typeface="+mn-lt"/>
                          <a:ea typeface="Open Sans"/>
                          <a:cs typeface="Open Sans"/>
                          <a:sym typeface="Open Sans"/>
                        </a:rPr>
                        <a:t>GPU</a:t>
                      </a:r>
                      <a:endParaRPr sz="1200">
                        <a:latin typeface="+mn-lt"/>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200" b="0" i="0" u="none" strike="noStrike" cap="none" dirty="0">
                          <a:solidFill>
                            <a:srgbClr val="000000"/>
                          </a:solidFill>
                          <a:effectLst/>
                          <a:latin typeface="+mn-lt"/>
                          <a:ea typeface="Arial"/>
                          <a:cs typeface="Arial"/>
                          <a:sym typeface="Arial"/>
                        </a:rPr>
                        <a:t>EVGA GeForce GTX 1650 G6 4 GB SC ULTRA GAMING Video </a:t>
                      </a:r>
                      <a:r>
                        <a:rPr lang="es-CO" sz="1200" b="0" i="0" u="none" strike="noStrike" cap="none" dirty="0" err="1">
                          <a:solidFill>
                            <a:srgbClr val="000000"/>
                          </a:solidFill>
                          <a:effectLst/>
                          <a:latin typeface="+mn-lt"/>
                          <a:ea typeface="Arial"/>
                          <a:cs typeface="Arial"/>
                          <a:sym typeface="Arial"/>
                        </a:rPr>
                        <a:t>Card</a:t>
                      </a:r>
                      <a:endParaRPr sz="1200" b="0" u="none"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CO" sz="1200" dirty="0" err="1">
                          <a:latin typeface="+mn-lt"/>
                          <a:ea typeface="Open Sans"/>
                          <a:cs typeface="Open Sans"/>
                          <a:sym typeface="Open Sans"/>
                        </a:rPr>
                        <a:t>Cooler</a:t>
                      </a:r>
                      <a:endParaRPr sz="1200" dirty="0">
                        <a:latin typeface="+mn-lt"/>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200" b="0" i="0" u="none" strike="noStrike" cap="none" dirty="0" err="1">
                          <a:solidFill>
                            <a:srgbClr val="000000"/>
                          </a:solidFill>
                          <a:effectLst/>
                          <a:latin typeface="+mn-lt"/>
                          <a:ea typeface="Arial"/>
                          <a:cs typeface="Arial"/>
                          <a:sym typeface="Arial"/>
                        </a:rPr>
                        <a:t>Cooler</a:t>
                      </a:r>
                      <a:r>
                        <a:rPr lang="es-CO" sz="1200" b="0" i="0" u="none" strike="noStrike" cap="none" dirty="0">
                          <a:solidFill>
                            <a:srgbClr val="000000"/>
                          </a:solidFill>
                          <a:effectLst/>
                          <a:latin typeface="+mn-lt"/>
                          <a:ea typeface="Arial"/>
                          <a:cs typeface="Arial"/>
                          <a:sym typeface="Arial"/>
                        </a:rPr>
                        <a:t> Master </a:t>
                      </a:r>
                      <a:r>
                        <a:rPr lang="es-CO" sz="1200" b="0" i="0" u="none" strike="noStrike" cap="none" dirty="0" err="1">
                          <a:solidFill>
                            <a:srgbClr val="000000"/>
                          </a:solidFill>
                          <a:effectLst/>
                          <a:latin typeface="+mn-lt"/>
                          <a:ea typeface="Arial"/>
                          <a:cs typeface="Arial"/>
                          <a:sym typeface="Arial"/>
                        </a:rPr>
                        <a:t>Hyper</a:t>
                      </a:r>
                      <a:r>
                        <a:rPr lang="es-CO" sz="1200" b="0" i="0" u="none" strike="noStrike" cap="none" dirty="0">
                          <a:solidFill>
                            <a:srgbClr val="000000"/>
                          </a:solidFill>
                          <a:effectLst/>
                          <a:latin typeface="+mn-lt"/>
                          <a:ea typeface="Arial"/>
                          <a:cs typeface="Arial"/>
                          <a:sym typeface="Arial"/>
                        </a:rPr>
                        <a:t> 212 EVO 82.9 CFM </a:t>
                      </a:r>
                      <a:r>
                        <a:rPr lang="es-CO" sz="1200" b="0" i="0" u="none" strike="noStrike" cap="none" dirty="0" err="1">
                          <a:solidFill>
                            <a:srgbClr val="000000"/>
                          </a:solidFill>
                          <a:effectLst/>
                          <a:latin typeface="+mn-lt"/>
                          <a:ea typeface="Arial"/>
                          <a:cs typeface="Arial"/>
                          <a:sym typeface="Arial"/>
                        </a:rPr>
                        <a:t>Sleeve</a:t>
                      </a:r>
                      <a:r>
                        <a:rPr lang="es-CO" sz="1200" b="0" i="0" u="none" strike="noStrike" cap="none" dirty="0">
                          <a:solidFill>
                            <a:srgbClr val="000000"/>
                          </a:solidFill>
                          <a:effectLst/>
                          <a:latin typeface="+mn-lt"/>
                          <a:ea typeface="Arial"/>
                          <a:cs typeface="Arial"/>
                          <a:sym typeface="Arial"/>
                        </a:rPr>
                        <a:t> </a:t>
                      </a:r>
                      <a:r>
                        <a:rPr lang="es-CO" sz="1200" b="0" i="0" u="none" strike="noStrike" cap="none" dirty="0" err="1">
                          <a:solidFill>
                            <a:srgbClr val="000000"/>
                          </a:solidFill>
                          <a:effectLst/>
                          <a:latin typeface="+mn-lt"/>
                          <a:ea typeface="Arial"/>
                          <a:cs typeface="Arial"/>
                          <a:sym typeface="Arial"/>
                        </a:rPr>
                        <a:t>Bearing</a:t>
                      </a:r>
                      <a:r>
                        <a:rPr lang="es-CO" sz="1200" b="0" i="0" u="none" strike="noStrike" cap="none" dirty="0">
                          <a:solidFill>
                            <a:srgbClr val="000000"/>
                          </a:solidFill>
                          <a:effectLst/>
                          <a:latin typeface="+mn-lt"/>
                          <a:ea typeface="Arial"/>
                          <a:cs typeface="Arial"/>
                          <a:sym typeface="Arial"/>
                        </a:rPr>
                        <a:t> CPU </a:t>
                      </a:r>
                      <a:r>
                        <a:rPr lang="es-CO" sz="1200" b="0" i="0" u="none" strike="noStrike" cap="none" dirty="0" err="1">
                          <a:solidFill>
                            <a:srgbClr val="000000"/>
                          </a:solidFill>
                          <a:effectLst/>
                          <a:latin typeface="+mn-lt"/>
                          <a:ea typeface="Arial"/>
                          <a:cs typeface="Arial"/>
                          <a:sym typeface="Arial"/>
                        </a:rPr>
                        <a:t>Cooler</a:t>
                      </a:r>
                      <a:endParaRPr sz="1200" b="0" u="none"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458851645"/>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dirty="0">
                <a:solidFill>
                  <a:srgbClr val="434343"/>
                </a:solidFill>
                <a:latin typeface="Open Sans"/>
                <a:ea typeface="Open Sans"/>
                <a:cs typeface="Open Sans"/>
                <a:sym typeface="Open Sans"/>
              </a:rPr>
              <a:t>Para el armado vamos a tener un cuadro de especificaciones donde tendremos separado.</a:t>
            </a:r>
            <a:endParaRPr sz="1600" dirty="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Procesador</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Placa madre</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Memoria primaria</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Memoria secundaria</a:t>
            </a:r>
            <a:endParaRPr sz="1600" dirty="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dirty="0">
                <a:solidFill>
                  <a:srgbClr val="434343"/>
                </a:solidFill>
                <a:latin typeface="Open Sans"/>
                <a:ea typeface="Open Sans"/>
                <a:cs typeface="Open Sans"/>
                <a:sym typeface="Open Sans"/>
              </a:rPr>
              <a:t>GPU (si es que fuera necesario)</a:t>
            </a:r>
            <a:endParaRPr sz="1600" dirty="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dirty="0">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999</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MARIA ALEJANDRA PIZARRO SARRIA</cp:lastModifiedBy>
  <cp:revision>14</cp:revision>
  <dcterms:modified xsi:type="dcterms:W3CDTF">2021-11-07T00:30:36Z</dcterms:modified>
</cp:coreProperties>
</file>