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Open Sans SemiBold"/>
      <p:regular r:id="rId16"/>
      <p:bold r:id="rId17"/>
      <p:italic r:id="rId18"/>
      <p:boldItalic r:id="rId19"/>
    </p:embeddedFont>
    <p:embeddedFont>
      <p:font typeface="Rajdhani"/>
      <p:regular r:id="rId20"/>
      <p:bold r:id="rId21"/>
    </p:embeddedFont>
    <p:embeddedFont>
      <p:font typeface="Open Sans Light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i/qDXgXpp6h819idnT8CDkQc48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96A5B1-B070-47BA-88ED-7B49682E0CDC}">
  <a:tblStyle styleId="{5996A5B1-B070-47BA-88ED-7B49682E0CD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regular.fntdata"/><Relationship Id="rId22" Type="http://schemas.openxmlformats.org/officeDocument/2006/relationships/font" Target="fonts/OpenSansLight-regular.fntdata"/><Relationship Id="rId21" Type="http://schemas.openxmlformats.org/officeDocument/2006/relationships/font" Target="fonts/Rajdhani-bold.fntdata"/><Relationship Id="rId24" Type="http://schemas.openxmlformats.org/officeDocument/2006/relationships/font" Target="fonts/OpenSansLight-italic.fntdata"/><Relationship Id="rId23" Type="http://schemas.openxmlformats.org/officeDocument/2006/relationships/font" Target="fonts/OpenSansLight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penSans-regular.fntdata"/><Relationship Id="rId25" Type="http://schemas.openxmlformats.org/officeDocument/2006/relationships/font" Target="fonts/OpenSansLight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OpenSansSemiBold-bold.fntdata"/><Relationship Id="rId16" Type="http://schemas.openxmlformats.org/officeDocument/2006/relationships/font" Target="fonts/OpenSansSemiBold-regular.fntdata"/><Relationship Id="rId19" Type="http://schemas.openxmlformats.org/officeDocument/2006/relationships/font" Target="fonts/OpenSansSemiBold-boldItalic.fntdata"/><Relationship Id="rId18" Type="http://schemas.openxmlformats.org/officeDocument/2006/relationships/font" Target="fonts/OpenSans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" name="Google Shape;8;p10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6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20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1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4" name="Google Shape;44;p1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28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Relationship Id="rId6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es" sz="46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b="1" i="0" sz="46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es" sz="46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b="1" i="0" sz="46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semana.</a:t>
            </a:r>
            <a:endParaRPr b="0" i="0" sz="15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{5996A5B1-B070-47BA-88ED-7B49682E0CDC}</a:tableStyleId>
              </a:tblPr>
              <a:tblGrid>
                <a:gridCol w="1618925"/>
                <a:gridCol w="1618925"/>
                <a:gridCol w="1618925"/>
                <a:gridCol w="1618925"/>
              </a:tblGrid>
              <a:tr h="111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1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7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434343"/>
                          </a:solidFill>
                          <a:highlight>
                            <a:srgbClr val="D9D9D9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80,443</a:t>
                      </a:r>
                      <a:endParaRPr b="1">
                        <a:solidFill>
                          <a:srgbClr val="434343"/>
                        </a:solidFill>
                        <a:highlight>
                          <a:srgbClr val="D9D9D9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434343"/>
                          </a:solidFill>
                          <a:highlight>
                            <a:srgbClr val="D9D9D9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443, 8801, 882</a:t>
                      </a:r>
                      <a:endParaRPr b="1">
                        <a:solidFill>
                          <a:srgbClr val="434343"/>
                        </a:solidFill>
                        <a:highlight>
                          <a:srgbClr val="D9D9D9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434343"/>
                          </a:solidFill>
                          <a:highlight>
                            <a:srgbClr val="D9D9D9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3478, 3479, 8801, 8802</a:t>
                      </a:r>
                      <a:endParaRPr b="1">
                        <a:solidFill>
                          <a:srgbClr val="434343"/>
                        </a:solidFill>
                        <a:highlight>
                          <a:srgbClr val="D9D9D9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80, 443</a:t>
                      </a:r>
                      <a:endParaRPr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</a:t>
                      </a:r>
                      <a:r>
                        <a:rPr b="1" lang="es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50000 al 65535</a:t>
                      </a:r>
                      <a:endParaRPr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50000 al 65535</a:t>
                      </a:r>
                      <a:endParaRPr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80, 443</a:t>
                      </a:r>
                      <a:endParaRPr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50000 al 65535</a:t>
                      </a:r>
                      <a:endParaRPr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</a:t>
                      </a:r>
                      <a:r>
                        <a:rPr b="1" lang="es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50000 al 65535</a:t>
                      </a:r>
                      <a:endParaRPr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53, 443, 5222, 5223, 5228, 524</a:t>
                      </a:r>
                      <a:endParaRPr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53, 3478</a:t>
                      </a:r>
                      <a:endParaRPr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100" y="1707300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9950" y="1754512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38400" y="166537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48375" y="1665375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4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{5996A5B1-B070-47BA-88ED-7B49682E0CDC}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434343"/>
                          </a:solidFill>
                          <a:highlight>
                            <a:srgbClr val="D9D9D9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3306</a:t>
                      </a:r>
                      <a:endParaRPr b="1" u="none" cap="none" strike="noStrike">
                        <a:solidFill>
                          <a:srgbClr val="434343"/>
                        </a:solidFill>
                        <a:highlight>
                          <a:srgbClr val="D9D9D9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9418</a:t>
                      </a:r>
                      <a:endParaRPr b="1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b="1" sz="18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443</a:t>
                      </a:r>
                      <a:endParaRPr b="1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80</a:t>
                      </a:r>
                      <a:endParaRPr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8080</a:t>
                      </a:r>
                      <a:endParaRPr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5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{5996A5B1-B070-47BA-88ED-7B49682E0CDC}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D9D9D9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23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highlight>
                          <a:srgbClr val="D9D9D9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1723, Other 47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1194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500, UDP 4500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IMAP 993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POP 995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SMTP 587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20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6"/>
          <p:cNvPicPr preferRelativeResize="0"/>
          <p:nvPr/>
        </p:nvPicPr>
        <p:blipFill rotWithShape="1">
          <a:blip r:embed="rId5">
            <a:alphaModFix/>
          </a:blip>
          <a:srcRect b="9460" l="29648" r="32257" t="0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6"/>
          <p:cNvGraphicFramePr/>
          <p:nvPr/>
        </p:nvGraphicFramePr>
        <p:xfrm>
          <a:off x="946875" y="12942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{5996A5B1-B070-47BA-88ED-7B49682E0CDC}</a:tableStyleId>
              </a:tblPr>
              <a:tblGrid>
                <a:gridCol w="1765625"/>
                <a:gridCol w="1725600"/>
                <a:gridCol w="1805650"/>
                <a:gridCol w="1765625"/>
              </a:tblGrid>
              <a:tr h="1514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D9D9D9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highlight>
                          <a:srgbClr val="D9D9D9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434343"/>
                          </a:solidFill>
                          <a:highlight>
                            <a:srgbClr val="D9D9D9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443/TCP</a:t>
                      </a:r>
                      <a:endParaRPr b="1">
                        <a:solidFill>
                          <a:srgbClr val="434343"/>
                        </a:solidFill>
                        <a:highlight>
                          <a:srgbClr val="D9D9D9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434343"/>
                          </a:solidFill>
                          <a:highlight>
                            <a:srgbClr val="D9D9D9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3478-3481/UDP</a:t>
                      </a:r>
                      <a:endParaRPr b="1">
                        <a:solidFill>
                          <a:srgbClr val="434343"/>
                        </a:solidFill>
                        <a:highlight>
                          <a:srgbClr val="D9D9D9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434343"/>
                          </a:solidFill>
                          <a:highlight>
                            <a:srgbClr val="D9D9D9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50000-60000/UDP</a:t>
                      </a:r>
                      <a:endParaRPr b="1">
                        <a:solidFill>
                          <a:srgbClr val="434343"/>
                        </a:solidFill>
                        <a:highlight>
                          <a:srgbClr val="D9D9D9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434343"/>
                          </a:solidFill>
                          <a:highlight>
                            <a:srgbClr val="D9D9D9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1000-10000/TCP</a:t>
                      </a:r>
                      <a:endParaRPr b="1">
                        <a:solidFill>
                          <a:srgbClr val="434343"/>
                        </a:solidFill>
                        <a:highlight>
                          <a:srgbClr val="D9D9D9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434343"/>
                          </a:solidFill>
                          <a:highlight>
                            <a:srgbClr val="D9D9D9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50000-65000/TCP</a:t>
                      </a:r>
                      <a:endParaRPr b="1">
                        <a:solidFill>
                          <a:srgbClr val="434343"/>
                        </a:solidFill>
                        <a:highlight>
                          <a:srgbClr val="D9D9D9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434343"/>
                          </a:solidFill>
                          <a:highlight>
                            <a:srgbClr val="D9D9D9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16000-26000/TCP</a:t>
                      </a:r>
                      <a:endParaRPr b="1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highlight>
                            <a:srgbClr val="D9D9D9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80, 433, 443, 3478, 3479, 5060, 5062, 5222, 6250, y 12000-65000.</a:t>
                      </a:r>
                      <a:endParaRPr b="1" sz="12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434343"/>
                          </a:solidFill>
                          <a:highlight>
                            <a:srgbClr val="D9D9D9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1935, 3478-3480, 3659, 10000-10099, 42127. UDP: 3074, 3478-3479, 3659, 6000.</a:t>
                      </a:r>
                      <a:endParaRPr b="1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7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7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{5996A5B1-B070-47BA-88ED-7B49682E0CDC}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4070</a:t>
                      </a:r>
                      <a:endParaRPr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5353</a:t>
                      </a:r>
                      <a:endParaRPr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Rangos: 78.31.8.0/255.248.0</a:t>
                      </a:r>
                      <a:endParaRPr sz="900">
                        <a:solidFill>
                          <a:srgbClr val="333333"/>
                        </a:solidFill>
                        <a:highlight>
                          <a:srgbClr val="EEEEE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Y UDP: 5938</a:t>
                      </a:r>
                      <a:endParaRPr b="1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s" sz="1600" u="none" cap="none" strike="noStrike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1935.</a:t>
                      </a:r>
                      <a:endParaRPr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80.</a:t>
                      </a:r>
                      <a:endParaRPr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443.</a:t>
                      </a:r>
                      <a:endParaRPr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es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53.</a:t>
                      </a:r>
                      <a:endParaRPr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Dropbox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 (HTTP) y 443 (HTTPS), y 17600 y 17603</a:t>
                      </a:r>
                      <a:endParaRPr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44" name="Google Shape;144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8750" y="1834861"/>
            <a:ext cx="1557052" cy="875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