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5"/>
    <p:sldMasterId id="2147483675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</p:sldIdLst>
  <p:sldSz cy="5143500" cx="9144000"/>
  <p:notesSz cx="6858000" cy="9144000"/>
  <p:embeddedFontLst>
    <p:embeddedFont>
      <p:font typeface="Rajdhani"/>
      <p:regular r:id="rId31"/>
      <p:bold r:id="rId32"/>
    </p:embeddedFont>
    <p:embeddedFont>
      <p:font typeface="Open Sans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4848979-0A9F-4B7E-82F5-49D6ABE3D3AE}">
  <a:tblStyle styleId="{54848979-0A9F-4B7E-82F5-49D6ABE3D3A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Rajdhani-regular.fntdata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font" Target="fonts/OpenSans-regular.fntdata"/><Relationship Id="rId10" Type="http://schemas.openxmlformats.org/officeDocument/2006/relationships/slide" Target="slides/slide3.xml"/><Relationship Id="rId32" Type="http://schemas.openxmlformats.org/officeDocument/2006/relationships/font" Target="fonts/Rajdhani-bold.fntdata"/><Relationship Id="rId13" Type="http://schemas.openxmlformats.org/officeDocument/2006/relationships/slide" Target="slides/slide6.xml"/><Relationship Id="rId35" Type="http://schemas.openxmlformats.org/officeDocument/2006/relationships/font" Target="fonts/OpenSans-italic.fntdata"/><Relationship Id="rId12" Type="http://schemas.openxmlformats.org/officeDocument/2006/relationships/slide" Target="slides/slide5.xml"/><Relationship Id="rId34" Type="http://schemas.openxmlformats.org/officeDocument/2006/relationships/font" Target="fonts/OpenSans-bold.fntdata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36" Type="http://schemas.openxmlformats.org/officeDocument/2006/relationships/font" Target="fonts/OpenSans-boldItalic.fntdata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009b52c55_1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e009b52c55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deb3107ed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deb3107ed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deb3107ed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deb3107ed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deb3107ed1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deb3107ed1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eb3107ed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eb3107ed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deb3107ed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deb3107ed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deb3107ed1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deb3107ed1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deb3107ed1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deb3107ed1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deb3107ed1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deb3107ed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deb3107ed1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deb3107ed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deb3107ed1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deb3107ed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1fdcf20d3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b1fdcf20d3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deb3107ed1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deb3107ed1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b1fdcf20d3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b1fdcf20d3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b1fdcf20d3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b1fdcf20d3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c65a5591a5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c65a5591a5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b1fdcf20d3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b1fdcf20d3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b1fdcf20d3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b1fdcf20d3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b1fdcf20d3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b1fdcf20d3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b1fdcf20d3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b1fdcf20d3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b1fdcf20d3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b1fdcf20d3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b1fdcf20d3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b1fdcf20d3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b1fdcf20d3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b1fdcf20d3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Relationship Id="rId3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Relationship Id="rId3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" name="Google Shape;4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45" name="Google Shape;4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49" name="Google Shape;49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8" name="Google Shape;58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63" name="Google Shape;63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3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69" name="Google Shape;69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0" name="Google Shape;70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75" name="Google Shape;75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7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8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82" name="Google Shape;82;p28"/>
          <p:cNvPicPr preferRelativeResize="0"/>
          <p:nvPr/>
        </p:nvPicPr>
        <p:blipFill rotWithShape="1">
          <a:blip r:embed="rId3">
            <a:alphaModFix/>
          </a:blip>
          <a:srcRect b="0" l="5658" r="5649" t="0"/>
          <a:stretch/>
        </p:blipFill>
        <p:spPr>
          <a:xfrm>
            <a:off x="5888950" y="3624550"/>
            <a:ext cx="2675822" cy="11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6" name="Google Shape;26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32" name="Google Shape;32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3" name="Google Shape;33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flipH="1" rot="10800000">
            <a:off x="-15600" y="486082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7" name="Google Shape;7;p1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1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Armado de computadoras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pcpartpicker.com/product/vzJtt6/supermicro-x11scl-if-mini-itx-lga1151-motherboard-mbd-x11scl-if-o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pcpartpicker.com/product/XJYWGX/gskill-aegis-8gb-1-x-8gb-ddr4-3000-memory-f4-3000c16s-8gisb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pcpartpicker.com/product/xr4gXL/ecs-motherboard-h61h2mv" TargetMode="External"/><Relationship Id="rId4" Type="http://schemas.openxmlformats.org/officeDocument/2006/relationships/hyperlink" Target="https://pcpartpicker.com/product/CnW9TW/patriot-memory-psd38g16002" TargetMode="External"/><Relationship Id="rId5" Type="http://schemas.openxmlformats.org/officeDocument/2006/relationships/hyperlink" Target="https://pcpartpicker.com/product/2FDzK8/kingston-a400-120gb-25-solid-state-drive-sa400s37120g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pcpartpicker.com/product/p6RFf7/corsair-memory-cmk16gx4m2b3200c16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5.xml"/><Relationship Id="rId4" Type="http://schemas.openxmlformats.org/officeDocument/2006/relationships/slide" Target="/ppt/slides/slide8.xml"/><Relationship Id="rId5" Type="http://schemas.openxmlformats.org/officeDocument/2006/relationships/slide" Target="/ppt/slides/slide8.xml"/><Relationship Id="rId6" Type="http://schemas.openxmlformats.org/officeDocument/2006/relationships/slide" Target="/ppt/slides/slide21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8.png"/><Relationship Id="rId4" Type="http://schemas.openxmlformats.org/officeDocument/2006/relationships/image" Target="../media/image14.png"/><Relationship Id="rId5" Type="http://schemas.openxmlformats.org/officeDocument/2006/relationships/image" Target="../media/image1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9"/>
          <p:cNvSpPr txBox="1"/>
          <p:nvPr/>
        </p:nvSpPr>
        <p:spPr>
          <a:xfrm>
            <a:off x="4037275" y="986400"/>
            <a:ext cx="4525800" cy="31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4900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rPr>
              <a:t>Armado</a:t>
            </a:r>
            <a:r>
              <a:rPr b="1" lang="es" sz="4900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rPr>
              <a:t> de  computadoras</a:t>
            </a:r>
            <a:endParaRPr b="1" sz="4900">
              <a:solidFill>
                <a:schemeClr val="lt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5000">
              <a:solidFill>
                <a:schemeClr val="lt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6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8"/>
          <p:cNvSpPr txBox="1"/>
          <p:nvPr/>
        </p:nvSpPr>
        <p:spPr>
          <a:xfrm>
            <a:off x="626925" y="6174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baja - Intel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54" name="Google Shape;154;p38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5" name="Google Shape;155;p38"/>
          <p:cNvSpPr txBox="1"/>
          <p:nvPr/>
        </p:nvSpPr>
        <p:spPr>
          <a:xfrm>
            <a:off x="1020650" y="1759275"/>
            <a:ext cx="2994900" cy="24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56" name="Google Shape;156;p38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{54848979-0A9F-4B7E-82F5-49D6ABE3D3AE}</a:tableStyleId>
              </a:tblPr>
              <a:tblGrid>
                <a:gridCol w="2013425"/>
                <a:gridCol w="5225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Core i3 7100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>
                          <a:solidFill>
                            <a:srgbClr val="191B2B"/>
                          </a:solidFill>
                          <a:highlight>
                            <a:srgbClr val="F4F4F3"/>
                          </a:highlight>
                          <a:uFill>
                            <a:noFill/>
                          </a:uFill>
                          <a:hlinkClick r:id="rId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Supermicro X11SCL-IF Mini ITX LGA1151 Motherboard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G.Skill Aegis 8 GB (1 x 8 GB) DDR4-3000 CL16 Memory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Samsung 970 Evo Plus 250 GB M.2-2280 NVME Solid State Drive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9"/>
          <p:cNvSpPr txBox="1"/>
          <p:nvPr/>
        </p:nvSpPr>
        <p:spPr>
          <a:xfrm>
            <a:off x="626950" y="608050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baja - AMD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62" name="Google Shape;162;p39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3" name="Google Shape;163;p39"/>
          <p:cNvSpPr txBox="1"/>
          <p:nvPr/>
        </p:nvSpPr>
        <p:spPr>
          <a:xfrm>
            <a:off x="1020650" y="1759275"/>
            <a:ext cx="2994900" cy="24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64" name="Google Shape;164;p39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{54848979-0A9F-4B7E-82F5-49D6ABE3D3AE}</a:tableStyleId>
              </a:tblPr>
              <a:tblGrid>
                <a:gridCol w="2004025"/>
                <a:gridCol w="52349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Ryzen 3 2200g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	ASRock B450M Pro4 Micro ATX AM4 Motherboard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ram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 u="sng">
                          <a:solidFill>
                            <a:srgbClr val="2C85C5"/>
                          </a:solidFill>
                          <a:highlight>
                            <a:srgbClr val="F4F4F3"/>
                          </a:highlight>
                          <a:hlinkClick r:id="rId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G.Skill Aegis 8 GB (1 x 8 GB) DDR4-3000 CL16 Memory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	Samsung 970 Evo Plus 250 GB M.2-2280 NVME Solid State Drive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0"/>
          <p:cNvSpPr txBox="1"/>
          <p:nvPr/>
        </p:nvSpPr>
        <p:spPr>
          <a:xfrm>
            <a:off x="626950" y="614400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baja 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70" name="Google Shape;170;p40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1" name="Google Shape;171;p40"/>
          <p:cNvSpPr txBox="1"/>
          <p:nvPr/>
        </p:nvSpPr>
        <p:spPr>
          <a:xfrm>
            <a:off x="1020650" y="1759275"/>
            <a:ext cx="2994900" cy="24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72" name="Google Shape;172;p40"/>
          <p:cNvGraphicFramePr/>
          <p:nvPr/>
        </p:nvGraphicFramePr>
        <p:xfrm>
          <a:off x="952500" y="2114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{54848979-0A9F-4B7E-82F5-49D6ABE3D3AE}</a:tableStyleId>
              </a:tblPr>
              <a:tblGrid>
                <a:gridCol w="1938175"/>
                <a:gridCol w="53008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	Intel Core i3-3240 3.4 GHz Dual-Core Processor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uFill>
                            <a:noFill/>
                          </a:uFill>
                          <a:latin typeface="Open Sans"/>
                          <a:ea typeface="Open Sans"/>
                          <a:cs typeface="Open Sans"/>
                          <a:sym typeface="Open Sans"/>
                          <a:hlinkClick r:id="rId3"/>
                        </a:rPr>
                        <a:t>ECS H61H2-MV Micro ATX LGA1155 Motherboard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uFill>
                            <a:noFill/>
                          </a:uFill>
                          <a:latin typeface="Open Sans"/>
                          <a:ea typeface="Open Sans"/>
                          <a:cs typeface="Open Sans"/>
                          <a:sym typeface="Open Sans"/>
                          <a:hlinkClick r:id="rId4"/>
                        </a:rPr>
                        <a:t>Patriot Signature 8 GB (1 x 8 GB) DDR3-1600 CL11 Memory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uFill>
                            <a:noFill/>
                          </a:uFill>
                          <a:latin typeface="Open Sans"/>
                          <a:ea typeface="Open Sans"/>
                          <a:cs typeface="Open Sans"/>
                          <a:sym typeface="Open Sans"/>
                          <a:hlinkClick r:id="rId5"/>
                        </a:rPr>
                        <a:t>Kingston A400 120 GB 2.5" Solid State Drive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73" name="Google Shape;173;p40"/>
          <p:cNvSpPr txBox="1"/>
          <p:nvPr/>
        </p:nvSpPr>
        <p:spPr>
          <a:xfrm>
            <a:off x="626950" y="1534325"/>
            <a:ext cx="80706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Esta computadora debe ser armada a libre criterio del estudiante.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1"/>
          <p:cNvSpPr txBox="1"/>
          <p:nvPr/>
        </p:nvSpPr>
        <p:spPr>
          <a:xfrm>
            <a:off x="62695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media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79" name="Google Shape;179;p41"/>
          <p:cNvSpPr txBox="1"/>
          <p:nvPr/>
        </p:nvSpPr>
        <p:spPr>
          <a:xfrm>
            <a:off x="637200" y="14621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Los equipos considerados de gama media son utilizados por personas con requisitos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más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exigentes que la gama baja. Podríamos poner el ejemplo que se trabaje en desarrollo con herramientas ligeras (VS code, Mysql, etc.) o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también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para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gaming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con exigencias medias, pueden llevar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GPU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80" name="Google Shape;18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5850" y="1156575"/>
            <a:ext cx="5098148" cy="286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2"/>
          <p:cNvSpPr txBox="1"/>
          <p:nvPr/>
        </p:nvSpPr>
        <p:spPr>
          <a:xfrm>
            <a:off x="62695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media - Intel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86" name="Google Shape;186;p42"/>
          <p:cNvSpPr txBox="1"/>
          <p:nvPr/>
        </p:nvSpPr>
        <p:spPr>
          <a:xfrm>
            <a:off x="806450" y="1534325"/>
            <a:ext cx="3615000" cy="4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7" name="Google Shape;187;p42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88" name="Google Shape;188;p42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{54848979-0A9F-4B7E-82F5-49D6ABE3D3AE}</a:tableStyleId>
              </a:tblPr>
              <a:tblGrid>
                <a:gridCol w="2051050"/>
                <a:gridCol w="51879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	Intel Core i5-10400F 2.9 GHz 6-Core Processor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Asus PRIME B560-PLUS ATX LGA1200 Motherboard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uFill>
                            <a:noFill/>
                          </a:uFill>
                          <a:latin typeface="Open Sans"/>
                          <a:ea typeface="Open Sans"/>
                          <a:cs typeface="Open Sans"/>
                          <a:sym typeface="Open Sans"/>
                          <a:hlinkClick r:id="rId3"/>
                        </a:rPr>
                        <a:t>Corsair Vengeance LPX 16 GB (2 x 8 GB) DDR4-3200 CL16 Memory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515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Samsung 970 Evo Plus 1 TB M.2-2280 NVME Solid State Drive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GeForce GT 1030 2GD4 LP OC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43"/>
          <p:cNvSpPr txBox="1"/>
          <p:nvPr/>
        </p:nvSpPr>
        <p:spPr>
          <a:xfrm>
            <a:off x="617525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media - AMD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94" name="Google Shape;194;p43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5" name="Google Shape;195;p43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96" name="Google Shape;196;p43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{54848979-0A9F-4B7E-82F5-49D6ABE3D3AE}</a:tableStyleId>
              </a:tblPr>
              <a:tblGrid>
                <a:gridCol w="1891200"/>
                <a:gridCol w="53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AMD Ryzen 5 1600 (12nm) 3.2 GHz 6-Core Processor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A320M Asrock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	Corsair Vengeance LPX 16 GB (2 x 8 GB) DDR4-3200 CL16 Memory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Samsung 970 Evo Plus 1 TB M.2-2280 NVME Solid State Drive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MSI GeForce GTX 1050 Ti 4 GB Video Card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4"/>
          <p:cNvSpPr txBox="1"/>
          <p:nvPr/>
        </p:nvSpPr>
        <p:spPr>
          <a:xfrm>
            <a:off x="832100" y="6802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</a:t>
            </a: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media 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02" name="Google Shape;202;p44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3" name="Google Shape;203;p44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04" name="Google Shape;204;p44"/>
          <p:cNvGraphicFramePr/>
          <p:nvPr/>
        </p:nvGraphicFramePr>
        <p:xfrm>
          <a:off x="952500" y="2114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{54848979-0A9F-4B7E-82F5-49D6ABE3D3AE}</a:tableStyleId>
              </a:tblPr>
              <a:tblGrid>
                <a:gridCol w="1900600"/>
                <a:gridCol w="53384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	AMD Ryzen 5 1600 (14nm) 3.2 GHz 6-Core Processor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	ASRock A320M-ITX Mini ITX AM4 Motherboard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	Corsair Vengeance LPX 16 GB (2 x 8 GB) DDR4-3200 CL16 Memory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	Samsung 970 Evo Plus 1 TB M.2-2280 NVME Solid State Drive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	MSI GeForce GTX 1050 Ti 4 GB Video Card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205" name="Google Shape;205;p44"/>
          <p:cNvSpPr txBox="1"/>
          <p:nvPr/>
        </p:nvSpPr>
        <p:spPr>
          <a:xfrm>
            <a:off x="636350" y="1534325"/>
            <a:ext cx="80706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Esta computadora debe ser armada a libre criterio del estudiante.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5"/>
          <p:cNvSpPr txBox="1"/>
          <p:nvPr/>
        </p:nvSpPr>
        <p:spPr>
          <a:xfrm>
            <a:off x="62695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alta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11" name="Google Shape;211;p45"/>
          <p:cNvSpPr txBox="1"/>
          <p:nvPr/>
        </p:nvSpPr>
        <p:spPr>
          <a:xfrm>
            <a:off x="637200" y="14621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Los equipos considerados de gama alta son aquellos que requieren las mejores prestaciones del mercado. Son utilizados para tareas que requieren mucho procesamiento, como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minería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de datos, big data, gaming, entre otras. Generalmente utilizan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GPU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12" name="Google Shape;21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6636" y="1152101"/>
            <a:ext cx="5357363" cy="301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6"/>
          <p:cNvSpPr txBox="1"/>
          <p:nvPr/>
        </p:nvSpPr>
        <p:spPr>
          <a:xfrm>
            <a:off x="636375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alta - Intel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18" name="Google Shape;218;p46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9" name="Google Shape;219;p46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20" name="Google Shape;220;p46"/>
          <p:cNvGraphicFramePr/>
          <p:nvPr/>
        </p:nvGraphicFramePr>
        <p:xfrm>
          <a:off x="856425" y="1404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{54848979-0A9F-4B7E-82F5-49D6ABE3D3AE}</a:tableStyleId>
              </a:tblPr>
              <a:tblGrid>
                <a:gridCol w="2051025"/>
                <a:gridCol w="51879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Intel Core i7-10700K 3.8 GHz 8-Core Processor</a:t>
                      </a:r>
                      <a:endParaRPr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Asus ROG MAXIMUS XII HERO (WI-FI) ATX LGA1200 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G.Skill Trident Z Royal 128 GB (4 x 32 GB) DDR4-4000 CL18 Memory</a:t>
                      </a:r>
                      <a:endParaRPr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496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Samsung 980 Pro 2 TB M.2-2280 NVME Solid State Drive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MSI GeForce GTX 1660 SUPER 6 GB GAMING X Video Card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7"/>
          <p:cNvSpPr txBox="1"/>
          <p:nvPr/>
        </p:nvSpPr>
        <p:spPr>
          <a:xfrm>
            <a:off x="636325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alta - AMD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26" name="Google Shape;226;p47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p47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28" name="Google Shape;228;p47"/>
          <p:cNvGraphicFramePr/>
          <p:nvPr/>
        </p:nvGraphicFramePr>
        <p:xfrm>
          <a:off x="806450" y="1286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{54848979-0A9F-4B7E-82F5-49D6ABE3D3AE}</a:tableStyleId>
              </a:tblPr>
              <a:tblGrid>
                <a:gridCol w="1919400"/>
                <a:gridCol w="53196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Amd Ryzen 7 3800xt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Asus ROG Strix X570-E Gaming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G.Skill Trident Z Royal 128 GB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Western Digital Black 4TB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Gigabyte GAMING OC 3X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0"/>
          <p:cNvSpPr txBox="1"/>
          <p:nvPr/>
        </p:nvSpPr>
        <p:spPr>
          <a:xfrm>
            <a:off x="3897550" y="1527975"/>
            <a:ext cx="4856400" cy="306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action="ppaction://hlinkshowjump?jump=nextslide"/>
              </a:rPr>
              <a:t>Consigna</a:t>
            </a:r>
            <a:endParaRPr b="1" sz="2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action="ppaction://hlinksldjump" r:id="rId3"/>
              </a:rPr>
              <a:t>Detalles</a:t>
            </a:r>
            <a:endParaRPr b="1" sz="2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action="ppaction://hlinksldjump" r:id="rId4"/>
              </a:rPr>
              <a:t>Especificaciones</a:t>
            </a:r>
            <a:r>
              <a:rPr b="1" lang="es" sz="2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action="ppaction://hlinksldjump" r:id="rId5"/>
              </a:rPr>
              <a:t> de equipos</a:t>
            </a:r>
            <a:endParaRPr b="1" sz="2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action="ppaction://hlinksldjump" r:id="rId6"/>
              </a:rPr>
              <a:t>Entrega</a:t>
            </a:r>
            <a:endParaRPr b="1" sz="2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93" name="Google Shape;93;p30"/>
          <p:cNvSpPr txBox="1"/>
          <p:nvPr/>
        </p:nvSpPr>
        <p:spPr>
          <a:xfrm>
            <a:off x="1672950" y="2442819"/>
            <a:ext cx="15903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1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Índice</a:t>
            </a:r>
            <a:endParaRPr b="1" sz="27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94" name="Google Shape;94;p30"/>
          <p:cNvCxnSpPr/>
          <p:nvPr/>
        </p:nvCxnSpPr>
        <p:spPr>
          <a:xfrm flipH="1">
            <a:off x="3592750" y="1409375"/>
            <a:ext cx="18900" cy="303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8"/>
          <p:cNvSpPr txBox="1"/>
          <p:nvPr/>
        </p:nvSpPr>
        <p:spPr>
          <a:xfrm>
            <a:off x="64380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alta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34" name="Google Shape;234;p48"/>
          <p:cNvSpPr txBox="1"/>
          <p:nvPr/>
        </p:nvSpPr>
        <p:spPr>
          <a:xfrm>
            <a:off x="6540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5" name="Google Shape;235;p48"/>
          <p:cNvSpPr txBox="1"/>
          <p:nvPr/>
        </p:nvSpPr>
        <p:spPr>
          <a:xfrm>
            <a:off x="8682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36" name="Google Shape;236;p48"/>
          <p:cNvGraphicFramePr/>
          <p:nvPr/>
        </p:nvGraphicFramePr>
        <p:xfrm>
          <a:off x="952500" y="2114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{54848979-0A9F-4B7E-82F5-49D6ABE3D3AE}</a:tableStyleId>
              </a:tblPr>
              <a:tblGrid>
                <a:gridCol w="1947600"/>
                <a:gridCol w="52914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Intel Core i9-12900KF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Gigabyte Z690 AORUS PRO ATX LGA1700 Motherboard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Crucial 64 GB (2 x 32 GB) DDR5-4800 CL40 Memory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Samsung 970 EVO Plus 2 TB M.2-2280 NVME Solid State Drive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NVIDIA Founders Edition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237" name="Google Shape;237;p48"/>
          <p:cNvSpPr txBox="1"/>
          <p:nvPr/>
        </p:nvSpPr>
        <p:spPr>
          <a:xfrm>
            <a:off x="643800" y="1534325"/>
            <a:ext cx="80706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Esta computadora debe ser armada a libre criterio del estudiante.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9"/>
          <p:cNvSpPr txBox="1"/>
          <p:nvPr/>
        </p:nvSpPr>
        <p:spPr>
          <a:xfrm>
            <a:off x="3609750" y="1495200"/>
            <a:ext cx="36369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Entrega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43" name="Google Shape;243;p49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4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44" name="Google Shape;244;p49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50"/>
          <p:cNvSpPr txBox="1"/>
          <p:nvPr/>
        </p:nvSpPr>
        <p:spPr>
          <a:xfrm>
            <a:off x="62595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Entrega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50" name="Google Shape;250;p50"/>
          <p:cNvSpPr txBox="1"/>
          <p:nvPr/>
        </p:nvSpPr>
        <p:spPr>
          <a:xfrm>
            <a:off x="636200" y="1534325"/>
            <a:ext cx="4185300" cy="14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Cada estudiante debe subir a su mochila del viajero un archivo del formato que prefiera (.pdf, .doc, .xls) con el detalle de los diferentes equipos que armó.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51" name="Google Shape;251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8875" y="1250925"/>
            <a:ext cx="3270427" cy="1839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7200" y="1418864"/>
            <a:ext cx="2902574" cy="1632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47350" y="2153639"/>
            <a:ext cx="2902574" cy="1632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1"/>
          <p:cNvSpPr txBox="1"/>
          <p:nvPr/>
        </p:nvSpPr>
        <p:spPr>
          <a:xfrm>
            <a:off x="3609750" y="1495200"/>
            <a:ext cx="33327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Consigna 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00" name="Google Shape;100;p31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1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01" name="Google Shape;101;p31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2"/>
          <p:cNvSpPr txBox="1"/>
          <p:nvPr/>
        </p:nvSpPr>
        <p:spPr>
          <a:xfrm>
            <a:off x="626825" y="1458250"/>
            <a:ext cx="4311600" cy="25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En base a lo aprendido de toda la estructura de computadoras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,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vamos a proceder a armar diferentes computadoras en base a necesidades de uso determinadas y compatibilidades entre sus diferentes componentes.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Vamos a armar 9 computadoras de 3 gamas diferentes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(gama alta, media y baja) en donde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habrá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que determinar los componentes compatibles a cada uno.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7" name="Google Shape;107;p32"/>
          <p:cNvSpPr txBox="1"/>
          <p:nvPr/>
        </p:nvSpPr>
        <p:spPr>
          <a:xfrm>
            <a:off x="616575" y="608150"/>
            <a:ext cx="31164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Consigna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108" name="Google Shape;10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5575" y="1798678"/>
            <a:ext cx="5183201" cy="29155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1449" y="1290212"/>
            <a:ext cx="1951852" cy="1097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01575" y="962650"/>
            <a:ext cx="3116401" cy="1753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3"/>
          <p:cNvSpPr txBox="1"/>
          <p:nvPr/>
        </p:nvSpPr>
        <p:spPr>
          <a:xfrm>
            <a:off x="3609750" y="1495200"/>
            <a:ext cx="33960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Detalles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16" name="Google Shape;116;p33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2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17" name="Google Shape;117;p33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4"/>
          <p:cNvSpPr txBox="1"/>
          <p:nvPr/>
        </p:nvSpPr>
        <p:spPr>
          <a:xfrm>
            <a:off x="616625" y="614050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Detalles de armado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23" name="Google Shape;123;p34"/>
          <p:cNvSpPr txBox="1"/>
          <p:nvPr/>
        </p:nvSpPr>
        <p:spPr>
          <a:xfrm>
            <a:off x="626875" y="1468150"/>
            <a:ext cx="4058400" cy="32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Para el armado vamos a tener un cuadro de especificaciones donde tendremos separado.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Procesador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Placa madre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Memoria primaria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Memoria secundaria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GPU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(si es que fuera necesario)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4" name="Google Shape;124;p34"/>
          <p:cNvSpPr txBox="1"/>
          <p:nvPr/>
        </p:nvSpPr>
        <p:spPr>
          <a:xfrm>
            <a:off x="4805000" y="1427450"/>
            <a:ext cx="3789600" cy="23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Deberemos armar 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computadoras por gama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, donde cada una de estas  serán o compatibles con </a:t>
            </a:r>
            <a:r>
              <a:rPr b="1"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Intel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o </a:t>
            </a:r>
            <a:r>
              <a:rPr b="1"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AMD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El tercer ordenador debe ser armado a libre criterio del estudiante.</a:t>
            </a:r>
            <a:endParaRPr b="1"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5718" y="3197050"/>
            <a:ext cx="2899758" cy="163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7075" y="3440613"/>
            <a:ext cx="2164157" cy="12173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5"/>
          <p:cNvSpPr/>
          <p:nvPr/>
        </p:nvSpPr>
        <p:spPr>
          <a:xfrm>
            <a:off x="4852000" y="1624475"/>
            <a:ext cx="3498000" cy="2615700"/>
          </a:xfrm>
          <a:prstGeom prst="roundRect">
            <a:avLst>
              <a:gd fmla="val 16667" name="adj"/>
            </a:avLst>
          </a:prstGeom>
          <a:solidFill>
            <a:srgbClr val="43434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82296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82296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2" name="Google Shape;132;p35"/>
          <p:cNvSpPr txBox="1"/>
          <p:nvPr/>
        </p:nvSpPr>
        <p:spPr>
          <a:xfrm>
            <a:off x="614975" y="615475"/>
            <a:ext cx="18393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Detalles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33" name="Google Shape;133;p35"/>
          <p:cNvSpPr txBox="1"/>
          <p:nvPr/>
        </p:nvSpPr>
        <p:spPr>
          <a:xfrm>
            <a:off x="614975" y="1469575"/>
            <a:ext cx="3765600" cy="28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7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¿Por qué esta actividad?¿Sirve este ejercicio de armar computadoras?</a:t>
            </a:r>
            <a:endParaRPr b="1" sz="17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 la hora de trabajar en un ambiente laboral, las computadoras son una parte esencial del trabajo día a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día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, por lo cual la habilidad de poder armar una a base de ciertas especificaciones es una habilidad necesaria para el profesional de IT.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34" name="Google Shape;134;p35"/>
          <p:cNvSpPr txBox="1"/>
          <p:nvPr/>
        </p:nvSpPr>
        <p:spPr>
          <a:xfrm>
            <a:off x="5082850" y="1767800"/>
            <a:ext cx="3056100" cy="23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Recordemos que </a:t>
            </a: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para</a:t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los diferentes componentes existen ciertas </a:t>
            </a: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características</a:t>
            </a: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como </a:t>
            </a: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los </a:t>
            </a:r>
            <a:r>
              <a:rPr b="1"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sockets, fr</a:t>
            </a:r>
            <a:r>
              <a:rPr b="1"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ecuencia y conectores</a:t>
            </a: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, los cuales hay que tener </a:t>
            </a:r>
            <a:r>
              <a:rPr b="1"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en cuenta </a:t>
            </a: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para la compatibilidad.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6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Especificaciones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de equipos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0" name="Google Shape;140;p36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3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1" name="Google Shape;141;p36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7"/>
          <p:cNvSpPr txBox="1"/>
          <p:nvPr/>
        </p:nvSpPr>
        <p:spPr>
          <a:xfrm>
            <a:off x="617575" y="601850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baja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7" name="Google Shape;147;p37"/>
          <p:cNvSpPr txBox="1"/>
          <p:nvPr/>
        </p:nvSpPr>
        <p:spPr>
          <a:xfrm>
            <a:off x="627825" y="1528150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Los equipos considerados de gama baja generalmente son utilizados por personas que necesitan pocos requisitos.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Podríamos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poner el ejemplo de una persona que trabaje en una oficina con planillas de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ofimática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(Excel, Word, etc.) generalmente no necesitan GPU.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8" name="Google Shape;14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6550" y="1249937"/>
            <a:ext cx="4699827" cy="26436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