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Open Sans SemiBold"/>
      <p:regular r:id="rId21"/>
      <p:bold r:id="rId22"/>
      <p:italic r:id="rId23"/>
      <p:boldItalic r:id="rId24"/>
    </p:embeddedFont>
    <p:embeddedFont>
      <p:font typeface="Rajdhani"/>
      <p:regular r:id="rId25"/>
      <p:bold r:id="rId26"/>
    </p:embeddedFont>
    <p:embeddedFont>
      <p:font typeface="Open Sans Light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749475-B3BD-4E3D-9507-58DCBD9CFA3E}">
  <a:tblStyle styleId="{E2749475-B3BD-4E3D-9507-58DCBD9CFA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OpenSansSemiBold-bold.fntdata"/><Relationship Id="rId21" Type="http://schemas.openxmlformats.org/officeDocument/2006/relationships/font" Target="fonts/OpenSansSemiBold-regular.fntdata"/><Relationship Id="rId24" Type="http://schemas.openxmlformats.org/officeDocument/2006/relationships/font" Target="fonts/OpenSansSemiBold-boldItalic.fntdata"/><Relationship Id="rId23" Type="http://schemas.openxmlformats.org/officeDocument/2006/relationships/font" Target="fonts/OpenSans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ajdhani-bold.fntdata"/><Relationship Id="rId25" Type="http://schemas.openxmlformats.org/officeDocument/2006/relationships/font" Target="fonts/Rajdhani-regular.fntdata"/><Relationship Id="rId28" Type="http://schemas.openxmlformats.org/officeDocument/2006/relationships/font" Target="fonts/OpenSansLight-bold.fntdata"/><Relationship Id="rId27" Type="http://schemas.openxmlformats.org/officeDocument/2006/relationships/font" Target="fonts/OpenSansLight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Light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regular.fntdata"/><Relationship Id="rId30" Type="http://schemas.openxmlformats.org/officeDocument/2006/relationships/font" Target="fonts/OpenSansLight-boldItalic.fntdata"/><Relationship Id="rId11" Type="http://schemas.openxmlformats.org/officeDocument/2006/relationships/slide" Target="slides/slide4.xml"/><Relationship Id="rId33" Type="http://schemas.openxmlformats.org/officeDocument/2006/relationships/font" Target="fonts/OpenSans-italic.fntdata"/><Relationship Id="rId10" Type="http://schemas.openxmlformats.org/officeDocument/2006/relationships/slide" Target="slides/slide3.xml"/><Relationship Id="rId32" Type="http://schemas.openxmlformats.org/officeDocument/2006/relationships/font" Target="fonts/Open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regular.fntdata"/><Relationship Id="rId16" Type="http://schemas.openxmlformats.org/officeDocument/2006/relationships/slide" Target="slides/slide9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3d80d9e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03d80d9e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Relationship Id="rId3" Type="http://schemas.openxmlformats.org/officeDocument/2006/relationships/image" Target="../media/image1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3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4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Relationship Id="rId6" Type="http://schemas.openxmlformats.org/officeDocument/2006/relationships/image" Target="../media/image32.png"/><Relationship Id="rId7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11900" y="11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{E2749475-B3BD-4E3D-9507-58DCBD9CFA3E}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443, 8801, 8802, 80, 443</a:t>
                      </a:r>
                      <a:b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3478, 3479, 8801 - 8810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Utiliza los 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puertos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 UDP y TCP 443 </a:t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TCP: 5222, 5223, 5228 y 524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UDP: 3478</a:t>
                      </a:r>
                      <a:endParaRPr sz="1150">
                        <a:solidFill>
                          <a:srgbClr val="2828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575" y="137107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425" y="141828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6475" y="141827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9625" y="137635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{E2749475-B3BD-4E3D-9507-58DCBD9CFA3E}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3306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9418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443.</a:t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{E2749475-B3BD-4E3D-9507-58DCBD9CFA3E}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Acceso HTTP: a través de nuestro puerto local 8080 accederemos al puerto 80 de la máquina virtual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PPTP: PUERTO 1723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L2TP: 1701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IPSec: 500 y 5000</a:t>
                      </a:r>
                      <a:endParaRPr b="1" sz="1200">
                        <a:solidFill>
                          <a:srgbClr val="BDC1C6"/>
                        </a:solidFill>
                        <a:highlight>
                          <a:srgbClr val="202124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La mayoría usan 143 o 993 para IMAP.</a:t>
                      </a:r>
                      <a:b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b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110 o 995 para POP. 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21 y 20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00" y="409068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4300" y="283700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3836238" y="-32137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4800" y="359950"/>
            <a:ext cx="1306224" cy="9509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34"/>
          <p:cNvGraphicFramePr/>
          <p:nvPr/>
        </p:nvGraphicFramePr>
        <p:xfrm>
          <a:off x="397925" y="1790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{E2749475-B3BD-4E3D-9507-58DCBD9CFA3E}</a:tableStyleId>
              </a:tblPr>
              <a:tblGrid>
                <a:gridCol w="1469450"/>
                <a:gridCol w="1564800"/>
                <a:gridCol w="1714400"/>
                <a:gridCol w="3851450"/>
              </a:tblGrid>
              <a:tr h="124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443, 80 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443/TCP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3478-3481/UDP</a:t>
                      </a:r>
                      <a:endParaRPr sz="1350">
                        <a:solidFill>
                          <a:srgbClr val="2B2B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433, 443, 3478, 3479, 5060, 5062, 5222, 6250, y 12000-65000.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34" name="Google Shape;134;p34"/>
          <p:cNvPicPr preferRelativeResize="0"/>
          <p:nvPr/>
        </p:nvPicPr>
        <p:blipFill rotWithShape="1">
          <a:blip r:embed="rId7">
            <a:alphaModFix/>
          </a:blip>
          <a:srcRect b="3828" l="2963" r="1753" t="3027"/>
          <a:stretch/>
        </p:blipFill>
        <p:spPr>
          <a:xfrm>
            <a:off x="5313650" y="1850275"/>
            <a:ext cx="3684375" cy="15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{E2749475-B3BD-4E3D-9507-58DCBD9CFA3E}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443, 4070 y 80.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5938 TCP/UDP. 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 TCP. 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 TCP.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TCP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Gmail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25, 465 o 587.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44" name="Google Shape;14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6870" y="1784008"/>
            <a:ext cx="1761850" cy="9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6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51" name="Google Shape;151;p36"/>
          <p:cNvGraphicFramePr/>
          <p:nvPr/>
        </p:nvGraphicFramePr>
        <p:xfrm>
          <a:off x="952500" y="159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{E2749475-B3BD-4E3D-9507-58DCBD9CFA3E}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443 (TCP) y 4195 (UDP y TCP)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80/TCP (transferencia) 80/HTTP (con keepalive)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RTMP puerto 1935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UDP 49152 - 65535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52" name="Google Shape;1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8741" y="2076491"/>
            <a:ext cx="1406550" cy="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4825" y="1666125"/>
            <a:ext cx="1213300" cy="12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500" y="1839388"/>
            <a:ext cx="16002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0250" y="1839389"/>
            <a:ext cx="1706412" cy="959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