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Open Sans SemiBold"/>
      <p:regular r:id="rId21"/>
      <p:bold r:id="rId22"/>
      <p:italic r:id="rId23"/>
      <p:boldItalic r:id="rId24"/>
    </p:embeddedFont>
    <p:embeddedFont>
      <p:font typeface="Rajdhani"/>
      <p:regular r:id="rId25"/>
      <p:bold r:id="rId26"/>
    </p:embeddedFont>
    <p:embeddedFont>
      <p:font typeface="Open Sans Light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F01B80-DEC8-47FA-B892-4CD24906C820}">
  <a:tblStyle styleId="{2BF01B80-DEC8-47FA-B892-4CD24906C8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OpenSansSemiBold-bold.fntdata"/><Relationship Id="rId21" Type="http://schemas.openxmlformats.org/officeDocument/2006/relationships/font" Target="fonts/OpenSansSemiBold-regular.fntdata"/><Relationship Id="rId24" Type="http://schemas.openxmlformats.org/officeDocument/2006/relationships/font" Target="fonts/OpenSansSemiBold-boldItalic.fntdata"/><Relationship Id="rId23" Type="http://schemas.openxmlformats.org/officeDocument/2006/relationships/font" Target="fonts/OpenSans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ajdhani-bold.fntdata"/><Relationship Id="rId25" Type="http://schemas.openxmlformats.org/officeDocument/2006/relationships/font" Target="fonts/Rajdhani-regular.fntdata"/><Relationship Id="rId28" Type="http://schemas.openxmlformats.org/officeDocument/2006/relationships/font" Target="fonts/OpenSansLight-bold.fntdata"/><Relationship Id="rId27" Type="http://schemas.openxmlformats.org/officeDocument/2006/relationships/font" Target="fonts/OpenSansLight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Light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regular.fntdata"/><Relationship Id="rId30" Type="http://schemas.openxmlformats.org/officeDocument/2006/relationships/font" Target="fonts/OpenSansLight-boldItalic.fntdata"/><Relationship Id="rId11" Type="http://schemas.openxmlformats.org/officeDocument/2006/relationships/slide" Target="slides/slide4.xml"/><Relationship Id="rId33" Type="http://schemas.openxmlformats.org/officeDocument/2006/relationships/font" Target="fonts/OpenSans-italic.fntdata"/><Relationship Id="rId10" Type="http://schemas.openxmlformats.org/officeDocument/2006/relationships/slide" Target="slides/slide3.xml"/><Relationship Id="rId32" Type="http://schemas.openxmlformats.org/officeDocument/2006/relationships/font" Target="fonts/OpenSans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-regular.fntdata"/><Relationship Id="rId16" Type="http://schemas.openxmlformats.org/officeDocument/2006/relationships/slide" Target="slides/slide9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5ec19c99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05ec19c99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3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5" Type="http://schemas.openxmlformats.org/officeDocument/2006/relationships/image" Target="../media/image23.png"/><Relationship Id="rId6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qué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310525" y="131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{2BF01B80-DEC8-47FA-B892-4CD24906C820}</a:tableStyleId>
              </a:tblPr>
              <a:tblGrid>
                <a:gridCol w="2221100"/>
                <a:gridCol w="2040375"/>
                <a:gridCol w="1832825"/>
                <a:gridCol w="2266600"/>
              </a:tblGrid>
              <a:tr h="124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D9D9D9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D9D9D9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Genéricos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D9D9D9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D9D9D9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80, 443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D9D9D9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D9D9D9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Específicos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D9D9D9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TCP 8801, 8802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D9D9D9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D9D9D9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	3478, 3479, 8801 - 8810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D9D9D9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6463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TPC y UDP 6457-6463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CP 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19302-19309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Web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53, 443, 5222, 5223, 5228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53 y 3478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575" y="144817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6025" y="149538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537300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0650" y="1495375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 - Dani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38" y="1267738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1240" y="1125375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9525" y="1088606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9075" y="1016588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400113" y="115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{2BF01B80-DEC8-47FA-B892-4CD24906C820}</a:tableStyleId>
              </a:tblPr>
              <a:tblGrid>
                <a:gridCol w="1541125"/>
                <a:gridCol w="1584225"/>
                <a:gridCol w="2478400"/>
                <a:gridCol w="2144075"/>
              </a:tblGrid>
              <a:tr h="89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50">
                          <a:solidFill>
                            <a:srgbClr val="6E707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TCP: 3306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9418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 </a:t>
                      </a: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también</a:t>
                      </a: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puede ejecutarse sobre SSH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En una configuración de correo con IMAP Y SSL: 993</a:t>
                      </a:r>
                      <a:endParaRPr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IMAP sin SSL: 143</a:t>
                      </a:r>
                      <a:endParaRPr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En una configuración de correo POP con cifrado SSL: 995</a:t>
                      </a:r>
                      <a:endParaRPr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Sin cifrado SSL: 110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TCP 80: Se usa para la comunicación del sistema de cliente a sitio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42100" y="23095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{2BF01B80-DEC8-47FA-B892-4CD24906C820}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TCP:2222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TCP:1701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UDP:1194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SMTP: 587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 20 y 21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25" name="Google Shape;125;p33"/>
          <p:cNvSpPr txBox="1"/>
          <p:nvPr/>
        </p:nvSpPr>
        <p:spPr>
          <a:xfrm>
            <a:off x="5016925" y="607325"/>
            <a:ext cx="8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oogle Shape;130;p34"/>
          <p:cNvGraphicFramePr/>
          <p:nvPr/>
        </p:nvGraphicFramePr>
        <p:xfrm>
          <a:off x="1262113" y="72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{2BF01B80-DEC8-47FA-B892-4CD24906C820}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1717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1717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993 (IMAP seguro)</a:t>
                      </a:r>
                      <a:endParaRPr sz="1050">
                        <a:solidFill>
                          <a:srgbClr val="17171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443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3478-3481-50000-60000</a:t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17171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53, 80, 443, 5795, 99, 5222, 5800 y 5847</a:t>
                      </a:r>
                      <a:endParaRPr sz="22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1935, 3478-3480, 3659, 10000-10099, 42127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3074, 3478-3479, 3659, 6000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31" name="Google Shape;1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875" y="92915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9375" y="1041725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4"/>
          <p:cNvPicPr preferRelativeResize="0"/>
          <p:nvPr/>
        </p:nvPicPr>
        <p:blipFill rotWithShape="1">
          <a:blip r:embed="rId5">
            <a:alphaModFix/>
          </a:blip>
          <a:srcRect b="9461" l="29648" r="32257" t="0"/>
          <a:stretch/>
        </p:blipFill>
        <p:spPr>
          <a:xfrm>
            <a:off x="5412525" y="725888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5400" y="10094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4"/>
          <p:cNvSpPr txBox="1"/>
          <p:nvPr/>
        </p:nvSpPr>
        <p:spPr>
          <a:xfrm>
            <a:off x="25475" y="0"/>
            <a:ext cx="53955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3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{2BF01B80-DEC8-47FA-B892-4CD24906C820}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App de escritorio: TCP 4070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Si falla: 443 y 80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TCP/UDP: 5938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Si falla: TCP 443 u 80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Utiliza protocolos de sesión HTTP y HTTPS (SSL-443) para su CDN.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YouTube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(HTTPS)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41" name="Google Shape;1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45" name="Google Shape;145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8750" y="1917500"/>
            <a:ext cx="1485800" cy="5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36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{2BF01B80-DEC8-47FA-B892-4CD24906C820}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Xbox Live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3074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Minecraft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25565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51" name="Google Shape;151;p36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52" name="Google Shape;1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025" y="1852900"/>
            <a:ext cx="14287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2207" y="1681582"/>
            <a:ext cx="1142725" cy="11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