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4" r:id="rId5"/>
    <p:sldMasterId id="2147483675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y="5143500" cx="9144000"/>
  <p:notesSz cx="6858000" cy="9144000"/>
  <p:embeddedFontLst>
    <p:embeddedFont>
      <p:font typeface="Open Sans SemiBold"/>
      <p:regular r:id="rId17"/>
      <p:bold r:id="rId18"/>
      <p:italic r:id="rId19"/>
      <p:boldItalic r:id="rId20"/>
    </p:embeddedFont>
    <p:embeddedFont>
      <p:font typeface="Rajdhani"/>
      <p:regular r:id="rId21"/>
      <p:bold r:id="rId22"/>
    </p:embeddedFont>
    <p:embeddedFont>
      <p:font typeface="Open Sans Light"/>
      <p:regular r:id="rId23"/>
      <p:bold r:id="rId24"/>
      <p:italic r:id="rId25"/>
      <p:boldItalic r:id="rId26"/>
    </p:embeddedFont>
    <p:embeddedFont>
      <p:font typeface="Open Sans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007222C-F7FF-40C2-A174-0279B2A90C56}">
  <a:tblStyle styleId="{8007222C-F7FF-40C2-A174-0279B2A90C5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SemiBold-boldItalic.fntdata"/><Relationship Id="rId22" Type="http://schemas.openxmlformats.org/officeDocument/2006/relationships/font" Target="fonts/Rajdhani-bold.fntdata"/><Relationship Id="rId21" Type="http://schemas.openxmlformats.org/officeDocument/2006/relationships/font" Target="fonts/Rajdhani-regular.fntdata"/><Relationship Id="rId24" Type="http://schemas.openxmlformats.org/officeDocument/2006/relationships/font" Target="fonts/OpenSansLight-bold.fntdata"/><Relationship Id="rId23" Type="http://schemas.openxmlformats.org/officeDocument/2006/relationships/font" Target="fonts/OpenSansLight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font" Target="fonts/OpenSansLight-boldItalic.fntdata"/><Relationship Id="rId25" Type="http://schemas.openxmlformats.org/officeDocument/2006/relationships/font" Target="fonts/OpenSansLight-italic.fntdata"/><Relationship Id="rId28" Type="http://schemas.openxmlformats.org/officeDocument/2006/relationships/font" Target="fonts/OpenSans-bold.fntdata"/><Relationship Id="rId27" Type="http://schemas.openxmlformats.org/officeDocument/2006/relationships/font" Target="fonts/OpenSans-regular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font" Target="fonts/OpenSans-italic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0" Type="http://schemas.openxmlformats.org/officeDocument/2006/relationships/font" Target="fonts/OpenSans-boldItalic.fntdata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font" Target="fonts/OpenSansSemiBold-regular.fntdata"/><Relationship Id="rId16" Type="http://schemas.openxmlformats.org/officeDocument/2006/relationships/slide" Target="slides/slide9.xml"/><Relationship Id="rId19" Type="http://schemas.openxmlformats.org/officeDocument/2006/relationships/font" Target="fonts/OpenSansSemiBold-italic.fntdata"/><Relationship Id="rId18" Type="http://schemas.openxmlformats.org/officeDocument/2006/relationships/font" Target="fonts/OpenSansSemiBold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e441d376a0_3_3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e441d376a0_3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b40fda7b3_4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g7b40fda7b3_4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7b40fda7b3_4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g7b40fda7b3_4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e41d579b3d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ge41d579b3d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e41d579b3d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" name="Google Shape;117;ge41d579b3d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e17a6a081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ge17a6a081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e3e76c5244_18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ge3e76c5244_18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0321cdcc1c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" name="Google Shape;146;g10321cdcc1c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c48bfaac81_0_4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5" name="Google Shape;155;gc48bfaac81_0_4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g"/><Relationship Id="rId3" Type="http://schemas.openxmlformats.org/officeDocument/2006/relationships/image" Target="../media/image9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6.jpg"/><Relationship Id="rId3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9pPr>
          </a:lstStyle>
          <a:p>
            <a:r>
              <a:t>xx%</a:t>
            </a:r>
          </a:p>
        </p:txBody>
      </p:sp>
      <p:sp>
        <p:nvSpPr>
          <p:cNvPr id="38" name="Google Shape;38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1">
  <p:cSld name="CUSTOM_1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3"/>
          <p:cNvSpPr/>
          <p:nvPr/>
        </p:nvSpPr>
        <p:spPr>
          <a:xfrm>
            <a:off x="-148900" y="-94750"/>
            <a:ext cx="9488400" cy="5360100"/>
          </a:xfrm>
          <a:prstGeom prst="rect">
            <a:avLst/>
          </a:prstGeom>
          <a:solidFill>
            <a:srgbClr val="33383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2" name="Google Shape;42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4"/>
          <p:cNvSpPr txBox="1"/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  <p:pic>
        <p:nvPicPr>
          <p:cNvPr id="45" name="Google Shape;4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5149" y="3700742"/>
            <a:ext cx="2416852" cy="100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/>
        </p:txBody>
      </p:sp>
      <p:sp>
        <p:nvSpPr>
          <p:cNvPr id="49" name="Google Shape;49;p1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4" name="Google Shape;54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7" name="Google Shape;57;p1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8" name="Google Shape;58;p1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63" name="Google Shape;63;p2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3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2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9pPr>
          </a:lstStyle>
          <a:p/>
        </p:txBody>
      </p:sp>
      <p:sp>
        <p:nvSpPr>
          <p:cNvPr id="69" name="Google Shape;69;p2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0" name="Google Shape;70;p2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9pPr>
          </a:lstStyle>
          <a:p>
            <a:r>
              <a:t>xx%</a:t>
            </a:r>
          </a:p>
        </p:txBody>
      </p:sp>
      <p:sp>
        <p:nvSpPr>
          <p:cNvPr id="75" name="Google Shape;75;p2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1">
  <p:cSld name="CUSTOM_1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7"/>
          <p:cNvSpPr/>
          <p:nvPr/>
        </p:nvSpPr>
        <p:spPr>
          <a:xfrm>
            <a:off x="-148900" y="-94750"/>
            <a:ext cx="9488400" cy="5360100"/>
          </a:xfrm>
          <a:prstGeom prst="rect">
            <a:avLst/>
          </a:prstGeom>
          <a:solidFill>
            <a:srgbClr val="33383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9" name="Google Shape;79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8"/>
          <p:cNvSpPr txBox="1"/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  <p:pic>
        <p:nvPicPr>
          <p:cNvPr id="82" name="Google Shape;82;p28"/>
          <p:cNvPicPr preferRelativeResize="0"/>
          <p:nvPr/>
        </p:nvPicPr>
        <p:blipFill rotWithShape="1">
          <a:blip r:embed="rId3">
            <a:alphaModFix/>
          </a:blip>
          <a:srcRect b="0" l="5658" r="5649" t="0"/>
          <a:stretch/>
        </p:blipFill>
        <p:spPr>
          <a:xfrm>
            <a:off x="5888950" y="3624550"/>
            <a:ext cx="2675822" cy="111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" name="Google Shape;17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1" name="Google Shape;21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26" name="Google Shape;26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9pPr>
          </a:lstStyle>
          <a:p/>
        </p:txBody>
      </p:sp>
      <p:sp>
        <p:nvSpPr>
          <p:cNvPr id="32" name="Google Shape;32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3" name="Google Shape;33;p9"/>
          <p:cNvSpPr txBox="1"/>
          <p:nvPr>
            <p:ph idx="2" type="body"/>
          </p:nvPr>
        </p:nvSpPr>
        <p:spPr>
          <a:xfrm>
            <a:off x="45720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0.xml"/><Relationship Id="rId8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oogle Shape;6;p1"/>
          <p:cNvCxnSpPr/>
          <p:nvPr/>
        </p:nvCxnSpPr>
        <p:spPr>
          <a:xfrm flipH="1" rot="10800000">
            <a:off x="-15600" y="4860825"/>
            <a:ext cx="9175200" cy="5400"/>
          </a:xfrm>
          <a:prstGeom prst="straightConnector1">
            <a:avLst/>
          </a:prstGeom>
          <a:noFill/>
          <a:ln cap="flat" cmpd="sng" w="9525">
            <a:solidFill>
              <a:srgbClr val="FCD8D6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7" name="Google Shape;7;p1"/>
          <p:cNvSpPr/>
          <p:nvPr/>
        </p:nvSpPr>
        <p:spPr>
          <a:xfrm>
            <a:off x="-15600" y="4856100"/>
            <a:ext cx="9175200" cy="3321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" name="Google Shape;8;p1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Actividad integradora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freepik.es/vector-gratis/ilustracion-concepto-diagrama-flujo-usuarios_7407437.htm#page=2&amp;position=2#&amp;position=2" TargetMode="External"/><Relationship Id="rId4" Type="http://schemas.openxmlformats.org/officeDocument/2006/relationships/image" Target="../media/image30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14.png"/><Relationship Id="rId5" Type="http://schemas.openxmlformats.org/officeDocument/2006/relationships/image" Target="../media/image12.png"/><Relationship Id="rId6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8.png"/><Relationship Id="rId4" Type="http://schemas.openxmlformats.org/officeDocument/2006/relationships/image" Target="../media/image10.png"/><Relationship Id="rId5" Type="http://schemas.openxmlformats.org/officeDocument/2006/relationships/image" Target="../media/image4.png"/><Relationship Id="rId6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7.png"/><Relationship Id="rId4" Type="http://schemas.openxmlformats.org/officeDocument/2006/relationships/image" Target="../media/image13.png"/><Relationship Id="rId5" Type="http://schemas.openxmlformats.org/officeDocument/2006/relationships/image" Target="../media/image19.png"/><Relationship Id="rId6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0.png"/><Relationship Id="rId4" Type="http://schemas.openxmlformats.org/officeDocument/2006/relationships/image" Target="../media/image24.png"/><Relationship Id="rId5" Type="http://schemas.openxmlformats.org/officeDocument/2006/relationships/image" Target="../media/image23.png"/><Relationship Id="rId6" Type="http://schemas.openxmlformats.org/officeDocument/2006/relationships/image" Target="../media/image2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6.png"/><Relationship Id="rId4" Type="http://schemas.openxmlformats.org/officeDocument/2006/relationships/image" Target="../media/image21.png"/><Relationship Id="rId5" Type="http://schemas.openxmlformats.org/officeDocument/2006/relationships/image" Target="../media/image2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8.png"/><Relationship Id="rId4" Type="http://schemas.openxmlformats.org/officeDocument/2006/relationships/image" Target="../media/image22.png"/><Relationship Id="rId5" Type="http://schemas.openxmlformats.org/officeDocument/2006/relationships/image" Target="../media/image2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9"/>
          <p:cNvSpPr txBox="1"/>
          <p:nvPr/>
        </p:nvSpPr>
        <p:spPr>
          <a:xfrm>
            <a:off x="1638625" y="1536225"/>
            <a:ext cx="7031400" cy="16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6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Actividad</a:t>
            </a:r>
            <a:endParaRPr b="1" sz="46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6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integradora</a:t>
            </a:r>
            <a:endParaRPr b="1" sz="46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0"/>
          <p:cNvSpPr txBox="1"/>
          <p:nvPr/>
        </p:nvSpPr>
        <p:spPr>
          <a:xfrm>
            <a:off x="757775" y="1327025"/>
            <a:ext cx="39330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 sz="15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Vamos a aplicar mucho de lo aprendido en esta semana</a:t>
            </a:r>
            <a:r>
              <a:rPr i="0" lang="es" sz="1500" u="none" cap="none" strike="noStrike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.</a:t>
            </a:r>
            <a:endParaRPr i="0" sz="1500" u="none" cap="none" strike="noStrike">
              <a:solidFill>
                <a:schemeClr val="dk1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Para esto cada mesa de trabajo deberá investigar </a:t>
            </a:r>
            <a:r>
              <a:rPr lang="es" sz="15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qué</a:t>
            </a:r>
            <a:r>
              <a:rPr lang="es" sz="15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puerto —o puertos— utilizan las siguientes aplicaciones. Además, deberán agregar tres aplicaciones más.</a:t>
            </a:r>
            <a:b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3" name="Google Shape;93;p30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s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Consigna para trabajo en clase</a:t>
            </a:r>
            <a:endParaRPr b="1" i="0" sz="3000" u="none" cap="none" strike="noStrik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pic>
        <p:nvPicPr>
          <p:cNvPr id="94" name="Google Shape;94;p30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43600" y="1442800"/>
            <a:ext cx="2975275" cy="297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9" name="Google Shape;99;p31"/>
          <p:cNvGraphicFramePr/>
          <p:nvPr/>
        </p:nvGraphicFramePr>
        <p:xfrm>
          <a:off x="897625" y="1561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{8007222C-F7FF-40C2-A174-0279B2A90C56}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1374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74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500">
                          <a:solidFill>
                            <a:schemeClr val="dk1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Zoom</a:t>
                      </a:r>
                      <a:endParaRPr b="1" sz="1500">
                        <a:solidFill>
                          <a:schemeClr val="dk1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500">
                        <a:solidFill>
                          <a:schemeClr val="dk1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" sz="1500">
                          <a:solidFill>
                            <a:schemeClr val="dk1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TCP </a:t>
                      </a:r>
                      <a:r>
                        <a:rPr lang="es" sz="950">
                          <a:solidFill>
                            <a:schemeClr val="dk1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80, 443</a:t>
                      </a:r>
                      <a:endParaRPr sz="950">
                        <a:solidFill>
                          <a:schemeClr val="dk1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950">
                          <a:solidFill>
                            <a:schemeClr val="dk1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TCP 443, 8801, 8802</a:t>
                      </a:r>
                      <a:endParaRPr sz="950">
                        <a:solidFill>
                          <a:schemeClr val="dk1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950">
                          <a:solidFill>
                            <a:schemeClr val="dk1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UDP 3478, 3479, 8801 - 8810</a:t>
                      </a:r>
                      <a:endParaRPr sz="950">
                        <a:solidFill>
                          <a:schemeClr val="dk1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500">
                          <a:solidFill>
                            <a:schemeClr val="dk1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Discord</a:t>
                      </a:r>
                      <a:endParaRPr b="1" sz="1500">
                        <a:solidFill>
                          <a:schemeClr val="dk1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500">
                        <a:solidFill>
                          <a:schemeClr val="dk1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100">
                          <a:solidFill>
                            <a:schemeClr val="dk1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puerto</a:t>
                      </a:r>
                      <a:r>
                        <a:rPr lang="es" sz="1100">
                          <a:solidFill>
                            <a:schemeClr val="dk1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 443</a:t>
                      </a:r>
                      <a:endParaRPr b="1" sz="1500">
                        <a:solidFill>
                          <a:schemeClr val="dk1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500">
                          <a:solidFill>
                            <a:schemeClr val="dk1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Google Meet</a:t>
                      </a:r>
                      <a:endParaRPr b="1" sz="1500">
                        <a:solidFill>
                          <a:schemeClr val="dk1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500">
                        <a:solidFill>
                          <a:schemeClr val="dk1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solidFill>
                            <a:schemeClr val="dk1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UDP y TCP 443  de salida</a:t>
                      </a:r>
                      <a:endParaRPr b="1" sz="1500">
                        <a:solidFill>
                          <a:schemeClr val="dk1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500">
                          <a:solidFill>
                            <a:schemeClr val="dk1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WhatsApp Web</a:t>
                      </a:r>
                      <a:endParaRPr b="1" sz="1500">
                        <a:solidFill>
                          <a:schemeClr val="dk1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500">
                        <a:solidFill>
                          <a:schemeClr val="dk1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-29845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Rajdhani"/>
                        <a:buChar char="●"/>
                      </a:pPr>
                      <a:r>
                        <a:rPr lang="es" sz="1100">
                          <a:solidFill>
                            <a:schemeClr val="dk1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TCP 5222.</a:t>
                      </a:r>
                      <a:endParaRPr sz="1100">
                        <a:solidFill>
                          <a:schemeClr val="dk1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-29845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Rajdhani"/>
                        <a:buChar char="●"/>
                      </a:pPr>
                      <a:r>
                        <a:rPr lang="es" sz="1100">
                          <a:solidFill>
                            <a:schemeClr val="dk1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TCP 5223.</a:t>
                      </a:r>
                      <a:endParaRPr sz="1100">
                        <a:solidFill>
                          <a:schemeClr val="dk1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-29845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Rajdhani"/>
                        <a:buChar char="●"/>
                      </a:pPr>
                      <a:r>
                        <a:rPr lang="es" sz="1100">
                          <a:solidFill>
                            <a:schemeClr val="dk1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TCP 5228.</a:t>
                      </a:r>
                      <a:endParaRPr sz="1100">
                        <a:solidFill>
                          <a:schemeClr val="dk1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-29845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Rajdhani"/>
                        <a:buChar char="●"/>
                      </a:pPr>
                      <a:r>
                        <a:rPr lang="es" sz="1100">
                          <a:solidFill>
                            <a:schemeClr val="dk1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TCP 5242.</a:t>
                      </a:r>
                      <a:endParaRPr b="1" sz="1500">
                        <a:solidFill>
                          <a:schemeClr val="dk1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500">
                        <a:solidFill>
                          <a:schemeClr val="dk1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pic>
        <p:nvPicPr>
          <p:cNvPr id="100" name="Google Shape;10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2725" y="1810425"/>
            <a:ext cx="924700" cy="92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10075" y="1857637"/>
            <a:ext cx="830288" cy="8302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47300" y="1810425"/>
            <a:ext cx="924700" cy="92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78925" y="1768500"/>
            <a:ext cx="1005201" cy="1008552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31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Aplicaciones a investigar</a:t>
            </a:r>
            <a:endParaRPr b="1" i="0" sz="3000" u="none" cap="none" strike="noStrik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0063" y="1958975"/>
            <a:ext cx="1410008" cy="62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19840" y="1816250"/>
            <a:ext cx="1410001" cy="91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06350" y="1779831"/>
            <a:ext cx="1409999" cy="9858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79725" y="1707825"/>
            <a:ext cx="1325225" cy="11299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3" name="Google Shape;113;p32"/>
          <p:cNvGraphicFramePr/>
          <p:nvPr/>
        </p:nvGraphicFramePr>
        <p:xfrm>
          <a:off x="757775" y="1816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{8007222C-F7FF-40C2-A174-0279B2A90C56}</a:tableStyleId>
              </a:tblPr>
              <a:tblGrid>
                <a:gridCol w="1809750"/>
                <a:gridCol w="1944100"/>
                <a:gridCol w="1675400"/>
                <a:gridCol w="1809750"/>
              </a:tblGrid>
              <a:tr h="926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55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MySQL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numero 4 MySQL 3306. </a:t>
                      </a:r>
                      <a:endParaRPr b="1" sz="1600">
                        <a:solidFill>
                          <a:srgbClr val="434343"/>
                        </a:solidFill>
                        <a:highlight>
                          <a:srgbClr val="FFFFFF"/>
                        </a:highlight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Git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git puerto dedicado (9418)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" sz="1600">
                          <a:solidFill>
                            <a:schemeClr val="dk1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Secure Sockets Layer (SSL)</a:t>
                      </a:r>
                      <a:endParaRPr b="1" sz="18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E</a:t>
                      </a: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l puerto 80 y el 443 para HTTPS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HTTP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En TCP el puerto por defecto,es el puerto 80. Se pueden usar otros puertos como el 8000 o el 8080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sp>
        <p:nvSpPr>
          <p:cNvPr id="114" name="Google Shape;114;p32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Aplicaciones a investigar</a:t>
            </a:r>
            <a:endParaRPr b="1" i="0" sz="3000" u="none" cap="none" strike="noStrik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1125" y="1810425"/>
            <a:ext cx="924700" cy="92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46938" y="1768500"/>
            <a:ext cx="909250" cy="1008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97775" y="1825900"/>
            <a:ext cx="909225" cy="90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03950" y="1847590"/>
            <a:ext cx="865850" cy="86585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33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Aplicaciones a investigar</a:t>
            </a:r>
            <a:endParaRPr b="1" i="0" sz="3000" u="none" cap="none" strike="noStrik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graphicFrame>
        <p:nvGraphicFramePr>
          <p:cNvPr id="124" name="Google Shape;124;p33"/>
          <p:cNvGraphicFramePr/>
          <p:nvPr/>
        </p:nvGraphicFramePr>
        <p:xfrm>
          <a:off x="865475" y="1234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{8007222C-F7FF-40C2-A174-0279B2A90C56}</a:tableStyleId>
              </a:tblPr>
              <a:tblGrid>
                <a:gridCol w="1809750"/>
                <a:gridCol w="1809750"/>
                <a:gridCol w="1809750"/>
                <a:gridCol w="2109775"/>
              </a:tblGrid>
              <a:tr h="1374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44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3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VirtualBox</a:t>
                      </a:r>
                      <a:endParaRPr b="1" sz="13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3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" sz="1300">
                          <a:solidFill>
                            <a:srgbClr val="434343"/>
                          </a:solidFill>
                          <a:highlight>
                            <a:srgbClr val="FFFFFF"/>
                          </a:highlight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Acceso SSH: puerto local 2222 queremos acceder al puerto 22 de la máquina virtual.</a:t>
                      </a:r>
                      <a:endParaRPr b="1" sz="1300">
                        <a:solidFill>
                          <a:srgbClr val="434343"/>
                        </a:solidFill>
                        <a:highlight>
                          <a:srgbClr val="FFFFFF"/>
                        </a:highlight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1" sz="1300">
                        <a:solidFill>
                          <a:srgbClr val="434343"/>
                        </a:solidFill>
                        <a:highlight>
                          <a:srgbClr val="FFFFFF"/>
                        </a:highlight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1" sz="1300">
                        <a:solidFill>
                          <a:srgbClr val="434343"/>
                        </a:solidFill>
                        <a:highlight>
                          <a:srgbClr val="FFFFFF"/>
                        </a:highlight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3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VPN</a:t>
                      </a:r>
                      <a:endParaRPr b="1" sz="13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3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" sz="13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Servidor VPN	Puerto</a:t>
                      </a:r>
                      <a:endParaRPr b="1" sz="13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" sz="13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PPTP	TCP 1723, Other 47</a:t>
                      </a:r>
                      <a:endParaRPr b="1" sz="13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" sz="13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OpenVPN	UDP 1194</a:t>
                      </a:r>
                      <a:endParaRPr b="1" sz="13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" sz="13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IPSec	UDP 500, UDP 4500</a:t>
                      </a:r>
                      <a:endParaRPr b="1" sz="13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3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Microsoft Outlook</a:t>
                      </a:r>
                      <a:endParaRPr b="1" sz="13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3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" sz="13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Microsoft Outlook La mayoría usan 143 o 993 para IMAP, o 110 o 995 para POP.</a:t>
                      </a:r>
                      <a:endParaRPr b="1" sz="13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1" sz="13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3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3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File Transfer</a:t>
                      </a:r>
                      <a:endParaRPr b="1" sz="13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3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Protocol (FTP)</a:t>
                      </a:r>
                      <a:endParaRPr b="1" sz="13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3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" sz="13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ftp utilizando normalmente el puerto de red 20 y el 21.</a:t>
                      </a:r>
                      <a:endParaRPr b="1" sz="13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1" sz="13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3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950" y="1846406"/>
            <a:ext cx="1005200" cy="8527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25175" y="1958963"/>
            <a:ext cx="1379343" cy="62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34"/>
          <p:cNvPicPr preferRelativeResize="0"/>
          <p:nvPr/>
        </p:nvPicPr>
        <p:blipFill rotWithShape="1">
          <a:blip r:embed="rId5">
            <a:alphaModFix/>
          </a:blip>
          <a:srcRect b="9461" l="29648" r="32257" t="0"/>
          <a:stretch/>
        </p:blipFill>
        <p:spPr>
          <a:xfrm>
            <a:off x="4926550" y="1566925"/>
            <a:ext cx="941923" cy="125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77600" y="1797262"/>
            <a:ext cx="1306224" cy="950999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34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Aplicaciones a investigar</a:t>
            </a:r>
            <a:endParaRPr b="1" i="0" sz="3000" u="none" cap="none" strike="noStrik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graphicFrame>
        <p:nvGraphicFramePr>
          <p:cNvPr id="134" name="Google Shape;134;p34"/>
          <p:cNvGraphicFramePr/>
          <p:nvPr/>
        </p:nvGraphicFramePr>
        <p:xfrm>
          <a:off x="624350" y="1309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{8007222C-F7FF-40C2-A174-0279B2A90C56}</a:tableStyleId>
              </a:tblPr>
              <a:tblGrid>
                <a:gridCol w="1929625"/>
                <a:gridCol w="1929625"/>
                <a:gridCol w="1929625"/>
                <a:gridCol w="2318075"/>
              </a:tblGrid>
              <a:tr h="1345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87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Microsoft Word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highlight>
                            <a:srgbClr val="FFFFFF"/>
                          </a:highlight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word : puertos TCP: 443, 80 UDP: 3478, 3479, 3480, 3481</a:t>
                      </a:r>
                      <a:endParaRPr b="1" sz="1600">
                        <a:solidFill>
                          <a:srgbClr val="434343"/>
                        </a:solidFill>
                        <a:highlight>
                          <a:srgbClr val="FFFFFF"/>
                        </a:highlight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highlight>
                          <a:srgbClr val="FFFFFF"/>
                        </a:highlight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highlight>
                          <a:srgbClr val="FFFFFF"/>
                        </a:highlight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Skype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Skype : 443/TCP. 3478-3481/UDP. 50000-60000/UDP.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Epic Games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Epic Games puertos: 80, 433, 443, 3478, 3479, 5060, 5062, 5222, 6250, y 12000-65000.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FIFA 21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Fifa 21 (PS4): TCP: 1935, 3478-3480, 3659, 10000-10099, 42127. UDP: 3074, 3478-3479, 3659, 6000.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2850" y="1810425"/>
            <a:ext cx="924700" cy="92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12724" y="1867823"/>
            <a:ext cx="1213299" cy="809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22950" y="1761012"/>
            <a:ext cx="1557046" cy="1023525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35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Aplicaciones a investigar</a:t>
            </a:r>
            <a:endParaRPr b="1" i="0" sz="3000" u="none" cap="none" strike="noStrik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graphicFrame>
        <p:nvGraphicFramePr>
          <p:cNvPr id="143" name="Google Shape;143;p35"/>
          <p:cNvGraphicFramePr/>
          <p:nvPr/>
        </p:nvGraphicFramePr>
        <p:xfrm>
          <a:off x="897625" y="1561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{8007222C-F7FF-40C2-A174-0279B2A90C56}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1366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8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Spotify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Puerto 443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Puerto 80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highlight>
                          <a:srgbClr val="FFFFFF"/>
                        </a:highlight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TeamViewer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Puerto 5938 TCP/UDP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Puerto 443 TCP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Puerto 80 TCP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Netflix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Puerto 443 TCP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6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Aplicaciones a investigar: AGREGADAS</a:t>
            </a:r>
            <a:endParaRPr b="1" i="0" sz="3000" u="none" cap="none" strike="noStrik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graphicFrame>
        <p:nvGraphicFramePr>
          <p:cNvPr id="149" name="Google Shape;149;p36"/>
          <p:cNvGraphicFramePr/>
          <p:nvPr/>
        </p:nvGraphicFramePr>
        <p:xfrm>
          <a:off x="952500" y="1234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{8007222C-F7FF-40C2-A174-0279B2A90C56}</a:tableStyleId>
              </a:tblPr>
              <a:tblGrid>
                <a:gridCol w="1939525"/>
                <a:gridCol w="2215850"/>
                <a:gridCol w="2034675"/>
                <a:gridCol w="1381150"/>
              </a:tblGrid>
              <a:tr h="941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54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Call of Dutty: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 TCP: 80, 443, 3478, 3479, 3480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UDP: 3478, 3479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highlight>
                          <a:srgbClr val="FFFFFF"/>
                        </a:highlight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YOUTUBE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youtube.com. Aplicación: live2. Puerto: 443 (es el puerto predeterminado para RTMPS, aunque no todos los codificadores lo usan)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Messenger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/udpRADIUS CoA -change of authorization4200/tcpAngular, puerto por defecto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pic>
        <p:nvPicPr>
          <p:cNvPr id="150" name="Google Shape;15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3225" y="1383225"/>
            <a:ext cx="1593250" cy="75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92025" y="1344825"/>
            <a:ext cx="1593249" cy="8364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07875" y="1383225"/>
            <a:ext cx="759651" cy="759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