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embeddedFontLst>
    <p:embeddedFont>
      <p:font typeface="Rajdhani" charset="0"/>
      <p:regular r:id="rId27"/>
      <p:bold r:id="rId28"/>
    </p:embeddedFont>
    <p:embeddedFont>
      <p:font typeface="Open Sans"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E76478EB-63CF-477D-9CEF-9317DD8B4361}">
  <a:tblStyle styleId="{E76478EB-63CF-477D-9CEF-9317DD8B436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9" d="100"/>
          <a:sy n="119" d="100"/>
        </p:scale>
        <p:origin x="-39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6032681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009b52c55_1_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009b52c55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eb3107e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deb3107e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eb3107ed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eb3107e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deb3107ed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deb3107ed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eb3107ed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deb3107ed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deb3107ed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deb3107ed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deb3107ed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deb3107ed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deb3107ed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deb3107ed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eb3107ed1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deb3107ed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deb3107ed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deb3107ed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deb3107ed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deb3107ed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b1fdcf20d3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b1fdcf20d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deb3107ed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deb3107ed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b1fdcf20d3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b1fdcf20d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1fdcf20d3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1fdcf20d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c65a5591a5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c65a5591a5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1fdcf20d3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1fdcf20d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1fdcf20d3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1fdcf20d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1fdcf20d3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1fdcf20d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1fdcf20d3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1fdcf20d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1fdcf20d3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1fdcf20d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1fdcf20d3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1fdcf20d3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1fdcf20d3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1fdcf20d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38" name="Google Shape;38;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40"/>
        <p:cNvGrpSpPr/>
        <p:nvPr/>
      </p:nvGrpSpPr>
      <p:grpSpPr>
        <a:xfrm>
          <a:off x="0" y="0"/>
          <a:ext cx="0" cy="0"/>
          <a:chOff x="0" y="0"/>
          <a:chExt cx="0" cy="0"/>
        </a:xfrm>
      </p:grpSpPr>
      <p:sp>
        <p:nvSpPr>
          <p:cNvPr id="41" name="Google Shape;41;p13"/>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13"/>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45" name="Google Shape;45;p14"/>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7"/>
        <p:cNvGrpSpPr/>
        <p:nvPr/>
      </p:nvGrpSpPr>
      <p:grpSpPr>
        <a:xfrm>
          <a:off x="0" y="0"/>
          <a:ext cx="0" cy="0"/>
          <a:chOff x="0" y="0"/>
          <a:chExt cx="0" cy="0"/>
        </a:xfrm>
      </p:grpSpPr>
      <p:sp>
        <p:nvSpPr>
          <p:cNvPr id="48" name="Google Shape;48;p1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49" name="Google Shape;49;p1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4" name="Google Shape;54;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5"/>
        <p:cNvGrpSpPr/>
        <p:nvPr/>
      </p:nvGrpSpPr>
      <p:grpSpPr>
        <a:xfrm>
          <a:off x="0" y="0"/>
          <a:ext cx="0" cy="0"/>
          <a:chOff x="0" y="0"/>
          <a:chExt cx="0" cy="0"/>
        </a:xfrm>
      </p:grpSpPr>
      <p:sp>
        <p:nvSpPr>
          <p:cNvPr id="56" name="Google Shape;5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7" name="Google Shape;57;p1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8" name="Google Shape;58;p1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63" name="Google Shape;63;p2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2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23"/>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69" name="Google Shape;69;p2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0" name="Google Shape;70;p2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sp>
        <p:nvSpPr>
          <p:cNvPr id="72" name="Google Shape;72;p2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sp>
        <p:nvSpPr>
          <p:cNvPr id="74" name="Google Shape;74;p2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75" name="Google Shape;75;p2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77"/>
        <p:cNvGrpSpPr/>
        <p:nvPr/>
      </p:nvGrpSpPr>
      <p:grpSpPr>
        <a:xfrm>
          <a:off x="0" y="0"/>
          <a:ext cx="0" cy="0"/>
          <a:chOff x="0" y="0"/>
          <a:chExt cx="0" cy="0"/>
        </a:xfrm>
      </p:grpSpPr>
      <p:sp>
        <p:nvSpPr>
          <p:cNvPr id="78" name="Google Shape;78;p27"/>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 name="Google Shape;79;p27"/>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28"/>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82" name="Google Shape;82;p28"/>
          <p:cNvPicPr preferRelativeResize="0"/>
          <p:nvPr/>
        </p:nvPicPr>
        <p:blipFill rotWithShape="1">
          <a:blip r:embed="rId3">
            <a:alphaModFix/>
          </a:blip>
          <a:srcRect l="5658" r="5649"/>
          <a:stretch/>
        </p:blipFill>
        <p:spPr>
          <a:xfrm>
            <a:off x="5888950" y="3624550"/>
            <a:ext cx="2675822" cy="1117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26" name="Google Shape;26;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
        <p:cNvGrpSpPr/>
        <p:nvPr/>
      </p:nvGrpSpPr>
      <p:grpSpPr>
        <a:xfrm>
          <a:off x="0" y="0"/>
          <a:ext cx="0" cy="0"/>
          <a:chOff x="0" y="0"/>
          <a:chExt cx="0" cy="0"/>
        </a:xfrm>
      </p:grpSpPr>
      <p:sp>
        <p:nvSpPr>
          <p:cNvPr id="30" name="Google Shape;30;p9"/>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32" name="Google Shape;32;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3" name="Google Shape;33;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cxnSp>
        <p:nvCxnSpPr>
          <p:cNvPr id="6" name="Google Shape;6;p1"/>
          <p:cNvCxnSpPr/>
          <p:nvPr/>
        </p:nvCxnSpPr>
        <p:spPr>
          <a:xfrm rot="10800000" flipH="1">
            <a:off x="-15600" y="4860825"/>
            <a:ext cx="9175200" cy="5400"/>
          </a:xfrm>
          <a:prstGeom prst="straightConnector1">
            <a:avLst/>
          </a:prstGeom>
          <a:noFill/>
          <a:ln w="9525" cap="flat" cmpd="sng">
            <a:solidFill>
              <a:srgbClr val="FCD8D6"/>
            </a:solidFill>
            <a:prstDash val="dot"/>
            <a:round/>
            <a:headEnd type="none" w="med" len="med"/>
            <a:tailEnd type="none" w="med" len="med"/>
          </a:ln>
        </p:spPr>
      </p:cxnSp>
      <p:sp>
        <p:nvSpPr>
          <p:cNvPr id="7" name="Google Shape;7;p1"/>
          <p:cNvSpPr/>
          <p:nvPr/>
        </p:nvSpPr>
        <p:spPr>
          <a:xfrm>
            <a:off x="-15600" y="4856100"/>
            <a:ext cx="9175200" cy="3321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r>
              <a:rPr lang="es" sz="900">
                <a:solidFill>
                  <a:srgbClr val="FFFFFF"/>
                </a:solidFill>
                <a:latin typeface="Open Sans"/>
                <a:ea typeface="Open Sans"/>
                <a:cs typeface="Open Sans"/>
                <a:sym typeface="Open Sans"/>
              </a:rPr>
              <a:t>Armado de computadoras</a:t>
            </a:r>
            <a:endParaRPr sz="900">
              <a:solidFill>
                <a:srgbClr val="FFFFFF"/>
              </a:solidFill>
              <a:latin typeface="Open Sans"/>
              <a:ea typeface="Open Sans"/>
              <a:cs typeface="Open Sans"/>
              <a:sym typeface="Open Sans"/>
            </a:endParaRPr>
          </a:p>
        </p:txBody>
      </p:sp>
      <p:pic>
        <p:nvPicPr>
          <p:cNvPr id="9" name="Google Shape;9;p1"/>
          <p:cNvPicPr preferRelativeResize="0"/>
          <p:nvPr/>
        </p:nvPicPr>
        <p:blipFill>
          <a:blip r:embed="rId15">
            <a:alphaModFix/>
          </a:blip>
          <a:stretch>
            <a:fillRect/>
          </a:stretch>
        </p:blipFill>
        <p:spPr>
          <a:xfrm>
            <a:off x="8074225" y="4931037"/>
            <a:ext cx="764551" cy="1822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6"/>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slide" Target="slide21.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9"/>
          <p:cNvSpPr txBox="1"/>
          <p:nvPr/>
        </p:nvSpPr>
        <p:spPr>
          <a:xfrm>
            <a:off x="4037275" y="986400"/>
            <a:ext cx="4525800" cy="3170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Font typeface="Arial"/>
              <a:buNone/>
            </a:pPr>
            <a:r>
              <a:rPr lang="es" sz="4900" b="1">
                <a:solidFill>
                  <a:schemeClr val="lt1"/>
                </a:solidFill>
                <a:latin typeface="Rajdhani"/>
                <a:ea typeface="Rajdhani"/>
                <a:cs typeface="Rajdhani"/>
                <a:sym typeface="Rajdhani"/>
              </a:rPr>
              <a:t>Armado de  computadoras</a:t>
            </a:r>
            <a:endParaRPr sz="4900" b="1">
              <a:solidFill>
                <a:schemeClr val="lt1"/>
              </a:solidFill>
              <a:latin typeface="Rajdhani"/>
              <a:ea typeface="Rajdhani"/>
              <a:cs typeface="Rajdhani"/>
              <a:sym typeface="Rajdhani"/>
            </a:endParaRPr>
          </a:p>
          <a:p>
            <a:pPr marL="0" lvl="0" indent="0" algn="r" rtl="0">
              <a:spcBef>
                <a:spcPts val="0"/>
              </a:spcBef>
              <a:spcAft>
                <a:spcPts val="0"/>
              </a:spcAft>
              <a:buClr>
                <a:schemeClr val="dk1"/>
              </a:buClr>
              <a:buSzPts val="1100"/>
              <a:buFont typeface="Arial"/>
              <a:buNone/>
            </a:pPr>
            <a:endParaRPr sz="5000" b="1">
              <a:solidFill>
                <a:schemeClr val="lt1"/>
              </a:solidFill>
              <a:latin typeface="Rajdhani"/>
              <a:ea typeface="Rajdhani"/>
              <a:cs typeface="Rajdhani"/>
              <a:sym typeface="Rajdhani"/>
            </a:endParaRPr>
          </a:p>
          <a:p>
            <a:pPr marL="0" marR="0" lvl="0" indent="0" algn="r" rtl="0">
              <a:lnSpc>
                <a:spcPct val="100000"/>
              </a:lnSpc>
              <a:spcBef>
                <a:spcPts val="0"/>
              </a:spcBef>
              <a:spcAft>
                <a:spcPts val="0"/>
              </a:spcAft>
              <a:buNone/>
            </a:pPr>
            <a:endParaRPr sz="4600" b="1">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8"/>
          <p:cNvSpPr txBox="1"/>
          <p:nvPr/>
        </p:nvSpPr>
        <p:spPr>
          <a:xfrm>
            <a:off x="626925" y="6174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Intel</a:t>
            </a:r>
            <a:endParaRPr sz="3000" b="1">
              <a:solidFill>
                <a:srgbClr val="EC183F"/>
              </a:solidFill>
              <a:latin typeface="Rajdhani"/>
              <a:ea typeface="Rajdhani"/>
              <a:cs typeface="Rajdhani"/>
              <a:sym typeface="Rajdhani"/>
            </a:endParaRPr>
          </a:p>
        </p:txBody>
      </p:sp>
      <p:sp>
        <p:nvSpPr>
          <p:cNvPr id="154" name="Google Shape;154;p38"/>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55" name="Google Shape;155;p38"/>
          <p:cNvSpPr txBox="1"/>
          <p:nvPr/>
        </p:nvSpPr>
        <p:spPr>
          <a:xfrm>
            <a:off x="987025" y="1725650"/>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56" name="Google Shape;156;p38"/>
          <p:cNvGraphicFramePr/>
          <p:nvPr>
            <p:extLst>
              <p:ext uri="{D42A27DB-BD31-4B8C-83A1-F6EECF244321}">
                <p14:modId xmlns:p14="http://schemas.microsoft.com/office/powerpoint/2010/main" val="2261269163"/>
              </p:ext>
            </p:extLst>
          </p:nvPr>
        </p:nvGraphicFramePr>
        <p:xfrm>
          <a:off x="952500" y="1809750"/>
          <a:ext cx="7239000" cy="1584840"/>
        </p:xfrm>
        <a:graphic>
          <a:graphicData uri="http://schemas.openxmlformats.org/drawingml/2006/table">
            <a:tbl>
              <a:tblPr>
                <a:noFill/>
                <a:tableStyleId>{E76478EB-63CF-477D-9CEF-9317DD8B4361}</a:tableStyleId>
              </a:tblPr>
              <a:tblGrid>
                <a:gridCol w="2013425"/>
                <a:gridCol w="5225575"/>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Core i3 7100</a:t>
                      </a:r>
                      <a:endParaRPr dirty="0">
                        <a:latin typeface="Open Sans"/>
                        <a:ea typeface="Open Sans"/>
                        <a:cs typeface="Open Sans"/>
                        <a:sym typeface="Open Sans"/>
                      </a:endParaRPr>
                    </a:p>
                  </a:txBody>
                  <a:tcPr marL="91425" marR="91425" marT="91425" marB="91425">
                    <a:solidFill>
                      <a:srgbClr val="EFEFEF"/>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ES" dirty="0" err="1" smtClean="0"/>
                        <a:t>ASRock</a:t>
                      </a:r>
                      <a:r>
                        <a:rPr lang="es-ES" baseline="0" dirty="0" smtClean="0"/>
                        <a:t> B250M-HDV</a:t>
                      </a:r>
                      <a:endParaRPr dirty="0"/>
                    </a:p>
                  </a:txBody>
                  <a:tcPr marL="91425" marR="91425" marT="91425" marB="91425"/>
                </a:tc>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ES" dirty="0" smtClean="0"/>
                        <a:t>2</a:t>
                      </a:r>
                      <a:r>
                        <a:rPr lang="es-ES" baseline="0" dirty="0" smtClean="0"/>
                        <a:t> X Memoria </a:t>
                      </a:r>
                      <a:r>
                        <a:rPr lang="es-ES" baseline="0" dirty="0" err="1" smtClean="0"/>
                        <a:t>Patroit</a:t>
                      </a:r>
                      <a:r>
                        <a:rPr lang="es-ES" baseline="0" dirty="0" smtClean="0"/>
                        <a:t> 4GB DDR4 2666mhz</a:t>
                      </a:r>
                      <a:endParaRPr dirty="0"/>
                    </a:p>
                  </a:txBody>
                  <a:tcPr marL="91425" marR="91425" marT="91425" marB="91425">
                    <a:solidFill>
                      <a:srgbClr val="EFEFEF"/>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dirty="0" smtClean="0"/>
                        <a:t>WD Green SSD WDS480G2G0A - SSD - 480 GB</a:t>
                      </a:r>
                      <a:endParaRPr lang="en-US" dirty="0"/>
                    </a:p>
                  </a:txBody>
                  <a:tcPr marL="91425" marR="91425" marT="91425" marB="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9"/>
          <p:cNvSpPr txBox="1"/>
          <p:nvPr/>
        </p:nvSpPr>
        <p:spPr>
          <a:xfrm>
            <a:off x="626950" y="608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AMD</a:t>
            </a:r>
            <a:endParaRPr sz="3000" b="1">
              <a:solidFill>
                <a:srgbClr val="EC183F"/>
              </a:solidFill>
              <a:latin typeface="Rajdhani"/>
              <a:ea typeface="Rajdhani"/>
              <a:cs typeface="Rajdhani"/>
              <a:sym typeface="Rajdhani"/>
            </a:endParaRPr>
          </a:p>
        </p:txBody>
      </p:sp>
      <p:sp>
        <p:nvSpPr>
          <p:cNvPr id="162" name="Google Shape;162;p39"/>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graphicFrame>
        <p:nvGraphicFramePr>
          <p:cNvPr id="163" name="Google Shape;163;p39"/>
          <p:cNvGraphicFramePr/>
          <p:nvPr>
            <p:extLst>
              <p:ext uri="{D42A27DB-BD31-4B8C-83A1-F6EECF244321}">
                <p14:modId xmlns:p14="http://schemas.microsoft.com/office/powerpoint/2010/main" val="1734006421"/>
              </p:ext>
            </p:extLst>
          </p:nvPr>
        </p:nvGraphicFramePr>
        <p:xfrm>
          <a:off x="952500" y="1809750"/>
          <a:ext cx="7239000" cy="1584840"/>
        </p:xfrm>
        <a:graphic>
          <a:graphicData uri="http://schemas.openxmlformats.org/drawingml/2006/table">
            <a:tbl>
              <a:tblPr>
                <a:noFill/>
                <a:tableStyleId>{E76478EB-63CF-477D-9CEF-9317DD8B4361}</a:tableStyleId>
              </a:tblPr>
              <a:tblGrid>
                <a:gridCol w="2004025"/>
                <a:gridCol w="5234975"/>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Ryzen 3 2200g</a:t>
                      </a:r>
                      <a:endParaRPr>
                        <a:latin typeface="Open Sans"/>
                        <a:ea typeface="Open Sans"/>
                        <a:cs typeface="Open Sans"/>
                        <a:sym typeface="Open Sans"/>
                      </a:endParaRPr>
                    </a:p>
                  </a:txBody>
                  <a:tcPr marL="91425" marR="91425" marT="91425" marB="91425">
                    <a:solidFill>
                      <a:srgbClr val="EFEFEF"/>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ES" dirty="0" err="1" smtClean="0">
                          <a:latin typeface="Open Sans"/>
                          <a:ea typeface="Open Sans"/>
                          <a:cs typeface="Open Sans"/>
                          <a:sym typeface="Open Sans"/>
                        </a:rPr>
                        <a:t>ASRock</a:t>
                      </a:r>
                      <a:r>
                        <a:rPr lang="es-ES" dirty="0" smtClean="0">
                          <a:latin typeface="Open Sans"/>
                          <a:ea typeface="Open Sans"/>
                          <a:cs typeface="Open Sans"/>
                          <a:sym typeface="Open Sans"/>
                        </a:rPr>
                        <a:t> A320M</a:t>
                      </a:r>
                      <a:endParaRPr dirty="0">
                        <a:latin typeface="Open Sans"/>
                        <a:ea typeface="Open Sans"/>
                        <a:cs typeface="Open Sans"/>
                        <a:sym typeface="Open Sans"/>
                      </a:endParaRPr>
                    </a:p>
                  </a:txBody>
                  <a:tcPr marL="91425" marR="91425" marT="91425" marB="91425"/>
                </a:tc>
              </a:tr>
              <a:tr h="381000">
                <a:tc>
                  <a:txBody>
                    <a:bodyPr/>
                    <a:lstStyle/>
                    <a:p>
                      <a:pPr marL="0" lvl="0" indent="0" algn="l" rtl="0">
                        <a:spcBef>
                          <a:spcPts val="0"/>
                        </a:spcBef>
                        <a:spcAft>
                          <a:spcPts val="0"/>
                        </a:spcAft>
                        <a:buNone/>
                      </a:pPr>
                      <a:r>
                        <a:rPr lang="es">
                          <a:latin typeface="Open Sans"/>
                          <a:ea typeface="Open Sans"/>
                          <a:cs typeface="Open Sans"/>
                          <a:sym typeface="Open Sans"/>
                        </a:rPr>
                        <a:t>Memoria ram</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dirty="0" smtClean="0"/>
                        <a:t>2</a:t>
                      </a:r>
                      <a:r>
                        <a:rPr lang="es-ES" baseline="0" dirty="0" smtClean="0"/>
                        <a:t> X Memoria </a:t>
                      </a:r>
                      <a:r>
                        <a:rPr lang="es-ES" baseline="0" dirty="0" err="1" smtClean="0"/>
                        <a:t>Patroit</a:t>
                      </a:r>
                      <a:r>
                        <a:rPr lang="es-ES" baseline="0" dirty="0" smtClean="0"/>
                        <a:t> 4GB DDR4 2666mhz</a:t>
                      </a:r>
                      <a:endParaRPr lang="es-ES" dirty="0" smtClean="0"/>
                    </a:p>
                  </a:txBody>
                  <a:tcPr marL="91425" marR="91425" marT="91425" marB="91425">
                    <a:solidFill>
                      <a:srgbClr val="EFEFEF"/>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WD Green SSD WDS480G2G0A - SSD - 480 GB</a:t>
                      </a:r>
                    </a:p>
                  </a:txBody>
                  <a:tcPr marL="91425" marR="91425" marT="91425" marB="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40"/>
          <p:cNvSpPr txBox="1"/>
          <p:nvPr/>
        </p:nvSpPr>
        <p:spPr>
          <a:xfrm>
            <a:off x="626950" y="61440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a:t>
            </a:r>
            <a:endParaRPr sz="3000" b="1">
              <a:solidFill>
                <a:srgbClr val="EC183F"/>
              </a:solidFill>
              <a:latin typeface="Rajdhani"/>
              <a:ea typeface="Rajdhani"/>
              <a:cs typeface="Rajdhani"/>
              <a:sym typeface="Rajdhani"/>
            </a:endParaRPr>
          </a:p>
        </p:txBody>
      </p:sp>
      <p:sp>
        <p:nvSpPr>
          <p:cNvPr id="169" name="Google Shape;169;p40"/>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70" name="Google Shape;170;p40"/>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71" name="Google Shape;171;p40"/>
          <p:cNvGraphicFramePr/>
          <p:nvPr>
            <p:extLst>
              <p:ext uri="{D42A27DB-BD31-4B8C-83A1-F6EECF244321}">
                <p14:modId xmlns:p14="http://schemas.microsoft.com/office/powerpoint/2010/main" val="4264097945"/>
              </p:ext>
            </p:extLst>
          </p:nvPr>
        </p:nvGraphicFramePr>
        <p:xfrm>
          <a:off x="952500" y="2114550"/>
          <a:ext cx="7239000" cy="1798200"/>
        </p:xfrm>
        <a:graphic>
          <a:graphicData uri="http://schemas.openxmlformats.org/drawingml/2006/table">
            <a:tbl>
              <a:tblPr>
                <a:noFill/>
                <a:tableStyleId>{E76478EB-63CF-477D-9CEF-9317DD8B4361}</a:tableStyleId>
              </a:tblPr>
              <a:tblGrid>
                <a:gridCol w="1938175"/>
                <a:gridCol w="5300825"/>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it-IT" dirty="0" smtClean="0">
                          <a:latin typeface="Open Sans"/>
                          <a:ea typeface="Open Sans"/>
                          <a:cs typeface="Open Sans"/>
                          <a:sym typeface="Open Sans"/>
                        </a:rPr>
                        <a:t>Intel Core i3 12100F - 3.3 GHz</a:t>
                      </a:r>
                    </a:p>
                  </a:txBody>
                  <a:tcPr marL="91425" marR="91425" marT="91425" marB="91425">
                    <a:solidFill>
                      <a:srgbClr val="EFEFEF"/>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ES" dirty="0" smtClean="0">
                          <a:latin typeface="Open Sans"/>
                          <a:ea typeface="Open Sans"/>
                          <a:cs typeface="Open Sans"/>
                          <a:sym typeface="Open Sans"/>
                        </a:rPr>
                        <a:t>ASUS H610</a:t>
                      </a:r>
                      <a:endParaRPr dirty="0">
                        <a:latin typeface="Open Sans"/>
                        <a:ea typeface="Open Sans"/>
                        <a:cs typeface="Open Sans"/>
                        <a:sym typeface="Open Sans"/>
                      </a:endParaRPr>
                    </a:p>
                  </a:txBody>
                  <a:tcPr marL="91425" marR="91425" marT="91425" marB="91425"/>
                </a:tc>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dirty="0" smtClean="0"/>
                        <a:t>2</a:t>
                      </a:r>
                      <a:r>
                        <a:rPr lang="es-ES" baseline="0" dirty="0" smtClean="0"/>
                        <a:t> X Memoria </a:t>
                      </a:r>
                      <a:r>
                        <a:rPr lang="es-ES" baseline="0" dirty="0" err="1" smtClean="0"/>
                        <a:t>Patroit</a:t>
                      </a:r>
                      <a:r>
                        <a:rPr lang="es-ES" baseline="0" dirty="0" smtClean="0"/>
                        <a:t> 4GB DDR4 2666mhz</a:t>
                      </a:r>
                      <a:endParaRPr lang="es-ES" dirty="0" smtClean="0"/>
                    </a:p>
                  </a:txBody>
                  <a:tcPr marL="91425" marR="91425" marT="91425" marB="91425">
                    <a:solidFill>
                      <a:srgbClr val="EFEFEF"/>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WD Green SSD WDS480G2G0A - SSD - 480 GB</a:t>
                      </a:r>
                    </a:p>
                  </a:txBody>
                  <a:tcPr marL="91425" marR="91425" marT="91425" marB="91425"/>
                </a:tc>
              </a:tr>
            </a:tbl>
          </a:graphicData>
        </a:graphic>
      </p:graphicFrame>
      <p:sp>
        <p:nvSpPr>
          <p:cNvPr id="172" name="Google Shape;172;p40"/>
          <p:cNvSpPr txBox="1"/>
          <p:nvPr/>
        </p:nvSpPr>
        <p:spPr>
          <a:xfrm>
            <a:off x="6269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41"/>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a:t>
            </a:r>
            <a:endParaRPr sz="3000" b="1">
              <a:solidFill>
                <a:srgbClr val="EC183F"/>
              </a:solidFill>
              <a:latin typeface="Rajdhani"/>
              <a:ea typeface="Rajdhani"/>
              <a:cs typeface="Rajdhani"/>
              <a:sym typeface="Rajdhani"/>
            </a:endParaRPr>
          </a:p>
        </p:txBody>
      </p:sp>
      <p:sp>
        <p:nvSpPr>
          <p:cNvPr id="178" name="Google Shape;178;p41"/>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sz="1600">
              <a:solidFill>
                <a:srgbClr val="434343"/>
              </a:solidFill>
              <a:latin typeface="Open Sans"/>
              <a:ea typeface="Open Sans"/>
              <a:cs typeface="Open Sans"/>
              <a:sym typeface="Open Sans"/>
            </a:endParaRPr>
          </a:p>
        </p:txBody>
      </p:sp>
      <p:pic>
        <p:nvPicPr>
          <p:cNvPr id="179" name="Google Shape;179;p41"/>
          <p:cNvPicPr preferRelativeResize="0"/>
          <p:nvPr/>
        </p:nvPicPr>
        <p:blipFill>
          <a:blip r:embed="rId3">
            <a:alphaModFix/>
          </a:blip>
          <a:stretch>
            <a:fillRect/>
          </a:stretch>
        </p:blipFill>
        <p:spPr>
          <a:xfrm>
            <a:off x="4045850" y="1156575"/>
            <a:ext cx="5098148" cy="286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42"/>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Intel</a:t>
            </a:r>
            <a:endParaRPr sz="3000" b="1">
              <a:solidFill>
                <a:srgbClr val="EC183F"/>
              </a:solidFill>
              <a:latin typeface="Rajdhani"/>
              <a:ea typeface="Rajdhani"/>
              <a:cs typeface="Rajdhani"/>
              <a:sym typeface="Rajdhani"/>
            </a:endParaRPr>
          </a:p>
        </p:txBody>
      </p:sp>
      <p:sp>
        <p:nvSpPr>
          <p:cNvPr id="185" name="Google Shape;185;p42"/>
          <p:cNvSpPr txBox="1"/>
          <p:nvPr/>
        </p:nvSpPr>
        <p:spPr>
          <a:xfrm>
            <a:off x="806450" y="1534325"/>
            <a:ext cx="3615000" cy="487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86" name="Google Shape;186;p42"/>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87" name="Google Shape;187;p42"/>
          <p:cNvGraphicFramePr/>
          <p:nvPr>
            <p:extLst>
              <p:ext uri="{D42A27DB-BD31-4B8C-83A1-F6EECF244321}">
                <p14:modId xmlns:p14="http://schemas.microsoft.com/office/powerpoint/2010/main" val="3096035772"/>
              </p:ext>
            </p:extLst>
          </p:nvPr>
        </p:nvGraphicFramePr>
        <p:xfrm>
          <a:off x="952500" y="1809750"/>
          <a:ext cx="7239000" cy="2194410"/>
        </p:xfrm>
        <a:graphic>
          <a:graphicData uri="http://schemas.openxmlformats.org/drawingml/2006/table">
            <a:tbl>
              <a:tblPr>
                <a:noFill/>
                <a:tableStyleId>{E76478EB-63CF-477D-9CEF-9317DD8B4361}</a:tableStyleId>
              </a:tblPr>
              <a:tblGrid>
                <a:gridCol w="2051050"/>
                <a:gridCol w="5187950"/>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ES" dirty="0" smtClean="0">
                          <a:latin typeface="Open Sans"/>
                          <a:ea typeface="Open Sans"/>
                          <a:cs typeface="Open Sans"/>
                          <a:sym typeface="Open Sans"/>
                        </a:rPr>
                        <a:t>Intel </a:t>
                      </a:r>
                      <a:r>
                        <a:rPr lang="es-ES" dirty="0" err="1" smtClean="0">
                          <a:latin typeface="Open Sans"/>
                          <a:ea typeface="Open Sans"/>
                          <a:cs typeface="Open Sans"/>
                          <a:sym typeface="Open Sans"/>
                        </a:rPr>
                        <a:t>Core</a:t>
                      </a:r>
                      <a:r>
                        <a:rPr lang="es-ES" dirty="0" smtClean="0">
                          <a:latin typeface="Open Sans"/>
                          <a:ea typeface="Open Sans"/>
                          <a:cs typeface="Open Sans"/>
                          <a:sym typeface="Open Sans"/>
                        </a:rPr>
                        <a:t> i5 12600KF</a:t>
                      </a:r>
                      <a:endParaRPr dirty="0">
                        <a:latin typeface="Open Sans"/>
                        <a:ea typeface="Open Sans"/>
                        <a:cs typeface="Open Sans"/>
                        <a:sym typeface="Open Sans"/>
                      </a:endParaRPr>
                    </a:p>
                  </a:txBody>
                  <a:tcPr marL="91425" marR="91425" marT="91425" marB="91425">
                    <a:solidFill>
                      <a:srgbClr val="EFEFEF"/>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dirty="0" smtClean="0">
                          <a:latin typeface="Open Sans"/>
                          <a:ea typeface="Open Sans"/>
                          <a:cs typeface="Open Sans"/>
                          <a:sym typeface="Open Sans"/>
                        </a:rPr>
                        <a:t>ASUS H610-PLUS</a:t>
                      </a:r>
                      <a:r>
                        <a:rPr lang="es-ES" baseline="0" dirty="0" smtClean="0">
                          <a:latin typeface="Open Sans"/>
                          <a:ea typeface="Open Sans"/>
                          <a:cs typeface="Open Sans"/>
                          <a:sym typeface="Open Sans"/>
                        </a:rPr>
                        <a:t> D4</a:t>
                      </a:r>
                      <a:endParaRPr lang="es-ES" dirty="0" smtClean="0">
                        <a:latin typeface="Open Sans"/>
                        <a:ea typeface="Open Sans"/>
                        <a:cs typeface="Open Sans"/>
                        <a:sym typeface="Open Sans"/>
                      </a:endParaRPr>
                    </a:p>
                  </a:txBody>
                  <a:tcPr marL="91425" marR="91425" marT="91425" marB="91425"/>
                </a:tc>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dirty="0" smtClean="0"/>
                        <a:t>2</a:t>
                      </a:r>
                      <a:r>
                        <a:rPr lang="es-ES" baseline="0" dirty="0" smtClean="0"/>
                        <a:t> X Memoria </a:t>
                      </a:r>
                      <a:r>
                        <a:rPr lang="es-ES" baseline="0" dirty="0" err="1" smtClean="0"/>
                        <a:t>Patroit</a:t>
                      </a:r>
                      <a:r>
                        <a:rPr lang="es-ES" baseline="0" dirty="0" smtClean="0"/>
                        <a:t> 8GB DDR4 2666mhz</a:t>
                      </a:r>
                      <a:endParaRPr lang="es-ES" dirty="0" smtClean="0"/>
                    </a:p>
                  </a:txBody>
                  <a:tcPr marL="91425" marR="91425" marT="91425" marB="91425">
                    <a:solidFill>
                      <a:srgbClr val="EFEFEF"/>
                    </a:solidFill>
                  </a:tcPr>
                </a:tc>
              </a:tr>
              <a:tr h="515525">
                <a:tc>
                  <a:txBody>
                    <a:bodyPr/>
                    <a:lstStyle/>
                    <a:p>
                      <a:pPr marL="0" lvl="0" indent="0" algn="l" rtl="0">
                        <a:spcBef>
                          <a:spcPts val="0"/>
                        </a:spcBef>
                        <a:spcAft>
                          <a:spcPts val="0"/>
                        </a:spcAft>
                        <a:buNone/>
                      </a:pPr>
                      <a:r>
                        <a:rPr lang="es" dirty="0">
                          <a:latin typeface="Open Sans"/>
                          <a:ea typeface="Open Sans"/>
                          <a:cs typeface="Open Sans"/>
                          <a:sym typeface="Open Sans"/>
                        </a:rPr>
                        <a:t>Memoria secundaria</a:t>
                      </a:r>
                      <a:endParaRPr dirty="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ES" dirty="0" smtClean="0">
                          <a:latin typeface="Open Sans"/>
                          <a:ea typeface="Open Sans"/>
                          <a:cs typeface="Open Sans"/>
                          <a:sym typeface="Open Sans"/>
                        </a:rPr>
                        <a:t>1</a:t>
                      </a:r>
                      <a:r>
                        <a:rPr lang="es-ES" baseline="0" dirty="0" smtClean="0">
                          <a:latin typeface="Open Sans"/>
                          <a:ea typeface="Open Sans"/>
                          <a:cs typeface="Open Sans"/>
                          <a:sym typeface="Open Sans"/>
                        </a:rPr>
                        <a:t> x SSD ADATA XPG SX6000 LITE </a:t>
                      </a:r>
                      <a:r>
                        <a:rPr lang="es-ES" baseline="0" dirty="0" err="1" smtClean="0">
                          <a:latin typeface="Open Sans"/>
                          <a:ea typeface="Open Sans"/>
                          <a:cs typeface="Open Sans"/>
                          <a:sym typeface="Open Sans"/>
                        </a:rPr>
                        <a:t>Pcie</a:t>
                      </a:r>
                      <a:r>
                        <a:rPr lang="es-ES" baseline="0" dirty="0" smtClean="0">
                          <a:latin typeface="Open Sans"/>
                          <a:ea typeface="Open Sans"/>
                          <a:cs typeface="Open Sans"/>
                          <a:sym typeface="Open Sans"/>
                        </a:rPr>
                        <a:t> Gen 3x4 M,2 2280</a:t>
                      </a:r>
                      <a:br>
                        <a:rPr lang="es-ES" baseline="0" dirty="0" smtClean="0">
                          <a:latin typeface="Open Sans"/>
                          <a:ea typeface="Open Sans"/>
                          <a:cs typeface="Open Sans"/>
                          <a:sym typeface="Open Sans"/>
                        </a:rPr>
                      </a:br>
                      <a:r>
                        <a:rPr lang="es-ES" baseline="0" dirty="0" smtClean="0">
                          <a:latin typeface="Open Sans"/>
                          <a:ea typeface="Open Sans"/>
                          <a:cs typeface="Open Sans"/>
                          <a:sym typeface="Open Sans"/>
                        </a:rPr>
                        <a:t>1x SSD 500Gb</a:t>
                      </a:r>
                      <a:endParaRPr dirty="0">
                        <a:latin typeface="Open Sans"/>
                        <a:ea typeface="Open Sans"/>
                        <a:cs typeface="Open Sans"/>
                        <a:sym typeface="Open Sans"/>
                      </a:endParaRPr>
                    </a:p>
                  </a:txBody>
                  <a:tcPr marL="91425" marR="91425" marT="91425" marB="91425"/>
                </a:tc>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GeForce GT 1030 2GD4 LP OC</a:t>
                      </a:r>
                      <a:endParaRPr dirty="0">
                        <a:latin typeface="Open Sans"/>
                        <a:ea typeface="Open Sans"/>
                        <a:cs typeface="Open Sans"/>
                        <a:sym typeface="Open Sans"/>
                      </a:endParaRPr>
                    </a:p>
                  </a:txBody>
                  <a:tcPr marL="91425" marR="91425" marT="91425" marB="91425">
                    <a:solidFill>
                      <a:srgbClr val="EFEFEF"/>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3"/>
          <p:cNvSpPr txBox="1"/>
          <p:nvPr/>
        </p:nvSpPr>
        <p:spPr>
          <a:xfrm>
            <a:off x="6175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AMD</a:t>
            </a:r>
            <a:endParaRPr sz="3000" b="1">
              <a:solidFill>
                <a:srgbClr val="EC183F"/>
              </a:solidFill>
              <a:latin typeface="Rajdhani"/>
              <a:ea typeface="Rajdhani"/>
              <a:cs typeface="Rajdhani"/>
              <a:sym typeface="Rajdhani"/>
            </a:endParaRPr>
          </a:p>
        </p:txBody>
      </p:sp>
      <p:sp>
        <p:nvSpPr>
          <p:cNvPr id="193" name="Google Shape;193;p43"/>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94" name="Google Shape;194;p43"/>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95" name="Google Shape;195;p43"/>
          <p:cNvGraphicFramePr/>
          <p:nvPr>
            <p:extLst>
              <p:ext uri="{D42A27DB-BD31-4B8C-83A1-F6EECF244321}">
                <p14:modId xmlns:p14="http://schemas.microsoft.com/office/powerpoint/2010/main" val="2389588358"/>
              </p:ext>
            </p:extLst>
          </p:nvPr>
        </p:nvGraphicFramePr>
        <p:xfrm>
          <a:off x="952500" y="1809750"/>
          <a:ext cx="7239000" cy="2621130"/>
        </p:xfrm>
        <a:graphic>
          <a:graphicData uri="http://schemas.openxmlformats.org/drawingml/2006/table">
            <a:tbl>
              <a:tblPr>
                <a:noFill/>
                <a:tableStyleId>{E76478EB-63CF-477D-9CEF-9317DD8B4361}</a:tableStyleId>
              </a:tblPr>
              <a:tblGrid>
                <a:gridCol w="1891200"/>
                <a:gridCol w="5347800"/>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ES" dirty="0" smtClean="0">
                          <a:latin typeface="Open Sans"/>
                          <a:ea typeface="Open Sans"/>
                          <a:cs typeface="Open Sans"/>
                          <a:sym typeface="Open Sans"/>
                        </a:rPr>
                        <a:t>AMD RYZEN 5 5500</a:t>
                      </a:r>
                      <a:endParaRPr dirty="0">
                        <a:latin typeface="Open Sans"/>
                        <a:ea typeface="Open Sans"/>
                        <a:cs typeface="Open Sans"/>
                        <a:sym typeface="Open Sans"/>
                      </a:endParaRPr>
                    </a:p>
                  </a:txBody>
                  <a:tcPr marL="91425" marR="91425" marT="91425" marB="91425">
                    <a:solidFill>
                      <a:srgbClr val="EFEFEF"/>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a:latin typeface="Open Sans"/>
                          <a:ea typeface="Open Sans"/>
                          <a:cs typeface="Open Sans"/>
                          <a:sym typeface="Open Sans"/>
                        </a:rPr>
                        <a:t> A320M Asrock</a:t>
                      </a:r>
                      <a:endParaRPr>
                        <a:latin typeface="Open Sans"/>
                        <a:ea typeface="Open Sans"/>
                        <a:cs typeface="Open Sans"/>
                        <a:sym typeface="Open Sans"/>
                      </a:endParaRPr>
                    </a:p>
                  </a:txBody>
                  <a:tcPr marL="91425" marR="91425" marT="91425" marB="91425"/>
                </a:tc>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dirty="0" smtClean="0"/>
                        <a:t>2</a:t>
                      </a:r>
                      <a:r>
                        <a:rPr lang="es-ES" baseline="0" dirty="0" smtClean="0"/>
                        <a:t> X Memoria </a:t>
                      </a:r>
                      <a:r>
                        <a:rPr lang="es-ES" baseline="0" dirty="0" err="1" smtClean="0"/>
                        <a:t>Patroit</a:t>
                      </a:r>
                      <a:r>
                        <a:rPr lang="es-ES" baseline="0" dirty="0" smtClean="0"/>
                        <a:t> 8GB DDR4 2666mhz</a:t>
                      </a:r>
                      <a:endParaRPr lang="es-ES" dirty="0" smtClean="0"/>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rgbClr val="EFEFEF"/>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dirty="0" smtClean="0">
                          <a:latin typeface="Open Sans"/>
                          <a:ea typeface="Open Sans"/>
                          <a:cs typeface="Open Sans"/>
                          <a:sym typeface="Open Sans"/>
                        </a:rPr>
                        <a:t>1</a:t>
                      </a:r>
                      <a:r>
                        <a:rPr lang="es-ES" baseline="0" dirty="0" smtClean="0">
                          <a:latin typeface="Open Sans"/>
                          <a:ea typeface="Open Sans"/>
                          <a:cs typeface="Open Sans"/>
                          <a:sym typeface="Open Sans"/>
                        </a:rPr>
                        <a:t> x SSD ADATA XPG SX6000 LITE </a:t>
                      </a:r>
                      <a:r>
                        <a:rPr lang="es-ES" baseline="0" dirty="0" err="1" smtClean="0">
                          <a:latin typeface="Open Sans"/>
                          <a:ea typeface="Open Sans"/>
                          <a:cs typeface="Open Sans"/>
                          <a:sym typeface="Open Sans"/>
                        </a:rPr>
                        <a:t>Pcie</a:t>
                      </a:r>
                      <a:r>
                        <a:rPr lang="es-ES" baseline="0" dirty="0" smtClean="0">
                          <a:latin typeface="Open Sans"/>
                          <a:ea typeface="Open Sans"/>
                          <a:cs typeface="Open Sans"/>
                          <a:sym typeface="Open Sans"/>
                        </a:rPr>
                        <a:t> Gen 3x4 M,2 2280</a:t>
                      </a:r>
                      <a:br>
                        <a:rPr lang="es-ES" baseline="0" dirty="0" smtClean="0">
                          <a:latin typeface="Open Sans"/>
                          <a:ea typeface="Open Sans"/>
                          <a:cs typeface="Open Sans"/>
                          <a:sym typeface="Open Sans"/>
                        </a:rPr>
                      </a:br>
                      <a:r>
                        <a:rPr lang="es-ES" baseline="0" dirty="0" smtClean="0">
                          <a:latin typeface="Open Sans"/>
                          <a:ea typeface="Open Sans"/>
                          <a:cs typeface="Open Sans"/>
                          <a:sym typeface="Open Sans"/>
                        </a:rPr>
                        <a:t>1x SSD 500Gb</a:t>
                      </a:r>
                      <a:endParaRPr lang="es-ES" dirty="0" smtClean="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tc>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smtClean="0">
                          <a:latin typeface="Open Sans"/>
                          <a:ea typeface="Open Sans"/>
                          <a:cs typeface="Open Sans"/>
                          <a:sym typeface="Open Sans"/>
                        </a:rPr>
                        <a:t>Gygabyte</a:t>
                      </a:r>
                      <a:r>
                        <a:rPr lang="en-US" dirty="0" smtClean="0">
                          <a:latin typeface="Open Sans"/>
                          <a:ea typeface="Open Sans"/>
                          <a:cs typeface="Open Sans"/>
                          <a:sym typeface="Open Sans"/>
                        </a:rPr>
                        <a:t> Radeon rx6600 Eagle 8Gb</a:t>
                      </a:r>
                    </a:p>
                  </a:txBody>
                  <a:tcPr marL="91425" marR="91425" marT="91425" marB="91425">
                    <a:solidFill>
                      <a:srgbClr val="EFEFEF"/>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4"/>
          <p:cNvSpPr txBox="1"/>
          <p:nvPr/>
        </p:nvSpPr>
        <p:spPr>
          <a:xfrm>
            <a:off x="6363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a:t>
            </a:r>
            <a:endParaRPr sz="3000" b="1">
              <a:solidFill>
                <a:srgbClr val="EC183F"/>
              </a:solidFill>
              <a:latin typeface="Rajdhani"/>
              <a:ea typeface="Rajdhani"/>
              <a:cs typeface="Rajdhani"/>
              <a:sym typeface="Rajdhani"/>
            </a:endParaRPr>
          </a:p>
        </p:txBody>
      </p:sp>
      <p:sp>
        <p:nvSpPr>
          <p:cNvPr id="201" name="Google Shape;201;p44"/>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02" name="Google Shape;202;p44"/>
          <p:cNvGraphicFramePr/>
          <p:nvPr>
            <p:extLst>
              <p:ext uri="{D42A27DB-BD31-4B8C-83A1-F6EECF244321}">
                <p14:modId xmlns:p14="http://schemas.microsoft.com/office/powerpoint/2010/main" val="2582209700"/>
              </p:ext>
            </p:extLst>
          </p:nvPr>
        </p:nvGraphicFramePr>
        <p:xfrm>
          <a:off x="952500" y="2114550"/>
          <a:ext cx="7239000" cy="2194410"/>
        </p:xfrm>
        <a:graphic>
          <a:graphicData uri="http://schemas.openxmlformats.org/drawingml/2006/table">
            <a:tbl>
              <a:tblPr>
                <a:noFill/>
                <a:tableStyleId>{E76478EB-63CF-477D-9CEF-9317DD8B4361}</a:tableStyleId>
              </a:tblPr>
              <a:tblGrid>
                <a:gridCol w="1900600"/>
                <a:gridCol w="5338400"/>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ES" dirty="0" smtClean="0"/>
                        <a:t>Intel </a:t>
                      </a:r>
                      <a:r>
                        <a:rPr lang="es-ES" dirty="0" err="1" smtClean="0"/>
                        <a:t>Core</a:t>
                      </a:r>
                      <a:r>
                        <a:rPr lang="es-ES" dirty="0" smtClean="0"/>
                        <a:t> I710700-2,9Ghz</a:t>
                      </a:r>
                      <a:endParaRPr dirty="0"/>
                    </a:p>
                  </a:txBody>
                  <a:tcPr marL="91425" marR="91425" marT="91425" marB="91425">
                    <a:solidFill>
                      <a:srgbClr val="EFEFEF"/>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ES" dirty="0" smtClean="0"/>
                        <a:t>H570 </a:t>
                      </a:r>
                      <a:r>
                        <a:rPr lang="es-ES" dirty="0" err="1" smtClean="0"/>
                        <a:t>Phantom</a:t>
                      </a:r>
                      <a:r>
                        <a:rPr lang="es-ES" dirty="0" smtClean="0"/>
                        <a:t> </a:t>
                      </a:r>
                      <a:r>
                        <a:rPr lang="es-ES" dirty="0" err="1" smtClean="0"/>
                        <a:t>Gaming</a:t>
                      </a:r>
                      <a:r>
                        <a:rPr lang="es-ES" dirty="0" smtClean="0"/>
                        <a:t> 4</a:t>
                      </a:r>
                    </a:p>
                  </a:txBody>
                  <a:tcPr marL="91425" marR="91425" marT="91425" marB="91425">
                    <a:solidFill>
                      <a:schemeClr val="lt1"/>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dirty="0" smtClean="0"/>
                        <a:t>2</a:t>
                      </a:r>
                      <a:r>
                        <a:rPr lang="es-ES" baseline="0" dirty="0" smtClean="0"/>
                        <a:t> X Memoria </a:t>
                      </a:r>
                      <a:r>
                        <a:rPr lang="es-ES" baseline="0" dirty="0" err="1" smtClean="0"/>
                        <a:t>Patroit</a:t>
                      </a:r>
                      <a:r>
                        <a:rPr lang="es-ES" baseline="0" dirty="0" smtClean="0"/>
                        <a:t> 8GB DDR4 2666mhz</a:t>
                      </a:r>
                      <a:endParaRPr lang="es-ES" dirty="0" smtClean="0"/>
                    </a:p>
                  </a:txBody>
                  <a:tcPr marL="91425" marR="91425" marT="91425" marB="91425">
                    <a:solidFill>
                      <a:srgbClr val="EFEFEF"/>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dirty="0" smtClean="0">
                          <a:latin typeface="Open Sans"/>
                          <a:ea typeface="Open Sans"/>
                          <a:cs typeface="Open Sans"/>
                          <a:sym typeface="Open Sans"/>
                        </a:rPr>
                        <a:t>1</a:t>
                      </a:r>
                      <a:r>
                        <a:rPr lang="es-ES" baseline="0" dirty="0" smtClean="0">
                          <a:latin typeface="Open Sans"/>
                          <a:ea typeface="Open Sans"/>
                          <a:cs typeface="Open Sans"/>
                          <a:sym typeface="Open Sans"/>
                        </a:rPr>
                        <a:t> x SSD ADATA XPG SX6000 LITE </a:t>
                      </a:r>
                      <a:r>
                        <a:rPr lang="es-ES" baseline="0" dirty="0" err="1" smtClean="0">
                          <a:latin typeface="Open Sans"/>
                          <a:ea typeface="Open Sans"/>
                          <a:cs typeface="Open Sans"/>
                          <a:sym typeface="Open Sans"/>
                        </a:rPr>
                        <a:t>Pcie</a:t>
                      </a:r>
                      <a:r>
                        <a:rPr lang="es-ES" baseline="0" dirty="0" smtClean="0">
                          <a:latin typeface="Open Sans"/>
                          <a:ea typeface="Open Sans"/>
                          <a:cs typeface="Open Sans"/>
                          <a:sym typeface="Open Sans"/>
                        </a:rPr>
                        <a:t> Gen 3x4 M,2 2280</a:t>
                      </a:r>
                      <a:br>
                        <a:rPr lang="es-ES" baseline="0" dirty="0" smtClean="0">
                          <a:latin typeface="Open Sans"/>
                          <a:ea typeface="Open Sans"/>
                          <a:cs typeface="Open Sans"/>
                          <a:sym typeface="Open Sans"/>
                        </a:rPr>
                      </a:br>
                      <a:r>
                        <a:rPr lang="es-ES" baseline="0" dirty="0" smtClean="0">
                          <a:latin typeface="Open Sans"/>
                          <a:ea typeface="Open Sans"/>
                          <a:cs typeface="Open Sans"/>
                          <a:sym typeface="Open Sans"/>
                        </a:rPr>
                        <a:t>1x SSD 500Gb</a:t>
                      </a:r>
                      <a:endParaRPr lang="es-ES" dirty="0" smtClean="0">
                        <a:latin typeface="Open Sans"/>
                        <a:ea typeface="Open Sans"/>
                        <a:cs typeface="Open Sans"/>
                        <a:sym typeface="Open Sans"/>
                      </a:endParaRPr>
                    </a:p>
                  </a:txBody>
                  <a:tcPr marL="91425" marR="91425" marT="91425" marB="91425">
                    <a:solidFill>
                      <a:schemeClr val="lt1"/>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ES" dirty="0" err="1" smtClean="0"/>
                        <a:t>Nvidia</a:t>
                      </a:r>
                      <a:r>
                        <a:rPr lang="es-ES" dirty="0" smtClean="0"/>
                        <a:t> </a:t>
                      </a:r>
                      <a:r>
                        <a:rPr lang="es-ES" dirty="0" err="1" smtClean="0"/>
                        <a:t>Geforce</a:t>
                      </a:r>
                      <a:r>
                        <a:rPr lang="es-ES" dirty="0" smtClean="0"/>
                        <a:t> 2060</a:t>
                      </a:r>
                      <a:endParaRPr dirty="0"/>
                    </a:p>
                  </a:txBody>
                  <a:tcPr marL="91425" marR="91425" marT="91425" marB="91425">
                    <a:solidFill>
                      <a:srgbClr val="EFEFEF"/>
                    </a:solidFill>
                  </a:tcPr>
                </a:tc>
              </a:tr>
            </a:tbl>
          </a:graphicData>
        </a:graphic>
      </p:graphicFrame>
      <p:sp>
        <p:nvSpPr>
          <p:cNvPr id="203" name="Google Shape;203;p44"/>
          <p:cNvSpPr txBox="1"/>
          <p:nvPr/>
        </p:nvSpPr>
        <p:spPr>
          <a:xfrm>
            <a:off x="6363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45"/>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09" name="Google Shape;209;p45"/>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sz="1600">
              <a:solidFill>
                <a:srgbClr val="434343"/>
              </a:solidFill>
              <a:latin typeface="Open Sans"/>
              <a:ea typeface="Open Sans"/>
              <a:cs typeface="Open Sans"/>
              <a:sym typeface="Open Sans"/>
            </a:endParaRPr>
          </a:p>
        </p:txBody>
      </p:sp>
      <p:pic>
        <p:nvPicPr>
          <p:cNvPr id="210" name="Google Shape;210;p45"/>
          <p:cNvPicPr preferRelativeResize="0"/>
          <p:nvPr/>
        </p:nvPicPr>
        <p:blipFill>
          <a:blip r:embed="rId3">
            <a:alphaModFix/>
          </a:blip>
          <a:stretch>
            <a:fillRect/>
          </a:stretch>
        </p:blipFill>
        <p:spPr>
          <a:xfrm>
            <a:off x="3786636" y="1152101"/>
            <a:ext cx="5357363" cy="301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46"/>
          <p:cNvSpPr txBox="1"/>
          <p:nvPr/>
        </p:nvSpPr>
        <p:spPr>
          <a:xfrm>
            <a:off x="63637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Intel</a:t>
            </a:r>
            <a:endParaRPr sz="3000" b="1">
              <a:solidFill>
                <a:srgbClr val="EC183F"/>
              </a:solidFill>
              <a:latin typeface="Rajdhani"/>
              <a:ea typeface="Rajdhani"/>
              <a:cs typeface="Rajdhani"/>
              <a:sym typeface="Rajdhani"/>
            </a:endParaRPr>
          </a:p>
        </p:txBody>
      </p:sp>
      <p:sp>
        <p:nvSpPr>
          <p:cNvPr id="216" name="Google Shape;216;p46"/>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17" name="Google Shape;217;p46"/>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18" name="Google Shape;218;p46"/>
          <p:cNvGraphicFramePr/>
          <p:nvPr>
            <p:extLst>
              <p:ext uri="{D42A27DB-BD31-4B8C-83A1-F6EECF244321}">
                <p14:modId xmlns:p14="http://schemas.microsoft.com/office/powerpoint/2010/main" val="4234556622"/>
              </p:ext>
            </p:extLst>
          </p:nvPr>
        </p:nvGraphicFramePr>
        <p:xfrm>
          <a:off x="952500" y="1809750"/>
          <a:ext cx="7239000" cy="2194410"/>
        </p:xfrm>
        <a:graphic>
          <a:graphicData uri="http://schemas.openxmlformats.org/drawingml/2006/table">
            <a:tbl>
              <a:tblPr>
                <a:noFill/>
                <a:tableStyleId>{E76478EB-63CF-477D-9CEF-9317DD8B4361}</a:tableStyleId>
              </a:tblPr>
              <a:tblGrid>
                <a:gridCol w="2051025"/>
                <a:gridCol w="5187975"/>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Core </a:t>
                      </a:r>
                      <a:r>
                        <a:rPr lang="es" dirty="0" smtClean="0">
                          <a:latin typeface="Open Sans"/>
                          <a:ea typeface="Open Sans"/>
                          <a:cs typeface="Open Sans"/>
                          <a:sym typeface="Open Sans"/>
                        </a:rPr>
                        <a:t>i7-10700</a:t>
                      </a:r>
                      <a:endParaRPr dirty="0">
                        <a:latin typeface="Open Sans"/>
                        <a:ea typeface="Open Sans"/>
                        <a:cs typeface="Open Sans"/>
                        <a:sym typeface="Open Sans"/>
                      </a:endParaRPr>
                    </a:p>
                  </a:txBody>
                  <a:tcPr marL="91425" marR="91425" marT="91425" marB="91425">
                    <a:solidFill>
                      <a:srgbClr val="EFEFEF"/>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ES" dirty="0" err="1" smtClean="0">
                          <a:latin typeface="Open Sans"/>
                          <a:ea typeface="Open Sans"/>
                          <a:cs typeface="Open Sans"/>
                          <a:sym typeface="Open Sans"/>
                        </a:rPr>
                        <a:t>ASRock</a:t>
                      </a:r>
                      <a:r>
                        <a:rPr lang="es-ES" dirty="0" smtClean="0">
                          <a:latin typeface="Open Sans"/>
                          <a:ea typeface="Open Sans"/>
                          <a:cs typeface="Open Sans"/>
                          <a:sym typeface="Open Sans"/>
                        </a:rPr>
                        <a:t> z50090N</a:t>
                      </a:r>
                      <a:endParaRPr dirty="0">
                        <a:latin typeface="Open Sans"/>
                        <a:ea typeface="Open Sans"/>
                        <a:cs typeface="Open Sans"/>
                        <a:sym typeface="Open Sans"/>
                      </a:endParaRPr>
                    </a:p>
                  </a:txBody>
                  <a:tcPr marL="91425" marR="91425" marT="91425" marB="91425">
                    <a:solidFill>
                      <a:schemeClr val="lt1"/>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ES" dirty="0" smtClean="0">
                          <a:latin typeface="Open Sans"/>
                          <a:ea typeface="Open Sans"/>
                          <a:cs typeface="Open Sans"/>
                          <a:sym typeface="Open Sans"/>
                        </a:rPr>
                        <a:t>2 x DDR4</a:t>
                      </a:r>
                      <a:r>
                        <a:rPr lang="es-ES" baseline="0" dirty="0" smtClean="0">
                          <a:latin typeface="Open Sans"/>
                          <a:ea typeface="Open Sans"/>
                          <a:cs typeface="Open Sans"/>
                          <a:sym typeface="Open Sans"/>
                        </a:rPr>
                        <a:t> 16GB 3200Mhz</a:t>
                      </a:r>
                      <a:endParaRPr dirty="0">
                        <a:latin typeface="Open Sans"/>
                        <a:ea typeface="Open Sans"/>
                        <a:cs typeface="Open Sans"/>
                        <a:sym typeface="Open Sans"/>
                      </a:endParaRPr>
                    </a:p>
                  </a:txBody>
                  <a:tcPr marL="91425" marR="91425" marT="91425" marB="91425">
                    <a:solidFill>
                      <a:srgbClr val="EFEFEF"/>
                    </a:solidFill>
                  </a:tcPr>
                </a:tc>
              </a:tr>
              <a:tr h="4967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ES" dirty="0" smtClean="0">
                          <a:latin typeface="Open Sans"/>
                          <a:ea typeface="Open Sans"/>
                          <a:cs typeface="Open Sans"/>
                          <a:sym typeface="Open Sans"/>
                        </a:rPr>
                        <a:t>2Tb  Kingston</a:t>
                      </a:r>
                      <a:r>
                        <a:rPr lang="es-ES" baseline="0" dirty="0" smtClean="0">
                          <a:latin typeface="Open Sans"/>
                          <a:ea typeface="Open Sans"/>
                          <a:cs typeface="Open Sans"/>
                          <a:sym typeface="Open Sans"/>
                        </a:rPr>
                        <a:t> SSD </a:t>
                      </a:r>
                      <a:r>
                        <a:rPr lang="es-ES" baseline="0" dirty="0" err="1" smtClean="0">
                          <a:latin typeface="Open Sans"/>
                          <a:ea typeface="Open Sans"/>
                          <a:cs typeface="Open Sans"/>
                          <a:sym typeface="Open Sans"/>
                        </a:rPr>
                        <a:t>PCIe</a:t>
                      </a:r>
                      <a:r>
                        <a:rPr lang="es-ES" baseline="0" dirty="0" smtClean="0">
                          <a:latin typeface="Open Sans"/>
                          <a:ea typeface="Open Sans"/>
                          <a:cs typeface="Open Sans"/>
                          <a:sym typeface="Open Sans"/>
                        </a:rPr>
                        <a:t> </a:t>
                      </a:r>
                      <a:r>
                        <a:rPr lang="es-ES" baseline="0" dirty="0" err="1" smtClean="0">
                          <a:latin typeface="Open Sans"/>
                          <a:ea typeface="Open Sans"/>
                          <a:cs typeface="Open Sans"/>
                          <a:sym typeface="Open Sans"/>
                        </a:rPr>
                        <a:t>NVMe</a:t>
                      </a:r>
                      <a:r>
                        <a:rPr lang="es-ES" baseline="0" dirty="0" smtClean="0">
                          <a:latin typeface="Open Sans"/>
                          <a:ea typeface="Open Sans"/>
                          <a:cs typeface="Open Sans"/>
                          <a:sym typeface="Open Sans"/>
                        </a:rPr>
                        <a:t> Gen 3,0</a:t>
                      </a: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chemeClr val="lt1"/>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ES" dirty="0" err="1" smtClean="0">
                          <a:latin typeface="Open Sans"/>
                          <a:ea typeface="Open Sans"/>
                          <a:cs typeface="Open Sans"/>
                          <a:sym typeface="Open Sans"/>
                        </a:rPr>
                        <a:t>Nvidea</a:t>
                      </a:r>
                      <a:r>
                        <a:rPr lang="es-ES" baseline="0" dirty="0" smtClean="0">
                          <a:latin typeface="Open Sans"/>
                          <a:ea typeface="Open Sans"/>
                          <a:cs typeface="Open Sans"/>
                          <a:sym typeface="Open Sans"/>
                        </a:rPr>
                        <a:t> </a:t>
                      </a:r>
                      <a:r>
                        <a:rPr lang="es-ES" baseline="0" dirty="0" err="1" smtClean="0">
                          <a:latin typeface="Open Sans"/>
                          <a:ea typeface="Open Sans"/>
                          <a:cs typeface="Open Sans"/>
                          <a:sym typeface="Open Sans"/>
                        </a:rPr>
                        <a:t>Gforce</a:t>
                      </a:r>
                      <a:r>
                        <a:rPr lang="es-ES" baseline="0" dirty="0" smtClean="0">
                          <a:latin typeface="Open Sans"/>
                          <a:ea typeface="Open Sans"/>
                          <a:cs typeface="Open Sans"/>
                          <a:sym typeface="Open Sans"/>
                        </a:rPr>
                        <a:t> RTX3080</a:t>
                      </a:r>
                      <a:endParaRPr dirty="0">
                        <a:latin typeface="Open Sans"/>
                        <a:ea typeface="Open Sans"/>
                        <a:cs typeface="Open Sans"/>
                        <a:sym typeface="Open Sans"/>
                      </a:endParaRPr>
                    </a:p>
                  </a:txBody>
                  <a:tcPr marL="91425" marR="91425" marT="91425" marB="91425">
                    <a:solidFill>
                      <a:srgbClr val="EFEFEF"/>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7"/>
          <p:cNvSpPr txBox="1"/>
          <p:nvPr/>
        </p:nvSpPr>
        <p:spPr>
          <a:xfrm>
            <a:off x="6363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AMD</a:t>
            </a:r>
            <a:endParaRPr sz="3000" b="1">
              <a:solidFill>
                <a:srgbClr val="EC183F"/>
              </a:solidFill>
              <a:latin typeface="Rajdhani"/>
              <a:ea typeface="Rajdhani"/>
              <a:cs typeface="Rajdhani"/>
              <a:sym typeface="Rajdhani"/>
            </a:endParaRPr>
          </a:p>
        </p:txBody>
      </p:sp>
      <p:sp>
        <p:nvSpPr>
          <p:cNvPr id="224" name="Google Shape;224;p47"/>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25" name="Google Shape;225;p47"/>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26" name="Google Shape;226;p47"/>
          <p:cNvGraphicFramePr/>
          <p:nvPr>
            <p:extLst>
              <p:ext uri="{D42A27DB-BD31-4B8C-83A1-F6EECF244321}">
                <p14:modId xmlns:p14="http://schemas.microsoft.com/office/powerpoint/2010/main" val="3484702918"/>
              </p:ext>
            </p:extLst>
          </p:nvPr>
        </p:nvGraphicFramePr>
        <p:xfrm>
          <a:off x="952500" y="1809750"/>
          <a:ext cx="7239000" cy="2407770"/>
        </p:xfrm>
        <a:graphic>
          <a:graphicData uri="http://schemas.openxmlformats.org/drawingml/2006/table">
            <a:tbl>
              <a:tblPr>
                <a:noFill/>
                <a:tableStyleId>{E76478EB-63CF-477D-9CEF-9317DD8B4361}</a:tableStyleId>
              </a:tblPr>
              <a:tblGrid>
                <a:gridCol w="1919400"/>
                <a:gridCol w="5319600"/>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Amd Ryzen 7 3800xt</a:t>
                      </a:r>
                      <a:endParaRPr>
                        <a:latin typeface="Open Sans"/>
                        <a:ea typeface="Open Sans"/>
                        <a:cs typeface="Open Sans"/>
                        <a:sym typeface="Open Sans"/>
                      </a:endParaRPr>
                    </a:p>
                  </a:txBody>
                  <a:tcPr marL="91425" marR="91425" marT="91425" marB="91425">
                    <a:solidFill>
                      <a:srgbClr val="EFEFEF"/>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ES" dirty="0" smtClean="0"/>
                        <a:t>B550 </a:t>
                      </a:r>
                      <a:r>
                        <a:rPr lang="es-ES" dirty="0" err="1" smtClean="0"/>
                        <a:t>Phantom</a:t>
                      </a:r>
                      <a:r>
                        <a:rPr lang="es-ES" dirty="0" smtClean="0"/>
                        <a:t> </a:t>
                      </a:r>
                      <a:r>
                        <a:rPr lang="es-ES" dirty="0" err="1" smtClean="0"/>
                        <a:t>Gaming</a:t>
                      </a:r>
                      <a:r>
                        <a:rPr lang="es-ES" dirty="0" smtClean="0"/>
                        <a:t> 4</a:t>
                      </a:r>
                      <a:endParaRPr dirty="0"/>
                    </a:p>
                  </a:txBody>
                  <a:tcPr marL="91425" marR="91425" marT="91425" marB="91425">
                    <a:solidFill>
                      <a:schemeClr val="lt1"/>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dirty="0" smtClean="0">
                          <a:latin typeface="Open Sans"/>
                          <a:ea typeface="Open Sans"/>
                          <a:cs typeface="Open Sans"/>
                          <a:sym typeface="Open Sans"/>
                        </a:rPr>
                        <a:t>2 x DDR4</a:t>
                      </a:r>
                      <a:r>
                        <a:rPr lang="es-ES" baseline="0" dirty="0" smtClean="0">
                          <a:latin typeface="Open Sans"/>
                          <a:ea typeface="Open Sans"/>
                          <a:cs typeface="Open Sans"/>
                          <a:sym typeface="Open Sans"/>
                        </a:rPr>
                        <a:t> 16GB 3200Mhz</a:t>
                      </a:r>
                      <a:endParaRPr lang="es-ES" dirty="0" smtClean="0">
                        <a:latin typeface="Open Sans"/>
                        <a:ea typeface="Open Sans"/>
                        <a:cs typeface="Open Sans"/>
                        <a:sym typeface="Open Sans"/>
                      </a:endParaRPr>
                    </a:p>
                    <a:p>
                      <a:pPr marL="0" lvl="0" indent="0" algn="l" rtl="0">
                        <a:spcBef>
                          <a:spcPts val="0"/>
                        </a:spcBef>
                        <a:spcAft>
                          <a:spcPts val="0"/>
                        </a:spcAft>
                        <a:buNone/>
                      </a:pPr>
                      <a:endParaRPr dirty="0"/>
                    </a:p>
                  </a:txBody>
                  <a:tcPr marL="91425" marR="91425" marT="91425" marB="91425">
                    <a:solidFill>
                      <a:srgbClr val="EFEFEF"/>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nl-NL" dirty="0" smtClean="0">
                          <a:latin typeface="Open Sans"/>
                          <a:ea typeface="Open Sans"/>
                          <a:cs typeface="Open Sans"/>
                          <a:sym typeface="Open Sans"/>
                        </a:rPr>
                        <a:t>2Tb  Kingston</a:t>
                      </a:r>
                      <a:r>
                        <a:rPr lang="nl-NL" baseline="0" dirty="0" smtClean="0">
                          <a:latin typeface="Open Sans"/>
                          <a:ea typeface="Open Sans"/>
                          <a:cs typeface="Open Sans"/>
                          <a:sym typeface="Open Sans"/>
                        </a:rPr>
                        <a:t> SSD PCIe NVMe Gen 3,0</a:t>
                      </a:r>
                      <a:endParaRPr lang="nl-NL" dirty="0" smtClean="0">
                        <a:latin typeface="Open Sans"/>
                        <a:ea typeface="Open Sans"/>
                        <a:cs typeface="Open Sans"/>
                        <a:sym typeface="Open Sans"/>
                      </a:endParaRPr>
                    </a:p>
                  </a:txBody>
                  <a:tcPr marL="91425" marR="91425" marT="91425" marB="91425">
                    <a:solidFill>
                      <a:schemeClr val="lt1"/>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dirty="0" smtClean="0">
                          <a:latin typeface="Open Sans"/>
                          <a:ea typeface="Open Sans"/>
                          <a:cs typeface="Open Sans"/>
                          <a:sym typeface="Open Sans"/>
                        </a:rPr>
                        <a:t>ASUS DUAL RXT6700XT 12GB</a:t>
                      </a:r>
                    </a:p>
                  </a:txBody>
                  <a:tcPr marL="91425" marR="91425" marT="91425" marB="91425">
                    <a:solidFill>
                      <a:srgbClr val="EFEFEF"/>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
        <p:cNvGrpSpPr/>
        <p:nvPr/>
      </p:nvGrpSpPr>
      <p:grpSpPr>
        <a:xfrm>
          <a:off x="0" y="0"/>
          <a:ext cx="0" cy="0"/>
          <a:chOff x="0" y="0"/>
          <a:chExt cx="0" cy="0"/>
        </a:xfrm>
      </p:grpSpPr>
      <p:sp>
        <p:nvSpPr>
          <p:cNvPr id="92" name="Google Shape;92;p30"/>
          <p:cNvSpPr txBox="1"/>
          <p:nvPr/>
        </p:nvSpPr>
        <p:spPr>
          <a:xfrm>
            <a:off x="3897550" y="1527975"/>
            <a:ext cx="4856400" cy="3067200"/>
          </a:xfrm>
          <a:prstGeom prst="rect">
            <a:avLst/>
          </a:prstGeom>
          <a:noFill/>
          <a:ln>
            <a:noFill/>
          </a:ln>
        </p:spPr>
        <p:txBody>
          <a:bodyPr spcFirstLastPara="1" wrap="square" lIns="91425" tIns="45700" rIns="91425" bIns="45700" anchor="ctr" anchorCtr="0">
            <a:noAutofit/>
          </a:bodyPr>
          <a:lstStyle/>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 action="ppaction://hlinkshowjump?jump=nextslide"/>
              </a:rPr>
              <a:t>Consigna</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3" action="ppaction://hlinksldjump"/>
              </a:rPr>
              <a:t>Detalles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4" action="ppaction://hlinksldjump"/>
              </a:rPr>
              <a:t>Especificaciones</a:t>
            </a:r>
            <a:r>
              <a:rPr lang="es" sz="2000" b="1" u="sng">
                <a:solidFill>
                  <a:schemeClr val="hlink"/>
                </a:solidFill>
                <a:latin typeface="Open Sans"/>
                <a:ea typeface="Open Sans"/>
                <a:cs typeface="Open Sans"/>
                <a:sym typeface="Open Sans"/>
                <a:hlinkClick r:id="rId4" action="ppaction://hlinksldjump"/>
              </a:rPr>
              <a:t> de equipos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5" action="ppaction://hlinksldjump"/>
              </a:rPr>
              <a:t>Entrega</a:t>
            </a:r>
            <a:endParaRPr sz="2000" b="1">
              <a:solidFill>
                <a:srgbClr val="434343"/>
              </a:solidFill>
              <a:latin typeface="Open Sans"/>
              <a:ea typeface="Open Sans"/>
              <a:cs typeface="Open Sans"/>
              <a:sym typeface="Open Sans"/>
            </a:endParaRPr>
          </a:p>
          <a:p>
            <a:pPr marL="457200" lvl="0" indent="0" algn="l" rtl="0">
              <a:lnSpc>
                <a:spcPct val="130000"/>
              </a:lnSpc>
              <a:spcBef>
                <a:spcPts val="0"/>
              </a:spcBef>
              <a:spcAft>
                <a:spcPts val="0"/>
              </a:spcAft>
              <a:buNone/>
            </a:pPr>
            <a:endParaRPr sz="2000" b="1">
              <a:solidFill>
                <a:srgbClr val="434343"/>
              </a:solidFill>
              <a:latin typeface="Rajdhani"/>
              <a:ea typeface="Rajdhani"/>
              <a:cs typeface="Rajdhani"/>
              <a:sym typeface="Rajdhani"/>
            </a:endParaRPr>
          </a:p>
        </p:txBody>
      </p:sp>
      <p:sp>
        <p:nvSpPr>
          <p:cNvPr id="93" name="Google Shape;93;p30"/>
          <p:cNvSpPr txBox="1"/>
          <p:nvPr/>
        </p:nvSpPr>
        <p:spPr>
          <a:xfrm>
            <a:off x="1672950" y="2442819"/>
            <a:ext cx="1590300" cy="843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100" b="1">
                <a:solidFill>
                  <a:srgbClr val="EC183F"/>
                </a:solidFill>
                <a:latin typeface="Rajdhani"/>
                <a:ea typeface="Rajdhani"/>
                <a:cs typeface="Rajdhani"/>
                <a:sym typeface="Rajdhani"/>
              </a:rPr>
              <a:t>Índice</a:t>
            </a:r>
            <a:endParaRPr sz="2700" b="1">
              <a:solidFill>
                <a:srgbClr val="EC183F"/>
              </a:solidFill>
              <a:latin typeface="Rajdhani"/>
              <a:ea typeface="Rajdhani"/>
              <a:cs typeface="Rajdhani"/>
              <a:sym typeface="Rajdhani"/>
            </a:endParaRPr>
          </a:p>
        </p:txBody>
      </p:sp>
      <p:cxnSp>
        <p:nvCxnSpPr>
          <p:cNvPr id="94" name="Google Shape;94;p30"/>
          <p:cNvCxnSpPr/>
          <p:nvPr/>
        </p:nvCxnSpPr>
        <p:spPr>
          <a:xfrm flipH="1">
            <a:off x="3592750" y="1409375"/>
            <a:ext cx="18900" cy="3033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8"/>
          <p:cNvSpPr txBox="1"/>
          <p:nvPr/>
        </p:nvSpPr>
        <p:spPr>
          <a:xfrm>
            <a:off x="64380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32" name="Google Shape;232;p48"/>
          <p:cNvSpPr txBox="1"/>
          <p:nvPr/>
        </p:nvSpPr>
        <p:spPr>
          <a:xfrm>
            <a:off x="6540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33" name="Google Shape;233;p48"/>
          <p:cNvSpPr txBox="1"/>
          <p:nvPr/>
        </p:nvSpPr>
        <p:spPr>
          <a:xfrm>
            <a:off x="8682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34" name="Google Shape;234;p48"/>
          <p:cNvGraphicFramePr/>
          <p:nvPr>
            <p:extLst>
              <p:ext uri="{D42A27DB-BD31-4B8C-83A1-F6EECF244321}">
                <p14:modId xmlns:p14="http://schemas.microsoft.com/office/powerpoint/2010/main" val="3580266292"/>
              </p:ext>
            </p:extLst>
          </p:nvPr>
        </p:nvGraphicFramePr>
        <p:xfrm>
          <a:off x="952500" y="2114550"/>
          <a:ext cx="7239000" cy="2194410"/>
        </p:xfrm>
        <a:graphic>
          <a:graphicData uri="http://schemas.openxmlformats.org/drawingml/2006/table">
            <a:tbl>
              <a:tblPr>
                <a:noFill/>
                <a:tableStyleId>{E76478EB-63CF-477D-9CEF-9317DD8B4361}</a:tableStyleId>
              </a:tblPr>
              <a:tblGrid>
                <a:gridCol w="1947600"/>
                <a:gridCol w="5291400"/>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ES" dirty="0" smtClean="0">
                          <a:latin typeface="Open Sans"/>
                          <a:ea typeface="Open Sans"/>
                          <a:cs typeface="Open Sans"/>
                          <a:sym typeface="Open Sans"/>
                        </a:rPr>
                        <a:t>Intel </a:t>
                      </a:r>
                      <a:r>
                        <a:rPr lang="es-ES" dirty="0" err="1" smtClean="0">
                          <a:latin typeface="Open Sans"/>
                          <a:ea typeface="Open Sans"/>
                          <a:cs typeface="Open Sans"/>
                          <a:sym typeface="Open Sans"/>
                        </a:rPr>
                        <a:t>Core</a:t>
                      </a:r>
                      <a:r>
                        <a:rPr lang="es-ES" dirty="0" smtClean="0">
                          <a:latin typeface="Open Sans"/>
                          <a:ea typeface="Open Sans"/>
                          <a:cs typeface="Open Sans"/>
                          <a:sym typeface="Open Sans"/>
                        </a:rPr>
                        <a:t> i912900K</a:t>
                      </a:r>
                      <a:endParaRPr dirty="0">
                        <a:latin typeface="Open Sans"/>
                        <a:ea typeface="Open Sans"/>
                        <a:cs typeface="Open Sans"/>
                        <a:sym typeface="Open Sans"/>
                      </a:endParaRPr>
                    </a:p>
                  </a:txBody>
                  <a:tcPr marL="91425" marR="91425" marT="91425" marB="91425">
                    <a:solidFill>
                      <a:srgbClr val="EFEFEF"/>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ES" dirty="0" smtClean="0">
                          <a:latin typeface="Open Sans"/>
                          <a:ea typeface="Open Sans"/>
                          <a:cs typeface="Open Sans"/>
                          <a:sym typeface="Open Sans"/>
                        </a:rPr>
                        <a:t>ASUS AQUA Z690</a:t>
                      </a:r>
                      <a:endParaRPr dirty="0">
                        <a:latin typeface="Open Sans"/>
                        <a:ea typeface="Open Sans"/>
                        <a:cs typeface="Open Sans"/>
                        <a:sym typeface="Open Sans"/>
                      </a:endParaRPr>
                    </a:p>
                  </a:txBody>
                  <a:tcPr marL="91425" marR="91425" marT="91425" marB="91425">
                    <a:solidFill>
                      <a:schemeClr val="lt1"/>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ES" dirty="0" smtClean="0">
                          <a:latin typeface="Open Sans"/>
                          <a:ea typeface="Open Sans"/>
                          <a:cs typeface="Open Sans"/>
                          <a:sym typeface="Open Sans"/>
                        </a:rPr>
                        <a:t>2x Kingston </a:t>
                      </a:r>
                      <a:r>
                        <a:rPr lang="es-ES" dirty="0" err="1" smtClean="0">
                          <a:latin typeface="Open Sans"/>
                          <a:ea typeface="Open Sans"/>
                          <a:cs typeface="Open Sans"/>
                          <a:sym typeface="Open Sans"/>
                        </a:rPr>
                        <a:t>Fury</a:t>
                      </a:r>
                      <a:r>
                        <a:rPr lang="es-ES" dirty="0" smtClean="0">
                          <a:latin typeface="Open Sans"/>
                          <a:ea typeface="Open Sans"/>
                          <a:cs typeface="Open Sans"/>
                          <a:sym typeface="Open Sans"/>
                        </a:rPr>
                        <a:t> </a:t>
                      </a:r>
                      <a:r>
                        <a:rPr lang="es-ES" dirty="0" err="1" smtClean="0">
                          <a:latin typeface="Open Sans"/>
                          <a:ea typeface="Open Sans"/>
                          <a:cs typeface="Open Sans"/>
                          <a:sym typeface="Open Sans"/>
                        </a:rPr>
                        <a:t>Beast</a:t>
                      </a:r>
                      <a:r>
                        <a:rPr lang="es-ES" smtClean="0">
                          <a:latin typeface="Open Sans"/>
                          <a:ea typeface="Open Sans"/>
                          <a:cs typeface="Open Sans"/>
                          <a:sym typeface="Open Sans"/>
                        </a:rPr>
                        <a:t> 32Gb DDR5 6000Mhz</a:t>
                      </a:r>
                      <a:endParaRPr>
                        <a:latin typeface="Open Sans"/>
                        <a:ea typeface="Open Sans"/>
                        <a:cs typeface="Open Sans"/>
                        <a:sym typeface="Open Sans"/>
                      </a:endParaRPr>
                    </a:p>
                  </a:txBody>
                  <a:tcPr marL="91425" marR="91425" marT="91425" marB="91425">
                    <a:solidFill>
                      <a:srgbClr val="EFEFEF"/>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solidFill>
                      <a:schemeClr val="lt1"/>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solidFill>
                      <a:srgbClr val="EFEFEF"/>
                    </a:solidFill>
                  </a:tcPr>
                </a:tc>
              </a:tr>
            </a:tbl>
          </a:graphicData>
        </a:graphic>
      </p:graphicFrame>
      <p:sp>
        <p:nvSpPr>
          <p:cNvPr id="235" name="Google Shape;235;p48"/>
          <p:cNvSpPr txBox="1"/>
          <p:nvPr/>
        </p:nvSpPr>
        <p:spPr>
          <a:xfrm>
            <a:off x="64380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39"/>
        <p:cNvGrpSpPr/>
        <p:nvPr/>
      </p:nvGrpSpPr>
      <p:grpSpPr>
        <a:xfrm>
          <a:off x="0" y="0"/>
          <a:ext cx="0" cy="0"/>
          <a:chOff x="0" y="0"/>
          <a:chExt cx="0" cy="0"/>
        </a:xfrm>
      </p:grpSpPr>
      <p:sp>
        <p:nvSpPr>
          <p:cNvPr id="240" name="Google Shape;240;p49"/>
          <p:cNvSpPr txBox="1"/>
          <p:nvPr/>
        </p:nvSpPr>
        <p:spPr>
          <a:xfrm>
            <a:off x="3609750" y="1495200"/>
            <a:ext cx="36369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Entrega</a:t>
            </a:r>
            <a:endParaRPr sz="3700" b="1">
              <a:solidFill>
                <a:srgbClr val="FFFFFF"/>
              </a:solidFill>
              <a:latin typeface="Rajdhani"/>
              <a:ea typeface="Rajdhani"/>
              <a:cs typeface="Rajdhani"/>
              <a:sym typeface="Rajdhani"/>
            </a:endParaRPr>
          </a:p>
        </p:txBody>
      </p:sp>
      <p:sp>
        <p:nvSpPr>
          <p:cNvPr id="241" name="Google Shape;241;p49"/>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4</a:t>
            </a:r>
            <a:endParaRPr sz="6000" b="1">
              <a:solidFill>
                <a:srgbClr val="FFFFFF"/>
              </a:solidFill>
              <a:latin typeface="Rajdhani"/>
              <a:ea typeface="Rajdhani"/>
              <a:cs typeface="Rajdhani"/>
              <a:sym typeface="Rajdhani"/>
            </a:endParaRPr>
          </a:p>
        </p:txBody>
      </p:sp>
      <p:sp>
        <p:nvSpPr>
          <p:cNvPr id="242" name="Google Shape;242;p49"/>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50"/>
          <p:cNvSpPr txBox="1"/>
          <p:nvPr/>
        </p:nvSpPr>
        <p:spPr>
          <a:xfrm>
            <a:off x="625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Entrega</a:t>
            </a:r>
            <a:endParaRPr sz="3000" b="1">
              <a:solidFill>
                <a:srgbClr val="EC183F"/>
              </a:solidFill>
              <a:latin typeface="Rajdhani"/>
              <a:ea typeface="Rajdhani"/>
              <a:cs typeface="Rajdhani"/>
              <a:sym typeface="Rajdhani"/>
            </a:endParaRPr>
          </a:p>
        </p:txBody>
      </p:sp>
      <p:sp>
        <p:nvSpPr>
          <p:cNvPr id="248" name="Google Shape;248;p50"/>
          <p:cNvSpPr txBox="1"/>
          <p:nvPr/>
        </p:nvSpPr>
        <p:spPr>
          <a:xfrm>
            <a:off x="636200" y="1534325"/>
            <a:ext cx="4185300" cy="1443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Cada estudiante debe subir a su mochila del viajero un archivo del formato que prefiera (.pdf, .doc, .xls) con el detalle de los diferentes equipos que armó.</a:t>
            </a:r>
            <a:endParaRPr sz="1600">
              <a:solidFill>
                <a:srgbClr val="434343"/>
              </a:solidFill>
              <a:latin typeface="Open Sans"/>
              <a:ea typeface="Open Sans"/>
              <a:cs typeface="Open Sans"/>
              <a:sym typeface="Open Sans"/>
            </a:endParaRPr>
          </a:p>
        </p:txBody>
      </p:sp>
      <p:pic>
        <p:nvPicPr>
          <p:cNvPr id="249" name="Google Shape;249;p50"/>
          <p:cNvPicPr preferRelativeResize="0"/>
          <p:nvPr/>
        </p:nvPicPr>
        <p:blipFill>
          <a:blip r:embed="rId3">
            <a:alphaModFix/>
          </a:blip>
          <a:stretch>
            <a:fillRect/>
          </a:stretch>
        </p:blipFill>
        <p:spPr>
          <a:xfrm>
            <a:off x="4318875" y="1250925"/>
            <a:ext cx="3270427" cy="1839626"/>
          </a:xfrm>
          <a:prstGeom prst="rect">
            <a:avLst/>
          </a:prstGeom>
          <a:noFill/>
          <a:ln>
            <a:noFill/>
          </a:ln>
        </p:spPr>
      </p:pic>
      <p:pic>
        <p:nvPicPr>
          <p:cNvPr id="250" name="Google Shape;250;p50"/>
          <p:cNvPicPr preferRelativeResize="0"/>
          <p:nvPr/>
        </p:nvPicPr>
        <p:blipFill>
          <a:blip r:embed="rId4">
            <a:alphaModFix/>
          </a:blip>
          <a:stretch>
            <a:fillRect/>
          </a:stretch>
        </p:blipFill>
        <p:spPr>
          <a:xfrm>
            <a:off x="5677200" y="1418864"/>
            <a:ext cx="2902574" cy="1632698"/>
          </a:xfrm>
          <a:prstGeom prst="rect">
            <a:avLst/>
          </a:prstGeom>
          <a:noFill/>
          <a:ln>
            <a:noFill/>
          </a:ln>
        </p:spPr>
      </p:pic>
      <p:pic>
        <p:nvPicPr>
          <p:cNvPr id="251" name="Google Shape;251;p50"/>
          <p:cNvPicPr preferRelativeResize="0"/>
          <p:nvPr/>
        </p:nvPicPr>
        <p:blipFill>
          <a:blip r:embed="rId5">
            <a:alphaModFix/>
          </a:blip>
          <a:stretch>
            <a:fillRect/>
          </a:stretch>
        </p:blipFill>
        <p:spPr>
          <a:xfrm>
            <a:off x="5047350" y="2153639"/>
            <a:ext cx="2902574" cy="16326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55"/>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98"/>
        <p:cNvGrpSpPr/>
        <p:nvPr/>
      </p:nvGrpSpPr>
      <p:grpSpPr>
        <a:xfrm>
          <a:off x="0" y="0"/>
          <a:ext cx="0" cy="0"/>
          <a:chOff x="0" y="0"/>
          <a:chExt cx="0" cy="0"/>
        </a:xfrm>
      </p:grpSpPr>
      <p:sp>
        <p:nvSpPr>
          <p:cNvPr id="99" name="Google Shape;99;p31"/>
          <p:cNvSpPr txBox="1"/>
          <p:nvPr/>
        </p:nvSpPr>
        <p:spPr>
          <a:xfrm>
            <a:off x="3609750" y="1495200"/>
            <a:ext cx="33327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Consigna </a:t>
            </a:r>
            <a:endParaRPr sz="3700" b="1">
              <a:solidFill>
                <a:srgbClr val="FFFFFF"/>
              </a:solidFill>
              <a:latin typeface="Rajdhani"/>
              <a:ea typeface="Rajdhani"/>
              <a:cs typeface="Rajdhani"/>
              <a:sym typeface="Rajdhani"/>
            </a:endParaRPr>
          </a:p>
        </p:txBody>
      </p:sp>
      <p:sp>
        <p:nvSpPr>
          <p:cNvPr id="100" name="Google Shape;100;p31"/>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1</a:t>
            </a:r>
            <a:endParaRPr sz="6000" b="1">
              <a:solidFill>
                <a:srgbClr val="FFFFFF"/>
              </a:solidFill>
              <a:latin typeface="Rajdhani"/>
              <a:ea typeface="Rajdhani"/>
              <a:cs typeface="Rajdhani"/>
              <a:sym typeface="Rajdhani"/>
            </a:endParaRPr>
          </a:p>
        </p:txBody>
      </p:sp>
      <p:sp>
        <p:nvSpPr>
          <p:cNvPr id="101" name="Google Shape;101;p31"/>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2"/>
          <p:cNvSpPr txBox="1"/>
          <p:nvPr/>
        </p:nvSpPr>
        <p:spPr>
          <a:xfrm>
            <a:off x="626825" y="1458250"/>
            <a:ext cx="4311600" cy="259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En base a lo aprendido de toda la estructura de computadoras, vamos a proceder a armar diferentes computadoras en base a necesidades de uso determinadas y compatibilidades entre sus diferentes componentes.</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Vamos a armar 9 computadoras de 3 gamas diferentes (gama alta, media y baja) en donde habrá que determinar los componentes compatibles a cada uno.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07" name="Google Shape;107;p32"/>
          <p:cNvSpPr txBox="1"/>
          <p:nvPr/>
        </p:nvSpPr>
        <p:spPr>
          <a:xfrm>
            <a:off x="616575" y="608150"/>
            <a:ext cx="31164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Consigna</a:t>
            </a:r>
            <a:endParaRPr sz="3000" b="1">
              <a:solidFill>
                <a:srgbClr val="EC183F"/>
              </a:solidFill>
              <a:latin typeface="Rajdhani"/>
              <a:ea typeface="Rajdhani"/>
              <a:cs typeface="Rajdhani"/>
              <a:sym typeface="Rajdhani"/>
            </a:endParaRPr>
          </a:p>
        </p:txBody>
      </p:sp>
      <p:pic>
        <p:nvPicPr>
          <p:cNvPr id="108" name="Google Shape;108;p32"/>
          <p:cNvPicPr preferRelativeResize="0"/>
          <p:nvPr/>
        </p:nvPicPr>
        <p:blipFill>
          <a:blip r:embed="rId3">
            <a:alphaModFix/>
          </a:blip>
          <a:stretch>
            <a:fillRect/>
          </a:stretch>
        </p:blipFill>
        <p:spPr>
          <a:xfrm>
            <a:off x="4165575" y="1798678"/>
            <a:ext cx="5183201" cy="2915548"/>
          </a:xfrm>
          <a:prstGeom prst="rect">
            <a:avLst/>
          </a:prstGeom>
          <a:noFill/>
          <a:ln>
            <a:noFill/>
          </a:ln>
        </p:spPr>
      </p:pic>
      <p:pic>
        <p:nvPicPr>
          <p:cNvPr id="109" name="Google Shape;109;p32"/>
          <p:cNvPicPr preferRelativeResize="0"/>
          <p:nvPr/>
        </p:nvPicPr>
        <p:blipFill>
          <a:blip r:embed="rId4">
            <a:alphaModFix/>
          </a:blip>
          <a:stretch>
            <a:fillRect/>
          </a:stretch>
        </p:blipFill>
        <p:spPr>
          <a:xfrm>
            <a:off x="4881449" y="1290212"/>
            <a:ext cx="1951852" cy="1097899"/>
          </a:xfrm>
          <a:prstGeom prst="rect">
            <a:avLst/>
          </a:prstGeom>
          <a:noFill/>
          <a:ln>
            <a:noFill/>
          </a:ln>
        </p:spPr>
      </p:pic>
      <p:pic>
        <p:nvPicPr>
          <p:cNvPr id="110" name="Google Shape;110;p32"/>
          <p:cNvPicPr preferRelativeResize="0"/>
          <p:nvPr/>
        </p:nvPicPr>
        <p:blipFill>
          <a:blip r:embed="rId5">
            <a:alphaModFix/>
          </a:blip>
          <a:stretch>
            <a:fillRect/>
          </a:stretch>
        </p:blipFill>
        <p:spPr>
          <a:xfrm>
            <a:off x="5801575" y="962650"/>
            <a:ext cx="3116401" cy="1753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14"/>
        <p:cNvGrpSpPr/>
        <p:nvPr/>
      </p:nvGrpSpPr>
      <p:grpSpPr>
        <a:xfrm>
          <a:off x="0" y="0"/>
          <a:ext cx="0" cy="0"/>
          <a:chOff x="0" y="0"/>
          <a:chExt cx="0" cy="0"/>
        </a:xfrm>
      </p:grpSpPr>
      <p:sp>
        <p:nvSpPr>
          <p:cNvPr id="115" name="Google Shape;115;p33"/>
          <p:cNvSpPr txBox="1"/>
          <p:nvPr/>
        </p:nvSpPr>
        <p:spPr>
          <a:xfrm>
            <a:off x="3609750" y="1495200"/>
            <a:ext cx="33960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Detalles</a:t>
            </a:r>
            <a:endParaRPr sz="3700" b="1">
              <a:solidFill>
                <a:srgbClr val="FFFFFF"/>
              </a:solidFill>
              <a:latin typeface="Rajdhani"/>
              <a:ea typeface="Rajdhani"/>
              <a:cs typeface="Rajdhani"/>
              <a:sym typeface="Rajdhani"/>
            </a:endParaRPr>
          </a:p>
        </p:txBody>
      </p:sp>
      <p:sp>
        <p:nvSpPr>
          <p:cNvPr id="116" name="Google Shape;116;p33"/>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2</a:t>
            </a:r>
            <a:endParaRPr sz="6000" b="1">
              <a:solidFill>
                <a:srgbClr val="FFFFFF"/>
              </a:solidFill>
              <a:latin typeface="Rajdhani"/>
              <a:ea typeface="Rajdhani"/>
              <a:cs typeface="Rajdhani"/>
              <a:sym typeface="Rajdhani"/>
            </a:endParaRPr>
          </a:p>
        </p:txBody>
      </p:sp>
      <p:sp>
        <p:nvSpPr>
          <p:cNvPr id="117" name="Google Shape;117;p33"/>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4"/>
          <p:cNvSpPr txBox="1"/>
          <p:nvPr/>
        </p:nvSpPr>
        <p:spPr>
          <a:xfrm>
            <a:off x="616625" y="614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 de armado</a:t>
            </a:r>
            <a:endParaRPr sz="3000" b="1">
              <a:solidFill>
                <a:srgbClr val="EC183F"/>
              </a:solidFill>
              <a:latin typeface="Rajdhani"/>
              <a:ea typeface="Rajdhani"/>
              <a:cs typeface="Rajdhani"/>
              <a:sym typeface="Rajdhani"/>
            </a:endParaRPr>
          </a:p>
        </p:txBody>
      </p:sp>
      <p:sp>
        <p:nvSpPr>
          <p:cNvPr id="123" name="Google Shape;123;p34"/>
          <p:cNvSpPr txBox="1"/>
          <p:nvPr/>
        </p:nvSpPr>
        <p:spPr>
          <a:xfrm>
            <a:off x="626875" y="1468150"/>
            <a:ext cx="4058400" cy="325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Para el armado vamos a tener un cuadro de especificaciones donde tendremos separado.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Procesador</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Placa madre</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primaria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secundaria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GPU (si es que fuera necesario)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b="1">
              <a:solidFill>
                <a:srgbClr val="434343"/>
              </a:solidFill>
              <a:latin typeface="Open Sans"/>
              <a:ea typeface="Open Sans"/>
              <a:cs typeface="Open Sans"/>
              <a:sym typeface="Open Sans"/>
            </a:endParaRPr>
          </a:p>
        </p:txBody>
      </p:sp>
      <p:sp>
        <p:nvSpPr>
          <p:cNvPr id="124" name="Google Shape;124;p34"/>
          <p:cNvSpPr txBox="1"/>
          <p:nvPr/>
        </p:nvSpPr>
        <p:spPr>
          <a:xfrm>
            <a:off x="4805000" y="1427450"/>
            <a:ext cx="3789600" cy="238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Deberemos armar </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computadoras por gama, donde cada una de estas  serán o compatibles con </a:t>
            </a:r>
            <a:r>
              <a:rPr lang="es" sz="1600" b="1">
                <a:solidFill>
                  <a:srgbClr val="434343"/>
                </a:solidFill>
                <a:latin typeface="Open Sans"/>
                <a:ea typeface="Open Sans"/>
                <a:cs typeface="Open Sans"/>
                <a:sym typeface="Open Sans"/>
              </a:rPr>
              <a:t>Intel</a:t>
            </a:r>
            <a:r>
              <a:rPr lang="es" sz="1600">
                <a:solidFill>
                  <a:srgbClr val="434343"/>
                </a:solidFill>
                <a:latin typeface="Open Sans"/>
                <a:ea typeface="Open Sans"/>
                <a:cs typeface="Open Sans"/>
                <a:sym typeface="Open Sans"/>
              </a:rPr>
              <a:t> o </a:t>
            </a:r>
            <a:r>
              <a:rPr lang="es" sz="1600" b="1">
                <a:solidFill>
                  <a:srgbClr val="434343"/>
                </a:solidFill>
                <a:latin typeface="Open Sans"/>
                <a:ea typeface="Open Sans"/>
                <a:cs typeface="Open Sans"/>
                <a:sym typeface="Open Sans"/>
              </a:rPr>
              <a:t>AMD</a:t>
            </a:r>
            <a:r>
              <a:rPr lang="es" sz="1600">
                <a:solidFill>
                  <a:srgbClr val="434343"/>
                </a:solidFill>
                <a:latin typeface="Open Sans"/>
                <a:ea typeface="Open Sans"/>
                <a:cs typeface="Open Sans"/>
                <a:sym typeface="Open Sans"/>
              </a:rPr>
              <a:t>.</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b="1">
                <a:solidFill>
                  <a:srgbClr val="434343"/>
                </a:solidFill>
                <a:latin typeface="Open Sans"/>
                <a:ea typeface="Open Sans"/>
                <a:cs typeface="Open Sans"/>
                <a:sym typeface="Open Sans"/>
              </a:rPr>
              <a:t>El tercer ordenador debe ser armado a libre criterio del estudiante.</a:t>
            </a:r>
            <a:endParaRPr sz="1600" b="1">
              <a:solidFill>
                <a:srgbClr val="434343"/>
              </a:solidFill>
              <a:latin typeface="Open Sans"/>
              <a:ea typeface="Open Sans"/>
              <a:cs typeface="Open Sans"/>
              <a:sym typeface="Open Sans"/>
            </a:endParaRPr>
          </a:p>
          <a:p>
            <a:pPr marL="0" lvl="0" indent="0" algn="l" rtl="0">
              <a:spcBef>
                <a:spcPts val="0"/>
              </a:spcBef>
              <a:spcAft>
                <a:spcPts val="0"/>
              </a:spcAft>
              <a:buNone/>
            </a:pPr>
            <a:endParaRPr/>
          </a:p>
        </p:txBody>
      </p:sp>
      <p:pic>
        <p:nvPicPr>
          <p:cNvPr id="125" name="Google Shape;125;p34"/>
          <p:cNvPicPr preferRelativeResize="0"/>
          <p:nvPr/>
        </p:nvPicPr>
        <p:blipFill>
          <a:blip r:embed="rId3">
            <a:alphaModFix/>
          </a:blip>
          <a:stretch>
            <a:fillRect/>
          </a:stretch>
        </p:blipFill>
        <p:spPr>
          <a:xfrm>
            <a:off x="5615718" y="3197050"/>
            <a:ext cx="2899758" cy="1631100"/>
          </a:xfrm>
          <a:prstGeom prst="rect">
            <a:avLst/>
          </a:prstGeom>
          <a:noFill/>
          <a:ln>
            <a:noFill/>
          </a:ln>
        </p:spPr>
      </p:pic>
      <p:pic>
        <p:nvPicPr>
          <p:cNvPr id="126" name="Google Shape;126;p34"/>
          <p:cNvPicPr preferRelativeResize="0"/>
          <p:nvPr/>
        </p:nvPicPr>
        <p:blipFill>
          <a:blip r:embed="rId4">
            <a:alphaModFix/>
          </a:blip>
          <a:stretch>
            <a:fillRect/>
          </a:stretch>
        </p:blipFill>
        <p:spPr>
          <a:xfrm>
            <a:off x="4457075" y="3440613"/>
            <a:ext cx="2164157" cy="12173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5"/>
          <p:cNvSpPr/>
          <p:nvPr/>
        </p:nvSpPr>
        <p:spPr>
          <a:xfrm>
            <a:off x="4852000" y="1624475"/>
            <a:ext cx="3498000" cy="2615700"/>
          </a:xfrm>
          <a:prstGeom prst="roundRect">
            <a:avLst>
              <a:gd name="adj" fmla="val 16667"/>
            </a:avLst>
          </a:prstGeom>
          <a:solidFill>
            <a:srgbClr val="43434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822960" lvl="0" indent="0" algn="l" rtl="0">
              <a:spcBef>
                <a:spcPts val="0"/>
              </a:spcBef>
              <a:spcAft>
                <a:spcPts val="0"/>
              </a:spcAft>
              <a:buNone/>
            </a:pPr>
            <a:endParaRPr sz="1200">
              <a:latin typeface="Open Sans"/>
              <a:ea typeface="Open Sans"/>
              <a:cs typeface="Open Sans"/>
              <a:sym typeface="Open Sans"/>
            </a:endParaRPr>
          </a:p>
          <a:p>
            <a:pPr marL="822960" lvl="0" indent="0" algn="l" rtl="0">
              <a:spcBef>
                <a:spcPts val="0"/>
              </a:spcBef>
              <a:spcAft>
                <a:spcPts val="0"/>
              </a:spcAft>
              <a:buNone/>
            </a:pPr>
            <a:endParaRPr sz="1200">
              <a:latin typeface="Open Sans"/>
              <a:ea typeface="Open Sans"/>
              <a:cs typeface="Open Sans"/>
              <a:sym typeface="Open Sans"/>
            </a:endParaRPr>
          </a:p>
        </p:txBody>
      </p:sp>
      <p:sp>
        <p:nvSpPr>
          <p:cNvPr id="132" name="Google Shape;132;p35"/>
          <p:cNvSpPr txBox="1"/>
          <p:nvPr/>
        </p:nvSpPr>
        <p:spPr>
          <a:xfrm>
            <a:off x="614975" y="615475"/>
            <a:ext cx="18393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a:t>
            </a:r>
            <a:endParaRPr sz="3000" b="1">
              <a:solidFill>
                <a:srgbClr val="EC183F"/>
              </a:solidFill>
              <a:latin typeface="Rajdhani"/>
              <a:ea typeface="Rajdhani"/>
              <a:cs typeface="Rajdhani"/>
              <a:sym typeface="Rajdhani"/>
            </a:endParaRPr>
          </a:p>
        </p:txBody>
      </p:sp>
      <p:sp>
        <p:nvSpPr>
          <p:cNvPr id="133" name="Google Shape;133;p35"/>
          <p:cNvSpPr txBox="1"/>
          <p:nvPr/>
        </p:nvSpPr>
        <p:spPr>
          <a:xfrm>
            <a:off x="614975" y="1469575"/>
            <a:ext cx="3765600" cy="2817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s" sz="1700" b="1">
                <a:solidFill>
                  <a:srgbClr val="434343"/>
                </a:solidFill>
                <a:latin typeface="Rajdhani"/>
                <a:ea typeface="Rajdhani"/>
                <a:cs typeface="Rajdhani"/>
                <a:sym typeface="Rajdhani"/>
              </a:rPr>
              <a:t>¿Por qué esta actividad?¿Sirve este ejercicio de armar computadoras?</a:t>
            </a:r>
            <a:endParaRPr sz="17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endParaRPr sz="18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A la hora de trabajar en un ambiente laboral, las computadoras son una parte esencial del trabajo día a día, por lo cual la habilidad de poder armar una a base de ciertas especificaciones es una habilidad necesaria para el profesional de IT.</a:t>
            </a: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500" b="1">
              <a:solidFill>
                <a:srgbClr val="434343"/>
              </a:solidFill>
              <a:latin typeface="Rajdhani"/>
              <a:ea typeface="Rajdhani"/>
              <a:cs typeface="Rajdhani"/>
              <a:sym typeface="Rajdhani"/>
            </a:endParaRPr>
          </a:p>
          <a:p>
            <a:pPr marL="0" lvl="0" indent="0" algn="just" rtl="0">
              <a:lnSpc>
                <a:spcPct val="150000"/>
              </a:lnSpc>
              <a:spcBef>
                <a:spcPts val="0"/>
              </a:spcBef>
              <a:spcAft>
                <a:spcPts val="0"/>
              </a:spcAft>
              <a:buNone/>
            </a:pPr>
            <a:endParaRPr sz="1500" b="1">
              <a:solidFill>
                <a:srgbClr val="434343"/>
              </a:solidFill>
              <a:latin typeface="Rajdhani"/>
              <a:ea typeface="Rajdhani"/>
              <a:cs typeface="Rajdhani"/>
              <a:sym typeface="Rajdhani"/>
            </a:endParaRPr>
          </a:p>
        </p:txBody>
      </p:sp>
      <p:sp>
        <p:nvSpPr>
          <p:cNvPr id="134" name="Google Shape;134;p35"/>
          <p:cNvSpPr txBox="1"/>
          <p:nvPr/>
        </p:nvSpPr>
        <p:spPr>
          <a:xfrm>
            <a:off x="5082850" y="1767800"/>
            <a:ext cx="3056100" cy="23520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Recordemos que para</a:t>
            </a:r>
            <a:endParaRPr sz="1600">
              <a:solidFill>
                <a:schemeClr val="lt1"/>
              </a:solidFill>
              <a:latin typeface="Open Sans"/>
              <a:ea typeface="Open Sans"/>
              <a:cs typeface="Open Sans"/>
              <a:sym typeface="Open Sans"/>
            </a:endParaRPr>
          </a:p>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los diferentes componentes existen ciertas características como los </a:t>
            </a:r>
            <a:r>
              <a:rPr lang="es" sz="1600" b="1">
                <a:solidFill>
                  <a:schemeClr val="lt1"/>
                </a:solidFill>
                <a:latin typeface="Open Sans"/>
                <a:ea typeface="Open Sans"/>
                <a:cs typeface="Open Sans"/>
                <a:sym typeface="Open Sans"/>
              </a:rPr>
              <a:t>sockets, frecuencia y conectores</a:t>
            </a:r>
            <a:r>
              <a:rPr lang="es" sz="1600">
                <a:solidFill>
                  <a:schemeClr val="lt1"/>
                </a:solidFill>
                <a:latin typeface="Open Sans"/>
                <a:ea typeface="Open Sans"/>
                <a:cs typeface="Open Sans"/>
                <a:sym typeface="Open Sans"/>
              </a:rPr>
              <a:t>, los cuales hay que tener </a:t>
            </a:r>
            <a:r>
              <a:rPr lang="es" sz="1600" b="1">
                <a:solidFill>
                  <a:schemeClr val="lt1"/>
                </a:solidFill>
                <a:latin typeface="Open Sans"/>
                <a:ea typeface="Open Sans"/>
                <a:cs typeface="Open Sans"/>
                <a:sym typeface="Open Sans"/>
              </a:rPr>
              <a:t>en cuenta </a:t>
            </a:r>
            <a:r>
              <a:rPr lang="es" sz="1600">
                <a:solidFill>
                  <a:schemeClr val="lt1"/>
                </a:solidFill>
                <a:latin typeface="Open Sans"/>
                <a:ea typeface="Open Sans"/>
                <a:cs typeface="Open Sans"/>
                <a:sym typeface="Open Sans"/>
              </a:rPr>
              <a:t>para la compatibilidad.</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38"/>
        <p:cNvGrpSpPr/>
        <p:nvPr/>
      </p:nvGrpSpPr>
      <p:grpSpPr>
        <a:xfrm>
          <a:off x="0" y="0"/>
          <a:ext cx="0" cy="0"/>
          <a:chOff x="0" y="0"/>
          <a:chExt cx="0" cy="0"/>
        </a:xfrm>
      </p:grpSpPr>
      <p:sp>
        <p:nvSpPr>
          <p:cNvPr id="139" name="Google Shape;139;p36"/>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Especificaciones</a:t>
            </a:r>
            <a:endParaRPr sz="3700" b="1">
              <a:solidFill>
                <a:srgbClr val="FFFFFF"/>
              </a:solidFill>
              <a:latin typeface="Rajdhani"/>
              <a:ea typeface="Rajdhani"/>
              <a:cs typeface="Rajdhani"/>
              <a:sym typeface="Rajdhani"/>
            </a:endParaRPr>
          </a:p>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 equipos</a:t>
            </a:r>
            <a:endParaRPr sz="3700" b="1">
              <a:solidFill>
                <a:srgbClr val="FFFFFF"/>
              </a:solidFill>
              <a:latin typeface="Rajdhani"/>
              <a:ea typeface="Rajdhani"/>
              <a:cs typeface="Rajdhani"/>
              <a:sym typeface="Rajdhani"/>
            </a:endParaRPr>
          </a:p>
        </p:txBody>
      </p:sp>
      <p:sp>
        <p:nvSpPr>
          <p:cNvPr id="140" name="Google Shape;140;p36"/>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3</a:t>
            </a:r>
            <a:endParaRPr sz="6000" b="1">
              <a:solidFill>
                <a:srgbClr val="FFFFFF"/>
              </a:solidFill>
              <a:latin typeface="Rajdhani"/>
              <a:ea typeface="Rajdhani"/>
              <a:cs typeface="Rajdhani"/>
              <a:sym typeface="Rajdhani"/>
            </a:endParaRPr>
          </a:p>
        </p:txBody>
      </p:sp>
      <p:sp>
        <p:nvSpPr>
          <p:cNvPr id="141" name="Google Shape;141;p36"/>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7"/>
          <p:cNvSpPr txBox="1"/>
          <p:nvPr/>
        </p:nvSpPr>
        <p:spPr>
          <a:xfrm>
            <a:off x="617575" y="6018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a:t>
            </a:r>
            <a:endParaRPr sz="3000" b="1">
              <a:solidFill>
                <a:srgbClr val="EC183F"/>
              </a:solidFill>
              <a:latin typeface="Rajdhani"/>
              <a:ea typeface="Rajdhani"/>
              <a:cs typeface="Rajdhani"/>
              <a:sym typeface="Rajdhani"/>
            </a:endParaRPr>
          </a:p>
        </p:txBody>
      </p:sp>
      <p:sp>
        <p:nvSpPr>
          <p:cNvPr id="147" name="Google Shape;147;p37"/>
          <p:cNvSpPr txBox="1"/>
          <p:nvPr/>
        </p:nvSpPr>
        <p:spPr>
          <a:xfrm>
            <a:off x="627825" y="1528150"/>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sz="1600">
              <a:solidFill>
                <a:srgbClr val="434343"/>
              </a:solidFill>
              <a:latin typeface="Open Sans"/>
              <a:ea typeface="Open Sans"/>
              <a:cs typeface="Open Sans"/>
              <a:sym typeface="Open Sans"/>
            </a:endParaRPr>
          </a:p>
        </p:txBody>
      </p:sp>
      <p:pic>
        <p:nvPicPr>
          <p:cNvPr id="148" name="Google Shape;148;p37"/>
          <p:cNvPicPr preferRelativeResize="0"/>
          <p:nvPr/>
        </p:nvPicPr>
        <p:blipFill>
          <a:blip r:embed="rId3">
            <a:alphaModFix/>
          </a:blip>
          <a:stretch>
            <a:fillRect/>
          </a:stretch>
        </p:blipFill>
        <p:spPr>
          <a:xfrm>
            <a:off x="4406550" y="1249937"/>
            <a:ext cx="4699827" cy="264363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759</Words>
  <Application>Microsoft Office PowerPoint</Application>
  <PresentationFormat>Presentación en pantalla (16:9)</PresentationFormat>
  <Paragraphs>138</Paragraphs>
  <Slides>23</Slides>
  <Notes>23</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23</vt:i4>
      </vt:variant>
    </vt:vector>
  </HeadingPairs>
  <TitlesOfParts>
    <vt:vector size="28" baseType="lpstr">
      <vt:lpstr>Arial</vt:lpstr>
      <vt:lpstr>Rajdhani</vt:lpstr>
      <vt:lpstr>Open Sans</vt:lpstr>
      <vt:lpstr>Simple Light</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Agustin Bertone</cp:lastModifiedBy>
  <cp:revision>17</cp:revision>
  <dcterms:modified xsi:type="dcterms:W3CDTF">2022-06-02T23:55:28Z</dcterms:modified>
</cp:coreProperties>
</file>