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embeddedFontLst>
    <p:embeddedFont>
      <p:font typeface="Rubik" charset="-79"/>
      <p:regular r:id="rId25"/>
      <p:bold r:id="rId26"/>
      <p:italic r:id="rId27"/>
      <p:boldItalic r:id="rId28"/>
    </p:embeddedFont>
    <p:embeddedFont>
      <p:font typeface="Rubik Light" charset="-79"/>
      <p:regular r:id="rId29"/>
      <p:bold r:id="rId30"/>
      <p:italic r:id="rId31"/>
      <p:boldItalic r:id="rId32"/>
    </p:embeddedFont>
    <p:embeddedFont>
      <p:font typeface="Rajdhani" charset="0"/>
      <p:regular r:id="rId33"/>
      <p:bold r:id="rId34"/>
    </p:embeddedFont>
    <p:embeddedFont>
      <p:font typeface="Open Sans" charset="0"/>
      <p:regular r:id="rId35"/>
      <p:bold r:id="rId36"/>
      <p:italic r:id="rId37"/>
      <p:boldItalic r:id="rId38"/>
    </p:embeddedFont>
    <p:embeddedFont>
      <p:font typeface="Calibri" pitchFamily="34" charset="0"/>
      <p:regular r:id="rId39"/>
      <p:bold r:id="rId40"/>
      <p:italic r:id="rId41"/>
      <p:boldItalic r:id="rId42"/>
    </p:embeddedFont>
    <p:embeddedFont>
      <p:font typeface="Open Sans ExtraBold" charset="0"/>
      <p:bold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72182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c7f4902ec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c7f4902ec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c7f4902ec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c7f4902ec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c7f4902ec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c7f4902ec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c7f4902ec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c7f4902ec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c7f4902ec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c7f4902ec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c7f4902ec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c7f4902ec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c7f4902ec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c7f4902ec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c7f4902ec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c7f4902ec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c7f4902ec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c7f4902ec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c7f4902ec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c7f4902ec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9112029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9112029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c7f4902ec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c7f4902ec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c7f4902e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c7f4902e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c7f4902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c7f4902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c7f4902e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c7f4902e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c7f4902ec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c7f4902ec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c7f4902ec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c7f4902ec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c7f4902ec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c7f4902ec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c7f4902ec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c7f4902ec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">
  <p:cSld name="TITLE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>
            <a:spLocks noGrp="1"/>
          </p:cNvSpPr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ubik"/>
              <a:buChar char="●"/>
              <a:defRPr sz="2500" b="1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ubTitle" idx="1"/>
          </p:nvPr>
        </p:nvSpPr>
        <p:spPr>
          <a:xfrm>
            <a:off x="621575" y="1007850"/>
            <a:ext cx="77793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2"/>
          </p:nvPr>
        </p:nvSpPr>
        <p:spPr>
          <a:xfrm>
            <a:off x="621575" y="1714500"/>
            <a:ext cx="7779300" cy="23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ubik Light"/>
              <a:buChar char="●"/>
              <a:defRPr sz="1600">
                <a:latin typeface="Rubik Light"/>
                <a:ea typeface="Rubik Light"/>
                <a:cs typeface="Rubik Light"/>
                <a:sym typeface="Rubik Ligh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454">
          <p15:clr>
            <a:srgbClr val="FA7B17"/>
          </p15:clr>
        </p15:guide>
        <p15:guide id="2" pos="5315">
          <p15:clr>
            <a:srgbClr val="FA7B17"/>
          </p15:clr>
        </p15:guide>
        <p15:guide id="3" orient="horz" pos="41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0" name="Google Shape;8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6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48" name="Google Shape;48;p16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6"/>
          <p:cNvSpPr txBox="1"/>
          <p:nvPr/>
        </p:nvSpPr>
        <p:spPr>
          <a:xfrm>
            <a:off x="57607" y="4953600"/>
            <a:ext cx="2187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" name="Google Shape;50;p1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al-es-mi-ip.ne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_kh4RsBjbI&amp;ab_channel=ZiggoSpor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eedtest.net/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slide" Target="slide19.xml"/><Relationship Id="rId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ra.com/es/downlo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rproject.org/downloa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/>
          <p:nvPr/>
        </p:nvSpPr>
        <p:spPr>
          <a:xfrm>
            <a:off x="3968525" y="1536225"/>
            <a:ext cx="47016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 clase 20</a:t>
            </a:r>
            <a:endParaRPr sz="46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8"/>
          <p:cNvSpPr txBox="1"/>
          <p:nvPr/>
        </p:nvSpPr>
        <p:spPr>
          <a:xfrm>
            <a:off x="817600" y="1438050"/>
            <a:ext cx="7657200" cy="22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utilizar el servicio de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Tor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debemos iniciar el programa y cuando nos salga el siguiente cartel, hacer clic en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connect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para establecer la red tor, luego de esto ya podremos navegar usando la tecnología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onion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3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Google Shape;1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8"/>
          <p:cNvSpPr txBox="1"/>
          <p:nvPr/>
        </p:nvSpPr>
        <p:spPr>
          <a:xfrm>
            <a:off x="817600" y="754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Activar red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Tor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75" name="Google Shape;17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1125" y="2480563"/>
            <a:ext cx="61817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Chequeando Ip Pública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1" name="Google Shape;181;p3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2" name="Google Shape;182;p3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9"/>
          <p:cNvSpPr txBox="1">
            <a:spLocks noGrp="1"/>
          </p:cNvSpPr>
          <p:nvPr>
            <p:ph type="sldNum" idx="12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0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Como saber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nuestra ip pública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9" name="Google Shape;189;p40"/>
          <p:cNvSpPr txBox="1"/>
          <p:nvPr/>
        </p:nvSpPr>
        <p:spPr>
          <a:xfrm>
            <a:off x="1274800" y="14186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Podemos saber nuestra dirección ip pública visitando el siguiente sitio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https://www.cual-es-mi-ip.net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4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2" name="Google Shape;19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0"/>
          <p:cNvSpPr/>
          <p:nvPr/>
        </p:nvSpPr>
        <p:spPr>
          <a:xfrm>
            <a:off x="799250" y="1730600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4" name="Google Shape;19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5988" y="2407252"/>
            <a:ext cx="5112025" cy="18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Tareas a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Realizar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0" name="Google Shape;200;p41"/>
          <p:cNvSpPr txBox="1"/>
          <p:nvPr/>
        </p:nvSpPr>
        <p:spPr>
          <a:xfrm>
            <a:off x="1267725" y="15601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Opera (o cualquier browser sin VPN) debemos consultar nuestra dirección IP pública y anotar. 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Opera con </a:t>
            </a:r>
            <a:r>
              <a:rPr lang="es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VPN activada</a:t>
            </a: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debemos consultar nuestra ip y consultar su geolocalización (podemos hacerlo desde la página cual es mi IP) y anotar. 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 Tor y su red activada, debemos consultar nuestra ip y consultar la localización de la misma. </a:t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4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3" name="Google Shape;2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1"/>
          <p:cNvSpPr/>
          <p:nvPr/>
        </p:nvSpPr>
        <p:spPr>
          <a:xfrm>
            <a:off x="799250" y="16679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1"/>
          <p:cNvSpPr txBox="1"/>
          <p:nvPr/>
        </p:nvSpPr>
        <p:spPr>
          <a:xfrm>
            <a:off x="799250" y="26796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6" name="Google Shape;206;p41"/>
          <p:cNvSpPr/>
          <p:nvPr/>
        </p:nvSpPr>
        <p:spPr>
          <a:xfrm>
            <a:off x="799250" y="26214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41"/>
          <p:cNvSpPr/>
          <p:nvPr/>
        </p:nvSpPr>
        <p:spPr>
          <a:xfrm>
            <a:off x="827550" y="3574863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Preguntas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Realizar en mesa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3" name="Google Shape;213;p42"/>
          <p:cNvSpPr txBox="1"/>
          <p:nvPr/>
        </p:nvSpPr>
        <p:spPr>
          <a:xfrm>
            <a:off x="1274800" y="1494824"/>
            <a:ext cx="6875700" cy="307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¿Las ip públicas son las mismas? ¿por </a:t>
            </a:r>
            <a:r>
              <a:rPr lang="e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qué?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No, por que las vpn establecen una conexi</a:t>
            </a:r>
            <a:r>
              <a:rPr lang="es-UY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ó</a:t>
            </a:r>
            <a:r>
              <a:rPr lang="e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 protegida al utilizar redes publicas.</a:t>
            </a: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Sin utilizar la VPN puedes ver el siguiente </a:t>
            </a:r>
            <a:r>
              <a:rPr lang="es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video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? Ahora activala e intenta verlo, ¿que es lo que sucedió?¿Por qué</a:t>
            </a:r>
            <a:r>
              <a:rPr lang="e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? No deja verlo por que se puede bloquear contenido por region.</a:t>
            </a: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Utilizando Tor ¿pudimos localizar la IP ?  </a:t>
            </a:r>
            <a:endParaRPr lang="es" dirty="0" smtClean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4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4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6" name="Google Shape;21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2"/>
          <p:cNvSpPr/>
          <p:nvPr/>
        </p:nvSpPr>
        <p:spPr>
          <a:xfrm>
            <a:off x="799250" y="15917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42"/>
          <p:cNvSpPr txBox="1"/>
          <p:nvPr/>
        </p:nvSpPr>
        <p:spPr>
          <a:xfrm>
            <a:off x="799250" y="26796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9" name="Google Shape;219;p42"/>
          <p:cNvSpPr/>
          <p:nvPr/>
        </p:nvSpPr>
        <p:spPr>
          <a:xfrm>
            <a:off x="799250" y="26814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2"/>
          <p:cNvSpPr/>
          <p:nvPr/>
        </p:nvSpPr>
        <p:spPr>
          <a:xfrm>
            <a:off x="799250" y="3791138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Prueba de velocidades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6" name="Google Shape;226;p4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7" name="Google Shape;227;p4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3"/>
          <p:cNvSpPr txBox="1">
            <a:spLocks noGrp="1"/>
          </p:cNvSpPr>
          <p:nvPr>
            <p:ph type="sldNum" idx="12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 txBox="1"/>
          <p:nvPr/>
        </p:nvSpPr>
        <p:spPr>
          <a:xfrm>
            <a:off x="741400" y="662625"/>
            <a:ext cx="74091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Speed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Test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4" name="Google Shape;234;p44"/>
          <p:cNvSpPr txBox="1"/>
          <p:nvPr/>
        </p:nvSpPr>
        <p:spPr>
          <a:xfrm>
            <a:off x="1274800" y="14186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saber nuestra velocidad de internet podemos utilizar el siguiente link  </a:t>
            </a:r>
            <a:r>
              <a:rPr lang="es" sz="16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https://www.speedtest.net/es</a:t>
            </a:r>
            <a:r>
              <a:rPr lang="es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y luego click en </a:t>
            </a:r>
            <a:r>
              <a:rPr lang="es" sz="16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inicio.</a:t>
            </a:r>
            <a:endParaRPr sz="16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7" name="Google Shape;23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4"/>
          <p:cNvSpPr/>
          <p:nvPr/>
        </p:nvSpPr>
        <p:spPr>
          <a:xfrm>
            <a:off x="799250" y="1654400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5275" y="2371725"/>
            <a:ext cx="29813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Tareas a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Realizar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5" name="Google Shape;245;p45"/>
          <p:cNvSpPr txBox="1"/>
          <p:nvPr/>
        </p:nvSpPr>
        <p:spPr>
          <a:xfrm>
            <a:off x="1274800" y="1418625"/>
            <a:ext cx="6934174" cy="312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Opera</a:t>
            </a:r>
            <a:r>
              <a:rPr lang="es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sin VPN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debemos consultar nuestra velocidad de subida, bajada y el ping, anotar estos valores</a:t>
            </a:r>
            <a:r>
              <a:rPr lang="e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UY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ubida 33.41 Bajada 20.32 Ping 12 , 148 ,463</a:t>
            </a: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Opera con </a:t>
            </a:r>
            <a:r>
              <a:rPr lang="es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VPN activada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debemos consular nuestra velocidad de subida, bajada y el ping, anotando estos valores. </a:t>
            </a:r>
            <a:endParaRPr lang="es" dirty="0" smtClean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Subida 1.39 Bajada 6.77 Ping 339, 309, 343</a:t>
            </a: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 </a:t>
            </a:r>
            <a:r>
              <a:rPr lang="es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Tor y su red activada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debemos consultar nuestra velocidad de subida, bajada y el ping, anotando estos valores.</a:t>
            </a: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Subida</a:t>
            </a: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4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8" name="Google Shape;2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5"/>
          <p:cNvSpPr/>
          <p:nvPr/>
        </p:nvSpPr>
        <p:spPr>
          <a:xfrm>
            <a:off x="799250" y="15917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45"/>
          <p:cNvSpPr txBox="1"/>
          <p:nvPr/>
        </p:nvSpPr>
        <p:spPr>
          <a:xfrm>
            <a:off x="799250" y="26796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1" name="Google Shape;251;p45"/>
          <p:cNvSpPr/>
          <p:nvPr/>
        </p:nvSpPr>
        <p:spPr>
          <a:xfrm>
            <a:off x="799250" y="25452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5"/>
          <p:cNvSpPr/>
          <p:nvPr/>
        </p:nvSpPr>
        <p:spPr>
          <a:xfrm>
            <a:off x="799250" y="3386513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Preguntas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Realizar en mesa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8" name="Google Shape;258;p46"/>
          <p:cNvSpPr txBox="1"/>
          <p:nvPr/>
        </p:nvSpPr>
        <p:spPr>
          <a:xfrm>
            <a:off x="1274800" y="14948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¿Las velocidades en los test son diferentes? ¿Por qué crees que sucede esto?</a:t>
            </a: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Si, </a:t>
            </a:r>
            <a:r>
              <a:rPr lang="es-E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por la seguridad que añaden de los browser y las </a:t>
            </a:r>
            <a:r>
              <a:rPr lang="es-ES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vpn</a:t>
            </a:r>
            <a:r>
              <a:rPr lang="es-E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¿Que significa el valor del ping?</a:t>
            </a: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ping se ocupa de medir la latencia.</a:t>
            </a: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valor del ping, ¿varia entre las diferentes opciones? ¿Por qué</a:t>
            </a:r>
            <a:r>
              <a:rPr lang="e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Si, por que hay mayor latencia. </a:t>
            </a: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4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4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1" name="Google Shape;2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6"/>
          <p:cNvSpPr/>
          <p:nvPr/>
        </p:nvSpPr>
        <p:spPr>
          <a:xfrm>
            <a:off x="799250" y="15917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6"/>
          <p:cNvSpPr txBox="1"/>
          <p:nvPr/>
        </p:nvSpPr>
        <p:spPr>
          <a:xfrm>
            <a:off x="799250" y="26796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64" name="Google Shape;264;p46"/>
          <p:cNvSpPr/>
          <p:nvPr/>
        </p:nvSpPr>
        <p:spPr>
          <a:xfrm>
            <a:off x="799250" y="25452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799250" y="34596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Según lo aprendido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1" name="Google Shape;271;p47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2" name="Google Shape;272;p4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7"/>
          <p:cNvSpPr txBox="1">
            <a:spLocks noGrp="1"/>
          </p:cNvSpPr>
          <p:nvPr>
            <p:ph type="sldNum" idx="12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/>
        </p:nvSpPr>
        <p:spPr>
          <a:xfrm>
            <a:off x="3804350" y="141562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" action="ppaction://hlinkshowjump?jump=nextslide"/>
              </a:rPr>
              <a:t>Instalación browser</a:t>
            </a:r>
            <a:endParaRPr sz="20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3" action="ppaction://hlinksldjump"/>
              </a:rPr>
              <a:t>Chequeo Ip pública</a:t>
            </a:r>
            <a:endParaRPr sz="20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4" action="ppaction://hlinksldjump"/>
              </a:rPr>
              <a:t>Prueba de velocidad</a:t>
            </a:r>
            <a:endParaRPr sz="20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5" action="ppaction://hlinksldjump"/>
              </a:rPr>
              <a:t>Según lo aprendido</a:t>
            </a:r>
            <a:endParaRPr sz="20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5" name="Google Shape;95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Índice</a:t>
            </a:r>
            <a:endParaRPr sz="2700" b="1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96" name="Google Shape;96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/>
          <p:nvPr/>
        </p:nvSpPr>
        <p:spPr>
          <a:xfrm>
            <a:off x="817600" y="297425"/>
            <a:ext cx="83307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Según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lo aprendido</a:t>
            </a: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9" name="Google Shape;279;p48"/>
          <p:cNvSpPr txBox="1"/>
          <p:nvPr/>
        </p:nvSpPr>
        <p:spPr>
          <a:xfrm>
            <a:off x="741400" y="1647225"/>
            <a:ext cx="42444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las preguntas y anotaciones o capturas de pantallas que hicimos, redactar un word contestando las preguntas con las mismas y subir a la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mochila del viajero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creando una carpeta de la clase correspondiente.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Opcional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48"/>
          <p:cNvSpPr txBox="1"/>
          <p:nvPr/>
        </p:nvSpPr>
        <p:spPr>
          <a:xfrm>
            <a:off x="5448350" y="3957075"/>
            <a:ext cx="27291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      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4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3" name="Google Shape;28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563" y="1066450"/>
            <a:ext cx="3382675" cy="33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Instalación Browsers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2" name="Google Shape;102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sldNum" idx="12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2"/>
          <p:cNvSpPr txBox="1"/>
          <p:nvPr/>
        </p:nvSpPr>
        <p:spPr>
          <a:xfrm>
            <a:off x="763050" y="1379550"/>
            <a:ext cx="4285800" cy="30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siguiente actividad vamos a necesitar tener instalado dos browsers (navegadores) los cuales son necesarios para la misma</a:t>
            </a:r>
            <a:endParaRPr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32"/>
          <p:cNvSpPr txBox="1"/>
          <p:nvPr/>
        </p:nvSpPr>
        <p:spPr>
          <a:xfrm>
            <a:off x="763050" y="340614"/>
            <a:ext cx="1092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3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sz="930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11" name="Google Shape;111;p32"/>
          <p:cNvSpPr txBox="1"/>
          <p:nvPr/>
        </p:nvSpPr>
        <p:spPr>
          <a:xfrm>
            <a:off x="4733475" y="3889275"/>
            <a:ext cx="8460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3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sz="860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12" name="Google Shape;112;p32"/>
          <p:cNvSpPr/>
          <p:nvPr/>
        </p:nvSpPr>
        <p:spPr>
          <a:xfrm>
            <a:off x="6017244" y="2130647"/>
            <a:ext cx="1208834" cy="1757993"/>
          </a:xfrm>
          <a:custGeom>
            <a:avLst/>
            <a:gdLst/>
            <a:ahLst/>
            <a:cxnLst/>
            <a:rect l="l" t="t" r="r" b="b"/>
            <a:pathLst>
              <a:path w="342446" h="498015" extrusionOk="0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 txBox="1"/>
          <p:nvPr/>
        </p:nvSpPr>
        <p:spPr>
          <a:xfrm>
            <a:off x="817600" y="297425"/>
            <a:ext cx="83307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Opera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1" name="Google Shape;121;p33"/>
          <p:cNvSpPr txBox="1"/>
          <p:nvPr/>
        </p:nvSpPr>
        <p:spPr>
          <a:xfrm>
            <a:off x="741400" y="1647225"/>
            <a:ext cx="42444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Opera es un navegador web creado. El cual permite utilizar un servicio de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VPN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gratuito. Los sistemas operativos compatibles escritorio son Microsoft Windows, macOS y GNU/Linux entre otros. 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descargarlo podemos ir al siguiente </a:t>
            </a:r>
            <a:r>
              <a:rPr lang="es" sz="17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link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3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5050" y="1992538"/>
            <a:ext cx="3829389" cy="1407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 txBox="1"/>
          <p:nvPr/>
        </p:nvSpPr>
        <p:spPr>
          <a:xfrm>
            <a:off x="817600" y="297425"/>
            <a:ext cx="83307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TOR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Server</a:t>
            </a: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1" name="Google Shape;131;p34"/>
          <p:cNvSpPr txBox="1"/>
          <p:nvPr/>
        </p:nvSpPr>
        <p:spPr>
          <a:xfrm>
            <a:off x="741400" y="1647225"/>
            <a:ext cx="42444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Tor es un proyecto cuyo objetivo principal es el desarrollo de una red de comunicaciones distribuida de baja latencia y superpuesta sobre internet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Podemos descargarlo desde el siguiente </a:t>
            </a:r>
            <a:r>
              <a:rPr lang="es" sz="17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link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4"/>
          <p:cNvSpPr txBox="1"/>
          <p:nvPr/>
        </p:nvSpPr>
        <p:spPr>
          <a:xfrm>
            <a:off x="5448350" y="3957075"/>
            <a:ext cx="27291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      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3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5" name="Google Shape;13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5800" y="1570925"/>
            <a:ext cx="4005800" cy="22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Vpn en Opera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2" name="Google Shape;142;p35"/>
          <p:cNvSpPr txBox="1"/>
          <p:nvPr/>
        </p:nvSpPr>
        <p:spPr>
          <a:xfrm>
            <a:off x="2289575" y="2195575"/>
            <a:ext cx="9996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1.a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3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/>
          <p:nvPr/>
        </p:nvSpPr>
        <p:spPr>
          <a:xfrm>
            <a:off x="4654900" y="1742850"/>
            <a:ext cx="3972300" cy="22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utilizar el servicio de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VPN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gratuito tenemos que ir al botón settings y luego más abajo hacer clic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activar en la configuración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Por último click para activarla</a:t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3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1" name="Google Shape;1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6925" y="3605825"/>
            <a:ext cx="67246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6925" y="1662700"/>
            <a:ext cx="35242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6"/>
          <p:cNvSpPr txBox="1"/>
          <p:nvPr/>
        </p:nvSpPr>
        <p:spPr>
          <a:xfrm>
            <a:off x="1689950" y="1621650"/>
            <a:ext cx="20502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Configuración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6913" y="2148913"/>
            <a:ext cx="3324225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6"/>
          <p:cNvSpPr txBox="1"/>
          <p:nvPr/>
        </p:nvSpPr>
        <p:spPr>
          <a:xfrm>
            <a:off x="817600" y="754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Activar VPN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 Opera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7" name="Google Shape;157;p36"/>
          <p:cNvSpPr txBox="1"/>
          <p:nvPr/>
        </p:nvSpPr>
        <p:spPr>
          <a:xfrm flipH="1">
            <a:off x="646225" y="1586500"/>
            <a:ext cx="650700" cy="27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1.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2.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3.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7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Red tor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3" name="Google Shape;163;p37"/>
          <p:cNvSpPr txBox="1"/>
          <p:nvPr/>
        </p:nvSpPr>
        <p:spPr>
          <a:xfrm>
            <a:off x="2289575" y="2195575"/>
            <a:ext cx="9996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1.b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4" name="Google Shape;164;p3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7"/>
          <p:cNvSpPr txBox="1">
            <a:spLocks noGrp="1"/>
          </p:cNvSpPr>
          <p:nvPr>
            <p:ph type="sldNum" idx="12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675</Words>
  <Application>Microsoft Office PowerPoint</Application>
  <PresentationFormat>Presentación en pantalla (16:9)</PresentationFormat>
  <Paragraphs>127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Arial</vt:lpstr>
      <vt:lpstr>Rubik</vt:lpstr>
      <vt:lpstr>Rubik Light</vt:lpstr>
      <vt:lpstr>Rajdhani</vt:lpstr>
      <vt:lpstr>Open Sans</vt:lpstr>
      <vt:lpstr>Calibri</vt:lpstr>
      <vt:lpstr>Open Sans ExtraBold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Usuario</cp:lastModifiedBy>
  <cp:revision>5</cp:revision>
  <dcterms:modified xsi:type="dcterms:W3CDTF">2022-07-03T20:29:33Z</dcterms:modified>
</cp:coreProperties>
</file>