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 id="2147483675" r:id="rId2"/>
  </p:sldMasterIdLst>
  <p:notesMasterIdLst>
    <p:notesMasterId r:id="rId2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9144000" cy="5143500" type="screen16x9"/>
  <p:notesSz cx="6858000" cy="9144000"/>
  <p:embeddedFontLst>
    <p:embeddedFont>
      <p:font typeface="Open Sans" panose="020B0606030504020204" pitchFamily="34" charset="0"/>
      <p:regular r:id="rId27"/>
      <p:bold r:id="rId28"/>
      <p:italic r:id="rId29"/>
      <p:boldItalic r:id="rId30"/>
    </p:embeddedFont>
    <p:embeddedFont>
      <p:font typeface="Rajdhani" panose="020B0604020202020204" charset="0"/>
      <p:regular r:id="rId31"/>
      <p:bold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670066E-4896-4435-A875-062D55DABA23}">
  <a:tblStyle styleId="{C670066E-4896-4435-A875-062D55DABA2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3" d="100"/>
          <a:sy n="143" d="100"/>
        </p:scale>
        <p:origin x="684" y="10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6.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2.fntdata"/><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e009b52c55_1_3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e009b52c55_1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deb3107ed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deb3107ed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deb3107ed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deb3107ed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deb3107ed1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deb3107ed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deb3107ed1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deb3107ed1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deb3107ed1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deb3107ed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deb3107ed1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deb3107ed1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deb3107ed1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deb3107ed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deb3107ed1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deb3107ed1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deb3107ed1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deb3107ed1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deb3107ed1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deb3107ed1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b1fdcf20d3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b1fdcf20d3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deb3107ed1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deb3107ed1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b1fdcf20d3_0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b1fdcf20d3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b1fdcf20d3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b1fdcf20d3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c65a5591a5_1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c65a5591a5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b1fdcf20d3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b1fdcf20d3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b1fdcf20d3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b1fdcf20d3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b1fdcf20d3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b1fdcf20d3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b1fdcf20d3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b1fdcf20d3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b1fdcf20d3_0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b1fdcf20d3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b1fdcf20d3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b1fdcf20d3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b1fdcf20d3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b1fdcf20d3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6"/>
        <p:cNvGrpSpPr/>
        <p:nvPr/>
      </p:nvGrpSpPr>
      <p:grpSpPr>
        <a:xfrm>
          <a:off x="0" y="0"/>
          <a:ext cx="0" cy="0"/>
          <a:chOff x="0" y="0"/>
          <a:chExt cx="0" cy="0"/>
        </a:xfrm>
      </p:grpSpPr>
      <p:sp>
        <p:nvSpPr>
          <p:cNvPr id="37" name="Google Shape;37;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38" name="Google Shape;38;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iseño personalizado 1">
  <p:cSld name="CUSTOM_1">
    <p:spTree>
      <p:nvGrpSpPr>
        <p:cNvPr id="1" name="Shape 40"/>
        <p:cNvGrpSpPr/>
        <p:nvPr/>
      </p:nvGrpSpPr>
      <p:grpSpPr>
        <a:xfrm>
          <a:off x="0" y="0"/>
          <a:ext cx="0" cy="0"/>
          <a:chOff x="0" y="0"/>
          <a:chExt cx="0" cy="0"/>
        </a:xfrm>
      </p:grpSpPr>
      <p:sp>
        <p:nvSpPr>
          <p:cNvPr id="41" name="Google Shape;41;p13"/>
          <p:cNvSpPr/>
          <p:nvPr/>
        </p:nvSpPr>
        <p:spPr>
          <a:xfrm>
            <a:off x="-148900" y="-94750"/>
            <a:ext cx="9488400" cy="5360100"/>
          </a:xfrm>
          <a:prstGeom prst="rect">
            <a:avLst/>
          </a:prstGeom>
          <a:solidFill>
            <a:srgbClr val="33383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2" name="Google Shape;42;p13"/>
          <p:cNvPicPr preferRelativeResize="0"/>
          <p:nvPr/>
        </p:nvPicPr>
        <p:blipFill>
          <a:blip r:embed="rId2">
            <a:alphaModFix/>
          </a:blip>
          <a:stretch>
            <a:fillRect/>
          </a:stretch>
        </p:blipFill>
        <p:spPr>
          <a:xfrm>
            <a:off x="3241700" y="2367187"/>
            <a:ext cx="2355801" cy="56152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ortada">
  <p:cSld name="CUSTOM">
    <p:bg>
      <p:bgPr>
        <a:blipFill>
          <a:blip r:embed="rId2">
            <a:alphaModFix/>
          </a:blip>
          <a:stretch>
            <a:fillRect/>
          </a:stretch>
        </a:blipFill>
        <a:effectLst/>
      </p:bgPr>
    </p:bg>
    <p:spTree>
      <p:nvGrpSpPr>
        <p:cNvPr id="1" name="Shape 43"/>
        <p:cNvGrpSpPr/>
        <p:nvPr/>
      </p:nvGrpSpPr>
      <p:grpSpPr>
        <a:xfrm>
          <a:off x="0" y="0"/>
          <a:ext cx="0" cy="0"/>
          <a:chOff x="0" y="0"/>
          <a:chExt cx="0" cy="0"/>
        </a:xfrm>
      </p:grpSpPr>
      <p:sp>
        <p:nvSpPr>
          <p:cNvPr id="44" name="Google Shape;44;p14"/>
          <p:cNvSpPr txBox="1">
            <a:spLocks noGrp="1"/>
          </p:cNvSpPr>
          <p:nvPr>
            <p:ph type="title"/>
          </p:nvPr>
        </p:nvSpPr>
        <p:spPr>
          <a:xfrm>
            <a:off x="3519224" y="988675"/>
            <a:ext cx="5237700" cy="2860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None/>
              <a:defRPr sz="5000" b="1">
                <a:solidFill>
                  <a:srgbClr val="FFFFFF"/>
                </a:solidFill>
                <a:latin typeface="Rajdhani"/>
                <a:ea typeface="Rajdhani"/>
                <a:cs typeface="Rajdhani"/>
                <a:sym typeface="Rajdhani"/>
              </a:defRPr>
            </a:lvl1pPr>
            <a:lvl2pPr lvl="1" rtl="0">
              <a:spcBef>
                <a:spcPts val="0"/>
              </a:spcBef>
              <a:spcAft>
                <a:spcPts val="0"/>
              </a:spcAft>
              <a:buNone/>
              <a:defRPr sz="5000" b="1">
                <a:solidFill>
                  <a:srgbClr val="FFFFFF"/>
                </a:solidFill>
                <a:latin typeface="Rajdhani"/>
                <a:ea typeface="Rajdhani"/>
                <a:cs typeface="Rajdhani"/>
                <a:sym typeface="Rajdhani"/>
              </a:defRPr>
            </a:lvl2pPr>
            <a:lvl3pPr lvl="2" rtl="0">
              <a:spcBef>
                <a:spcPts val="0"/>
              </a:spcBef>
              <a:spcAft>
                <a:spcPts val="0"/>
              </a:spcAft>
              <a:buNone/>
              <a:defRPr sz="5000" b="1">
                <a:solidFill>
                  <a:srgbClr val="FFFFFF"/>
                </a:solidFill>
                <a:latin typeface="Rajdhani"/>
                <a:ea typeface="Rajdhani"/>
                <a:cs typeface="Rajdhani"/>
                <a:sym typeface="Rajdhani"/>
              </a:defRPr>
            </a:lvl3pPr>
            <a:lvl4pPr lvl="3" rtl="0">
              <a:spcBef>
                <a:spcPts val="0"/>
              </a:spcBef>
              <a:spcAft>
                <a:spcPts val="0"/>
              </a:spcAft>
              <a:buNone/>
              <a:defRPr sz="5000" b="1">
                <a:solidFill>
                  <a:srgbClr val="FFFFFF"/>
                </a:solidFill>
                <a:latin typeface="Rajdhani"/>
                <a:ea typeface="Rajdhani"/>
                <a:cs typeface="Rajdhani"/>
                <a:sym typeface="Rajdhani"/>
              </a:defRPr>
            </a:lvl4pPr>
            <a:lvl5pPr lvl="4" rtl="0">
              <a:spcBef>
                <a:spcPts val="0"/>
              </a:spcBef>
              <a:spcAft>
                <a:spcPts val="0"/>
              </a:spcAft>
              <a:buNone/>
              <a:defRPr sz="5000" b="1">
                <a:solidFill>
                  <a:srgbClr val="FFFFFF"/>
                </a:solidFill>
                <a:latin typeface="Rajdhani"/>
                <a:ea typeface="Rajdhani"/>
                <a:cs typeface="Rajdhani"/>
                <a:sym typeface="Rajdhani"/>
              </a:defRPr>
            </a:lvl5pPr>
            <a:lvl6pPr lvl="5" rtl="0">
              <a:spcBef>
                <a:spcPts val="0"/>
              </a:spcBef>
              <a:spcAft>
                <a:spcPts val="0"/>
              </a:spcAft>
              <a:buNone/>
              <a:defRPr sz="5000" b="1">
                <a:solidFill>
                  <a:srgbClr val="FFFFFF"/>
                </a:solidFill>
                <a:latin typeface="Rajdhani"/>
                <a:ea typeface="Rajdhani"/>
                <a:cs typeface="Rajdhani"/>
                <a:sym typeface="Rajdhani"/>
              </a:defRPr>
            </a:lvl6pPr>
            <a:lvl7pPr lvl="6" rtl="0">
              <a:spcBef>
                <a:spcPts val="0"/>
              </a:spcBef>
              <a:spcAft>
                <a:spcPts val="0"/>
              </a:spcAft>
              <a:buNone/>
              <a:defRPr sz="5000" b="1">
                <a:solidFill>
                  <a:srgbClr val="FFFFFF"/>
                </a:solidFill>
                <a:latin typeface="Rajdhani"/>
                <a:ea typeface="Rajdhani"/>
                <a:cs typeface="Rajdhani"/>
                <a:sym typeface="Rajdhani"/>
              </a:defRPr>
            </a:lvl7pPr>
            <a:lvl8pPr lvl="7" rtl="0">
              <a:spcBef>
                <a:spcPts val="0"/>
              </a:spcBef>
              <a:spcAft>
                <a:spcPts val="0"/>
              </a:spcAft>
              <a:buNone/>
              <a:defRPr sz="5000" b="1">
                <a:solidFill>
                  <a:srgbClr val="FFFFFF"/>
                </a:solidFill>
                <a:latin typeface="Rajdhani"/>
                <a:ea typeface="Rajdhani"/>
                <a:cs typeface="Rajdhani"/>
                <a:sym typeface="Rajdhani"/>
              </a:defRPr>
            </a:lvl8pPr>
            <a:lvl9pPr lvl="8" rtl="0">
              <a:spcBef>
                <a:spcPts val="0"/>
              </a:spcBef>
              <a:spcAft>
                <a:spcPts val="0"/>
              </a:spcAft>
              <a:buNone/>
              <a:defRPr sz="5000" b="1">
                <a:solidFill>
                  <a:srgbClr val="FFFFFF"/>
                </a:solidFill>
                <a:latin typeface="Rajdhani"/>
                <a:ea typeface="Rajdhani"/>
                <a:cs typeface="Rajdhani"/>
                <a:sym typeface="Rajdhani"/>
              </a:defRPr>
            </a:lvl9pPr>
          </a:lstStyle>
          <a:p>
            <a:endParaRPr/>
          </a:p>
        </p:txBody>
      </p:sp>
      <p:pic>
        <p:nvPicPr>
          <p:cNvPr id="45" name="Google Shape;45;p14"/>
          <p:cNvPicPr preferRelativeResize="0"/>
          <p:nvPr/>
        </p:nvPicPr>
        <p:blipFill>
          <a:blip r:embed="rId3">
            <a:alphaModFix/>
          </a:blip>
          <a:stretch>
            <a:fillRect/>
          </a:stretch>
        </p:blipFill>
        <p:spPr>
          <a:xfrm>
            <a:off x="5965149" y="3700742"/>
            <a:ext cx="2416852" cy="100972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7"/>
        <p:cNvGrpSpPr/>
        <p:nvPr/>
      </p:nvGrpSpPr>
      <p:grpSpPr>
        <a:xfrm>
          <a:off x="0" y="0"/>
          <a:ext cx="0" cy="0"/>
          <a:chOff x="0" y="0"/>
          <a:chExt cx="0" cy="0"/>
        </a:xfrm>
      </p:grpSpPr>
      <p:sp>
        <p:nvSpPr>
          <p:cNvPr id="48" name="Google Shape;48;p16"/>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a:endParaRPr/>
          </a:p>
        </p:txBody>
      </p:sp>
      <p:sp>
        <p:nvSpPr>
          <p:cNvPr id="49" name="Google Shape;49;p16"/>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0"/>
        <p:cNvGrpSpPr/>
        <p:nvPr/>
      </p:nvGrpSpPr>
      <p:grpSpPr>
        <a:xfrm>
          <a:off x="0" y="0"/>
          <a:ext cx="0" cy="0"/>
          <a:chOff x="0" y="0"/>
          <a:chExt cx="0" cy="0"/>
        </a:xfrm>
      </p:grpSpPr>
      <p:sp>
        <p:nvSpPr>
          <p:cNvPr id="51" name="Google Shape;51;p1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3600"/>
              <a:buChar char="●"/>
              <a:defRPr sz="3600"/>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2"/>
        <p:cNvGrpSpPr/>
        <p:nvPr/>
      </p:nvGrpSpPr>
      <p:grpSpPr>
        <a:xfrm>
          <a:off x="0" y="0"/>
          <a:ext cx="0" cy="0"/>
          <a:chOff x="0" y="0"/>
          <a:chExt cx="0" cy="0"/>
        </a:xfrm>
      </p:grpSpPr>
      <p:sp>
        <p:nvSpPr>
          <p:cNvPr id="53" name="Google Shape;53;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54" name="Google Shape;54;p1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5"/>
        <p:cNvGrpSpPr/>
        <p:nvPr/>
      </p:nvGrpSpPr>
      <p:grpSpPr>
        <a:xfrm>
          <a:off x="0" y="0"/>
          <a:ext cx="0" cy="0"/>
          <a:chOff x="0" y="0"/>
          <a:chExt cx="0" cy="0"/>
        </a:xfrm>
      </p:grpSpPr>
      <p:sp>
        <p:nvSpPr>
          <p:cNvPr id="56" name="Google Shape;56;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57" name="Google Shape;57;p19"/>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58" name="Google Shape;58;p19"/>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sp>
        <p:nvSpPr>
          <p:cNvPr id="60" name="Google Shape;60;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1"/>
        <p:cNvGrpSpPr/>
        <p:nvPr/>
      </p:nvGrpSpPr>
      <p:grpSpPr>
        <a:xfrm>
          <a:off x="0" y="0"/>
          <a:ext cx="0" cy="0"/>
          <a:chOff x="0" y="0"/>
          <a:chExt cx="0" cy="0"/>
        </a:xfrm>
      </p:grpSpPr>
      <p:sp>
        <p:nvSpPr>
          <p:cNvPr id="62" name="Google Shape;62;p21"/>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a:endParaRPr/>
          </a:p>
        </p:txBody>
      </p:sp>
      <p:sp>
        <p:nvSpPr>
          <p:cNvPr id="63" name="Google Shape;63;p21"/>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ctr"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3600"/>
              <a:buChar char="●"/>
              <a:defRPr sz="3600"/>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4"/>
        <p:cNvGrpSpPr/>
        <p:nvPr/>
      </p:nvGrpSpPr>
      <p:grpSpPr>
        <a:xfrm>
          <a:off x="0" y="0"/>
          <a:ext cx="0" cy="0"/>
          <a:chOff x="0" y="0"/>
          <a:chExt cx="0" cy="0"/>
        </a:xfrm>
      </p:grpSpPr>
      <p:sp>
        <p:nvSpPr>
          <p:cNvPr id="65" name="Google Shape;65;p22"/>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6"/>
        <p:cNvGrpSpPr/>
        <p:nvPr/>
      </p:nvGrpSpPr>
      <p:grpSpPr>
        <a:xfrm>
          <a:off x="0" y="0"/>
          <a:ext cx="0" cy="0"/>
          <a:chOff x="0" y="0"/>
          <a:chExt cx="0" cy="0"/>
        </a:xfrm>
      </p:grpSpPr>
      <p:sp>
        <p:nvSpPr>
          <p:cNvPr id="67" name="Google Shape;67;p23"/>
          <p:cNvSpPr/>
          <p:nvPr/>
        </p:nvSpPr>
        <p:spPr>
          <a:xfrm>
            <a:off x="4572000" y="-125"/>
            <a:ext cx="4572000" cy="468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3"/>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a:endParaRPr/>
          </a:p>
        </p:txBody>
      </p:sp>
      <p:sp>
        <p:nvSpPr>
          <p:cNvPr id="69" name="Google Shape;69;p23"/>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70" name="Google Shape;70;p23"/>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1"/>
        <p:cNvGrpSpPr/>
        <p:nvPr/>
      </p:nvGrpSpPr>
      <p:grpSpPr>
        <a:xfrm>
          <a:off x="0" y="0"/>
          <a:ext cx="0" cy="0"/>
          <a:chOff x="0" y="0"/>
          <a:chExt cx="0" cy="0"/>
        </a:xfrm>
      </p:grpSpPr>
      <p:sp>
        <p:nvSpPr>
          <p:cNvPr id="72" name="Google Shape;72;p24"/>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3"/>
        <p:cNvGrpSpPr/>
        <p:nvPr/>
      </p:nvGrpSpPr>
      <p:grpSpPr>
        <a:xfrm>
          <a:off x="0" y="0"/>
          <a:ext cx="0" cy="0"/>
          <a:chOff x="0" y="0"/>
          <a:chExt cx="0" cy="0"/>
        </a:xfrm>
      </p:grpSpPr>
      <p:sp>
        <p:nvSpPr>
          <p:cNvPr id="74" name="Google Shape;74;p25"/>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75" name="Google Shape;75;p25"/>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6"/>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Diseño personalizado 1">
  <p:cSld name="CUSTOM_1">
    <p:spTree>
      <p:nvGrpSpPr>
        <p:cNvPr id="1" name="Shape 77"/>
        <p:cNvGrpSpPr/>
        <p:nvPr/>
      </p:nvGrpSpPr>
      <p:grpSpPr>
        <a:xfrm>
          <a:off x="0" y="0"/>
          <a:ext cx="0" cy="0"/>
          <a:chOff x="0" y="0"/>
          <a:chExt cx="0" cy="0"/>
        </a:xfrm>
      </p:grpSpPr>
      <p:sp>
        <p:nvSpPr>
          <p:cNvPr id="78" name="Google Shape;78;p27"/>
          <p:cNvSpPr/>
          <p:nvPr/>
        </p:nvSpPr>
        <p:spPr>
          <a:xfrm>
            <a:off x="-148900" y="-94750"/>
            <a:ext cx="9488400" cy="5360100"/>
          </a:xfrm>
          <a:prstGeom prst="rect">
            <a:avLst/>
          </a:prstGeom>
          <a:solidFill>
            <a:srgbClr val="33383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9" name="Google Shape;79;p27"/>
          <p:cNvPicPr preferRelativeResize="0"/>
          <p:nvPr/>
        </p:nvPicPr>
        <p:blipFill>
          <a:blip r:embed="rId2">
            <a:alphaModFix/>
          </a:blip>
          <a:stretch>
            <a:fillRect/>
          </a:stretch>
        </p:blipFill>
        <p:spPr>
          <a:xfrm>
            <a:off x="3241700" y="2367187"/>
            <a:ext cx="2355801" cy="561525"/>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Portada">
  <p:cSld name="CUSTOM">
    <p:bg>
      <p:bgPr>
        <a:blipFill>
          <a:blip r:embed="rId2">
            <a:alphaModFix/>
          </a:blip>
          <a:stretch>
            <a:fillRect/>
          </a:stretch>
        </a:blipFill>
        <a:effectLst/>
      </p:bgPr>
    </p:bg>
    <p:spTree>
      <p:nvGrpSpPr>
        <p:cNvPr id="1" name="Shape 80"/>
        <p:cNvGrpSpPr/>
        <p:nvPr/>
      </p:nvGrpSpPr>
      <p:grpSpPr>
        <a:xfrm>
          <a:off x="0" y="0"/>
          <a:ext cx="0" cy="0"/>
          <a:chOff x="0" y="0"/>
          <a:chExt cx="0" cy="0"/>
        </a:xfrm>
      </p:grpSpPr>
      <p:sp>
        <p:nvSpPr>
          <p:cNvPr id="81" name="Google Shape;81;p28"/>
          <p:cNvSpPr txBox="1">
            <a:spLocks noGrp="1"/>
          </p:cNvSpPr>
          <p:nvPr>
            <p:ph type="title"/>
          </p:nvPr>
        </p:nvSpPr>
        <p:spPr>
          <a:xfrm>
            <a:off x="3519224" y="988675"/>
            <a:ext cx="5237700" cy="2860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None/>
              <a:defRPr sz="5000" b="1">
                <a:solidFill>
                  <a:srgbClr val="FFFFFF"/>
                </a:solidFill>
                <a:latin typeface="Rajdhani"/>
                <a:ea typeface="Rajdhani"/>
                <a:cs typeface="Rajdhani"/>
                <a:sym typeface="Rajdhani"/>
              </a:defRPr>
            </a:lvl1pPr>
            <a:lvl2pPr lvl="1" rtl="0">
              <a:spcBef>
                <a:spcPts val="0"/>
              </a:spcBef>
              <a:spcAft>
                <a:spcPts val="0"/>
              </a:spcAft>
              <a:buNone/>
              <a:defRPr sz="5000" b="1">
                <a:solidFill>
                  <a:srgbClr val="FFFFFF"/>
                </a:solidFill>
                <a:latin typeface="Rajdhani"/>
                <a:ea typeface="Rajdhani"/>
                <a:cs typeface="Rajdhani"/>
                <a:sym typeface="Rajdhani"/>
              </a:defRPr>
            </a:lvl2pPr>
            <a:lvl3pPr lvl="2" rtl="0">
              <a:spcBef>
                <a:spcPts val="0"/>
              </a:spcBef>
              <a:spcAft>
                <a:spcPts val="0"/>
              </a:spcAft>
              <a:buNone/>
              <a:defRPr sz="5000" b="1">
                <a:solidFill>
                  <a:srgbClr val="FFFFFF"/>
                </a:solidFill>
                <a:latin typeface="Rajdhani"/>
                <a:ea typeface="Rajdhani"/>
                <a:cs typeface="Rajdhani"/>
                <a:sym typeface="Rajdhani"/>
              </a:defRPr>
            </a:lvl3pPr>
            <a:lvl4pPr lvl="3" rtl="0">
              <a:spcBef>
                <a:spcPts val="0"/>
              </a:spcBef>
              <a:spcAft>
                <a:spcPts val="0"/>
              </a:spcAft>
              <a:buNone/>
              <a:defRPr sz="5000" b="1">
                <a:solidFill>
                  <a:srgbClr val="FFFFFF"/>
                </a:solidFill>
                <a:latin typeface="Rajdhani"/>
                <a:ea typeface="Rajdhani"/>
                <a:cs typeface="Rajdhani"/>
                <a:sym typeface="Rajdhani"/>
              </a:defRPr>
            </a:lvl4pPr>
            <a:lvl5pPr lvl="4" rtl="0">
              <a:spcBef>
                <a:spcPts val="0"/>
              </a:spcBef>
              <a:spcAft>
                <a:spcPts val="0"/>
              </a:spcAft>
              <a:buNone/>
              <a:defRPr sz="5000" b="1">
                <a:solidFill>
                  <a:srgbClr val="FFFFFF"/>
                </a:solidFill>
                <a:latin typeface="Rajdhani"/>
                <a:ea typeface="Rajdhani"/>
                <a:cs typeface="Rajdhani"/>
                <a:sym typeface="Rajdhani"/>
              </a:defRPr>
            </a:lvl5pPr>
            <a:lvl6pPr lvl="5" rtl="0">
              <a:spcBef>
                <a:spcPts val="0"/>
              </a:spcBef>
              <a:spcAft>
                <a:spcPts val="0"/>
              </a:spcAft>
              <a:buNone/>
              <a:defRPr sz="5000" b="1">
                <a:solidFill>
                  <a:srgbClr val="FFFFFF"/>
                </a:solidFill>
                <a:latin typeface="Rajdhani"/>
                <a:ea typeface="Rajdhani"/>
                <a:cs typeface="Rajdhani"/>
                <a:sym typeface="Rajdhani"/>
              </a:defRPr>
            </a:lvl6pPr>
            <a:lvl7pPr lvl="6" rtl="0">
              <a:spcBef>
                <a:spcPts val="0"/>
              </a:spcBef>
              <a:spcAft>
                <a:spcPts val="0"/>
              </a:spcAft>
              <a:buNone/>
              <a:defRPr sz="5000" b="1">
                <a:solidFill>
                  <a:srgbClr val="FFFFFF"/>
                </a:solidFill>
                <a:latin typeface="Rajdhani"/>
                <a:ea typeface="Rajdhani"/>
                <a:cs typeface="Rajdhani"/>
                <a:sym typeface="Rajdhani"/>
              </a:defRPr>
            </a:lvl7pPr>
            <a:lvl8pPr lvl="7" rtl="0">
              <a:spcBef>
                <a:spcPts val="0"/>
              </a:spcBef>
              <a:spcAft>
                <a:spcPts val="0"/>
              </a:spcAft>
              <a:buNone/>
              <a:defRPr sz="5000" b="1">
                <a:solidFill>
                  <a:srgbClr val="FFFFFF"/>
                </a:solidFill>
                <a:latin typeface="Rajdhani"/>
                <a:ea typeface="Rajdhani"/>
                <a:cs typeface="Rajdhani"/>
                <a:sym typeface="Rajdhani"/>
              </a:defRPr>
            </a:lvl8pPr>
            <a:lvl9pPr lvl="8" rtl="0">
              <a:spcBef>
                <a:spcPts val="0"/>
              </a:spcBef>
              <a:spcAft>
                <a:spcPts val="0"/>
              </a:spcAft>
              <a:buNone/>
              <a:defRPr sz="5000" b="1">
                <a:solidFill>
                  <a:srgbClr val="FFFFFF"/>
                </a:solidFill>
                <a:latin typeface="Rajdhani"/>
                <a:ea typeface="Rajdhani"/>
                <a:cs typeface="Rajdhani"/>
                <a:sym typeface="Rajdhani"/>
              </a:defRPr>
            </a:lvl9pPr>
          </a:lstStyle>
          <a:p>
            <a:endParaRPr/>
          </a:p>
        </p:txBody>
      </p:sp>
      <p:pic>
        <p:nvPicPr>
          <p:cNvPr id="82" name="Google Shape;82;p28"/>
          <p:cNvPicPr preferRelativeResize="0"/>
          <p:nvPr/>
        </p:nvPicPr>
        <p:blipFill rotWithShape="1">
          <a:blip r:embed="rId3">
            <a:alphaModFix/>
          </a:blip>
          <a:srcRect l="5658" r="5649"/>
          <a:stretch/>
        </p:blipFill>
        <p:spPr>
          <a:xfrm>
            <a:off x="5888950" y="3624550"/>
            <a:ext cx="2675822" cy="11179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17" name="Google Shape;17;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20" name="Google Shape;20;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a:endParaRPr/>
          </a:p>
        </p:txBody>
      </p:sp>
      <p:sp>
        <p:nvSpPr>
          <p:cNvPr id="26" name="Google Shape;26;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ctr"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7"/>
        <p:cNvGrpSpPr/>
        <p:nvPr/>
      </p:nvGrpSpPr>
      <p:grpSpPr>
        <a:xfrm>
          <a:off x="0" y="0"/>
          <a:ext cx="0" cy="0"/>
          <a:chOff x="0" y="0"/>
          <a:chExt cx="0" cy="0"/>
        </a:xfrm>
      </p:grpSpPr>
      <p:sp>
        <p:nvSpPr>
          <p:cNvPr id="28" name="Google Shape;28;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9"/>
        <p:cNvGrpSpPr/>
        <p:nvPr/>
      </p:nvGrpSpPr>
      <p:grpSpPr>
        <a:xfrm>
          <a:off x="0" y="0"/>
          <a:ext cx="0" cy="0"/>
          <a:chOff x="0" y="0"/>
          <a:chExt cx="0" cy="0"/>
        </a:xfrm>
      </p:grpSpPr>
      <p:sp>
        <p:nvSpPr>
          <p:cNvPr id="30" name="Google Shape;30;p9"/>
          <p:cNvSpPr/>
          <p:nvPr/>
        </p:nvSpPr>
        <p:spPr>
          <a:xfrm>
            <a:off x="4572000" y="-125"/>
            <a:ext cx="4572000" cy="468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a:endParaRPr/>
          </a:p>
        </p:txBody>
      </p:sp>
      <p:sp>
        <p:nvSpPr>
          <p:cNvPr id="32" name="Google Shape;32;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3" name="Google Shape;33;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4"/>
        <p:cNvGrpSpPr/>
        <p:nvPr/>
      </p:nvGrpSpPr>
      <p:grpSpPr>
        <a:xfrm>
          <a:off x="0" y="0"/>
          <a:ext cx="0" cy="0"/>
          <a:chOff x="0" y="0"/>
          <a:chExt cx="0" cy="0"/>
        </a:xfrm>
      </p:grpSpPr>
      <p:sp>
        <p:nvSpPr>
          <p:cNvPr id="35" name="Google Shape;35;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cxnSp>
        <p:nvCxnSpPr>
          <p:cNvPr id="6" name="Google Shape;6;p1"/>
          <p:cNvCxnSpPr/>
          <p:nvPr/>
        </p:nvCxnSpPr>
        <p:spPr>
          <a:xfrm rot="10800000" flipH="1">
            <a:off x="-15600" y="4860825"/>
            <a:ext cx="9175200" cy="5400"/>
          </a:xfrm>
          <a:prstGeom prst="straightConnector1">
            <a:avLst/>
          </a:prstGeom>
          <a:noFill/>
          <a:ln w="9525" cap="flat" cmpd="sng">
            <a:solidFill>
              <a:srgbClr val="FCD8D6"/>
            </a:solidFill>
            <a:prstDash val="dot"/>
            <a:round/>
            <a:headEnd type="none" w="med" len="med"/>
            <a:tailEnd type="none" w="med" len="med"/>
          </a:ln>
        </p:spPr>
      </p:cxnSp>
      <p:sp>
        <p:nvSpPr>
          <p:cNvPr id="7" name="Google Shape;7;p1"/>
          <p:cNvSpPr/>
          <p:nvPr/>
        </p:nvSpPr>
        <p:spPr>
          <a:xfrm>
            <a:off x="-15600" y="4856100"/>
            <a:ext cx="9175200" cy="332100"/>
          </a:xfrm>
          <a:prstGeom prst="rect">
            <a:avLst/>
          </a:prstGeom>
          <a:solidFill>
            <a:srgbClr val="EC1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txBox="1"/>
          <p:nvPr/>
        </p:nvSpPr>
        <p:spPr>
          <a:xfrm>
            <a:off x="111657" y="4953600"/>
            <a:ext cx="2187900" cy="137100"/>
          </a:xfrm>
          <a:prstGeom prst="rect">
            <a:avLst/>
          </a:prstGeom>
          <a:noFill/>
          <a:ln>
            <a:noFill/>
          </a:ln>
        </p:spPr>
        <p:txBody>
          <a:bodyPr spcFirstLastPara="1" wrap="square" lIns="45725" tIns="22850" rIns="45725" bIns="22850" anchor="ctr" anchorCtr="0">
            <a:noAutofit/>
          </a:bodyPr>
          <a:lstStyle/>
          <a:p>
            <a:pPr marL="0" lvl="0" indent="0" algn="l" rtl="0">
              <a:spcBef>
                <a:spcPts val="0"/>
              </a:spcBef>
              <a:spcAft>
                <a:spcPts val="0"/>
              </a:spcAft>
              <a:buNone/>
            </a:pPr>
            <a:r>
              <a:rPr lang="es" sz="900">
                <a:solidFill>
                  <a:srgbClr val="FFFFFF"/>
                </a:solidFill>
                <a:latin typeface="Open Sans"/>
                <a:ea typeface="Open Sans"/>
                <a:cs typeface="Open Sans"/>
                <a:sym typeface="Open Sans"/>
              </a:rPr>
              <a:t>Armado de computadoras</a:t>
            </a:r>
            <a:endParaRPr sz="900">
              <a:solidFill>
                <a:srgbClr val="FFFFFF"/>
              </a:solidFill>
              <a:latin typeface="Open Sans"/>
              <a:ea typeface="Open Sans"/>
              <a:cs typeface="Open Sans"/>
              <a:sym typeface="Open Sans"/>
            </a:endParaRPr>
          </a:p>
        </p:txBody>
      </p:sp>
      <p:pic>
        <p:nvPicPr>
          <p:cNvPr id="9" name="Google Shape;9;p1"/>
          <p:cNvPicPr preferRelativeResize="0"/>
          <p:nvPr/>
        </p:nvPicPr>
        <p:blipFill>
          <a:blip r:embed="rId15">
            <a:alphaModFix/>
          </a:blip>
          <a:stretch>
            <a:fillRect/>
          </a:stretch>
        </p:blipFill>
        <p:spPr>
          <a:xfrm>
            <a:off x="8074225" y="4931037"/>
            <a:ext cx="764551" cy="1822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46"/>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slide" Target="slide21.xml"/><Relationship Id="rId4" Type="http://schemas.openxmlformats.org/officeDocument/2006/relationships/slide" Target="slide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29"/>
          <p:cNvSpPr txBox="1"/>
          <p:nvPr/>
        </p:nvSpPr>
        <p:spPr>
          <a:xfrm>
            <a:off x="4037275" y="986400"/>
            <a:ext cx="4525800" cy="3170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Clr>
                <a:schemeClr val="dk1"/>
              </a:buClr>
              <a:buSzPts val="1100"/>
              <a:buFont typeface="Arial"/>
              <a:buNone/>
            </a:pPr>
            <a:r>
              <a:rPr lang="es" sz="4900" b="1">
                <a:solidFill>
                  <a:schemeClr val="lt1"/>
                </a:solidFill>
                <a:latin typeface="Rajdhani"/>
                <a:ea typeface="Rajdhani"/>
                <a:cs typeface="Rajdhani"/>
                <a:sym typeface="Rajdhani"/>
              </a:rPr>
              <a:t>Armado de  computadoras</a:t>
            </a:r>
            <a:endParaRPr sz="4900" b="1">
              <a:solidFill>
                <a:schemeClr val="lt1"/>
              </a:solidFill>
              <a:latin typeface="Rajdhani"/>
              <a:ea typeface="Rajdhani"/>
              <a:cs typeface="Rajdhani"/>
              <a:sym typeface="Rajdhani"/>
            </a:endParaRPr>
          </a:p>
          <a:p>
            <a:pPr marL="0" lvl="0" indent="0" algn="r" rtl="0">
              <a:spcBef>
                <a:spcPts val="0"/>
              </a:spcBef>
              <a:spcAft>
                <a:spcPts val="0"/>
              </a:spcAft>
              <a:buClr>
                <a:schemeClr val="dk1"/>
              </a:buClr>
              <a:buSzPts val="1100"/>
              <a:buFont typeface="Arial"/>
              <a:buNone/>
            </a:pPr>
            <a:endParaRPr sz="5000" b="1">
              <a:solidFill>
                <a:schemeClr val="lt1"/>
              </a:solidFill>
              <a:latin typeface="Rajdhani"/>
              <a:ea typeface="Rajdhani"/>
              <a:cs typeface="Rajdhani"/>
              <a:sym typeface="Rajdhani"/>
            </a:endParaRPr>
          </a:p>
          <a:p>
            <a:pPr marL="0" marR="0" lvl="0" indent="0" algn="r" rtl="0">
              <a:lnSpc>
                <a:spcPct val="100000"/>
              </a:lnSpc>
              <a:spcBef>
                <a:spcPts val="0"/>
              </a:spcBef>
              <a:spcAft>
                <a:spcPts val="0"/>
              </a:spcAft>
              <a:buNone/>
            </a:pPr>
            <a:endParaRPr sz="4600" b="1">
              <a:solidFill>
                <a:srgbClr val="FFFFFF"/>
              </a:solidFill>
              <a:latin typeface="Rajdhani"/>
              <a:ea typeface="Rajdhani"/>
              <a:cs typeface="Rajdhani"/>
              <a:sym typeface="Rajdhan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38"/>
          <p:cNvSpPr txBox="1"/>
          <p:nvPr/>
        </p:nvSpPr>
        <p:spPr>
          <a:xfrm>
            <a:off x="626925" y="6174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 Intel</a:t>
            </a:r>
            <a:endParaRPr sz="3000" b="1">
              <a:solidFill>
                <a:srgbClr val="EC183F"/>
              </a:solidFill>
              <a:latin typeface="Rajdhani"/>
              <a:ea typeface="Rajdhani"/>
              <a:cs typeface="Rajdhani"/>
              <a:sym typeface="Rajdhani"/>
            </a:endParaRPr>
          </a:p>
        </p:txBody>
      </p:sp>
      <p:sp>
        <p:nvSpPr>
          <p:cNvPr id="154" name="Google Shape;154;p38"/>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55" name="Google Shape;155;p38"/>
          <p:cNvSpPr txBox="1"/>
          <p:nvPr/>
        </p:nvSpPr>
        <p:spPr>
          <a:xfrm>
            <a:off x="987025" y="1725650"/>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56" name="Google Shape;156;p38"/>
          <p:cNvGraphicFramePr/>
          <p:nvPr>
            <p:extLst>
              <p:ext uri="{D42A27DB-BD31-4B8C-83A1-F6EECF244321}">
                <p14:modId xmlns:p14="http://schemas.microsoft.com/office/powerpoint/2010/main" val="166867184"/>
              </p:ext>
            </p:extLst>
          </p:nvPr>
        </p:nvGraphicFramePr>
        <p:xfrm>
          <a:off x="952500" y="1809750"/>
          <a:ext cx="7239000" cy="1584840"/>
        </p:xfrm>
        <a:graphic>
          <a:graphicData uri="http://schemas.openxmlformats.org/drawingml/2006/table">
            <a:tbl>
              <a:tblPr>
                <a:noFill/>
                <a:tableStyleId>{C670066E-4896-4435-A875-062D55DABA23}</a:tableStyleId>
              </a:tblPr>
              <a:tblGrid>
                <a:gridCol w="2013425">
                  <a:extLst>
                    <a:ext uri="{9D8B030D-6E8A-4147-A177-3AD203B41FA5}">
                      <a16:colId xmlns:a16="http://schemas.microsoft.com/office/drawing/2014/main" val="20000"/>
                    </a:ext>
                  </a:extLst>
                </a:gridCol>
                <a:gridCol w="52255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latin typeface="Open Sans"/>
                          <a:ea typeface="Open Sans"/>
                          <a:cs typeface="Open Sans"/>
                          <a:sym typeface="Open Sans"/>
                        </a:rPr>
                        <a:t>Core i3 7100</a:t>
                      </a: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AR" b="1" dirty="0" err="1"/>
                        <a:t>Mother</a:t>
                      </a:r>
                      <a:r>
                        <a:rPr lang="es-AR" b="1" dirty="0"/>
                        <a:t> </a:t>
                      </a:r>
                      <a:r>
                        <a:rPr lang="es-AR" b="1" dirty="0" err="1"/>
                        <a:t>Asrock</a:t>
                      </a:r>
                      <a:r>
                        <a:rPr lang="es-AR" b="1" dirty="0"/>
                        <a:t> B365M-OEM</a:t>
                      </a: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b="1" dirty="0"/>
                        <a:t>Memoria </a:t>
                      </a:r>
                      <a:r>
                        <a:rPr lang="es-ES" b="1" dirty="0" err="1"/>
                        <a:t>Team</a:t>
                      </a:r>
                      <a:r>
                        <a:rPr lang="es-ES" b="1" dirty="0"/>
                        <a:t> DDR4 4GB 2400MHz Elite Plus Red</a:t>
                      </a: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pt-BR" b="1" dirty="0"/>
                        <a:t>Disco Sólido SSD WD 240GB GREEN 545MB/s</a:t>
                      </a: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9"/>
          <p:cNvSpPr txBox="1"/>
          <p:nvPr/>
        </p:nvSpPr>
        <p:spPr>
          <a:xfrm>
            <a:off x="626950" y="6080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 AMD</a:t>
            </a:r>
            <a:endParaRPr sz="3000" b="1">
              <a:solidFill>
                <a:srgbClr val="EC183F"/>
              </a:solidFill>
              <a:latin typeface="Rajdhani"/>
              <a:ea typeface="Rajdhani"/>
              <a:cs typeface="Rajdhani"/>
              <a:sym typeface="Rajdhani"/>
            </a:endParaRPr>
          </a:p>
        </p:txBody>
      </p:sp>
      <p:sp>
        <p:nvSpPr>
          <p:cNvPr id="162" name="Google Shape;162;p39"/>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graphicFrame>
        <p:nvGraphicFramePr>
          <p:cNvPr id="163" name="Google Shape;163;p39"/>
          <p:cNvGraphicFramePr/>
          <p:nvPr>
            <p:extLst>
              <p:ext uri="{D42A27DB-BD31-4B8C-83A1-F6EECF244321}">
                <p14:modId xmlns:p14="http://schemas.microsoft.com/office/powerpoint/2010/main" val="2752316738"/>
              </p:ext>
            </p:extLst>
          </p:nvPr>
        </p:nvGraphicFramePr>
        <p:xfrm>
          <a:off x="952500" y="1809750"/>
          <a:ext cx="7239000" cy="1584840"/>
        </p:xfrm>
        <a:graphic>
          <a:graphicData uri="http://schemas.openxmlformats.org/drawingml/2006/table">
            <a:tbl>
              <a:tblPr>
                <a:noFill/>
                <a:tableStyleId>{C670066E-4896-4435-A875-062D55DABA23}</a:tableStyleId>
              </a:tblPr>
              <a:tblGrid>
                <a:gridCol w="2004025">
                  <a:extLst>
                    <a:ext uri="{9D8B030D-6E8A-4147-A177-3AD203B41FA5}">
                      <a16:colId xmlns:a16="http://schemas.microsoft.com/office/drawing/2014/main" val="20000"/>
                    </a:ext>
                  </a:extLst>
                </a:gridCol>
                <a:gridCol w="52349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latin typeface="Open Sans"/>
                          <a:ea typeface="Open Sans"/>
                          <a:cs typeface="Open Sans"/>
                          <a:sym typeface="Open Sans"/>
                        </a:rPr>
                        <a:t>Ryzen 3 2200g</a:t>
                      </a: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de-DE" b="1" dirty="0"/>
                        <a:t>Mother Gigabyte AB350M V2.0 DS3H AM4</a:t>
                      </a: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ram</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b="1" dirty="0"/>
                        <a:t>Memoria </a:t>
                      </a:r>
                      <a:r>
                        <a:rPr lang="es-ES" b="1" dirty="0" err="1"/>
                        <a:t>Team</a:t>
                      </a:r>
                      <a:r>
                        <a:rPr lang="es-ES" b="1" dirty="0"/>
                        <a:t> DDR4 4GB 2400MHz Elite Plus Red</a:t>
                      </a: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pt-BR" b="1" dirty="0"/>
                        <a:t>Disco Sólido SSD WD 240GB GREEN 545MB/s</a:t>
                      </a: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40"/>
          <p:cNvSpPr txBox="1"/>
          <p:nvPr/>
        </p:nvSpPr>
        <p:spPr>
          <a:xfrm>
            <a:off x="626950" y="61440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a:t>
            </a:r>
            <a:endParaRPr sz="3000" b="1">
              <a:solidFill>
                <a:srgbClr val="EC183F"/>
              </a:solidFill>
              <a:latin typeface="Rajdhani"/>
              <a:ea typeface="Rajdhani"/>
              <a:cs typeface="Rajdhani"/>
              <a:sym typeface="Rajdhani"/>
            </a:endParaRPr>
          </a:p>
        </p:txBody>
      </p:sp>
      <p:sp>
        <p:nvSpPr>
          <p:cNvPr id="169" name="Google Shape;169;p40"/>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70" name="Google Shape;170;p40"/>
          <p:cNvSpPr txBox="1"/>
          <p:nvPr/>
        </p:nvSpPr>
        <p:spPr>
          <a:xfrm>
            <a:off x="1020650" y="1759275"/>
            <a:ext cx="2994900" cy="243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71" name="Google Shape;171;p40"/>
          <p:cNvGraphicFramePr/>
          <p:nvPr>
            <p:extLst>
              <p:ext uri="{D42A27DB-BD31-4B8C-83A1-F6EECF244321}">
                <p14:modId xmlns:p14="http://schemas.microsoft.com/office/powerpoint/2010/main" val="1123127335"/>
              </p:ext>
            </p:extLst>
          </p:nvPr>
        </p:nvGraphicFramePr>
        <p:xfrm>
          <a:off x="952500" y="2114550"/>
          <a:ext cx="7239000" cy="1798200"/>
        </p:xfrm>
        <a:graphic>
          <a:graphicData uri="http://schemas.openxmlformats.org/drawingml/2006/table">
            <a:tbl>
              <a:tblPr>
                <a:noFill/>
                <a:tableStyleId>{C670066E-4896-4435-A875-062D55DABA23}</a:tableStyleId>
              </a:tblPr>
              <a:tblGrid>
                <a:gridCol w="1938175">
                  <a:extLst>
                    <a:ext uri="{9D8B030D-6E8A-4147-A177-3AD203B41FA5}">
                      <a16:colId xmlns:a16="http://schemas.microsoft.com/office/drawing/2014/main" val="20000"/>
                    </a:ext>
                  </a:extLst>
                </a:gridCol>
                <a:gridCol w="530082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AR" b="1" dirty="0"/>
                        <a:t>Procesador AMD Ryzen 3 PRO 4350G 4.0GHz Turbo + </a:t>
                      </a:r>
                      <a:r>
                        <a:rPr lang="es-AR" b="1" dirty="0" err="1"/>
                        <a:t>Wraith</a:t>
                      </a:r>
                      <a:r>
                        <a:rPr lang="es-AR" b="1" dirty="0"/>
                        <a:t> </a:t>
                      </a:r>
                      <a:r>
                        <a:rPr lang="es-AR" b="1" dirty="0" err="1"/>
                        <a:t>Stealth</a:t>
                      </a:r>
                      <a:r>
                        <a:rPr lang="es-AR" b="1" dirty="0"/>
                        <a:t> </a:t>
                      </a:r>
                      <a:r>
                        <a:rPr lang="es-AR" b="1" dirty="0" err="1"/>
                        <a:t>Cooler</a:t>
                      </a:r>
                      <a:r>
                        <a:rPr lang="es-AR" b="1" dirty="0"/>
                        <a:t> OEM</a:t>
                      </a: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de-DE" b="1" dirty="0"/>
                        <a:t>Mother Gigabyte AB350M V2.0 DS3H AM4</a:t>
                      </a: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b="1" dirty="0"/>
                        <a:t>Memoria </a:t>
                      </a:r>
                      <a:r>
                        <a:rPr lang="es-ES" b="1" dirty="0" err="1"/>
                        <a:t>Team</a:t>
                      </a:r>
                      <a:r>
                        <a:rPr lang="es-ES" b="1" dirty="0"/>
                        <a:t> DDR4 4GB 2400MHz Elite Plus Red</a:t>
                      </a: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pt-BR" b="1" dirty="0"/>
                        <a:t>Disco Sólido SSD WD 240GB GREEN 545MB/s</a:t>
                      </a:r>
                    </a:p>
                  </a:txBody>
                  <a:tcPr marL="91425" marR="91425" marT="91425" marB="91425"/>
                </a:tc>
                <a:extLst>
                  <a:ext uri="{0D108BD9-81ED-4DB2-BD59-A6C34878D82A}">
                    <a16:rowId xmlns:a16="http://schemas.microsoft.com/office/drawing/2014/main" val="10003"/>
                  </a:ext>
                </a:extLst>
              </a:tr>
            </a:tbl>
          </a:graphicData>
        </a:graphic>
      </p:graphicFrame>
      <p:sp>
        <p:nvSpPr>
          <p:cNvPr id="172" name="Google Shape;172;p40"/>
          <p:cNvSpPr txBox="1"/>
          <p:nvPr/>
        </p:nvSpPr>
        <p:spPr>
          <a:xfrm>
            <a:off x="62695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r>
              <a:rPr lang="es" sz="1600">
                <a:solidFill>
                  <a:srgbClr val="434343"/>
                </a:solidFill>
                <a:latin typeface="Open Sans"/>
                <a:ea typeface="Open Sans"/>
                <a:cs typeface="Open Sans"/>
                <a:sym typeface="Open Sans"/>
              </a:rPr>
              <a:t>Esta computadora debe ser armada a libre criterio del estudiante.</a:t>
            </a:r>
            <a:endParaRPr sz="1600">
              <a:solidFill>
                <a:srgbClr val="434343"/>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41"/>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a:t>
            </a:r>
            <a:endParaRPr sz="3000" b="1">
              <a:solidFill>
                <a:srgbClr val="EC183F"/>
              </a:solidFill>
              <a:latin typeface="Rajdhani"/>
              <a:ea typeface="Rajdhani"/>
              <a:cs typeface="Rajdhani"/>
              <a:sym typeface="Rajdhani"/>
            </a:endParaRPr>
          </a:p>
        </p:txBody>
      </p:sp>
      <p:sp>
        <p:nvSpPr>
          <p:cNvPr id="178" name="Google Shape;178;p41"/>
          <p:cNvSpPr txBox="1"/>
          <p:nvPr/>
        </p:nvSpPr>
        <p:spPr>
          <a:xfrm>
            <a:off x="637200" y="14621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media son utilizados por personas con requisitos más exigentes que la gama baja. Podríamos poner el ejemplo que se trabaje en desarrollo con herramientas ligeras (VS code, Mysql, etc.) o también para gaming con exigencias medias, pueden llevar GPU.</a:t>
            </a:r>
            <a:endParaRPr sz="1600">
              <a:solidFill>
                <a:srgbClr val="434343"/>
              </a:solidFill>
              <a:latin typeface="Open Sans"/>
              <a:ea typeface="Open Sans"/>
              <a:cs typeface="Open Sans"/>
              <a:sym typeface="Open Sans"/>
            </a:endParaRPr>
          </a:p>
        </p:txBody>
      </p:sp>
      <p:pic>
        <p:nvPicPr>
          <p:cNvPr id="179" name="Google Shape;179;p41"/>
          <p:cNvPicPr preferRelativeResize="0"/>
          <p:nvPr/>
        </p:nvPicPr>
        <p:blipFill>
          <a:blip r:embed="rId3">
            <a:alphaModFix/>
          </a:blip>
          <a:stretch>
            <a:fillRect/>
          </a:stretch>
        </p:blipFill>
        <p:spPr>
          <a:xfrm>
            <a:off x="4045850" y="1156575"/>
            <a:ext cx="5098148" cy="2867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42"/>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 Intel</a:t>
            </a:r>
            <a:endParaRPr sz="3000" b="1">
              <a:solidFill>
                <a:srgbClr val="EC183F"/>
              </a:solidFill>
              <a:latin typeface="Rajdhani"/>
              <a:ea typeface="Rajdhani"/>
              <a:cs typeface="Rajdhani"/>
              <a:sym typeface="Rajdhani"/>
            </a:endParaRPr>
          </a:p>
        </p:txBody>
      </p:sp>
      <p:sp>
        <p:nvSpPr>
          <p:cNvPr id="185" name="Google Shape;185;p42"/>
          <p:cNvSpPr txBox="1"/>
          <p:nvPr/>
        </p:nvSpPr>
        <p:spPr>
          <a:xfrm>
            <a:off x="806450" y="1534325"/>
            <a:ext cx="3615000" cy="4872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86" name="Google Shape;186;p42"/>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87" name="Google Shape;187;p42"/>
          <p:cNvGraphicFramePr/>
          <p:nvPr>
            <p:extLst>
              <p:ext uri="{D42A27DB-BD31-4B8C-83A1-F6EECF244321}">
                <p14:modId xmlns:p14="http://schemas.microsoft.com/office/powerpoint/2010/main" val="723252457"/>
              </p:ext>
            </p:extLst>
          </p:nvPr>
        </p:nvGraphicFramePr>
        <p:xfrm>
          <a:off x="952500" y="1809750"/>
          <a:ext cx="7239000" cy="2621130"/>
        </p:xfrm>
        <a:graphic>
          <a:graphicData uri="http://schemas.openxmlformats.org/drawingml/2006/table">
            <a:tbl>
              <a:tblPr>
                <a:noFill/>
                <a:tableStyleId>{C670066E-4896-4435-A875-062D55DABA23}</a:tableStyleId>
              </a:tblPr>
              <a:tblGrid>
                <a:gridCol w="2051050">
                  <a:extLst>
                    <a:ext uri="{9D8B030D-6E8A-4147-A177-3AD203B41FA5}">
                      <a16:colId xmlns:a16="http://schemas.microsoft.com/office/drawing/2014/main" val="20000"/>
                    </a:ext>
                  </a:extLst>
                </a:gridCol>
                <a:gridCol w="518795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AR" b="1" dirty="0"/>
                        <a:t>Procesador Intel Core i7 10700 4.8GHz Turbo Socket 1200 Comet Lake</a:t>
                      </a: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b="1" dirty="0"/>
                        <a:t>Mother ASUS PRIME B460M-A R2.0 Intel 10th Gen - Socket 1200</a:t>
                      </a: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b="1" dirty="0"/>
                        <a:t>Memoria Kingston DDR4 8GB 3200MHz Fury Beast RGB</a:t>
                      </a:r>
                    </a:p>
                  </a:txBody>
                  <a:tcPr marL="91425" marR="91425" marT="91425" marB="91425">
                    <a:solidFill>
                      <a:srgbClr val="EFEFEF"/>
                    </a:solidFill>
                  </a:tcPr>
                </a:tc>
                <a:extLst>
                  <a:ext uri="{0D108BD9-81ED-4DB2-BD59-A6C34878D82A}">
                    <a16:rowId xmlns:a16="http://schemas.microsoft.com/office/drawing/2014/main" val="10002"/>
                  </a:ext>
                </a:extLst>
              </a:tr>
              <a:tr h="515525">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pt-BR" b="1" dirty="0"/>
                        <a:t>Disco solido SSD M.2 </a:t>
                      </a:r>
                      <a:r>
                        <a:rPr lang="pt-BR" b="1" dirty="0" err="1"/>
                        <a:t>Patriot</a:t>
                      </a:r>
                      <a:r>
                        <a:rPr lang="pt-BR" b="1" dirty="0"/>
                        <a:t> 480GB P310 1700MB/s </a:t>
                      </a:r>
                      <a:r>
                        <a:rPr lang="pt-BR" b="1" dirty="0" err="1"/>
                        <a:t>Pcie</a:t>
                      </a:r>
                      <a:r>
                        <a:rPr lang="pt-BR" b="1" dirty="0"/>
                        <a:t> Gen3 x4</a:t>
                      </a: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latin typeface="Open Sans"/>
                          <a:ea typeface="Open Sans"/>
                          <a:cs typeface="Open Sans"/>
                          <a:sym typeface="Open Sans"/>
                        </a:rPr>
                        <a:t>GeForce GT 1030 2GD4 LP OC</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43"/>
          <p:cNvSpPr txBox="1"/>
          <p:nvPr/>
        </p:nvSpPr>
        <p:spPr>
          <a:xfrm>
            <a:off x="61752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 AMD</a:t>
            </a:r>
            <a:endParaRPr sz="3000" b="1">
              <a:solidFill>
                <a:srgbClr val="EC183F"/>
              </a:solidFill>
              <a:latin typeface="Rajdhani"/>
              <a:ea typeface="Rajdhani"/>
              <a:cs typeface="Rajdhani"/>
              <a:sym typeface="Rajdhani"/>
            </a:endParaRPr>
          </a:p>
        </p:txBody>
      </p:sp>
      <p:sp>
        <p:nvSpPr>
          <p:cNvPr id="193" name="Google Shape;193;p43"/>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94" name="Google Shape;194;p43"/>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95" name="Google Shape;195;p43"/>
          <p:cNvGraphicFramePr/>
          <p:nvPr>
            <p:extLst>
              <p:ext uri="{D42A27DB-BD31-4B8C-83A1-F6EECF244321}">
                <p14:modId xmlns:p14="http://schemas.microsoft.com/office/powerpoint/2010/main" val="2011321046"/>
              </p:ext>
            </p:extLst>
          </p:nvPr>
        </p:nvGraphicFramePr>
        <p:xfrm>
          <a:off x="952500" y="1809750"/>
          <a:ext cx="7239000" cy="2621130"/>
        </p:xfrm>
        <a:graphic>
          <a:graphicData uri="http://schemas.openxmlformats.org/drawingml/2006/table">
            <a:tbl>
              <a:tblPr>
                <a:noFill/>
                <a:tableStyleId>{C670066E-4896-4435-A875-062D55DABA23}</a:tableStyleId>
              </a:tblPr>
              <a:tblGrid>
                <a:gridCol w="1891200">
                  <a:extLst>
                    <a:ext uri="{9D8B030D-6E8A-4147-A177-3AD203B41FA5}">
                      <a16:colId xmlns:a16="http://schemas.microsoft.com/office/drawing/2014/main" val="20000"/>
                    </a:ext>
                  </a:extLst>
                </a:gridCol>
                <a:gridCol w="53478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AR" b="1" dirty="0"/>
                        <a:t>Procesador AMD Ryzen 5 5600X 4.6GHz Turbo AM4 + </a:t>
                      </a:r>
                      <a:r>
                        <a:rPr lang="es-AR" b="1" dirty="0" err="1"/>
                        <a:t>Wraith</a:t>
                      </a:r>
                      <a:r>
                        <a:rPr lang="es-AR" b="1" dirty="0"/>
                        <a:t> </a:t>
                      </a:r>
                      <a:r>
                        <a:rPr lang="es-AR" b="1" dirty="0" err="1"/>
                        <a:t>Stealth</a:t>
                      </a:r>
                      <a:r>
                        <a:rPr lang="es-AR" b="1" dirty="0"/>
                        <a:t> </a:t>
                      </a:r>
                      <a:r>
                        <a:rPr lang="es-AR" b="1" dirty="0" err="1"/>
                        <a:t>Cooler</a:t>
                      </a:r>
                      <a:endParaRPr lang="es-AR" b="1" dirty="0"/>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
                          <a:latin typeface="Open Sans"/>
                          <a:ea typeface="Open Sans"/>
                          <a:cs typeface="Open Sans"/>
                          <a:sym typeface="Open Sans"/>
                        </a:rPr>
                        <a:t> A320M Asrock</a:t>
                      </a:r>
                      <a:endParaRPr>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b="1" dirty="0"/>
                        <a:t>Memoria Kingston DDR4 8GB 3200MHz Fury Beast RGB</a:t>
                      </a: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pt-BR" b="1" dirty="0"/>
                        <a:t>Disco solido SSD M.2 </a:t>
                      </a:r>
                      <a:r>
                        <a:rPr lang="pt-BR" b="1" dirty="0" err="1"/>
                        <a:t>Patriot</a:t>
                      </a:r>
                      <a:r>
                        <a:rPr lang="pt-BR" b="1" dirty="0"/>
                        <a:t> 480GB P310 1700MB/s </a:t>
                      </a:r>
                      <a:r>
                        <a:rPr lang="pt-BR" b="1" dirty="0" err="1"/>
                        <a:t>Pcie</a:t>
                      </a:r>
                      <a:r>
                        <a:rPr lang="pt-BR" b="1" dirty="0"/>
                        <a:t> Gen3 x4</a:t>
                      </a: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r>
                        <a:rPr lang="es-AR" b="1" dirty="0"/>
                        <a:t>Placa de Video XFX Radeon RX 6500 XT Black 4GB GDDR6 </a:t>
                      </a:r>
                      <a:r>
                        <a:rPr lang="es-AR" b="1" dirty="0" err="1"/>
                        <a:t>Speedster</a:t>
                      </a:r>
                      <a:r>
                        <a:rPr lang="es-AR" b="1" dirty="0"/>
                        <a:t> QICK210</a:t>
                      </a: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44"/>
          <p:cNvSpPr txBox="1"/>
          <p:nvPr/>
        </p:nvSpPr>
        <p:spPr>
          <a:xfrm>
            <a:off x="6363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a:t>
            </a:r>
            <a:endParaRPr sz="3000" b="1">
              <a:solidFill>
                <a:srgbClr val="EC183F"/>
              </a:solidFill>
              <a:latin typeface="Rajdhani"/>
              <a:ea typeface="Rajdhani"/>
              <a:cs typeface="Rajdhani"/>
              <a:sym typeface="Rajdhani"/>
            </a:endParaRPr>
          </a:p>
        </p:txBody>
      </p:sp>
      <p:sp>
        <p:nvSpPr>
          <p:cNvPr id="201" name="Google Shape;201;p44"/>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02" name="Google Shape;202;p44"/>
          <p:cNvGraphicFramePr/>
          <p:nvPr>
            <p:extLst>
              <p:ext uri="{D42A27DB-BD31-4B8C-83A1-F6EECF244321}">
                <p14:modId xmlns:p14="http://schemas.microsoft.com/office/powerpoint/2010/main" val="1774358264"/>
              </p:ext>
            </p:extLst>
          </p:nvPr>
        </p:nvGraphicFramePr>
        <p:xfrm>
          <a:off x="952500" y="2114550"/>
          <a:ext cx="7239000" cy="2621130"/>
        </p:xfrm>
        <a:graphic>
          <a:graphicData uri="http://schemas.openxmlformats.org/drawingml/2006/table">
            <a:tbl>
              <a:tblPr>
                <a:noFill/>
                <a:tableStyleId>{C670066E-4896-4435-A875-062D55DABA23}</a:tableStyleId>
              </a:tblPr>
              <a:tblGrid>
                <a:gridCol w="1900600">
                  <a:extLst>
                    <a:ext uri="{9D8B030D-6E8A-4147-A177-3AD203B41FA5}">
                      <a16:colId xmlns:a16="http://schemas.microsoft.com/office/drawing/2014/main" val="20000"/>
                    </a:ext>
                  </a:extLst>
                </a:gridCol>
                <a:gridCol w="53384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AR" b="1" dirty="0"/>
                        <a:t>Procesador AMD Ryzen 5 5600X 4.6GHz Turbo AM4 + </a:t>
                      </a:r>
                      <a:r>
                        <a:rPr lang="es-AR" b="1" dirty="0" err="1"/>
                        <a:t>Wraith</a:t>
                      </a:r>
                      <a:r>
                        <a:rPr lang="es-AR" b="1" dirty="0"/>
                        <a:t> </a:t>
                      </a:r>
                      <a:r>
                        <a:rPr lang="es-AR" b="1" dirty="0" err="1"/>
                        <a:t>Stealth</a:t>
                      </a:r>
                      <a:r>
                        <a:rPr lang="es-AR" b="1" dirty="0"/>
                        <a:t> </a:t>
                      </a:r>
                      <a:r>
                        <a:rPr lang="es-AR" b="1" dirty="0" err="1"/>
                        <a:t>Cooler</a:t>
                      </a:r>
                      <a:endParaRPr lang="es-AR" b="1" dirty="0"/>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b="1" dirty="0"/>
                        <a:t>Mother ASUS TUF A520M-PLUS WIFI AM4</a:t>
                      </a:r>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b="1" dirty="0"/>
                        <a:t>Memoria Kingston DDR4 8GB 3200MHz Fury Beast RGB</a:t>
                      </a: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pt-BR" b="1" dirty="0"/>
                        <a:t>Disco solido SSD M.2 </a:t>
                      </a:r>
                      <a:r>
                        <a:rPr lang="pt-BR" b="1" dirty="0" err="1"/>
                        <a:t>Patriot</a:t>
                      </a:r>
                      <a:r>
                        <a:rPr lang="pt-BR" b="1" dirty="0"/>
                        <a:t> 480GB P310 1700MB/s </a:t>
                      </a:r>
                      <a:r>
                        <a:rPr lang="pt-BR" b="1" dirty="0" err="1"/>
                        <a:t>Pcie</a:t>
                      </a:r>
                      <a:r>
                        <a:rPr lang="pt-BR" b="1" dirty="0"/>
                        <a:t> Gen3 x4</a:t>
                      </a:r>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AR" b="1" dirty="0"/>
                        <a:t>Placa de Video XFX Radeon RX 6500 XT Black 4GB GDDR6 </a:t>
                      </a:r>
                      <a:r>
                        <a:rPr lang="es-AR" b="1" dirty="0" err="1"/>
                        <a:t>Speedster</a:t>
                      </a:r>
                      <a:r>
                        <a:rPr lang="es-AR" b="1" dirty="0"/>
                        <a:t> QICK210</a:t>
                      </a: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
        <p:nvSpPr>
          <p:cNvPr id="203" name="Google Shape;203;p44"/>
          <p:cNvSpPr txBox="1"/>
          <p:nvPr/>
        </p:nvSpPr>
        <p:spPr>
          <a:xfrm>
            <a:off x="63635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1100"/>
              <a:buFont typeface="Arial"/>
              <a:buNone/>
            </a:pPr>
            <a:r>
              <a:rPr lang="es" sz="1600" dirty="0">
                <a:solidFill>
                  <a:srgbClr val="434343"/>
                </a:solidFill>
                <a:latin typeface="Open Sans"/>
                <a:ea typeface="Open Sans"/>
                <a:cs typeface="Open Sans"/>
                <a:sym typeface="Open Sans"/>
              </a:rPr>
              <a:t>Esta computadora debe ser armada a libre criterio del estudiante.</a:t>
            </a:r>
            <a:endParaRPr sz="1600" dirty="0">
              <a:solidFill>
                <a:srgbClr val="434343"/>
              </a:solidFill>
              <a:latin typeface="Open Sans"/>
              <a:ea typeface="Open Sans"/>
              <a:cs typeface="Open Sans"/>
              <a:sym typeface="Open Sans"/>
            </a:endParaRPr>
          </a:p>
          <a:p>
            <a:pPr marL="0" lvl="0" indent="0" algn="l" rtl="0">
              <a:lnSpc>
                <a:spcPct val="150000"/>
              </a:lnSpc>
              <a:spcBef>
                <a:spcPts val="0"/>
              </a:spcBef>
              <a:spcAft>
                <a:spcPts val="0"/>
              </a:spcAft>
              <a:buNone/>
            </a:pPr>
            <a:endParaRPr lang="es-AR" sz="1600" dirty="0">
              <a:solidFill>
                <a:srgbClr val="434343"/>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45"/>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a:t>
            </a:r>
            <a:endParaRPr sz="3000" b="1">
              <a:solidFill>
                <a:srgbClr val="EC183F"/>
              </a:solidFill>
              <a:latin typeface="Rajdhani"/>
              <a:ea typeface="Rajdhani"/>
              <a:cs typeface="Rajdhani"/>
              <a:sym typeface="Rajdhani"/>
            </a:endParaRPr>
          </a:p>
        </p:txBody>
      </p:sp>
      <p:sp>
        <p:nvSpPr>
          <p:cNvPr id="209" name="Google Shape;209;p45"/>
          <p:cNvSpPr txBox="1"/>
          <p:nvPr/>
        </p:nvSpPr>
        <p:spPr>
          <a:xfrm>
            <a:off x="637200" y="14621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alta son aquellos que requieren las mejores prestaciones del mercado. Son utilizados para tareas que requieren mucho procesamiento, como minería de datos, big data, gaming, entre otras. Generalmente utilizan GPU.</a:t>
            </a:r>
            <a:endParaRPr sz="1600">
              <a:solidFill>
                <a:srgbClr val="434343"/>
              </a:solidFill>
              <a:latin typeface="Open Sans"/>
              <a:ea typeface="Open Sans"/>
              <a:cs typeface="Open Sans"/>
              <a:sym typeface="Open Sans"/>
            </a:endParaRPr>
          </a:p>
        </p:txBody>
      </p:sp>
      <p:pic>
        <p:nvPicPr>
          <p:cNvPr id="210" name="Google Shape;210;p45"/>
          <p:cNvPicPr preferRelativeResize="0"/>
          <p:nvPr/>
        </p:nvPicPr>
        <p:blipFill>
          <a:blip r:embed="rId3">
            <a:alphaModFix/>
          </a:blip>
          <a:stretch>
            <a:fillRect/>
          </a:stretch>
        </p:blipFill>
        <p:spPr>
          <a:xfrm>
            <a:off x="3786636" y="1152101"/>
            <a:ext cx="5357363" cy="301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46"/>
          <p:cNvSpPr txBox="1"/>
          <p:nvPr/>
        </p:nvSpPr>
        <p:spPr>
          <a:xfrm>
            <a:off x="63637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 - Intel</a:t>
            </a:r>
            <a:endParaRPr sz="3000" b="1">
              <a:solidFill>
                <a:srgbClr val="EC183F"/>
              </a:solidFill>
              <a:latin typeface="Rajdhani"/>
              <a:ea typeface="Rajdhani"/>
              <a:cs typeface="Rajdhani"/>
              <a:sym typeface="Rajdhani"/>
            </a:endParaRPr>
          </a:p>
        </p:txBody>
      </p:sp>
      <p:sp>
        <p:nvSpPr>
          <p:cNvPr id="216" name="Google Shape;216;p46"/>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17" name="Google Shape;217;p46"/>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18" name="Google Shape;218;p46"/>
          <p:cNvGraphicFramePr/>
          <p:nvPr>
            <p:extLst>
              <p:ext uri="{D42A27DB-BD31-4B8C-83A1-F6EECF244321}">
                <p14:modId xmlns:p14="http://schemas.microsoft.com/office/powerpoint/2010/main" val="2778388816"/>
              </p:ext>
            </p:extLst>
          </p:nvPr>
        </p:nvGraphicFramePr>
        <p:xfrm>
          <a:off x="952500" y="1809750"/>
          <a:ext cx="7239000" cy="2621130"/>
        </p:xfrm>
        <a:graphic>
          <a:graphicData uri="http://schemas.openxmlformats.org/drawingml/2006/table">
            <a:tbl>
              <a:tblPr>
                <a:noFill/>
                <a:tableStyleId>{C670066E-4896-4435-A875-062D55DABA23}</a:tableStyleId>
              </a:tblPr>
              <a:tblGrid>
                <a:gridCol w="2051025">
                  <a:extLst>
                    <a:ext uri="{9D8B030D-6E8A-4147-A177-3AD203B41FA5}">
                      <a16:colId xmlns:a16="http://schemas.microsoft.com/office/drawing/2014/main" val="20000"/>
                    </a:ext>
                  </a:extLst>
                </a:gridCol>
                <a:gridCol w="51879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latin typeface="Open Sans"/>
                          <a:ea typeface="Open Sans"/>
                          <a:cs typeface="Open Sans"/>
                          <a:sym typeface="Open Sans"/>
                        </a:rPr>
                        <a:t>Core i7-10700</a:t>
                      </a: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b="1" dirty="0"/>
                        <a:t>Mother ASUS PRIME B560M-A S1200 11th Gen PCIe 4.0</a:t>
                      </a:r>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b="1" dirty="0"/>
                        <a:t>4 x Memoria Kingston DDR4 8GB 3200MHz Fury Beast RGB</a:t>
                      </a:r>
                    </a:p>
                  </a:txBody>
                  <a:tcPr marL="91425" marR="91425" marT="91425" marB="91425">
                    <a:solidFill>
                      <a:srgbClr val="EFEFEF"/>
                    </a:solidFill>
                  </a:tcPr>
                </a:tc>
                <a:extLst>
                  <a:ext uri="{0D108BD9-81ED-4DB2-BD59-A6C34878D82A}">
                    <a16:rowId xmlns:a16="http://schemas.microsoft.com/office/drawing/2014/main" val="10002"/>
                  </a:ext>
                </a:extLst>
              </a:tr>
              <a:tr h="496725">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AR" b="1" dirty="0"/>
                        <a:t>Disco Solido SSD M.2 WD 960GB Green SN350 2400MB/s </a:t>
                      </a:r>
                      <a:r>
                        <a:rPr lang="es-AR" b="1" dirty="0" err="1"/>
                        <a:t>NVMe</a:t>
                      </a:r>
                      <a:r>
                        <a:rPr lang="es-AR" b="1" dirty="0"/>
                        <a:t> PCI-Express x4</a:t>
                      </a:r>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AR" b="1" dirty="0"/>
                        <a:t>Placa de Video </a:t>
                      </a:r>
                      <a:r>
                        <a:rPr lang="es-AR" b="1" dirty="0" err="1"/>
                        <a:t>Zotac</a:t>
                      </a:r>
                      <a:r>
                        <a:rPr lang="es-AR" b="1" dirty="0"/>
                        <a:t> GeForce RTX 3060 12GB GDDR6 Twin Edge LHR</a:t>
                      </a: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47"/>
          <p:cNvSpPr txBox="1"/>
          <p:nvPr/>
        </p:nvSpPr>
        <p:spPr>
          <a:xfrm>
            <a:off x="63632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 - AMD</a:t>
            </a:r>
            <a:endParaRPr sz="3000" b="1">
              <a:solidFill>
                <a:srgbClr val="EC183F"/>
              </a:solidFill>
              <a:latin typeface="Rajdhani"/>
              <a:ea typeface="Rajdhani"/>
              <a:cs typeface="Rajdhani"/>
              <a:sym typeface="Rajdhani"/>
            </a:endParaRPr>
          </a:p>
        </p:txBody>
      </p:sp>
      <p:sp>
        <p:nvSpPr>
          <p:cNvPr id="224" name="Google Shape;224;p47"/>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25" name="Google Shape;225;p47"/>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26" name="Google Shape;226;p47"/>
          <p:cNvGraphicFramePr/>
          <p:nvPr>
            <p:extLst>
              <p:ext uri="{D42A27DB-BD31-4B8C-83A1-F6EECF244321}">
                <p14:modId xmlns:p14="http://schemas.microsoft.com/office/powerpoint/2010/main" val="1976523913"/>
              </p:ext>
            </p:extLst>
          </p:nvPr>
        </p:nvGraphicFramePr>
        <p:xfrm>
          <a:off x="952500" y="1809750"/>
          <a:ext cx="7239000" cy="2621130"/>
        </p:xfrm>
        <a:graphic>
          <a:graphicData uri="http://schemas.openxmlformats.org/drawingml/2006/table">
            <a:tbl>
              <a:tblPr>
                <a:noFill/>
                <a:tableStyleId>{C670066E-4896-4435-A875-062D55DABA23}</a:tableStyleId>
              </a:tblPr>
              <a:tblGrid>
                <a:gridCol w="1919400">
                  <a:extLst>
                    <a:ext uri="{9D8B030D-6E8A-4147-A177-3AD203B41FA5}">
                      <a16:colId xmlns:a16="http://schemas.microsoft.com/office/drawing/2014/main" val="20000"/>
                    </a:ext>
                  </a:extLst>
                </a:gridCol>
                <a:gridCol w="53196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latin typeface="Open Sans"/>
                          <a:ea typeface="Open Sans"/>
                          <a:cs typeface="Open Sans"/>
                          <a:sym typeface="Open Sans"/>
                        </a:rPr>
                        <a:t>Amd Ryzen 7 3800xt</a:t>
                      </a: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b="1" dirty="0"/>
                        <a:t>4 x Memoria Kingston DDR4 8GB 3200MHz Fury Beast RGB</a:t>
                      </a:r>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AR" b="1" dirty="0"/>
                        <a:t>Disco Solido SSD M.2 WD 960GB Green SN350 2400MB/s </a:t>
                      </a:r>
                      <a:r>
                        <a:rPr lang="es-AR" b="1" dirty="0" err="1"/>
                        <a:t>NVMe</a:t>
                      </a:r>
                      <a:r>
                        <a:rPr lang="es-AR" b="1" dirty="0"/>
                        <a:t> PCI-Express x4</a:t>
                      </a: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AR" b="1" dirty="0"/>
                        <a:t>Disco Solido SSD M.2 WD 960GB Green SN350 2400MB/s </a:t>
                      </a:r>
                      <a:r>
                        <a:rPr lang="es-AR" b="1" dirty="0" err="1"/>
                        <a:t>NVMe</a:t>
                      </a:r>
                      <a:r>
                        <a:rPr lang="es-AR" b="1" dirty="0"/>
                        <a:t> PCI-Express x4</a:t>
                      </a:r>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r>
                        <a:rPr lang="es-AR" b="1" dirty="0"/>
                        <a:t>Placa de Video MSI Radeon RX 6700 XT 12GB GDDR6 GAMING X</a:t>
                      </a: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1"/>
        <p:cNvGrpSpPr/>
        <p:nvPr/>
      </p:nvGrpSpPr>
      <p:grpSpPr>
        <a:xfrm>
          <a:off x="0" y="0"/>
          <a:ext cx="0" cy="0"/>
          <a:chOff x="0" y="0"/>
          <a:chExt cx="0" cy="0"/>
        </a:xfrm>
      </p:grpSpPr>
      <p:sp>
        <p:nvSpPr>
          <p:cNvPr id="92" name="Google Shape;92;p30"/>
          <p:cNvSpPr txBox="1"/>
          <p:nvPr/>
        </p:nvSpPr>
        <p:spPr>
          <a:xfrm>
            <a:off x="3897550" y="1527975"/>
            <a:ext cx="4856400" cy="3067200"/>
          </a:xfrm>
          <a:prstGeom prst="rect">
            <a:avLst/>
          </a:prstGeom>
          <a:noFill/>
          <a:ln>
            <a:noFill/>
          </a:ln>
        </p:spPr>
        <p:txBody>
          <a:bodyPr spcFirstLastPara="1" wrap="square" lIns="91425" tIns="45700" rIns="91425" bIns="45700" anchor="ctr" anchorCtr="0">
            <a:noAutofit/>
          </a:bodyPr>
          <a:lstStyle/>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 action="ppaction://hlinkshowjump?jump=nextslide"/>
              </a:rPr>
              <a:t>Consigna</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3" action="ppaction://hlinksldjump"/>
              </a:rPr>
              <a:t>Detalles</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4" action="ppaction://hlinksldjump"/>
              </a:rPr>
              <a:t>Especificaciones</a:t>
            </a:r>
            <a:r>
              <a:rPr lang="es" sz="2000" b="1" u="sng">
                <a:solidFill>
                  <a:schemeClr val="hlink"/>
                </a:solidFill>
                <a:latin typeface="Open Sans"/>
                <a:ea typeface="Open Sans"/>
                <a:cs typeface="Open Sans"/>
                <a:sym typeface="Open Sans"/>
                <a:hlinkClick r:id="rId4" action="ppaction://hlinksldjump"/>
              </a:rPr>
              <a:t> de equipos</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5" action="ppaction://hlinksldjump"/>
              </a:rPr>
              <a:t>Entrega</a:t>
            </a:r>
            <a:endParaRPr sz="2000" b="1">
              <a:solidFill>
                <a:srgbClr val="434343"/>
              </a:solidFill>
              <a:latin typeface="Open Sans"/>
              <a:ea typeface="Open Sans"/>
              <a:cs typeface="Open Sans"/>
              <a:sym typeface="Open Sans"/>
            </a:endParaRPr>
          </a:p>
          <a:p>
            <a:pPr marL="457200" lvl="0" indent="0" algn="l" rtl="0">
              <a:lnSpc>
                <a:spcPct val="130000"/>
              </a:lnSpc>
              <a:spcBef>
                <a:spcPts val="0"/>
              </a:spcBef>
              <a:spcAft>
                <a:spcPts val="0"/>
              </a:spcAft>
              <a:buNone/>
            </a:pPr>
            <a:endParaRPr sz="2000" b="1">
              <a:solidFill>
                <a:srgbClr val="434343"/>
              </a:solidFill>
              <a:latin typeface="Rajdhani"/>
              <a:ea typeface="Rajdhani"/>
              <a:cs typeface="Rajdhani"/>
              <a:sym typeface="Rajdhani"/>
            </a:endParaRPr>
          </a:p>
        </p:txBody>
      </p:sp>
      <p:sp>
        <p:nvSpPr>
          <p:cNvPr id="93" name="Google Shape;93;p30"/>
          <p:cNvSpPr txBox="1"/>
          <p:nvPr/>
        </p:nvSpPr>
        <p:spPr>
          <a:xfrm>
            <a:off x="1672950" y="2442819"/>
            <a:ext cx="1590300" cy="8430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100" b="1">
                <a:solidFill>
                  <a:srgbClr val="EC183F"/>
                </a:solidFill>
                <a:latin typeface="Rajdhani"/>
                <a:ea typeface="Rajdhani"/>
                <a:cs typeface="Rajdhani"/>
                <a:sym typeface="Rajdhani"/>
              </a:rPr>
              <a:t>Índice</a:t>
            </a:r>
            <a:endParaRPr sz="2700" b="1">
              <a:solidFill>
                <a:srgbClr val="EC183F"/>
              </a:solidFill>
              <a:latin typeface="Rajdhani"/>
              <a:ea typeface="Rajdhani"/>
              <a:cs typeface="Rajdhani"/>
              <a:sym typeface="Rajdhani"/>
            </a:endParaRPr>
          </a:p>
        </p:txBody>
      </p:sp>
      <p:cxnSp>
        <p:nvCxnSpPr>
          <p:cNvPr id="94" name="Google Shape;94;p30"/>
          <p:cNvCxnSpPr/>
          <p:nvPr/>
        </p:nvCxnSpPr>
        <p:spPr>
          <a:xfrm flipH="1">
            <a:off x="3592750" y="1409375"/>
            <a:ext cx="18900" cy="30333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48"/>
          <p:cNvSpPr txBox="1"/>
          <p:nvPr/>
        </p:nvSpPr>
        <p:spPr>
          <a:xfrm>
            <a:off x="64380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a:t>
            </a:r>
            <a:endParaRPr sz="3000" b="1">
              <a:solidFill>
                <a:srgbClr val="EC183F"/>
              </a:solidFill>
              <a:latin typeface="Rajdhani"/>
              <a:ea typeface="Rajdhani"/>
              <a:cs typeface="Rajdhani"/>
              <a:sym typeface="Rajdhani"/>
            </a:endParaRPr>
          </a:p>
        </p:txBody>
      </p:sp>
      <p:sp>
        <p:nvSpPr>
          <p:cNvPr id="232" name="Google Shape;232;p48"/>
          <p:cNvSpPr txBox="1"/>
          <p:nvPr/>
        </p:nvSpPr>
        <p:spPr>
          <a:xfrm>
            <a:off x="6540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33" name="Google Shape;233;p48"/>
          <p:cNvSpPr txBox="1"/>
          <p:nvPr/>
        </p:nvSpPr>
        <p:spPr>
          <a:xfrm>
            <a:off x="8682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34" name="Google Shape;234;p48"/>
          <p:cNvGraphicFramePr/>
          <p:nvPr>
            <p:extLst>
              <p:ext uri="{D42A27DB-BD31-4B8C-83A1-F6EECF244321}">
                <p14:modId xmlns:p14="http://schemas.microsoft.com/office/powerpoint/2010/main" val="1616393383"/>
              </p:ext>
            </p:extLst>
          </p:nvPr>
        </p:nvGraphicFramePr>
        <p:xfrm>
          <a:off x="952500" y="2114550"/>
          <a:ext cx="7239000" cy="2834490"/>
        </p:xfrm>
        <a:graphic>
          <a:graphicData uri="http://schemas.openxmlformats.org/drawingml/2006/table">
            <a:tbl>
              <a:tblPr>
                <a:noFill/>
                <a:tableStyleId>{C670066E-4896-4435-A875-062D55DABA23}</a:tableStyleId>
              </a:tblPr>
              <a:tblGrid>
                <a:gridCol w="1947600">
                  <a:extLst>
                    <a:ext uri="{9D8B030D-6E8A-4147-A177-3AD203B41FA5}">
                      <a16:colId xmlns:a16="http://schemas.microsoft.com/office/drawing/2014/main" val="20000"/>
                    </a:ext>
                  </a:extLst>
                </a:gridCol>
                <a:gridCol w="52914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AR" b="1" dirty="0"/>
                        <a:t>Procesador AMD Ryzen 9 5950X 4.9GHz Turbo AM4 - No incluye </a:t>
                      </a:r>
                      <a:r>
                        <a:rPr lang="es-AR" b="1" dirty="0" err="1"/>
                        <a:t>Cooler</a:t>
                      </a:r>
                      <a:endParaRPr lang="es-AR" b="1" dirty="0"/>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b="1" dirty="0"/>
                        <a:t>Mother </a:t>
                      </a:r>
                      <a:r>
                        <a:rPr lang="en-US" b="1" dirty="0" err="1"/>
                        <a:t>Asrock</a:t>
                      </a:r>
                      <a:r>
                        <a:rPr lang="en-US" b="1" dirty="0"/>
                        <a:t> X570 TAICHI - RAZER EDITION</a:t>
                      </a:r>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AR" b="1" dirty="0"/>
                        <a:t>Memoria </a:t>
                      </a:r>
                      <a:r>
                        <a:rPr lang="es-AR" b="1" dirty="0" err="1"/>
                        <a:t>Patriot</a:t>
                      </a:r>
                      <a:r>
                        <a:rPr lang="es-AR" b="1" dirty="0"/>
                        <a:t> Viper DDR4 64GB (2x32GB) 3200Mhz Steel RGB Black</a:t>
                      </a: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AR" b="1" dirty="0"/>
                        <a:t>Disco Sólido PCIE Gigabyte AORUS RGB AIC 1TB 3480MB/s </a:t>
                      </a:r>
                      <a:r>
                        <a:rPr lang="es-AR" b="1" dirty="0" err="1"/>
                        <a:t>NVMe</a:t>
                      </a:r>
                      <a:endParaRPr lang="es-AR" b="1" dirty="0"/>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AR" b="1" dirty="0"/>
                        <a:t>Placa de Video MSI GeForce RTX 3090 24GB GDDR6X VENTUS 3X OC</a:t>
                      </a: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
        <p:nvSpPr>
          <p:cNvPr id="235" name="Google Shape;235;p48"/>
          <p:cNvSpPr txBox="1"/>
          <p:nvPr/>
        </p:nvSpPr>
        <p:spPr>
          <a:xfrm>
            <a:off x="64380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1100"/>
              <a:buFont typeface="Arial"/>
              <a:buNone/>
            </a:pPr>
            <a:r>
              <a:rPr lang="es" sz="1600" dirty="0">
                <a:solidFill>
                  <a:srgbClr val="434343"/>
                </a:solidFill>
                <a:latin typeface="Open Sans"/>
                <a:ea typeface="Open Sans"/>
                <a:cs typeface="Open Sans"/>
                <a:sym typeface="Open Sans"/>
              </a:rPr>
              <a:t>Esta computadora debe ser armada a libre criterio del estudiante.</a:t>
            </a:r>
            <a:endParaRPr sz="1600" dirty="0">
              <a:solidFill>
                <a:srgbClr val="434343"/>
              </a:solidFill>
              <a:latin typeface="Open Sans"/>
              <a:ea typeface="Open Sans"/>
              <a:cs typeface="Open Sans"/>
              <a:sym typeface="Open Sans"/>
            </a:endParaRPr>
          </a:p>
          <a:p>
            <a:pPr marL="0" lvl="0" indent="0" algn="l" rtl="0">
              <a:lnSpc>
                <a:spcPct val="150000"/>
              </a:lnSpc>
              <a:spcBef>
                <a:spcPts val="0"/>
              </a:spcBef>
              <a:spcAft>
                <a:spcPts val="0"/>
              </a:spcAft>
              <a:buNone/>
            </a:pPr>
            <a:endParaRPr sz="1600" dirty="0">
              <a:solidFill>
                <a:srgbClr val="434343"/>
              </a:solidFill>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239"/>
        <p:cNvGrpSpPr/>
        <p:nvPr/>
      </p:nvGrpSpPr>
      <p:grpSpPr>
        <a:xfrm>
          <a:off x="0" y="0"/>
          <a:ext cx="0" cy="0"/>
          <a:chOff x="0" y="0"/>
          <a:chExt cx="0" cy="0"/>
        </a:xfrm>
      </p:grpSpPr>
      <p:sp>
        <p:nvSpPr>
          <p:cNvPr id="240" name="Google Shape;240;p49"/>
          <p:cNvSpPr txBox="1"/>
          <p:nvPr/>
        </p:nvSpPr>
        <p:spPr>
          <a:xfrm>
            <a:off x="3609750" y="1495200"/>
            <a:ext cx="36369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Entrega</a:t>
            </a:r>
            <a:endParaRPr sz="3700" b="1">
              <a:solidFill>
                <a:srgbClr val="FFFFFF"/>
              </a:solidFill>
              <a:latin typeface="Rajdhani"/>
              <a:ea typeface="Rajdhani"/>
              <a:cs typeface="Rajdhani"/>
              <a:sym typeface="Rajdhani"/>
            </a:endParaRPr>
          </a:p>
        </p:txBody>
      </p:sp>
      <p:sp>
        <p:nvSpPr>
          <p:cNvPr id="241" name="Google Shape;241;p49"/>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4</a:t>
            </a:r>
            <a:endParaRPr sz="6000" b="1">
              <a:solidFill>
                <a:srgbClr val="FFFFFF"/>
              </a:solidFill>
              <a:latin typeface="Rajdhani"/>
              <a:ea typeface="Rajdhani"/>
              <a:cs typeface="Rajdhani"/>
              <a:sym typeface="Rajdhani"/>
            </a:endParaRPr>
          </a:p>
        </p:txBody>
      </p:sp>
      <p:sp>
        <p:nvSpPr>
          <p:cNvPr id="242" name="Google Shape;242;p49"/>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50"/>
          <p:cNvSpPr txBox="1"/>
          <p:nvPr/>
        </p:nvSpPr>
        <p:spPr>
          <a:xfrm>
            <a:off x="625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Entrega</a:t>
            </a:r>
            <a:endParaRPr sz="3000" b="1">
              <a:solidFill>
                <a:srgbClr val="EC183F"/>
              </a:solidFill>
              <a:latin typeface="Rajdhani"/>
              <a:ea typeface="Rajdhani"/>
              <a:cs typeface="Rajdhani"/>
              <a:sym typeface="Rajdhani"/>
            </a:endParaRPr>
          </a:p>
        </p:txBody>
      </p:sp>
      <p:sp>
        <p:nvSpPr>
          <p:cNvPr id="248" name="Google Shape;248;p50"/>
          <p:cNvSpPr txBox="1"/>
          <p:nvPr/>
        </p:nvSpPr>
        <p:spPr>
          <a:xfrm>
            <a:off x="636200" y="1534325"/>
            <a:ext cx="4185300" cy="1443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Cada estudiante debe subir a su mochila del viajero un archivo del formato que prefiera (.pdf, .doc, .xls) con el detalle de los diferentes equipos que armó.</a:t>
            </a:r>
            <a:endParaRPr sz="1600">
              <a:solidFill>
                <a:srgbClr val="434343"/>
              </a:solidFill>
              <a:latin typeface="Open Sans"/>
              <a:ea typeface="Open Sans"/>
              <a:cs typeface="Open Sans"/>
              <a:sym typeface="Open Sans"/>
            </a:endParaRPr>
          </a:p>
        </p:txBody>
      </p:sp>
      <p:pic>
        <p:nvPicPr>
          <p:cNvPr id="249" name="Google Shape;249;p50"/>
          <p:cNvPicPr preferRelativeResize="0"/>
          <p:nvPr/>
        </p:nvPicPr>
        <p:blipFill>
          <a:blip r:embed="rId3">
            <a:alphaModFix/>
          </a:blip>
          <a:stretch>
            <a:fillRect/>
          </a:stretch>
        </p:blipFill>
        <p:spPr>
          <a:xfrm>
            <a:off x="4318875" y="1250925"/>
            <a:ext cx="3270427" cy="1839626"/>
          </a:xfrm>
          <a:prstGeom prst="rect">
            <a:avLst/>
          </a:prstGeom>
          <a:noFill/>
          <a:ln>
            <a:noFill/>
          </a:ln>
        </p:spPr>
      </p:pic>
      <p:pic>
        <p:nvPicPr>
          <p:cNvPr id="250" name="Google Shape;250;p50"/>
          <p:cNvPicPr preferRelativeResize="0"/>
          <p:nvPr/>
        </p:nvPicPr>
        <p:blipFill>
          <a:blip r:embed="rId4">
            <a:alphaModFix/>
          </a:blip>
          <a:stretch>
            <a:fillRect/>
          </a:stretch>
        </p:blipFill>
        <p:spPr>
          <a:xfrm>
            <a:off x="5677200" y="1418864"/>
            <a:ext cx="2902574" cy="1632698"/>
          </a:xfrm>
          <a:prstGeom prst="rect">
            <a:avLst/>
          </a:prstGeom>
          <a:noFill/>
          <a:ln>
            <a:noFill/>
          </a:ln>
        </p:spPr>
      </p:pic>
      <p:pic>
        <p:nvPicPr>
          <p:cNvPr id="251" name="Google Shape;251;p50"/>
          <p:cNvPicPr preferRelativeResize="0"/>
          <p:nvPr/>
        </p:nvPicPr>
        <p:blipFill>
          <a:blip r:embed="rId5">
            <a:alphaModFix/>
          </a:blip>
          <a:stretch>
            <a:fillRect/>
          </a:stretch>
        </p:blipFill>
        <p:spPr>
          <a:xfrm>
            <a:off x="5047350" y="2153639"/>
            <a:ext cx="2902574" cy="163269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255"/>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98"/>
        <p:cNvGrpSpPr/>
        <p:nvPr/>
      </p:nvGrpSpPr>
      <p:grpSpPr>
        <a:xfrm>
          <a:off x="0" y="0"/>
          <a:ext cx="0" cy="0"/>
          <a:chOff x="0" y="0"/>
          <a:chExt cx="0" cy="0"/>
        </a:xfrm>
      </p:grpSpPr>
      <p:sp>
        <p:nvSpPr>
          <p:cNvPr id="99" name="Google Shape;99;p31"/>
          <p:cNvSpPr txBox="1"/>
          <p:nvPr/>
        </p:nvSpPr>
        <p:spPr>
          <a:xfrm>
            <a:off x="3609750" y="1495200"/>
            <a:ext cx="33327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Consigna </a:t>
            </a:r>
            <a:endParaRPr sz="3700" b="1">
              <a:solidFill>
                <a:srgbClr val="FFFFFF"/>
              </a:solidFill>
              <a:latin typeface="Rajdhani"/>
              <a:ea typeface="Rajdhani"/>
              <a:cs typeface="Rajdhani"/>
              <a:sym typeface="Rajdhani"/>
            </a:endParaRPr>
          </a:p>
        </p:txBody>
      </p:sp>
      <p:sp>
        <p:nvSpPr>
          <p:cNvPr id="100" name="Google Shape;100;p31"/>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1</a:t>
            </a:r>
            <a:endParaRPr sz="6000" b="1">
              <a:solidFill>
                <a:srgbClr val="FFFFFF"/>
              </a:solidFill>
              <a:latin typeface="Rajdhani"/>
              <a:ea typeface="Rajdhani"/>
              <a:cs typeface="Rajdhani"/>
              <a:sym typeface="Rajdhani"/>
            </a:endParaRPr>
          </a:p>
        </p:txBody>
      </p:sp>
      <p:sp>
        <p:nvSpPr>
          <p:cNvPr id="101" name="Google Shape;101;p31"/>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2"/>
          <p:cNvSpPr txBox="1"/>
          <p:nvPr/>
        </p:nvSpPr>
        <p:spPr>
          <a:xfrm>
            <a:off x="626825" y="1458250"/>
            <a:ext cx="4311600" cy="25953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En base a lo aprendido de toda la estructura de computadoras, vamos a proceder a armar diferentes computadoras en base a necesidades de uso determinadas y compatibilidades entre sus diferentes componentes.</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Vamos a armar 9 computadoras de 3 gamas diferentes (gama alta, media y baja) en donde habrá que determinar los componentes compatibles a cada uno.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07" name="Google Shape;107;p32"/>
          <p:cNvSpPr txBox="1"/>
          <p:nvPr/>
        </p:nvSpPr>
        <p:spPr>
          <a:xfrm>
            <a:off x="616575" y="608150"/>
            <a:ext cx="31164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Consigna</a:t>
            </a:r>
            <a:endParaRPr sz="3000" b="1">
              <a:solidFill>
                <a:srgbClr val="EC183F"/>
              </a:solidFill>
              <a:latin typeface="Rajdhani"/>
              <a:ea typeface="Rajdhani"/>
              <a:cs typeface="Rajdhani"/>
              <a:sym typeface="Rajdhani"/>
            </a:endParaRPr>
          </a:p>
        </p:txBody>
      </p:sp>
      <p:pic>
        <p:nvPicPr>
          <p:cNvPr id="108" name="Google Shape;108;p32"/>
          <p:cNvPicPr preferRelativeResize="0"/>
          <p:nvPr/>
        </p:nvPicPr>
        <p:blipFill>
          <a:blip r:embed="rId3">
            <a:alphaModFix/>
          </a:blip>
          <a:stretch>
            <a:fillRect/>
          </a:stretch>
        </p:blipFill>
        <p:spPr>
          <a:xfrm>
            <a:off x="4165575" y="1798678"/>
            <a:ext cx="5183201" cy="2915548"/>
          </a:xfrm>
          <a:prstGeom prst="rect">
            <a:avLst/>
          </a:prstGeom>
          <a:noFill/>
          <a:ln>
            <a:noFill/>
          </a:ln>
        </p:spPr>
      </p:pic>
      <p:pic>
        <p:nvPicPr>
          <p:cNvPr id="109" name="Google Shape;109;p32"/>
          <p:cNvPicPr preferRelativeResize="0"/>
          <p:nvPr/>
        </p:nvPicPr>
        <p:blipFill>
          <a:blip r:embed="rId4">
            <a:alphaModFix/>
          </a:blip>
          <a:stretch>
            <a:fillRect/>
          </a:stretch>
        </p:blipFill>
        <p:spPr>
          <a:xfrm>
            <a:off x="4881449" y="1290212"/>
            <a:ext cx="1951852" cy="1097899"/>
          </a:xfrm>
          <a:prstGeom prst="rect">
            <a:avLst/>
          </a:prstGeom>
          <a:noFill/>
          <a:ln>
            <a:noFill/>
          </a:ln>
        </p:spPr>
      </p:pic>
      <p:pic>
        <p:nvPicPr>
          <p:cNvPr id="110" name="Google Shape;110;p32"/>
          <p:cNvPicPr preferRelativeResize="0"/>
          <p:nvPr/>
        </p:nvPicPr>
        <p:blipFill>
          <a:blip r:embed="rId5">
            <a:alphaModFix/>
          </a:blip>
          <a:stretch>
            <a:fillRect/>
          </a:stretch>
        </p:blipFill>
        <p:spPr>
          <a:xfrm>
            <a:off x="5801575" y="962650"/>
            <a:ext cx="3116401" cy="17530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114"/>
        <p:cNvGrpSpPr/>
        <p:nvPr/>
      </p:nvGrpSpPr>
      <p:grpSpPr>
        <a:xfrm>
          <a:off x="0" y="0"/>
          <a:ext cx="0" cy="0"/>
          <a:chOff x="0" y="0"/>
          <a:chExt cx="0" cy="0"/>
        </a:xfrm>
      </p:grpSpPr>
      <p:sp>
        <p:nvSpPr>
          <p:cNvPr id="115" name="Google Shape;115;p33"/>
          <p:cNvSpPr txBox="1"/>
          <p:nvPr/>
        </p:nvSpPr>
        <p:spPr>
          <a:xfrm>
            <a:off x="3609750" y="1495200"/>
            <a:ext cx="33960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Detalles</a:t>
            </a:r>
            <a:endParaRPr sz="3700" b="1">
              <a:solidFill>
                <a:srgbClr val="FFFFFF"/>
              </a:solidFill>
              <a:latin typeface="Rajdhani"/>
              <a:ea typeface="Rajdhani"/>
              <a:cs typeface="Rajdhani"/>
              <a:sym typeface="Rajdhani"/>
            </a:endParaRPr>
          </a:p>
        </p:txBody>
      </p:sp>
      <p:sp>
        <p:nvSpPr>
          <p:cNvPr id="116" name="Google Shape;116;p33"/>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2</a:t>
            </a:r>
            <a:endParaRPr sz="6000" b="1">
              <a:solidFill>
                <a:srgbClr val="FFFFFF"/>
              </a:solidFill>
              <a:latin typeface="Rajdhani"/>
              <a:ea typeface="Rajdhani"/>
              <a:cs typeface="Rajdhani"/>
              <a:sym typeface="Rajdhani"/>
            </a:endParaRPr>
          </a:p>
        </p:txBody>
      </p:sp>
      <p:sp>
        <p:nvSpPr>
          <p:cNvPr id="117" name="Google Shape;117;p33"/>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34"/>
          <p:cNvSpPr txBox="1"/>
          <p:nvPr/>
        </p:nvSpPr>
        <p:spPr>
          <a:xfrm>
            <a:off x="616625" y="6140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Detalles de armado</a:t>
            </a:r>
            <a:endParaRPr sz="3000" b="1">
              <a:solidFill>
                <a:srgbClr val="EC183F"/>
              </a:solidFill>
              <a:latin typeface="Rajdhani"/>
              <a:ea typeface="Rajdhani"/>
              <a:cs typeface="Rajdhani"/>
              <a:sym typeface="Rajdhani"/>
            </a:endParaRPr>
          </a:p>
        </p:txBody>
      </p:sp>
      <p:sp>
        <p:nvSpPr>
          <p:cNvPr id="123" name="Google Shape;123;p34"/>
          <p:cNvSpPr txBox="1"/>
          <p:nvPr/>
        </p:nvSpPr>
        <p:spPr>
          <a:xfrm>
            <a:off x="626875" y="1468150"/>
            <a:ext cx="4058400" cy="32553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Para el armado vamos a tener un cuadro de especificaciones donde tendremos separado.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Procesador</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Placa madre</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Memoria primaria</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Memoria secundaria</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GPU (si es que fuera necesario)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b="1">
              <a:solidFill>
                <a:srgbClr val="434343"/>
              </a:solidFill>
              <a:latin typeface="Open Sans"/>
              <a:ea typeface="Open Sans"/>
              <a:cs typeface="Open Sans"/>
              <a:sym typeface="Open Sans"/>
            </a:endParaRPr>
          </a:p>
        </p:txBody>
      </p:sp>
      <p:sp>
        <p:nvSpPr>
          <p:cNvPr id="124" name="Google Shape;124;p34"/>
          <p:cNvSpPr txBox="1"/>
          <p:nvPr/>
        </p:nvSpPr>
        <p:spPr>
          <a:xfrm>
            <a:off x="4805000" y="1427450"/>
            <a:ext cx="3789600" cy="2382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Deberemos armar </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computadoras por gama, donde cada una de estas  serán o compatibles con </a:t>
            </a:r>
            <a:r>
              <a:rPr lang="es" sz="1600" b="1">
                <a:solidFill>
                  <a:srgbClr val="434343"/>
                </a:solidFill>
                <a:latin typeface="Open Sans"/>
                <a:ea typeface="Open Sans"/>
                <a:cs typeface="Open Sans"/>
                <a:sym typeface="Open Sans"/>
              </a:rPr>
              <a:t>Intel</a:t>
            </a:r>
            <a:r>
              <a:rPr lang="es" sz="1600">
                <a:solidFill>
                  <a:srgbClr val="434343"/>
                </a:solidFill>
                <a:latin typeface="Open Sans"/>
                <a:ea typeface="Open Sans"/>
                <a:cs typeface="Open Sans"/>
                <a:sym typeface="Open Sans"/>
              </a:rPr>
              <a:t> o </a:t>
            </a:r>
            <a:r>
              <a:rPr lang="es" sz="1600" b="1">
                <a:solidFill>
                  <a:srgbClr val="434343"/>
                </a:solidFill>
                <a:latin typeface="Open Sans"/>
                <a:ea typeface="Open Sans"/>
                <a:cs typeface="Open Sans"/>
                <a:sym typeface="Open Sans"/>
              </a:rPr>
              <a:t>AMD</a:t>
            </a:r>
            <a:r>
              <a:rPr lang="es" sz="1600">
                <a:solidFill>
                  <a:srgbClr val="434343"/>
                </a:solidFill>
                <a:latin typeface="Open Sans"/>
                <a:ea typeface="Open Sans"/>
                <a:cs typeface="Open Sans"/>
                <a:sym typeface="Open Sans"/>
              </a:rPr>
              <a:t>.</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s" sz="1600" b="1">
                <a:solidFill>
                  <a:srgbClr val="434343"/>
                </a:solidFill>
                <a:latin typeface="Open Sans"/>
                <a:ea typeface="Open Sans"/>
                <a:cs typeface="Open Sans"/>
                <a:sym typeface="Open Sans"/>
              </a:rPr>
              <a:t>El tercer ordenador debe ser armado a libre criterio del estudiante.</a:t>
            </a:r>
            <a:endParaRPr sz="1600" b="1">
              <a:solidFill>
                <a:srgbClr val="434343"/>
              </a:solidFill>
              <a:latin typeface="Open Sans"/>
              <a:ea typeface="Open Sans"/>
              <a:cs typeface="Open Sans"/>
              <a:sym typeface="Open Sans"/>
            </a:endParaRPr>
          </a:p>
          <a:p>
            <a:pPr marL="0" lvl="0" indent="0" algn="l" rtl="0">
              <a:spcBef>
                <a:spcPts val="0"/>
              </a:spcBef>
              <a:spcAft>
                <a:spcPts val="0"/>
              </a:spcAft>
              <a:buNone/>
            </a:pPr>
            <a:endParaRPr/>
          </a:p>
        </p:txBody>
      </p:sp>
      <p:pic>
        <p:nvPicPr>
          <p:cNvPr id="125" name="Google Shape;125;p34"/>
          <p:cNvPicPr preferRelativeResize="0"/>
          <p:nvPr/>
        </p:nvPicPr>
        <p:blipFill>
          <a:blip r:embed="rId3">
            <a:alphaModFix/>
          </a:blip>
          <a:stretch>
            <a:fillRect/>
          </a:stretch>
        </p:blipFill>
        <p:spPr>
          <a:xfrm>
            <a:off x="5615718" y="3197050"/>
            <a:ext cx="2899758" cy="1631100"/>
          </a:xfrm>
          <a:prstGeom prst="rect">
            <a:avLst/>
          </a:prstGeom>
          <a:noFill/>
          <a:ln>
            <a:noFill/>
          </a:ln>
        </p:spPr>
      </p:pic>
      <p:pic>
        <p:nvPicPr>
          <p:cNvPr id="126" name="Google Shape;126;p34"/>
          <p:cNvPicPr preferRelativeResize="0"/>
          <p:nvPr/>
        </p:nvPicPr>
        <p:blipFill>
          <a:blip r:embed="rId4">
            <a:alphaModFix/>
          </a:blip>
          <a:stretch>
            <a:fillRect/>
          </a:stretch>
        </p:blipFill>
        <p:spPr>
          <a:xfrm>
            <a:off x="4457075" y="3440613"/>
            <a:ext cx="2164157" cy="121734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35"/>
          <p:cNvSpPr/>
          <p:nvPr/>
        </p:nvSpPr>
        <p:spPr>
          <a:xfrm>
            <a:off x="4852000" y="1624475"/>
            <a:ext cx="3498000" cy="2615700"/>
          </a:xfrm>
          <a:prstGeom prst="roundRect">
            <a:avLst>
              <a:gd name="adj" fmla="val 16667"/>
            </a:avLst>
          </a:prstGeom>
          <a:solidFill>
            <a:srgbClr val="43434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822960" lvl="0" indent="0" algn="l" rtl="0">
              <a:spcBef>
                <a:spcPts val="0"/>
              </a:spcBef>
              <a:spcAft>
                <a:spcPts val="0"/>
              </a:spcAft>
              <a:buNone/>
            </a:pPr>
            <a:endParaRPr sz="1200">
              <a:latin typeface="Open Sans"/>
              <a:ea typeface="Open Sans"/>
              <a:cs typeface="Open Sans"/>
              <a:sym typeface="Open Sans"/>
            </a:endParaRPr>
          </a:p>
          <a:p>
            <a:pPr marL="822960" lvl="0" indent="0" algn="l" rtl="0">
              <a:spcBef>
                <a:spcPts val="0"/>
              </a:spcBef>
              <a:spcAft>
                <a:spcPts val="0"/>
              </a:spcAft>
              <a:buNone/>
            </a:pPr>
            <a:endParaRPr sz="1200">
              <a:latin typeface="Open Sans"/>
              <a:ea typeface="Open Sans"/>
              <a:cs typeface="Open Sans"/>
              <a:sym typeface="Open Sans"/>
            </a:endParaRPr>
          </a:p>
        </p:txBody>
      </p:sp>
      <p:sp>
        <p:nvSpPr>
          <p:cNvPr id="132" name="Google Shape;132;p35"/>
          <p:cNvSpPr txBox="1"/>
          <p:nvPr/>
        </p:nvSpPr>
        <p:spPr>
          <a:xfrm>
            <a:off x="614975" y="615475"/>
            <a:ext cx="18393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Detalles</a:t>
            </a:r>
            <a:endParaRPr sz="3000" b="1">
              <a:solidFill>
                <a:srgbClr val="EC183F"/>
              </a:solidFill>
              <a:latin typeface="Rajdhani"/>
              <a:ea typeface="Rajdhani"/>
              <a:cs typeface="Rajdhani"/>
              <a:sym typeface="Rajdhani"/>
            </a:endParaRPr>
          </a:p>
        </p:txBody>
      </p:sp>
      <p:sp>
        <p:nvSpPr>
          <p:cNvPr id="133" name="Google Shape;133;p35"/>
          <p:cNvSpPr txBox="1"/>
          <p:nvPr/>
        </p:nvSpPr>
        <p:spPr>
          <a:xfrm>
            <a:off x="614975" y="1469575"/>
            <a:ext cx="3765600" cy="2817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s" sz="1700" b="1">
                <a:solidFill>
                  <a:srgbClr val="434343"/>
                </a:solidFill>
                <a:latin typeface="Rajdhani"/>
                <a:ea typeface="Rajdhani"/>
                <a:cs typeface="Rajdhani"/>
                <a:sym typeface="Rajdhani"/>
              </a:rPr>
              <a:t>¿Por qué esta actividad?¿Sirve este ejercicio de armar computadoras?</a:t>
            </a:r>
            <a:endParaRPr sz="1700" b="1">
              <a:solidFill>
                <a:srgbClr val="434343"/>
              </a:solidFill>
              <a:latin typeface="Rajdhani"/>
              <a:ea typeface="Rajdhani"/>
              <a:cs typeface="Rajdhani"/>
              <a:sym typeface="Rajdhani"/>
            </a:endParaRPr>
          </a:p>
          <a:p>
            <a:pPr marL="0" lvl="0" indent="0" algn="l" rtl="0">
              <a:lnSpc>
                <a:spcPct val="115000"/>
              </a:lnSpc>
              <a:spcBef>
                <a:spcPts val="0"/>
              </a:spcBef>
              <a:spcAft>
                <a:spcPts val="0"/>
              </a:spcAft>
              <a:buClr>
                <a:schemeClr val="dk1"/>
              </a:buClr>
              <a:buSzPts val="1100"/>
              <a:buFont typeface="Arial"/>
              <a:buNone/>
            </a:pPr>
            <a:endParaRPr sz="1800" b="1">
              <a:solidFill>
                <a:srgbClr val="434343"/>
              </a:solidFill>
              <a:latin typeface="Rajdhani"/>
              <a:ea typeface="Rajdhani"/>
              <a:cs typeface="Rajdhani"/>
              <a:sym typeface="Rajdhani"/>
            </a:endParaRPr>
          </a:p>
          <a:p>
            <a:pPr marL="0" lvl="0" indent="0" algn="l" rtl="0">
              <a:lnSpc>
                <a:spcPct val="115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A la hora de trabajar en un ambiente laboral, las computadoras son una parte esencial del trabajo día a día, por lo cual la habilidad de poder armar una a base de ciertas especificaciones es una habilidad necesaria para el profesional de IT.</a:t>
            </a:r>
            <a:endParaRPr sz="1600">
              <a:solidFill>
                <a:srgbClr val="434343"/>
              </a:solidFill>
              <a:latin typeface="Open Sans"/>
              <a:ea typeface="Open Sans"/>
              <a:cs typeface="Open Sans"/>
              <a:sym typeface="Open Sans"/>
            </a:endParaRPr>
          </a:p>
          <a:p>
            <a:pPr marL="0" lvl="0" indent="0" algn="just" rtl="0">
              <a:lnSpc>
                <a:spcPct val="150000"/>
              </a:lnSpc>
              <a:spcBef>
                <a:spcPts val="0"/>
              </a:spcBef>
              <a:spcAft>
                <a:spcPts val="0"/>
              </a:spcAft>
              <a:buClr>
                <a:schemeClr val="dk1"/>
              </a:buClr>
              <a:buSzPts val="1100"/>
              <a:buFont typeface="Arial"/>
              <a:buNone/>
            </a:pPr>
            <a:endParaRPr sz="1600">
              <a:solidFill>
                <a:srgbClr val="434343"/>
              </a:solidFill>
              <a:latin typeface="Open Sans"/>
              <a:ea typeface="Open Sans"/>
              <a:cs typeface="Open Sans"/>
              <a:sym typeface="Open Sans"/>
            </a:endParaRPr>
          </a:p>
          <a:p>
            <a:pPr marL="0" lvl="0" indent="0" algn="just" rtl="0">
              <a:lnSpc>
                <a:spcPct val="150000"/>
              </a:lnSpc>
              <a:spcBef>
                <a:spcPts val="0"/>
              </a:spcBef>
              <a:spcAft>
                <a:spcPts val="0"/>
              </a:spcAft>
              <a:buClr>
                <a:schemeClr val="dk1"/>
              </a:buClr>
              <a:buSzPts val="1100"/>
              <a:buFont typeface="Arial"/>
              <a:buNone/>
            </a:pPr>
            <a:endParaRPr sz="1500" b="1">
              <a:solidFill>
                <a:srgbClr val="434343"/>
              </a:solidFill>
              <a:latin typeface="Rajdhani"/>
              <a:ea typeface="Rajdhani"/>
              <a:cs typeface="Rajdhani"/>
              <a:sym typeface="Rajdhani"/>
            </a:endParaRPr>
          </a:p>
          <a:p>
            <a:pPr marL="0" lvl="0" indent="0" algn="just" rtl="0">
              <a:lnSpc>
                <a:spcPct val="150000"/>
              </a:lnSpc>
              <a:spcBef>
                <a:spcPts val="0"/>
              </a:spcBef>
              <a:spcAft>
                <a:spcPts val="0"/>
              </a:spcAft>
              <a:buNone/>
            </a:pPr>
            <a:endParaRPr sz="1500" b="1">
              <a:solidFill>
                <a:srgbClr val="434343"/>
              </a:solidFill>
              <a:latin typeface="Rajdhani"/>
              <a:ea typeface="Rajdhani"/>
              <a:cs typeface="Rajdhani"/>
              <a:sym typeface="Rajdhani"/>
            </a:endParaRPr>
          </a:p>
        </p:txBody>
      </p:sp>
      <p:sp>
        <p:nvSpPr>
          <p:cNvPr id="134" name="Google Shape;134;p35"/>
          <p:cNvSpPr txBox="1"/>
          <p:nvPr/>
        </p:nvSpPr>
        <p:spPr>
          <a:xfrm>
            <a:off x="5082850" y="1767800"/>
            <a:ext cx="3056100" cy="2352000"/>
          </a:xfrm>
          <a:prstGeom prst="rect">
            <a:avLst/>
          </a:prstGeom>
          <a:noFill/>
          <a:ln>
            <a:noFill/>
          </a:ln>
        </p:spPr>
        <p:txBody>
          <a:bodyPr spcFirstLastPara="1" wrap="square" lIns="91425" tIns="91425" rIns="91425" bIns="91425" anchor="t" anchorCtr="0">
            <a:spAutoFit/>
          </a:bodyPr>
          <a:lstStyle/>
          <a:p>
            <a:pPr marL="0" lvl="0" indent="0" algn="l" rtl="0">
              <a:lnSpc>
                <a:spcPct val="130000"/>
              </a:lnSpc>
              <a:spcBef>
                <a:spcPts val="0"/>
              </a:spcBef>
              <a:spcAft>
                <a:spcPts val="0"/>
              </a:spcAft>
              <a:buClr>
                <a:schemeClr val="dk1"/>
              </a:buClr>
              <a:buSzPts val="1100"/>
              <a:buFont typeface="Arial"/>
              <a:buNone/>
            </a:pPr>
            <a:r>
              <a:rPr lang="es" sz="1600">
                <a:solidFill>
                  <a:schemeClr val="lt1"/>
                </a:solidFill>
                <a:latin typeface="Open Sans"/>
                <a:ea typeface="Open Sans"/>
                <a:cs typeface="Open Sans"/>
                <a:sym typeface="Open Sans"/>
              </a:rPr>
              <a:t>Recordemos que para</a:t>
            </a:r>
            <a:endParaRPr sz="1600">
              <a:solidFill>
                <a:schemeClr val="lt1"/>
              </a:solidFill>
              <a:latin typeface="Open Sans"/>
              <a:ea typeface="Open Sans"/>
              <a:cs typeface="Open Sans"/>
              <a:sym typeface="Open Sans"/>
            </a:endParaRPr>
          </a:p>
          <a:p>
            <a:pPr marL="0" lvl="0" indent="0" algn="l" rtl="0">
              <a:lnSpc>
                <a:spcPct val="130000"/>
              </a:lnSpc>
              <a:spcBef>
                <a:spcPts val="0"/>
              </a:spcBef>
              <a:spcAft>
                <a:spcPts val="0"/>
              </a:spcAft>
              <a:buClr>
                <a:schemeClr val="dk1"/>
              </a:buClr>
              <a:buSzPts val="1100"/>
              <a:buFont typeface="Arial"/>
              <a:buNone/>
            </a:pPr>
            <a:r>
              <a:rPr lang="es" sz="1600">
                <a:solidFill>
                  <a:schemeClr val="lt1"/>
                </a:solidFill>
                <a:latin typeface="Open Sans"/>
                <a:ea typeface="Open Sans"/>
                <a:cs typeface="Open Sans"/>
                <a:sym typeface="Open Sans"/>
              </a:rPr>
              <a:t>los diferentes componentes existen ciertas características como los </a:t>
            </a:r>
            <a:r>
              <a:rPr lang="es" sz="1600" b="1">
                <a:solidFill>
                  <a:schemeClr val="lt1"/>
                </a:solidFill>
                <a:latin typeface="Open Sans"/>
                <a:ea typeface="Open Sans"/>
                <a:cs typeface="Open Sans"/>
                <a:sym typeface="Open Sans"/>
              </a:rPr>
              <a:t>sockets, frecuencia y conectores</a:t>
            </a:r>
            <a:r>
              <a:rPr lang="es" sz="1600">
                <a:solidFill>
                  <a:schemeClr val="lt1"/>
                </a:solidFill>
                <a:latin typeface="Open Sans"/>
                <a:ea typeface="Open Sans"/>
                <a:cs typeface="Open Sans"/>
                <a:sym typeface="Open Sans"/>
              </a:rPr>
              <a:t>, los cuales hay que tener </a:t>
            </a:r>
            <a:r>
              <a:rPr lang="es" sz="1600" b="1">
                <a:solidFill>
                  <a:schemeClr val="lt1"/>
                </a:solidFill>
                <a:latin typeface="Open Sans"/>
                <a:ea typeface="Open Sans"/>
                <a:cs typeface="Open Sans"/>
                <a:sym typeface="Open Sans"/>
              </a:rPr>
              <a:t>en cuenta </a:t>
            </a:r>
            <a:r>
              <a:rPr lang="es" sz="1600">
                <a:solidFill>
                  <a:schemeClr val="lt1"/>
                </a:solidFill>
                <a:latin typeface="Open Sans"/>
                <a:ea typeface="Open Sans"/>
                <a:cs typeface="Open Sans"/>
                <a:sym typeface="Open Sans"/>
              </a:rPr>
              <a:t>para la compatibilidad.</a:t>
            </a:r>
            <a:endParaRPr>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138"/>
        <p:cNvGrpSpPr/>
        <p:nvPr/>
      </p:nvGrpSpPr>
      <p:grpSpPr>
        <a:xfrm>
          <a:off x="0" y="0"/>
          <a:ext cx="0" cy="0"/>
          <a:chOff x="0" y="0"/>
          <a:chExt cx="0" cy="0"/>
        </a:xfrm>
      </p:grpSpPr>
      <p:sp>
        <p:nvSpPr>
          <p:cNvPr id="139" name="Google Shape;139;p36"/>
          <p:cNvSpPr txBox="1"/>
          <p:nvPr/>
        </p:nvSpPr>
        <p:spPr>
          <a:xfrm>
            <a:off x="3609750" y="1495200"/>
            <a:ext cx="48084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Especificaciones</a:t>
            </a:r>
            <a:endParaRPr sz="3700" b="1">
              <a:solidFill>
                <a:srgbClr val="FFFFFF"/>
              </a:solidFill>
              <a:latin typeface="Rajdhani"/>
              <a:ea typeface="Rajdhani"/>
              <a:cs typeface="Rajdhani"/>
              <a:sym typeface="Rajdhani"/>
            </a:endParaRPr>
          </a:p>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de equipos</a:t>
            </a:r>
            <a:endParaRPr sz="3700" b="1">
              <a:solidFill>
                <a:srgbClr val="FFFFFF"/>
              </a:solidFill>
              <a:latin typeface="Rajdhani"/>
              <a:ea typeface="Rajdhani"/>
              <a:cs typeface="Rajdhani"/>
              <a:sym typeface="Rajdhani"/>
            </a:endParaRPr>
          </a:p>
        </p:txBody>
      </p:sp>
      <p:sp>
        <p:nvSpPr>
          <p:cNvPr id="140" name="Google Shape;140;p36"/>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3</a:t>
            </a:r>
            <a:endParaRPr sz="6000" b="1">
              <a:solidFill>
                <a:srgbClr val="FFFFFF"/>
              </a:solidFill>
              <a:latin typeface="Rajdhani"/>
              <a:ea typeface="Rajdhani"/>
              <a:cs typeface="Rajdhani"/>
              <a:sym typeface="Rajdhani"/>
            </a:endParaRPr>
          </a:p>
        </p:txBody>
      </p:sp>
      <p:sp>
        <p:nvSpPr>
          <p:cNvPr id="141" name="Google Shape;141;p36"/>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37"/>
          <p:cNvSpPr txBox="1"/>
          <p:nvPr/>
        </p:nvSpPr>
        <p:spPr>
          <a:xfrm>
            <a:off x="617575" y="6018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a:t>
            </a:r>
            <a:endParaRPr sz="3000" b="1">
              <a:solidFill>
                <a:srgbClr val="EC183F"/>
              </a:solidFill>
              <a:latin typeface="Rajdhani"/>
              <a:ea typeface="Rajdhani"/>
              <a:cs typeface="Rajdhani"/>
              <a:sym typeface="Rajdhani"/>
            </a:endParaRPr>
          </a:p>
        </p:txBody>
      </p:sp>
      <p:sp>
        <p:nvSpPr>
          <p:cNvPr id="147" name="Google Shape;147;p37"/>
          <p:cNvSpPr txBox="1"/>
          <p:nvPr/>
        </p:nvSpPr>
        <p:spPr>
          <a:xfrm>
            <a:off x="627825" y="1528150"/>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baja generalmente son utilizados por personas que necesitan pocos requisitos. Podríamos poner el ejemplo de una persona que trabaje en una oficina con planillas de ofimática (Excel, Word, etc.) generalmente no necesitan GPU.</a:t>
            </a:r>
            <a:endParaRPr sz="1600">
              <a:solidFill>
                <a:srgbClr val="434343"/>
              </a:solidFill>
              <a:latin typeface="Open Sans"/>
              <a:ea typeface="Open Sans"/>
              <a:cs typeface="Open Sans"/>
              <a:sym typeface="Open Sans"/>
            </a:endParaRPr>
          </a:p>
        </p:txBody>
      </p:sp>
      <p:pic>
        <p:nvPicPr>
          <p:cNvPr id="148" name="Google Shape;148;p37"/>
          <p:cNvPicPr preferRelativeResize="0"/>
          <p:nvPr/>
        </p:nvPicPr>
        <p:blipFill>
          <a:blip r:embed="rId3">
            <a:alphaModFix/>
          </a:blip>
          <a:stretch>
            <a:fillRect/>
          </a:stretch>
        </p:blipFill>
        <p:spPr>
          <a:xfrm>
            <a:off x="4406550" y="1249937"/>
            <a:ext cx="4699827" cy="2643636"/>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TotalTime>
  <Words>947</Words>
  <Application>Microsoft Office PowerPoint</Application>
  <PresentationFormat>Presentación en pantalla (16:9)</PresentationFormat>
  <Paragraphs>140</Paragraphs>
  <Slides>23</Slides>
  <Notes>23</Notes>
  <HiddenSlides>0</HiddenSlides>
  <MMClips>0</MMClips>
  <ScaleCrop>false</ScaleCrop>
  <HeadingPairs>
    <vt:vector size="6" baseType="variant">
      <vt:variant>
        <vt:lpstr>Fuentes usadas</vt:lpstr>
      </vt:variant>
      <vt:variant>
        <vt:i4>3</vt:i4>
      </vt:variant>
      <vt:variant>
        <vt:lpstr>Tema</vt:lpstr>
      </vt:variant>
      <vt:variant>
        <vt:i4>2</vt:i4>
      </vt:variant>
      <vt:variant>
        <vt:lpstr>Títulos de diapositiva</vt:lpstr>
      </vt:variant>
      <vt:variant>
        <vt:i4>23</vt:i4>
      </vt:variant>
    </vt:vector>
  </HeadingPairs>
  <TitlesOfParts>
    <vt:vector size="28" baseType="lpstr">
      <vt:lpstr>Rajdhani</vt:lpstr>
      <vt:lpstr>Arial</vt:lpstr>
      <vt:lpstr>Open Sans</vt:lpstr>
      <vt:lpstr>Simple Light</vt:lpstr>
      <vt:lpstr>Simple Light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Kevin Rivero</cp:lastModifiedBy>
  <cp:revision>2</cp:revision>
  <dcterms:modified xsi:type="dcterms:W3CDTF">2022-06-06T03:11:06Z</dcterms:modified>
</cp:coreProperties>
</file>