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3" r:id="rId4"/>
    <p:sldId id="264" r:id="rId5"/>
    <p:sldId id="261" r:id="rId6"/>
    <p:sldId id="262" r:id="rId7"/>
    <p:sldId id="259" r:id="rId8"/>
    <p:sldId id="260" r:id="rId9"/>
    <p:sldId id="258" r:id="rId10"/>
    <p:sldId id="265" r:id="rId11"/>
    <p:sldId id="268" r:id="rId12"/>
    <p:sldId id="269" r:id="rId13"/>
    <p:sldId id="267" r:id="rId14"/>
    <p:sldId id="266" r:id="rId15"/>
    <p:sldId id="27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535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F3C73A-9576-40D3-A100-700FEE98E7A2}" type="datetimeFigureOut">
              <a:rPr lang="fr-FR" smtClean="0"/>
              <a:t>22/09/2024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CD83A-33A5-49B0-AAC1-30CFB10DFEB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5227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184BE-BD5F-0CBA-260A-38CA2D53A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F2B67-F199-F473-0231-76F64BAEA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DCD08-F4E8-B420-37A4-BBF1AEDCD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5E0B8-75B6-4C5C-A3B4-9817721CD48E}" type="datetime1">
              <a:rPr lang="fr-FR" smtClean="0"/>
              <a:t>22/09/2024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0C4B6-408E-50F1-117E-39B3DDBC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F5D80B-529E-DB09-2CD2-4DD54A680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67DD-8371-4767-A247-A4F445A62A5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00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B927-3E50-B0A6-0B6E-F72F46C84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4C060-6C2E-F35D-6164-D86A5EF8B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D164E-5E75-302E-ACE3-CB01EA94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79CCC-E404-4B51-92D6-36F85967CBE0}" type="datetime1">
              <a:rPr lang="fr-FR" smtClean="0"/>
              <a:t>22/09/2024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4FF58-203E-41FE-6180-ECFBED5AC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1868B-5442-8FF0-F15C-D589005A1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67DD-8371-4767-A247-A4F445A62A5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491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EDC951-755E-BEA0-3639-E31217C9B0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D36B9-5B89-6DDD-9F46-64272775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A7EA3-D407-02D2-EEDD-B14237CD5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C1750-B051-46D3-B78C-FC303E716A28}" type="datetime1">
              <a:rPr lang="fr-FR" smtClean="0"/>
              <a:t>22/09/2024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0CF9D-9FB5-6002-5FC8-95D05FEE0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611E6-F91E-D771-2A20-4D8CC8BD8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67DD-8371-4767-A247-A4F445A62A5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535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A1C71-6449-D23C-3DAA-C4E44D51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89C73-83A3-97ED-2DD0-1FA19179D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5AF1E-E048-89D0-0BA5-EA569801A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0F3D0-CC10-4747-8325-9D0849D9E659}" type="datetime1">
              <a:rPr lang="fr-FR" smtClean="0"/>
              <a:t>22/09/2024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2A14E-37C8-94A4-D9D7-5923C8127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0C9A0-7ADC-608D-864D-F0E99D32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67DD-8371-4767-A247-A4F445A62A5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5723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47EF5-3BEA-A422-9BB8-EEA15745F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DACB5-A665-A9E1-5D65-DC97F7DC2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20C05-F2C8-AAA3-500E-086BD796D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3B457-9041-46B8-BF0B-01244F92D308}" type="datetime1">
              <a:rPr lang="fr-FR" smtClean="0"/>
              <a:t>22/09/2024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43E32-36A9-62DF-64D4-30DED3F82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B862B-055D-52D1-8ABC-67B8C5B4E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67DD-8371-4767-A247-A4F445A62A5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7742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5E4A-C4EB-11C5-C945-30BCE482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D8C9A-5C0E-CA78-671F-F610D0BD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E89A6-8101-6ED3-F941-7CB8216DD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63F72-C037-DE05-C8B0-3BC314009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DC01D-5FD4-46F0-89B5-6B991BF641CA}" type="datetime1">
              <a:rPr lang="fr-FR" smtClean="0"/>
              <a:t>22/09/2024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DB9715-AB80-7810-D0DA-E3071FFEE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12F2B-ED0E-D21F-B640-4F5CFCD4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67DD-8371-4767-A247-A4F445A62A5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2215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9E10-6276-BE9B-7A44-4C5B4FE2B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63867-1F72-A7A6-31D7-49E7BF45D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92B34-061D-BB29-964A-CF4BC1B51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139370-5217-EEF1-645D-942DDCE15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D2796D-09AB-0D0F-C315-1ECD78D35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C11D7-878C-A280-3D5D-5662FF12C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5D6F4-26B8-431A-8042-1CEA903D246E}" type="datetime1">
              <a:rPr lang="fr-FR" smtClean="0"/>
              <a:t>22/09/2024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B4A62-05D0-4F17-DD47-98091AC8C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10399-7EB1-F92F-9A7E-E67707D4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67DD-8371-4767-A247-A4F445A62A5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75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41C0-B3AC-3BD7-66D4-AECD556B9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48E037-892C-588C-513E-CE2AAE6B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94E6D-F480-417A-9F08-4D13BAC284FD}" type="datetime1">
              <a:rPr lang="fr-FR" smtClean="0"/>
              <a:t>22/09/2024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63DF8-B8FA-3C25-30D3-4A956411F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8A8EA2-B401-9C85-6975-C469F027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67DD-8371-4767-A247-A4F445A62A5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050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39F1E1-7892-2D84-6157-78282922D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42F6-BDD2-45A8-8FB1-AFC452341585}" type="datetime1">
              <a:rPr lang="fr-FR" smtClean="0"/>
              <a:t>22/09/2024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7FF96-7010-48A3-EED6-C2E45A7C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A48AE-2736-9B27-8DA4-30AA2566A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67DD-8371-4767-A247-A4F445A62A5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871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4AEC-D00D-04C1-D8F1-EE4A8D8E3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0F800-1C35-8D06-DBB8-3CF678BEB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A3AFA-4C1D-A7FE-635A-14FA8888F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18095F-0806-A60E-35B8-970EECFFD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476CF-90E9-4338-8AA1-BD2A0F2E495A}" type="datetime1">
              <a:rPr lang="fr-FR" smtClean="0"/>
              <a:t>22/09/2024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4E373-D66C-BA78-F29F-D41FD3AC1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3FE2E-5713-2859-E59D-1A9CB495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67DD-8371-4767-A247-A4F445A62A5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14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04FAF-04A1-2A22-1766-C0F8072F8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512CAE-AEAC-E20C-45E9-FF4A28A5D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D7B10-FE91-8AE9-4535-E4328962C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8075E-88C4-758F-AC94-D67499763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647CA6-2C52-4C00-8984-DA793F4C4043}" type="datetime1">
              <a:rPr lang="fr-FR" smtClean="0"/>
              <a:t>22/09/2024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47618-595B-89BF-DB47-EF09B4709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354C0-615C-1648-E616-A07C0432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67DD-8371-4767-A247-A4F445A62A5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662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CEC60-845A-526C-2BA5-54043093D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CC05D-6EF9-B894-661A-3436538C2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4ABFB-A0AE-6259-2F37-A91572B4C8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8DD9F2-E6CF-4441-A6C3-8BAC7D1DD219}" type="datetime1">
              <a:rPr lang="fr-FR" smtClean="0"/>
              <a:t>22/09/2024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AFE26-C47B-61DF-EFBE-64A65A4C7D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C9CF3-D890-8E5E-B20A-677ECA77C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E67DD-8371-4767-A247-A4F445A62A5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85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khatt.org/about" TargetMode="External"/><Relationship Id="rId2" Type="http://schemas.openxmlformats.org/officeDocument/2006/relationships/hyperlink" Target="https://github.com/DigitalKhat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x.com/DigitalKhatt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igitalkhatt.org/hb/newmedin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4B70-5734-A474-4E10-DBFDE2A449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DigitalKhatt</a:t>
            </a:r>
            <a:r>
              <a:rPr lang="en-US" dirty="0"/>
              <a:t> progress </a:t>
            </a:r>
            <a:br>
              <a:rPr lang="en-US" dirty="0"/>
            </a:br>
            <a:r>
              <a:rPr lang="en-US" dirty="0"/>
              <a:t>and future works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746AD7-821C-44B1-52BE-9D028A7984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Amine Anane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39DA1-459D-E775-4082-A726F5A7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67DD-8371-4767-A247-A4F445A62A5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5155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0BEB-08E8-6686-661A-FC1306D6F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deal with tight lines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F64D7-DC60-A636-4558-24658E70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67DD-8371-4767-A247-A4F445A62A58}" type="slidenum">
              <a:rPr lang="fr-FR" smtClean="0"/>
              <a:t>10</a:t>
            </a:fld>
            <a:endParaRPr lang="fr-FR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E0BA78AF-C2F8-36C6-E09C-1F726F05B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5196" y="2959840"/>
            <a:ext cx="8287871" cy="909379"/>
          </a:xfr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D282876D-A53A-4053-B5DC-42438F77D337}"/>
              </a:ext>
            </a:extLst>
          </p:cNvPr>
          <p:cNvSpPr/>
          <p:nvPr/>
        </p:nvSpPr>
        <p:spPr>
          <a:xfrm>
            <a:off x="4110567" y="3263900"/>
            <a:ext cx="484841" cy="413117"/>
          </a:xfrm>
          <a:prstGeom prst="ellipse">
            <a:avLst/>
          </a:prstGeom>
          <a:solidFill>
            <a:srgbClr val="E71224">
              <a:alpha val="5000"/>
            </a:srgbClr>
          </a:solidFill>
          <a:ln w="126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3D3893D-9128-547D-FD00-E3FFDD577E6A}"/>
              </a:ext>
            </a:extLst>
          </p:cNvPr>
          <p:cNvSpPr/>
          <p:nvPr/>
        </p:nvSpPr>
        <p:spPr>
          <a:xfrm>
            <a:off x="5140152" y="3414529"/>
            <a:ext cx="248632" cy="230337"/>
          </a:xfrm>
          <a:prstGeom prst="ellipse">
            <a:avLst/>
          </a:prstGeom>
          <a:solidFill>
            <a:srgbClr val="E71224">
              <a:alpha val="5000"/>
            </a:srgbClr>
          </a:solidFill>
          <a:ln w="126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6F0A4C2-A750-5E2D-8199-FD65F5B1B98A}"/>
              </a:ext>
            </a:extLst>
          </p:cNvPr>
          <p:cNvSpPr/>
          <p:nvPr/>
        </p:nvSpPr>
        <p:spPr>
          <a:xfrm>
            <a:off x="8080576" y="3500844"/>
            <a:ext cx="248632" cy="230337"/>
          </a:xfrm>
          <a:prstGeom prst="ellipse">
            <a:avLst/>
          </a:prstGeom>
          <a:solidFill>
            <a:srgbClr val="E71224">
              <a:alpha val="5000"/>
            </a:srgbClr>
          </a:solidFill>
          <a:ln w="126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8C30648-C8DA-BFA2-439A-DD90ED0F5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333" y="2101027"/>
            <a:ext cx="9215720" cy="808397"/>
          </a:xfrm>
          <a:prstGeom prst="rect">
            <a:avLst/>
          </a:prstGeom>
        </p:spPr>
      </p:pic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47848C58-CD99-B114-BE84-33A09117A16D}"/>
              </a:ext>
            </a:extLst>
          </p:cNvPr>
          <p:cNvSpPr txBox="1">
            <a:spLocks/>
          </p:cNvSpPr>
          <p:nvPr/>
        </p:nvSpPr>
        <p:spPr>
          <a:xfrm>
            <a:off x="838200" y="4114291"/>
            <a:ext cx="10515600" cy="2062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5E74563-1415-99C6-DF4C-A7813DC4BD52}"/>
              </a:ext>
            </a:extLst>
          </p:cNvPr>
          <p:cNvSpPr/>
          <p:nvPr/>
        </p:nvSpPr>
        <p:spPr>
          <a:xfrm>
            <a:off x="6854652" y="3446680"/>
            <a:ext cx="248632" cy="230337"/>
          </a:xfrm>
          <a:prstGeom prst="ellipse">
            <a:avLst/>
          </a:prstGeom>
          <a:solidFill>
            <a:srgbClr val="E71224">
              <a:alpha val="5000"/>
            </a:srgbClr>
          </a:solidFill>
          <a:ln w="126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EA84F5E-702F-9509-A1F2-BAD1953E6E9B}"/>
              </a:ext>
            </a:extLst>
          </p:cNvPr>
          <p:cNvSpPr/>
          <p:nvPr/>
        </p:nvSpPr>
        <p:spPr>
          <a:xfrm>
            <a:off x="6147686" y="3500843"/>
            <a:ext cx="248632" cy="230337"/>
          </a:xfrm>
          <a:prstGeom prst="ellipse">
            <a:avLst/>
          </a:prstGeom>
          <a:solidFill>
            <a:srgbClr val="E71224">
              <a:alpha val="5000"/>
            </a:srgbClr>
          </a:solidFill>
          <a:ln w="126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F572E84-2D06-120C-400B-86F76F99E448}"/>
              </a:ext>
            </a:extLst>
          </p:cNvPr>
          <p:cNvSpPr/>
          <p:nvPr/>
        </p:nvSpPr>
        <p:spPr>
          <a:xfrm>
            <a:off x="10931352" y="3470424"/>
            <a:ext cx="248632" cy="230337"/>
          </a:xfrm>
          <a:prstGeom prst="ellipse">
            <a:avLst/>
          </a:prstGeom>
          <a:solidFill>
            <a:srgbClr val="E71224">
              <a:alpha val="5000"/>
            </a:srgbClr>
          </a:solidFill>
          <a:ln w="12600">
            <a:solidFill>
              <a:srgbClr val="E712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5203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0BEB-08E8-6686-661A-FC1306D6F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deal with tight lines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F64D7-DC60-A636-4558-24658E70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67DD-8371-4767-A247-A4F445A62A58}" type="slidenum">
              <a:rPr lang="fr-FR" smtClean="0"/>
              <a:t>11</a:t>
            </a:fld>
            <a:endParaRPr lang="fr-FR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47848C58-CD99-B114-BE84-33A09117A16D}"/>
              </a:ext>
            </a:extLst>
          </p:cNvPr>
          <p:cNvSpPr txBox="1">
            <a:spLocks/>
          </p:cNvSpPr>
          <p:nvPr/>
        </p:nvSpPr>
        <p:spPr>
          <a:xfrm>
            <a:off x="838200" y="4114291"/>
            <a:ext cx="10515600" cy="2062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7DB65D2-1C80-9BB5-D00F-12B70A772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immediate solutions</a:t>
            </a:r>
          </a:p>
          <a:p>
            <a:pPr lvl="1"/>
            <a:r>
              <a:rPr lang="en-US" dirty="0"/>
              <a:t>Change the font size for all the </a:t>
            </a:r>
            <a:r>
              <a:rPr lang="en-US" dirty="0" err="1"/>
              <a:t>Mushaf</a:t>
            </a:r>
            <a:r>
              <a:rPr lang="en-US" dirty="0"/>
              <a:t> : Maximum font size such that  no line overflows</a:t>
            </a:r>
          </a:p>
          <a:p>
            <a:pPr lvl="2"/>
            <a:r>
              <a:rPr lang="en-US" dirty="0"/>
              <a:t>Pros : same font size </a:t>
            </a:r>
          </a:p>
          <a:p>
            <a:pPr lvl="2"/>
            <a:r>
              <a:rPr lang="en-US" dirty="0"/>
              <a:t>Cons :</a:t>
            </a:r>
          </a:p>
          <a:p>
            <a:pPr lvl="3"/>
            <a:r>
              <a:rPr lang="en-US" dirty="0"/>
              <a:t>Small font size : could affect readability for small devices</a:t>
            </a:r>
          </a:p>
          <a:p>
            <a:pPr lvl="3"/>
            <a:r>
              <a:rPr lang="en-US" dirty="0"/>
              <a:t>many lines become very loose : excess spacing and/or stretching</a:t>
            </a:r>
          </a:p>
          <a:p>
            <a:pPr lvl="1"/>
            <a:r>
              <a:rPr lang="en-US" dirty="0"/>
              <a:t>Change the font size for each page (current solution) : Maximum font size such that  no line of the page overflows </a:t>
            </a:r>
          </a:p>
          <a:p>
            <a:pPr lvl="2"/>
            <a:r>
              <a:rPr lang="en-US" dirty="0"/>
              <a:t>Pros : increase font size for better readability and minimize loose lines</a:t>
            </a:r>
            <a:br>
              <a:rPr lang="en-US" dirty="0"/>
            </a:br>
            <a:r>
              <a:rPr lang="en-US" dirty="0"/>
              <a:t>Cons : less uniform pages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0843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05FB-A4FF-CDAD-D165-DABBD438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0291"/>
          </a:xfrm>
        </p:spPr>
        <p:txBody>
          <a:bodyPr/>
          <a:lstStyle/>
          <a:p>
            <a:r>
              <a:rPr lang="en-US" dirty="0"/>
              <a:t>How to deal with tight lines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42F4C-64FE-9D7C-599F-FFB1C7FB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67DD-8371-4767-A247-A4F445A62A58}" type="slidenum">
              <a:rPr lang="fr-FR" smtClean="0"/>
              <a:t>12</a:t>
            </a:fld>
            <a:endParaRPr lang="fr-FR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1157F6EF-F494-578B-BF2F-D712F87B3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183" y="1408745"/>
            <a:ext cx="2930709" cy="471163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EB6E7EA-4D23-9816-D3E3-0F67EC47C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6987" y="1408745"/>
            <a:ext cx="2930709" cy="471475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8B1596A-D2E1-6C67-3BA2-DB66E7800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380" y="1414052"/>
            <a:ext cx="2930708" cy="4701019"/>
          </a:xfrm>
          <a:prstGeom prst="rect">
            <a:avLst/>
          </a:prstGeom>
        </p:spPr>
      </p:pic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673E6A51-3AF8-38C4-8009-ABD938A94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4959" y="6248400"/>
            <a:ext cx="2930708" cy="60960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Change font size to eliminate overflows</a:t>
            </a:r>
            <a:endParaRPr lang="fr-FR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D6609DA-3337-7A32-4BCF-51426C7AFE64}"/>
              </a:ext>
            </a:extLst>
          </p:cNvPr>
          <p:cNvSpPr txBox="1">
            <a:spLocks/>
          </p:cNvSpPr>
          <p:nvPr/>
        </p:nvSpPr>
        <p:spPr>
          <a:xfrm>
            <a:off x="4503025" y="6248400"/>
            <a:ext cx="2930708" cy="6392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Same font size for the whole </a:t>
            </a:r>
            <a:r>
              <a:rPr lang="en-US" dirty="0" err="1"/>
              <a:t>Mushaf</a:t>
            </a:r>
            <a:endParaRPr lang="fr-FR" dirty="0"/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61E4FD0F-3B5B-62CF-446E-800EE143593F}"/>
              </a:ext>
            </a:extLst>
          </p:cNvPr>
          <p:cNvSpPr txBox="1">
            <a:spLocks/>
          </p:cNvSpPr>
          <p:nvPr/>
        </p:nvSpPr>
        <p:spPr>
          <a:xfrm>
            <a:off x="7756988" y="6248400"/>
            <a:ext cx="2930708" cy="63923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Same font size for each page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80108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05FB-A4FF-CDAD-D165-DABBD4386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5122"/>
          </a:xfrm>
        </p:spPr>
        <p:txBody>
          <a:bodyPr/>
          <a:lstStyle/>
          <a:p>
            <a:r>
              <a:rPr lang="en-US" dirty="0"/>
              <a:t>How to deal with tight lines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BB201-589B-5D9D-9186-A01506DE2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506" y="1009836"/>
            <a:ext cx="10515600" cy="908985"/>
          </a:xfrm>
        </p:spPr>
        <p:txBody>
          <a:bodyPr/>
          <a:lstStyle/>
          <a:p>
            <a:r>
              <a:rPr lang="en-US" dirty="0"/>
              <a:t>Add shrink rules when the line is tight</a:t>
            </a:r>
          </a:p>
          <a:p>
            <a:pPr lvl="1"/>
            <a:r>
              <a:rPr lang="en-US" dirty="0"/>
              <a:t>=&gt; Deal with mark positioning to avoid collision</a:t>
            </a:r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42F4C-64FE-9D7C-599F-FFB1C7FB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67DD-8371-4767-A247-A4F445A62A58}" type="slidenum">
              <a:rPr lang="fr-FR" smtClean="0"/>
              <a:t>13</a:t>
            </a:fld>
            <a:endParaRPr lang="fr-FR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B3AD77-1F0D-2142-25D0-AA70A5DF6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848" y="2022934"/>
            <a:ext cx="7749988" cy="19949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3A9BB38-D656-283A-E36F-367BD84D2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9776" y="4210054"/>
            <a:ext cx="7351060" cy="195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28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EC037-3153-23E2-95E5-BFA347AF0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works</a:t>
            </a:r>
            <a:br>
              <a:rPr lang="en-US" dirty="0"/>
            </a:br>
            <a:r>
              <a:rPr lang="en-US" dirty="0"/>
              <a:t>Visual </a:t>
            </a:r>
            <a:r>
              <a:rPr lang="en-US" dirty="0" err="1"/>
              <a:t>Metafont</a:t>
            </a:r>
            <a:r>
              <a:rPr lang="en-US" dirty="0"/>
              <a:t> editor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55038-C386-09A3-7DE9-CB03A5AA0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Continue improving Visual </a:t>
            </a:r>
            <a:r>
              <a:rPr lang="en-US" dirty="0" err="1"/>
              <a:t>Metafont</a:t>
            </a:r>
            <a:r>
              <a:rPr lang="en-US" dirty="0"/>
              <a:t> editor =&gt; make designing fonts easier and more user-friendly</a:t>
            </a:r>
          </a:p>
          <a:p>
            <a:pPr lvl="1"/>
            <a:r>
              <a:rPr lang="en-US" dirty="0"/>
              <a:t>Support configuration of multiple </a:t>
            </a:r>
            <a:r>
              <a:rPr lang="en-US" dirty="0" err="1"/>
              <a:t>Mushaf</a:t>
            </a:r>
            <a:r>
              <a:rPr lang="en-US" dirty="0"/>
              <a:t> layouts</a:t>
            </a:r>
          </a:p>
          <a:p>
            <a:pPr lvl="1"/>
            <a:r>
              <a:rPr lang="en-US" dirty="0"/>
              <a:t>Add configurable axes (parameters)</a:t>
            </a:r>
          </a:p>
          <a:p>
            <a:pPr lvl="1"/>
            <a:r>
              <a:rPr lang="en-US" dirty="0"/>
              <a:t>View the result of OpenType rule graphically and Verify collision</a:t>
            </a:r>
          </a:p>
          <a:p>
            <a:pPr lvl="1"/>
            <a:r>
              <a:rPr lang="en-US" dirty="0"/>
              <a:t>Separate fonts from editor using dynamic link library</a:t>
            </a:r>
          </a:p>
          <a:p>
            <a:pPr lvl="1"/>
            <a:r>
              <a:rPr lang="en-US" dirty="0"/>
              <a:t>Automatic mark positioning (currently investigate force-directed techniques)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A0891-62F4-F7BB-6A21-F3E1E7C5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67DD-8371-4767-A247-A4F445A62A5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717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768AB-6A96-9487-C420-CA97ACED8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0E441-2D69-4C49-11B5-76580A82B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DigitalKhatt</a:t>
            </a:r>
            <a:r>
              <a:rPr lang="en-US" dirty="0"/>
              <a:t> project source code</a:t>
            </a:r>
          </a:p>
          <a:p>
            <a:pPr lvl="1"/>
            <a:r>
              <a:rPr lang="en-US" dirty="0">
                <a:hlinkClick r:id="rId2"/>
              </a:rPr>
              <a:t>https://github.com/DigitalKhatt</a:t>
            </a:r>
            <a:endParaRPr lang="en-US" dirty="0"/>
          </a:p>
          <a:p>
            <a:r>
              <a:rPr lang="en-US" dirty="0" err="1"/>
              <a:t>DigitalKhatt</a:t>
            </a:r>
            <a:r>
              <a:rPr lang="en-US" dirty="0"/>
              <a:t> web site</a:t>
            </a:r>
          </a:p>
          <a:p>
            <a:pPr lvl="1"/>
            <a:r>
              <a:rPr lang="en-US" dirty="0">
                <a:hlinkClick r:id="rId3"/>
              </a:rPr>
              <a:t>https://digitalkhatt.org/about</a:t>
            </a:r>
            <a:endParaRPr lang="en-US" dirty="0"/>
          </a:p>
          <a:p>
            <a:r>
              <a:rPr lang="en-US" dirty="0" err="1"/>
              <a:t>DigitalKhatt</a:t>
            </a:r>
            <a:r>
              <a:rPr lang="en-US" dirty="0"/>
              <a:t> X account</a:t>
            </a:r>
          </a:p>
          <a:p>
            <a:pPr lvl="1"/>
            <a:r>
              <a:rPr lang="en-US" dirty="0">
                <a:hlinkClick r:id="rId4"/>
              </a:rPr>
              <a:t>https://x.com/DigitalKhatt</a:t>
            </a:r>
            <a:endParaRPr lang="en-US" dirty="0"/>
          </a:p>
          <a:p>
            <a:r>
              <a:rPr lang="en-US" dirty="0"/>
              <a:t>Demos using front end justification</a:t>
            </a:r>
          </a:p>
          <a:p>
            <a:pPr lvl="1"/>
            <a:r>
              <a:rPr lang="en-US" dirty="0"/>
              <a:t>https://github.com/DigitalKhatt/digitalkhatt.org/tree/master/ClientApp/src/app/components/hbmedina</a:t>
            </a:r>
          </a:p>
          <a:p>
            <a:endParaRPr lang="en-US" dirty="0"/>
          </a:p>
          <a:p>
            <a:pPr lvl="1"/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07C01-A323-29C1-91CA-347DDEF3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67DD-8371-4767-A247-A4F445A62A5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09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A88D0-9D99-AF64-D370-57CD7649A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BE078-7747-7F81-46A5-0335852B7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DigitalKhatt</a:t>
            </a:r>
            <a:r>
              <a:rPr lang="en-US" dirty="0"/>
              <a:t> works on Quran and Arabic typesetting. It is structured around three main axes.</a:t>
            </a:r>
          </a:p>
          <a:p>
            <a:endParaRPr lang="en-US" dirty="0"/>
          </a:p>
          <a:p>
            <a:r>
              <a:rPr lang="en-US" dirty="0"/>
              <a:t>Tools to develop variable fonts</a:t>
            </a:r>
          </a:p>
          <a:p>
            <a:r>
              <a:rPr lang="en-US" dirty="0"/>
              <a:t>Variable font design</a:t>
            </a:r>
          </a:p>
          <a:p>
            <a:r>
              <a:rPr lang="en-US" dirty="0"/>
              <a:t>Justification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Progress and future work of the above aspects</a:t>
            </a:r>
          </a:p>
          <a:p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0C6C0-95E2-78F5-FCDA-75749DD71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67DD-8371-4767-A247-A4F445A62A58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531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26573-F9EE-7E72-5F0A-71A4E6113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</a:t>
            </a:r>
            <a:r>
              <a:rPr lang="en-US" dirty="0" err="1"/>
              <a:t>MetaFont</a:t>
            </a:r>
            <a:r>
              <a:rPr lang="en-US" dirty="0"/>
              <a:t> editor progress</a:t>
            </a:r>
            <a:endParaRPr lang="fr-FR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59AC9B-2F0D-0905-B690-BECE5A05E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Added Front end justification</a:t>
            </a:r>
          </a:p>
          <a:p>
            <a:r>
              <a:rPr lang="en-US" dirty="0">
                <a:solidFill>
                  <a:srgbClr val="0F1419"/>
                </a:solidFill>
                <a:latin typeface="TwitterChirp"/>
              </a:rPr>
              <a:t>Improved collision detection which can now applied to </a:t>
            </a:r>
            <a:r>
              <a:rPr lang="en-US" dirty="0"/>
              <a:t>front end justification to detect all the collision</a:t>
            </a:r>
          </a:p>
          <a:p>
            <a:r>
              <a:rPr lang="en-US" dirty="0">
                <a:solidFill>
                  <a:srgbClr val="0F1419"/>
                </a:solidFill>
                <a:latin typeface="TwitterChirp"/>
              </a:rPr>
              <a:t>Improved</a:t>
            </a:r>
            <a:r>
              <a:rPr lang="en-US" dirty="0"/>
              <a:t> graphically controlled MF expressions and functions</a:t>
            </a:r>
          </a:p>
          <a:p>
            <a:r>
              <a:rPr lang="en-US" dirty="0"/>
              <a:t>Added documentation showing how </a:t>
            </a:r>
            <a:r>
              <a:rPr lang="en-US" b="0" i="0" dirty="0">
                <a:solidFill>
                  <a:srgbClr val="0F1419"/>
                </a:solidFill>
                <a:effectLst/>
                <a:latin typeface="TwitterChirp"/>
              </a:rPr>
              <a:t>to design a new font or improve existing fonts (https://github.com/DigitalKhatt/visualmetafont)</a:t>
            </a:r>
          </a:p>
          <a:p>
            <a:r>
              <a:rPr lang="en-US" b="0" i="0" dirty="0">
                <a:solidFill>
                  <a:srgbClr val="0F1419"/>
                </a:solidFill>
                <a:effectLst/>
                <a:latin typeface="TwitterChirp"/>
              </a:rPr>
              <a:t>Support of other axes besides </a:t>
            </a:r>
            <a:r>
              <a:rPr lang="en-US" b="0" i="0" dirty="0" err="1">
                <a:solidFill>
                  <a:srgbClr val="0F1419"/>
                </a:solidFill>
                <a:effectLst/>
                <a:latin typeface="TwitterChirp"/>
              </a:rPr>
              <a:t>leftTatweel</a:t>
            </a:r>
            <a:r>
              <a:rPr lang="en-US" b="0" i="0" dirty="0">
                <a:solidFill>
                  <a:srgbClr val="0F1419"/>
                </a:solidFill>
                <a:effectLst/>
                <a:latin typeface="TwitterChirp"/>
              </a:rPr>
              <a:t> and </a:t>
            </a:r>
            <a:r>
              <a:rPr lang="en-US" b="0" i="0" dirty="0" err="1">
                <a:solidFill>
                  <a:srgbClr val="0F1419"/>
                </a:solidFill>
                <a:effectLst/>
                <a:latin typeface="TwitterChirp"/>
              </a:rPr>
              <a:t>rightTatweel</a:t>
            </a:r>
            <a:endParaRPr lang="en-US" b="0" i="0" dirty="0">
              <a:solidFill>
                <a:srgbClr val="0F1419"/>
              </a:solidFill>
              <a:effectLst/>
              <a:latin typeface="TwitterChirp"/>
            </a:endParaRPr>
          </a:p>
          <a:p>
            <a:r>
              <a:rPr lang="en-US" dirty="0"/>
              <a:t>Support for colored glyph</a:t>
            </a:r>
          </a:p>
          <a:p>
            <a:r>
              <a:rPr lang="en-US" dirty="0"/>
              <a:t>Less hard coded functionality</a:t>
            </a:r>
          </a:p>
          <a:p>
            <a:r>
              <a:rPr lang="en-US" dirty="0"/>
              <a:t>Bug fixes</a:t>
            </a:r>
          </a:p>
          <a:p>
            <a:pPr marL="0" indent="0">
              <a:buNone/>
            </a:pPr>
            <a:endParaRPr lang="en-US" dirty="0"/>
          </a:p>
          <a:p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3D29F-8683-15AF-A4EC-77AE82CEE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67DD-8371-4767-A247-A4F445A62A58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346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1586B-1770-B68A-F483-9CBFC8FC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fr-FR" dirty="0"/>
            </a:br>
            <a:r>
              <a:rPr lang="fr-FR" dirty="0" err="1"/>
              <a:t>Madina</a:t>
            </a:r>
            <a:r>
              <a:rPr lang="fr-FR" dirty="0"/>
              <a:t> </a:t>
            </a:r>
            <a:r>
              <a:rPr lang="fr-FR" dirty="0" err="1"/>
              <a:t>Mushaf</a:t>
            </a:r>
            <a:r>
              <a:rPr lang="fr-FR" dirty="0"/>
              <a:t> </a:t>
            </a:r>
            <a:r>
              <a:rPr lang="fr-FR" dirty="0" err="1"/>
              <a:t>analyzer</a:t>
            </a:r>
            <a:r>
              <a:rPr lang="fr-FR" dirty="0"/>
              <a:t> </a:t>
            </a:r>
            <a:r>
              <a:rPr lang="fr-FR" dirty="0" err="1"/>
              <a:t>progress</a:t>
            </a:r>
            <a:br>
              <a:rPr lang="fr-FR" dirty="0"/>
            </a:b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4862C-6851-D853-BDD9-A0939814F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 generate the glyph shapes in the design of new Madina font </a:t>
            </a:r>
          </a:p>
          <a:p>
            <a:r>
              <a:rPr lang="en-US" dirty="0"/>
              <a:t>Helps to infer justification rules</a:t>
            </a:r>
          </a:p>
          <a:p>
            <a:r>
              <a:rPr lang="en-US" dirty="0"/>
              <a:t>Added new character segmentation and mark detection  but still many incorrectly segmented words</a:t>
            </a:r>
          </a:p>
          <a:p>
            <a:r>
              <a:rPr lang="en-US" dirty="0"/>
              <a:t>if we manage to finish it, we can have</a:t>
            </a:r>
          </a:p>
          <a:p>
            <a:pPr lvl="1"/>
            <a:r>
              <a:rPr lang="en-US" dirty="0"/>
              <a:t>Better </a:t>
            </a:r>
            <a:r>
              <a:rPr lang="en-US" dirty="0" err="1"/>
              <a:t>kashida</a:t>
            </a:r>
            <a:r>
              <a:rPr lang="en-US" dirty="0"/>
              <a:t> and shape analysis</a:t>
            </a:r>
          </a:p>
          <a:p>
            <a:pPr lvl="1"/>
            <a:r>
              <a:rPr lang="en-US" dirty="0"/>
              <a:t>Digital copy of the 1441 Madina </a:t>
            </a:r>
            <a:r>
              <a:rPr lang="en-US" dirty="0" err="1"/>
              <a:t>Mushaf</a:t>
            </a:r>
            <a:r>
              <a:rPr lang="en-US" dirty="0"/>
              <a:t> with </a:t>
            </a:r>
            <a:r>
              <a:rPr lang="en-US" dirty="0" err="1"/>
              <a:t>Tajweed</a:t>
            </a:r>
            <a:r>
              <a:rPr lang="en-US" dirty="0"/>
              <a:t> coloring</a:t>
            </a:r>
          </a:p>
          <a:p>
            <a:pPr lvl="1"/>
            <a:r>
              <a:rPr lang="en-US" dirty="0"/>
              <a:t>Can be generalized to other </a:t>
            </a:r>
            <a:r>
              <a:rPr lang="en-US" dirty="0" err="1"/>
              <a:t>Mushafs</a:t>
            </a:r>
            <a:r>
              <a:rPr lang="en-US" dirty="0"/>
              <a:t> (</a:t>
            </a:r>
            <a:r>
              <a:rPr lang="en-US" dirty="0" err="1"/>
              <a:t>Warsh</a:t>
            </a:r>
            <a:r>
              <a:rPr lang="en-US" dirty="0"/>
              <a:t>, </a:t>
            </a:r>
            <a:r>
              <a:rPr lang="en-US" dirty="0" err="1"/>
              <a:t>Qaloon</a:t>
            </a:r>
            <a:r>
              <a:rPr lang="en-US" dirty="0"/>
              <a:t>, …, https://dm.qurancomplex.gov.sa/downloads/)</a:t>
            </a:r>
          </a:p>
          <a:p>
            <a:pPr lvl="2"/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164B8-07D8-0679-2FB2-E40D8CC8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67DD-8371-4767-A247-A4F445A62A58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813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153A4-E7E1-87B2-B165-4A3A32446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Old and new </a:t>
            </a:r>
            <a:r>
              <a:rPr lang="en-US" dirty="0" err="1"/>
              <a:t>madina</a:t>
            </a:r>
            <a:r>
              <a:rPr lang="en-US" dirty="0"/>
              <a:t> fonts</a:t>
            </a:r>
            <a:br>
              <a:rPr lang="en-US" dirty="0"/>
            </a:b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209B7-BAC6-AF02-6235-5164F67ED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 Madina font based on </a:t>
            </a:r>
            <a:r>
              <a:rPr lang="en-US" dirty="0" err="1"/>
              <a:t>Madani</a:t>
            </a:r>
            <a:r>
              <a:rPr lang="en-US" dirty="0"/>
              <a:t> </a:t>
            </a:r>
            <a:r>
              <a:rPr lang="en-US" dirty="0" err="1"/>
              <a:t>Mushaf</a:t>
            </a:r>
            <a:r>
              <a:rPr lang="en-US" dirty="0"/>
              <a:t> 1405 Hijri</a:t>
            </a:r>
          </a:p>
          <a:p>
            <a:r>
              <a:rPr lang="en-US" dirty="0"/>
              <a:t>New Madina font based on </a:t>
            </a:r>
            <a:r>
              <a:rPr lang="en-US" dirty="0" err="1"/>
              <a:t>Madani</a:t>
            </a:r>
            <a:r>
              <a:rPr lang="en-US" dirty="0"/>
              <a:t> </a:t>
            </a:r>
            <a:r>
              <a:rPr lang="en-US" dirty="0" err="1"/>
              <a:t>Mushaf</a:t>
            </a:r>
            <a:r>
              <a:rPr lang="en-US" dirty="0"/>
              <a:t> 1441 Hijri</a:t>
            </a:r>
          </a:p>
          <a:p>
            <a:r>
              <a:rPr lang="en-US" dirty="0"/>
              <a:t>Less collision and tight glyphs</a:t>
            </a:r>
          </a:p>
          <a:p>
            <a:r>
              <a:rPr lang="en-US" dirty="0"/>
              <a:t>Better </a:t>
            </a:r>
            <a:r>
              <a:rPr lang="en-US" dirty="0" err="1"/>
              <a:t>kashida</a:t>
            </a:r>
            <a:r>
              <a:rPr lang="en-US" dirty="0"/>
              <a:t> using interpolation</a:t>
            </a:r>
          </a:p>
          <a:p>
            <a:r>
              <a:rPr lang="fr-FR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Added new ligatures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7FDDC-1C61-3E5C-B0AC-1E432854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67DD-8371-4767-A247-A4F445A62A5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137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B241950C-85ED-AF1E-646B-7B3410097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and new </a:t>
            </a:r>
            <a:r>
              <a:rPr lang="en-US" dirty="0" err="1"/>
              <a:t>madina</a:t>
            </a:r>
            <a:r>
              <a:rPr lang="en-US" dirty="0"/>
              <a:t> fonts example</a:t>
            </a:r>
            <a:endParaRPr lang="fr-FR" dirty="0"/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1890B4D5-C3A9-FE5E-47DE-C4B7830314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33259"/>
            <a:ext cx="5181600" cy="3389873"/>
          </a:xfrm>
        </p:spPr>
      </p:pic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4210AE9-693E-048C-B634-9CC1781341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651530"/>
            <a:ext cx="5181600" cy="335333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C6A9E-5BE7-366C-7FA7-B82E87623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67DD-8371-4767-A247-A4F445A62A5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1690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C6AF8-C6BE-1BDE-6A5A-29C930105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Backend Justification</a:t>
            </a:r>
            <a:br>
              <a:rPr lang="en-US" dirty="0"/>
            </a:br>
            <a:r>
              <a:rPr lang="en-US" sz="3600" dirty="0"/>
              <a:t>https://www.tug.org/TUGboat/tb42-3/tb132anane-variable.pdf</a:t>
            </a:r>
            <a:endParaRPr lang="fr-FR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7F94E-409A-7E5A-CC82-F79E53EF7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Justification algorithm Implemented in </a:t>
            </a:r>
            <a:r>
              <a:rPr lang="en-US" dirty="0" err="1"/>
              <a:t>HarfBuzz</a:t>
            </a:r>
            <a:endParaRPr lang="en-US" dirty="0"/>
          </a:p>
          <a:p>
            <a:r>
              <a:rPr lang="en-US" dirty="0"/>
              <a:t>Justification rules implemented in the font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variable glyphs as functions</a:t>
            </a:r>
          </a:p>
          <a:p>
            <a:pPr lvl="2"/>
            <a:r>
              <a:rPr lang="en-US" dirty="0"/>
              <a:t> </a:t>
            </a:r>
            <a:r>
              <a:rPr lang="en-US" dirty="0" err="1"/>
              <a:t>beh</a:t>
            </a:r>
            <a:r>
              <a:rPr lang="en-US" dirty="0"/>
              <a:t>(</a:t>
            </a:r>
            <a:r>
              <a:rPr lang="en-US" dirty="0" err="1"/>
              <a:t>leftTatweel</a:t>
            </a:r>
            <a:r>
              <a:rPr lang="en-US" dirty="0"/>
              <a:t>, </a:t>
            </a:r>
            <a:r>
              <a:rPr lang="en-US" dirty="0" err="1"/>
              <a:t>rightTatweel</a:t>
            </a:r>
            <a:r>
              <a:rPr lang="en-US" dirty="0"/>
              <a:t>, axis3, ..) =&gt; glyph with given parameters at runtime</a:t>
            </a:r>
          </a:p>
          <a:p>
            <a:pPr lvl="1"/>
            <a:r>
              <a:rPr lang="en-US" dirty="0"/>
              <a:t>Continuous parameter values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Justification tightly coupled to the font</a:t>
            </a:r>
          </a:p>
          <a:p>
            <a:pPr lvl="1"/>
            <a:r>
              <a:rPr lang="en-US" dirty="0"/>
              <a:t>Custom library =&gt; Needs more work to port and implement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CCE6C-F68D-5EF0-34E4-FB3F5041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67DD-8371-4767-A247-A4F445A62A58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7848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5EAAB-31EC-823C-E05D-CEDD97B3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Frontend Justification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57146-F55D-5A89-B05D-7DE89D430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Justification Implemented in the frontend using </a:t>
            </a:r>
            <a:r>
              <a:rPr lang="en-US" dirty="0" err="1"/>
              <a:t>regexprs</a:t>
            </a:r>
            <a:r>
              <a:rPr lang="en-US" dirty="0"/>
              <a:t> and </a:t>
            </a:r>
            <a:r>
              <a:rPr lang="en-US" dirty="0" err="1"/>
              <a:t>Opentype</a:t>
            </a:r>
            <a:r>
              <a:rPr lang="en-US" dirty="0"/>
              <a:t> features</a:t>
            </a:r>
          </a:p>
          <a:p>
            <a:r>
              <a:rPr lang="en-US" dirty="0"/>
              <a:t>Pros</a:t>
            </a:r>
          </a:p>
          <a:p>
            <a:pPr lvl="1"/>
            <a:r>
              <a:rPr lang="en-US" dirty="0"/>
              <a:t>The user of the font has more control on justification</a:t>
            </a:r>
            <a:endParaRPr lang="en-US" b="0" i="0" dirty="0">
              <a:solidFill>
                <a:srgbClr val="0F1419"/>
              </a:solidFill>
              <a:effectLst/>
              <a:latin typeface="TwitterChirp"/>
            </a:endParaRPr>
          </a:p>
          <a:p>
            <a:pPr lvl="1"/>
            <a:r>
              <a:rPr lang="en-US" b="0" i="0" dirty="0">
                <a:solidFill>
                  <a:srgbClr val="0F1419"/>
                </a:solidFill>
                <a:effectLst/>
                <a:latin typeface="TwitterChirp"/>
              </a:rPr>
              <a:t>more accessible to study and implement different justification strategies</a:t>
            </a:r>
          </a:p>
          <a:p>
            <a:pPr lvl="1"/>
            <a:r>
              <a:rPr lang="en-US" dirty="0">
                <a:solidFill>
                  <a:srgbClr val="0F1419"/>
                </a:solidFill>
                <a:latin typeface="TwitterChirp"/>
              </a:rPr>
              <a:t>Supported already by </a:t>
            </a:r>
            <a:r>
              <a:rPr lang="en-US" dirty="0" err="1">
                <a:solidFill>
                  <a:srgbClr val="0F1419"/>
                </a:solidFill>
                <a:latin typeface="TwitterChirp"/>
              </a:rPr>
              <a:t>HarfBuzz</a:t>
            </a:r>
            <a:endParaRPr lang="en-US" b="0" i="0" dirty="0">
              <a:solidFill>
                <a:srgbClr val="0F1419"/>
              </a:solidFill>
              <a:effectLst/>
              <a:latin typeface="TwitterChirp"/>
            </a:endParaRPr>
          </a:p>
          <a:p>
            <a:r>
              <a:rPr lang="en-US" dirty="0">
                <a:solidFill>
                  <a:srgbClr val="0F1419"/>
                </a:solidFill>
                <a:latin typeface="TwitterChirp"/>
              </a:rPr>
              <a:t>Cons</a:t>
            </a:r>
          </a:p>
          <a:p>
            <a:pPr lvl="1"/>
            <a:r>
              <a:rPr lang="en-US" dirty="0">
                <a:solidFill>
                  <a:srgbClr val="0F1419"/>
                </a:solidFill>
                <a:latin typeface="TwitterChirp"/>
              </a:rPr>
              <a:t>Discrete values : one glyph for each parameter combination</a:t>
            </a:r>
          </a:p>
          <a:p>
            <a:pPr lvl="1"/>
            <a:r>
              <a:rPr lang="en-US" dirty="0">
                <a:solidFill>
                  <a:srgbClr val="0F1419"/>
                </a:solidFill>
                <a:latin typeface="TwitterChirp"/>
              </a:rPr>
              <a:t>Less performant</a:t>
            </a:r>
          </a:p>
          <a:p>
            <a:r>
              <a:rPr lang="en-US" dirty="0">
                <a:solidFill>
                  <a:srgbClr val="0F1419"/>
                </a:solidFill>
                <a:latin typeface="TwitterChirp"/>
              </a:rPr>
              <a:t>Demos</a:t>
            </a:r>
          </a:p>
          <a:p>
            <a:pPr lvl="1"/>
            <a:r>
              <a:rPr lang="en-US" dirty="0">
                <a:solidFill>
                  <a:srgbClr val="0F1419"/>
                </a:solidFill>
                <a:latin typeface="TwitterChirp"/>
                <a:hlinkClick r:id="rId2"/>
              </a:rPr>
              <a:t>https://digitalkhatt.org/hb/newmedina</a:t>
            </a:r>
            <a:endParaRPr lang="en-US" dirty="0">
              <a:solidFill>
                <a:srgbClr val="0F1419"/>
              </a:solidFill>
              <a:latin typeface="TwitterChirp"/>
            </a:endParaRPr>
          </a:p>
          <a:p>
            <a:pPr lvl="1"/>
            <a:r>
              <a:rPr lang="en-US" dirty="0">
                <a:solidFill>
                  <a:srgbClr val="0F1419"/>
                </a:solidFill>
                <a:latin typeface="TwitterChirp"/>
              </a:rPr>
              <a:t>https://digitalkhatt.org/hb/oldmedina</a:t>
            </a:r>
          </a:p>
          <a:p>
            <a:endParaRPr lang="en-US" dirty="0">
              <a:solidFill>
                <a:srgbClr val="0F1419"/>
              </a:solidFill>
              <a:latin typeface="TwitterChirp"/>
            </a:endParaRPr>
          </a:p>
          <a:p>
            <a:pPr lvl="1"/>
            <a:endParaRPr lang="en-US" dirty="0">
              <a:solidFill>
                <a:srgbClr val="0F1419"/>
              </a:solidFill>
              <a:latin typeface="TwitterChirp"/>
            </a:endParaRPr>
          </a:p>
          <a:p>
            <a:pPr lvl="1"/>
            <a:endParaRPr lang="en-US" dirty="0">
              <a:solidFill>
                <a:srgbClr val="0F1419"/>
              </a:solidFill>
              <a:latin typeface="TwitterChirp"/>
            </a:endParaRP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68A01-6FE3-5EAE-5275-39C095D37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67DD-8371-4767-A247-A4F445A62A5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737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EC037-3153-23E2-95E5-BFA347AF0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55038-C386-09A3-7DE9-CB03A5AA0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Complete </a:t>
            </a:r>
            <a:r>
              <a:rPr lang="en-US" dirty="0" err="1"/>
              <a:t>Tajweed</a:t>
            </a:r>
            <a:r>
              <a:rPr lang="en-US" dirty="0"/>
              <a:t> rules and coloring</a:t>
            </a:r>
          </a:p>
          <a:p>
            <a:r>
              <a:rPr lang="en-US" dirty="0"/>
              <a:t>Improve fonts</a:t>
            </a:r>
          </a:p>
          <a:p>
            <a:pPr lvl="1"/>
            <a:r>
              <a:rPr lang="en-US" dirty="0"/>
              <a:t>Adjust spacing</a:t>
            </a:r>
          </a:p>
          <a:p>
            <a:pPr lvl="1"/>
            <a:r>
              <a:rPr lang="en-US" dirty="0"/>
              <a:t>Add other ligatures</a:t>
            </a:r>
          </a:p>
          <a:p>
            <a:pPr lvl="1"/>
            <a:r>
              <a:rPr lang="en-US" dirty="0"/>
              <a:t>Add other </a:t>
            </a:r>
            <a:r>
              <a:rPr lang="en-US" dirty="0" err="1"/>
              <a:t>quiraats</a:t>
            </a:r>
            <a:r>
              <a:rPr lang="en-US" dirty="0"/>
              <a:t> and </a:t>
            </a:r>
            <a:r>
              <a:rPr lang="en-US" dirty="0" err="1"/>
              <a:t>rasms</a:t>
            </a:r>
            <a:endParaRPr lang="en-US" dirty="0"/>
          </a:p>
          <a:p>
            <a:r>
              <a:rPr lang="en-US" dirty="0"/>
              <a:t>Improve Justification</a:t>
            </a:r>
          </a:p>
          <a:p>
            <a:pPr lvl="1"/>
            <a:r>
              <a:rPr lang="en-US" dirty="0"/>
              <a:t>Add other justification rules</a:t>
            </a:r>
          </a:p>
          <a:p>
            <a:pPr lvl="1"/>
            <a:r>
              <a:rPr lang="en-US" dirty="0"/>
              <a:t>better manage tight lines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A0891-62F4-F7BB-6A21-F3E1E7C5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E67DD-8371-4767-A247-A4F445A62A5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458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2361</TotalTime>
  <Words>695</Words>
  <Application>Microsoft Office PowerPoint</Application>
  <PresentationFormat>Widescreen</PresentationFormat>
  <Paragraphs>119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TwitterChirp</vt:lpstr>
      <vt:lpstr>Wingdings</vt:lpstr>
      <vt:lpstr>Office Theme</vt:lpstr>
      <vt:lpstr>DigitalKhatt progress  and future works</vt:lpstr>
      <vt:lpstr>Plan</vt:lpstr>
      <vt:lpstr>Visual MetaFont editor progress</vt:lpstr>
      <vt:lpstr> Madina Mushaf analyzer progress </vt:lpstr>
      <vt:lpstr> Old and new madina fonts </vt:lpstr>
      <vt:lpstr>Old and new madina fonts example</vt:lpstr>
      <vt:lpstr>Backend Justification https://www.tug.org/TUGboat/tb42-3/tb132anane-variable.pdf</vt:lpstr>
      <vt:lpstr>Frontend Justification</vt:lpstr>
      <vt:lpstr>Future works</vt:lpstr>
      <vt:lpstr>How to deal with tight lines</vt:lpstr>
      <vt:lpstr>How to deal with tight lines</vt:lpstr>
      <vt:lpstr>How to deal with tight lines</vt:lpstr>
      <vt:lpstr>How to deal with tight lines</vt:lpstr>
      <vt:lpstr>Future works Visual Metafont editor</vt:lpstr>
      <vt:lpstr>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Amine Anane</dc:creator>
  <cp:lastModifiedBy>Amine Anane</cp:lastModifiedBy>
  <cp:revision>72</cp:revision>
  <dcterms:created xsi:type="dcterms:W3CDTF">2024-09-19T19:01:31Z</dcterms:created>
  <dcterms:modified xsi:type="dcterms:W3CDTF">2024-09-22T15:55:05Z</dcterms:modified>
</cp:coreProperties>
</file>