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9"/>
  </p:notesMasterIdLst>
  <p:sldIdLst>
    <p:sldId id="256" r:id="rId2"/>
    <p:sldId id="261" r:id="rId3"/>
    <p:sldId id="263" r:id="rId4"/>
    <p:sldId id="257" r:id="rId5"/>
    <p:sldId id="259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8"/>
    <p:restoredTop sz="70867"/>
  </p:normalViewPr>
  <p:slideViewPr>
    <p:cSldViewPr snapToGrid="0" snapToObjects="1">
      <p:cViewPr>
        <p:scale>
          <a:sx n="49" d="100"/>
          <a:sy n="49" d="100"/>
        </p:scale>
        <p:origin x="-36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AC726-B6EC-2F45-A39D-BB57EBA981C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0C6D7-B696-2648-BE3C-1195BD43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1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Servius</a:t>
            </a:r>
            <a:r>
              <a:rPr lang="en-US" baseline="0" dirty="0" smtClean="0"/>
              <a:t> was an ancient literary critic who wrote detailed commentaries on all of Vergil’s work.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 am going to talk about the unique transmission</a:t>
            </a:r>
            <a:r>
              <a:rPr lang="en-US" baseline="0" dirty="0" smtClean="0"/>
              <a:t> history of the text and the challenges this presents for the DLL in terms of representing this text digitally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Specifically, I am going to discuss how to automate the creation of a digital edition of </a:t>
            </a:r>
            <a:r>
              <a:rPr lang="en-US" baseline="0" dirty="0" err="1" smtClean="0"/>
              <a:t>servius</a:t>
            </a:r>
            <a:r>
              <a:rPr lang="en-US" baseline="0" dirty="0" smtClean="0"/>
              <a:t>, and what we can learn from that about dealing with text </a:t>
            </a:r>
            <a:r>
              <a:rPr lang="en-US" baseline="0" dirty="0" err="1" smtClean="0"/>
              <a:t>programatically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0C6D7-B696-2648-BE3C-1195BD4329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This is what DLL is already doing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traditional critical edition, which includes an edited version of an ancient text and possible alternate readings, is visually encoded data which is understandable by a person with relevant background. It is not machine readable.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 XML-encoded edition is a machine readable representation of the same textual data. It allows us to use computers to visualize, analyze, and better understand the text.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have already developed a Python script to automate this process for simpler texts, like Caesar.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realized as I started to get into </a:t>
            </a:r>
            <a:r>
              <a:rPr lang="en-US" baseline="0" dirty="0" err="1" smtClean="0"/>
              <a:t>Servius</a:t>
            </a:r>
            <a:r>
              <a:rPr lang="en-US" baseline="0" dirty="0" smtClean="0"/>
              <a:t> that the sequential, string-processing based way I was dealing with the other texts was not going to work for him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0C6D7-B696-2648-BE3C-1195BD4329F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1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However, </a:t>
            </a:r>
            <a:r>
              <a:rPr lang="en-US" baseline="0" dirty="0" err="1" smtClean="0"/>
              <a:t>Servius</a:t>
            </a:r>
            <a:r>
              <a:rPr lang="en-US" baseline="0" dirty="0" smtClean="0"/>
              <a:t> has a unique and complicated transmission history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Servius</a:t>
            </a:r>
            <a:r>
              <a:rPr lang="en-US" baseline="0" dirty="0" smtClean="0"/>
              <a:t> himself wrote in the late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century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His text was edited by an anonymous author we call the Compiler in about the 10</a:t>
            </a:r>
            <a:r>
              <a:rPr lang="en-US" baseline="30000" dirty="0" smtClean="0"/>
              <a:t>th</a:t>
            </a:r>
            <a:r>
              <a:rPr lang="en-US" baseline="0" dirty="0" smtClean="0"/>
              <a:t> century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compiler added substantial comments of his own and made changes to the original text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two texts are passed down through separate manuscript traditions, both of which are significantly corrupted, i.e. there is lots of text missing 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STEMMA: proposed diagram of the transmission history of the manuscript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What is shown above is JUST for </a:t>
            </a:r>
            <a:r>
              <a:rPr lang="en-US" baseline="0" dirty="0" err="1" smtClean="0"/>
              <a:t>Servius</a:t>
            </a:r>
            <a:endParaRPr lang="en-US" baseline="0" dirty="0" smtClean="0"/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There is a whole other tradition for </a:t>
            </a:r>
            <a:r>
              <a:rPr lang="en-US" baseline="0" dirty="0" err="1" smtClean="0"/>
              <a:t>Servius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Auctus</a:t>
            </a:r>
            <a:endParaRPr lang="en-US" baseline="0" dirty="0" smtClean="0"/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Basically, this text is complicated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0C6D7-B696-2648-BE3C-1195BD4329F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4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Because of the strange transmission history, there are a lot of typographical conventions for representing </a:t>
            </a:r>
            <a:r>
              <a:rPr lang="en-US" baseline="0" dirty="0" err="1" smtClean="0"/>
              <a:t>Servius</a:t>
            </a:r>
            <a:r>
              <a:rPr lang="en-US" baseline="0" dirty="0" smtClean="0"/>
              <a:t> in print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These conventions have meaning to humans looking at the book, but they don’t have any meaning to a computer, or even outside of that specific edition of </a:t>
            </a:r>
            <a:r>
              <a:rPr lang="en-US" baseline="0" dirty="0" err="1" smtClean="0"/>
              <a:t>servius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Specifically, these refer to what I am calling the TYPE of a section of text</a:t>
            </a:r>
          </a:p>
          <a:p>
            <a:pPr marL="1085850" lvl="2" indent="-171450">
              <a:buFontTx/>
              <a:buChar char="-"/>
            </a:pPr>
            <a:r>
              <a:rPr lang="en-US" baseline="0" dirty="0" err="1" smtClean="0"/>
              <a:t>Servius</a:t>
            </a:r>
            <a:endParaRPr lang="en-US" baseline="0" dirty="0" smtClean="0"/>
          </a:p>
          <a:p>
            <a:pPr marL="1085850" lvl="2" indent="-171450">
              <a:buFontTx/>
              <a:buChar char="-"/>
            </a:pPr>
            <a:r>
              <a:rPr lang="en-US" baseline="0" dirty="0" err="1" smtClean="0"/>
              <a:t>Auctus</a:t>
            </a:r>
            <a:endParaRPr lang="en-US" baseline="0" dirty="0" smtClean="0"/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Same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Parallel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The challenge was to get a computer to pick out these conventions, recognize their meaning, and encode them in a way that is meaningful to both humans and computers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Because different types of texts need to be processed differently, I needed a persistent way of associating a type with one (or potentially 2, for parallel sections) raw text strings and an XML string.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 briefly considered using a </a:t>
            </a:r>
            <a:r>
              <a:rPr lang="en-US" baseline="0" dirty="0" err="1" smtClean="0"/>
              <a:t>dict</a:t>
            </a:r>
            <a:r>
              <a:rPr lang="en-US" baseline="0" dirty="0" smtClean="0"/>
              <a:t> or list but ultimately decided to write a </a:t>
            </a:r>
            <a:r>
              <a:rPr lang="en-US" baseline="0" dirty="0" err="1" smtClean="0"/>
              <a:t>ServThing</a:t>
            </a:r>
            <a:r>
              <a:rPr lang="en-US" baseline="0" dirty="0" smtClean="0"/>
              <a:t>() class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Reasons: ease of use and encapsulation of type-dependent processing to simplify the main method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E.g. each </a:t>
            </a:r>
            <a:r>
              <a:rPr lang="en-US" baseline="0" dirty="0" err="1" smtClean="0"/>
              <a:t>ServThing</a:t>
            </a:r>
            <a:r>
              <a:rPr lang="en-US" baseline="0" dirty="0" smtClean="0"/>
              <a:t> generates an XML representation of itself</a:t>
            </a:r>
          </a:p>
          <a:p>
            <a:pPr marL="1543050" lvl="3" indent="-171450">
              <a:buFontTx/>
              <a:buChar char="-"/>
            </a:pPr>
            <a:r>
              <a:rPr lang="en-US" baseline="0" dirty="0" smtClean="0"/>
              <a:t>It can do this because it knows its own type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Then, the caller can use </a:t>
            </a:r>
            <a:r>
              <a:rPr lang="en-US" baseline="0" dirty="0" err="1" smtClean="0"/>
              <a:t>thing.xml</a:t>
            </a:r>
            <a:r>
              <a:rPr lang="en-US" baseline="0" dirty="0" smtClean="0"/>
              <a:t> for any </a:t>
            </a:r>
            <a:r>
              <a:rPr lang="en-US" baseline="0" dirty="0" err="1" smtClean="0"/>
              <a:t>ServThing</a:t>
            </a:r>
            <a:r>
              <a:rPr lang="en-US" baseline="0" dirty="0" smtClean="0"/>
              <a:t> and be guaranteed a correct XML representation of the object</a:t>
            </a:r>
          </a:p>
          <a:p>
            <a:pPr marL="1543050" lvl="3" indent="-171450">
              <a:buFontTx/>
              <a:buChar char="-"/>
            </a:pPr>
            <a:r>
              <a:rPr lang="en-US" baseline="0" dirty="0" smtClean="0"/>
              <a:t>Reduce processing time by greatly </a:t>
            </a:r>
            <a:r>
              <a:rPr lang="en-US" baseline="0" dirty="0" err="1" smtClean="0"/>
              <a:t>recuding</a:t>
            </a:r>
            <a:r>
              <a:rPr lang="en-US" baseline="0" dirty="0" smtClean="0"/>
              <a:t> the amount of if statements needed to process one </a:t>
            </a:r>
            <a:r>
              <a:rPr lang="en-US" baseline="0" dirty="0" err="1" smtClean="0"/>
              <a:t>ServThing</a:t>
            </a:r>
            <a:endParaRPr lang="en-US" baseline="0" dirty="0" smtClean="0"/>
          </a:p>
          <a:p>
            <a:pPr marL="1543050" lvl="3" indent="-171450">
              <a:buFontTx/>
              <a:buChar char="-"/>
            </a:pPr>
            <a:r>
              <a:rPr lang="en-US" baseline="0" dirty="0" smtClean="0"/>
              <a:t>Especially important for iterative processing of </a:t>
            </a:r>
            <a:r>
              <a:rPr lang="en-US" baseline="0" dirty="0" err="1" smtClean="0"/>
              <a:t>ServThings</a:t>
            </a:r>
            <a:r>
              <a:rPr lang="en-US" baseline="0" dirty="0" smtClean="0"/>
              <a:t>, which is what my script does and is likely to be important in other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0C6D7-B696-2648-BE3C-1195BD4329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6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switch over</a:t>
            </a:r>
            <a:r>
              <a:rPr lang="en-US" baseline="0" dirty="0" smtClean="0"/>
              <a:t> to python and show my demo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0C6D7-B696-2648-BE3C-1195BD4329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7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0C6D7-B696-2648-BE3C-1195BD4329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0C6D7-B696-2648-BE3C-1195BD4329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9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2733-CE67-6F4E-8B68-9F4AD7B5F27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7265-FD20-FF43-BE79-4D397552E3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2733-CE67-6F4E-8B68-9F4AD7B5F27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7265-FD20-FF43-BE79-4D397552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2733-CE67-6F4E-8B68-9F4AD7B5F27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7265-FD20-FF43-BE79-4D397552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2733-CE67-6F4E-8B68-9F4AD7B5F27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7265-FD20-FF43-BE79-4D397552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2733-CE67-6F4E-8B68-9F4AD7B5F27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7265-FD20-FF43-BE79-4D397552E3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2733-CE67-6F4E-8B68-9F4AD7B5F27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7265-FD20-FF43-BE79-4D397552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2733-CE67-6F4E-8B68-9F4AD7B5F27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7265-FD20-FF43-BE79-4D397552E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2733-CE67-6F4E-8B68-9F4AD7B5F27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7265-FD20-FF43-BE79-4D397552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2733-CE67-6F4E-8B68-9F4AD7B5F27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7265-FD20-FF43-BE79-4D397552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2733-CE67-6F4E-8B68-9F4AD7B5F27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7265-FD20-FF43-BE79-4D397552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8902733-CE67-6F4E-8B68-9F4AD7B5F27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7265-FD20-FF43-BE79-4D397552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8902733-CE67-6F4E-8B68-9F4AD7B5F27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CD17265-FD20-FF43-BE79-4D397552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</a:t>
            </a:r>
            <a:r>
              <a:rPr lang="en-US" dirty="0" err="1" smtClean="0"/>
              <a:t>Servius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An Object-Oriented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Katy Felkner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Advisor: Dr. Samuel </a:t>
            </a:r>
            <a:r>
              <a:rPr lang="en-US" dirty="0" err="1" smtClean="0">
                <a:solidFill>
                  <a:schemeClr val="bg1"/>
                </a:solidFill>
              </a:rPr>
              <a:t>Huskey</a:t>
            </a:r>
            <a:r>
              <a:rPr lang="en-US" dirty="0" smtClean="0">
                <a:solidFill>
                  <a:schemeClr val="bg1"/>
                </a:solidFill>
              </a:rPr>
              <a:t>, Classics and Letters</a:t>
            </a:r>
          </a:p>
        </p:txBody>
      </p:sp>
    </p:spTree>
    <p:extLst>
      <p:ext uri="{BB962C8B-B14F-4D97-AF65-F5344CB8AC3E}">
        <p14:creationId xmlns:p14="http://schemas.microsoft.com/office/powerpoint/2010/main" val="17364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3"/>
          <a:stretch/>
        </p:blipFill>
        <p:spPr>
          <a:xfrm>
            <a:off x="1001851" y="760101"/>
            <a:ext cx="4027350" cy="5510070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10" y="760101"/>
            <a:ext cx="5769803" cy="5510070"/>
          </a:xfrm>
        </p:spPr>
      </p:pic>
    </p:spTree>
    <p:extLst>
      <p:ext uri="{BB962C8B-B14F-4D97-AF65-F5344CB8AC3E}">
        <p14:creationId xmlns:p14="http://schemas.microsoft.com/office/powerpoint/2010/main" val="8297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24" y="782262"/>
            <a:ext cx="6361113" cy="52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78"/>
          <a:stretch/>
        </p:blipFill>
        <p:spPr>
          <a:xfrm>
            <a:off x="2384914" y="4067708"/>
            <a:ext cx="7344873" cy="2606771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3" b="51715"/>
          <a:stretch/>
        </p:blipFill>
        <p:spPr>
          <a:xfrm>
            <a:off x="2384914" y="242887"/>
            <a:ext cx="7344873" cy="2614613"/>
          </a:xfrm>
        </p:spPr>
      </p:pic>
      <p:sp>
        <p:nvSpPr>
          <p:cNvPr id="9" name="Down Arrow 8"/>
          <p:cNvSpPr/>
          <p:nvPr/>
        </p:nvSpPr>
        <p:spPr>
          <a:xfrm>
            <a:off x="5815034" y="2973400"/>
            <a:ext cx="484632" cy="978408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Servius</a:t>
            </a:r>
            <a:r>
              <a:rPr lang="en-US" dirty="0" smtClean="0"/>
              <a:t>: 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tx1"/>
                </a:solidFill>
              </a:rPr>
              <a:t>Right now, the script processes the main text but does not encode either of the critical apparatuses (specialized footnotes listing variant readings)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1"/>
                </a:solidFill>
              </a:rPr>
              <a:t>Next goal: get the critical apparatus processing working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1"/>
                </a:solidFill>
              </a:rPr>
              <a:t>This will be very similar to what we have done for other types of text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tx1"/>
                </a:solidFill>
              </a:rPr>
              <a:t>Apply the concept object-oriented text representation to other texts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1"/>
                </a:solidFill>
              </a:rPr>
              <a:t>Starting with prose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1"/>
                </a:solidFill>
              </a:rPr>
              <a:t>Develop plain text to object representation and TEI-XML to object representation scripts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Object-oriented text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tx1"/>
                </a:solidFill>
              </a:rPr>
              <a:t>In representing </a:t>
            </a:r>
            <a:r>
              <a:rPr lang="en-US" dirty="0" err="1" smtClean="0">
                <a:solidFill>
                  <a:schemeClr val="tx1"/>
                </a:solidFill>
              </a:rPr>
              <a:t>Servius</a:t>
            </a:r>
            <a:r>
              <a:rPr lang="en-US" dirty="0" smtClean="0">
                <a:solidFill>
                  <a:schemeClr val="tx1"/>
                </a:solidFill>
              </a:rPr>
              <a:t>, I chose to use a class rather than an </a:t>
            </a:r>
            <a:r>
              <a:rPr lang="en-US" dirty="0" err="1" smtClean="0">
                <a:solidFill>
                  <a:schemeClr val="tx1"/>
                </a:solidFill>
              </a:rPr>
              <a:t>iterable</a:t>
            </a:r>
            <a:r>
              <a:rPr lang="en-US" dirty="0" smtClean="0">
                <a:solidFill>
                  <a:schemeClr val="tx1"/>
                </a:solidFill>
              </a:rPr>
              <a:t> (e.g. </a:t>
            </a:r>
            <a:r>
              <a:rPr lang="en-US" dirty="0" err="1" smtClean="0">
                <a:solidFill>
                  <a:schemeClr val="tx1"/>
                </a:solidFill>
              </a:rPr>
              <a:t>dict</a:t>
            </a:r>
            <a:r>
              <a:rPr lang="en-US" dirty="0" smtClean="0">
                <a:solidFill>
                  <a:schemeClr val="tx1"/>
                </a:solidFill>
              </a:rPr>
              <a:t> or list) primarily for ease of use.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1"/>
                </a:solidFill>
              </a:rPr>
              <a:t>Classes provide an intuitive, user-friendly way to interact with text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1"/>
                </a:solidFill>
              </a:rPr>
              <a:t>This is because we can leave type-checking, XML syntax validation, and other tedious, error-prone tasks to the class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tx1"/>
                </a:solidFill>
              </a:rPr>
              <a:t>Vision: a Python library that generates object representations of text from both plain text and TEI-XML inputs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tx1"/>
                </a:solidFill>
              </a:rPr>
              <a:t>Application: gives humanities scholars a simple interface for interacting programmatically with text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1"/>
                </a:solidFill>
              </a:rPr>
              <a:t>Abstracts away having to deal with XPath and XML syntax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1"/>
                </a:solidFill>
              </a:rPr>
              <a:t>Easy to use NLP and analysis tools, like the CLTK!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1761</TotalTime>
  <Words>791</Words>
  <Application>Microsoft Macintosh PowerPoint</Application>
  <PresentationFormat>Widescreen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Arial</vt:lpstr>
      <vt:lpstr>Parcel</vt:lpstr>
      <vt:lpstr>Representing Servius:  An Object-Oriented Approach</vt:lpstr>
      <vt:lpstr>PowerPoint Presentation</vt:lpstr>
      <vt:lpstr>PowerPoint Presentation</vt:lpstr>
      <vt:lpstr>PowerPoint Presentation</vt:lpstr>
      <vt:lpstr>Demo time!</vt:lpstr>
      <vt:lpstr>Servius: Future goals</vt:lpstr>
      <vt:lpstr>Applications of Object-oriented text representation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as classical scholarship</dc:title>
  <dc:creator>Microsoft Office User</dc:creator>
  <cp:lastModifiedBy>Katy Felkner</cp:lastModifiedBy>
  <cp:revision>19</cp:revision>
  <dcterms:created xsi:type="dcterms:W3CDTF">2017-10-04T19:57:43Z</dcterms:created>
  <dcterms:modified xsi:type="dcterms:W3CDTF">2018-11-26T14:41:12Z</dcterms:modified>
</cp:coreProperties>
</file>