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 id="2147483687" r:id="rId3"/>
    <p:sldMasterId id="2147483700" r:id="rId4"/>
  </p:sldMasterIdLst>
  <p:notesMasterIdLst>
    <p:notesMasterId r:id="rId37"/>
  </p:notesMasterIdLst>
  <p:sldIdLst>
    <p:sldId id="289" r:id="rId5"/>
    <p:sldId id="256" r:id="rId6"/>
    <p:sldId id="278" r:id="rId7"/>
    <p:sldId id="285" r:id="rId8"/>
    <p:sldId id="287" r:id="rId9"/>
    <p:sldId id="283" r:id="rId10"/>
    <p:sldId id="284" r:id="rId11"/>
    <p:sldId id="288" r:id="rId12"/>
    <p:sldId id="290" r:id="rId13"/>
    <p:sldId id="279" r:id="rId14"/>
    <p:sldId id="258" r:id="rId15"/>
    <p:sldId id="259" r:id="rId16"/>
    <p:sldId id="262" r:id="rId17"/>
    <p:sldId id="280" r:id="rId18"/>
    <p:sldId id="281" r:id="rId19"/>
    <p:sldId id="260" r:id="rId20"/>
    <p:sldId id="261" r:id="rId21"/>
    <p:sldId id="263" r:id="rId22"/>
    <p:sldId id="264" r:id="rId23"/>
    <p:sldId id="265" r:id="rId24"/>
    <p:sldId id="292" r:id="rId25"/>
    <p:sldId id="269" r:id="rId26"/>
    <p:sldId id="275" r:id="rId27"/>
    <p:sldId id="267" r:id="rId28"/>
    <p:sldId id="271" r:id="rId29"/>
    <p:sldId id="272" r:id="rId30"/>
    <p:sldId id="273" r:id="rId31"/>
    <p:sldId id="282" r:id="rId32"/>
    <p:sldId id="276" r:id="rId33"/>
    <p:sldId id="270" r:id="rId34"/>
    <p:sldId id="291" r:id="rId35"/>
    <p:sldId id="274" r:id="rId36"/>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66"/>
    <p:restoredTop sz="94663"/>
  </p:normalViewPr>
  <p:slideViewPr>
    <p:cSldViewPr snapToGrid="0" snapToObjects="1">
      <p:cViewPr varScale="1">
        <p:scale>
          <a:sx n="106" d="100"/>
          <a:sy n="106" d="100"/>
        </p:scale>
        <p:origin x="7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4BA0B7-22FD-4D07-B2F1-E3EC8B70284E}" type="doc">
      <dgm:prSet loTypeId="urn:microsoft.com/office/officeart/2017/3/layout/HorizontalPathTimeline" loCatId="process" qsTypeId="urn:microsoft.com/office/officeart/2005/8/quickstyle/simple1" qsCatId="simple" csTypeId="urn:microsoft.com/office/officeart/2005/8/colors/accent1_2" csCatId="accent1" phldr="1"/>
      <dgm:spPr/>
      <dgm:t>
        <a:bodyPr/>
        <a:lstStyle/>
        <a:p>
          <a:endParaRPr lang="en-US"/>
        </a:p>
      </dgm:t>
    </dgm:pt>
    <dgm:pt modelId="{DF50C3F3-DC5C-4FA0-894F-DFFD4F4AFF07}">
      <dgm:prSet/>
      <dgm:spPr/>
      <dgm:t>
        <a:bodyPr/>
        <a:lstStyle/>
        <a:p>
          <a:pPr>
            <a:defRPr b="1"/>
          </a:pPr>
          <a:r>
            <a:rPr lang="en-US"/>
            <a:t>2012–2013</a:t>
          </a:r>
        </a:p>
      </dgm:t>
    </dgm:pt>
    <dgm:pt modelId="{2513AECB-B462-49F7-8166-0012E9F6A14F}" type="parTrans" cxnId="{20D90567-85AA-440A-B946-9F4ADB296F91}">
      <dgm:prSet/>
      <dgm:spPr/>
      <dgm:t>
        <a:bodyPr/>
        <a:lstStyle/>
        <a:p>
          <a:endParaRPr lang="en-US"/>
        </a:p>
      </dgm:t>
    </dgm:pt>
    <dgm:pt modelId="{350983B6-0B79-4AF0-A6A6-5C4150A158FF}" type="sibTrans" cxnId="{20D90567-85AA-440A-B946-9F4ADB296F91}">
      <dgm:prSet/>
      <dgm:spPr/>
      <dgm:t>
        <a:bodyPr/>
        <a:lstStyle/>
        <a:p>
          <a:endParaRPr lang="en-US"/>
        </a:p>
      </dgm:t>
    </dgm:pt>
    <dgm:pt modelId="{7F0874AE-456C-4792-91FB-40C411D3E273}">
      <dgm:prSet/>
      <dgm:spPr/>
      <dgm:t>
        <a:bodyPr/>
        <a:lstStyle/>
        <a:p>
          <a:r>
            <a:rPr lang="en-US"/>
            <a:t>Planning Grant 2012–2013</a:t>
          </a:r>
        </a:p>
      </dgm:t>
    </dgm:pt>
    <dgm:pt modelId="{85F40BAF-D18A-475E-A578-1DA933BB41C6}" type="parTrans" cxnId="{0BB5ED81-DA12-4F1D-9976-1A9F395B82E2}">
      <dgm:prSet/>
      <dgm:spPr/>
      <dgm:t>
        <a:bodyPr/>
        <a:lstStyle/>
        <a:p>
          <a:endParaRPr lang="en-US"/>
        </a:p>
      </dgm:t>
    </dgm:pt>
    <dgm:pt modelId="{6E456743-2E54-4A41-B54E-25AE73EB6749}" type="sibTrans" cxnId="{0BB5ED81-DA12-4F1D-9976-1A9F395B82E2}">
      <dgm:prSet/>
      <dgm:spPr/>
      <dgm:t>
        <a:bodyPr/>
        <a:lstStyle/>
        <a:p>
          <a:endParaRPr lang="en-US"/>
        </a:p>
      </dgm:t>
    </dgm:pt>
    <dgm:pt modelId="{3F843ECE-280F-4BCD-8E18-11EBA1A4F4F7}">
      <dgm:prSet/>
      <dgm:spPr/>
      <dgm:t>
        <a:bodyPr/>
        <a:lstStyle/>
        <a:p>
          <a:pPr>
            <a:defRPr b="1"/>
          </a:pPr>
          <a:r>
            <a:rPr lang="en-US"/>
            <a:t>2013–2015</a:t>
          </a:r>
        </a:p>
      </dgm:t>
    </dgm:pt>
    <dgm:pt modelId="{1207A51D-0EBA-41FE-9CE4-4A0CC7A4BE8D}" type="parTrans" cxnId="{4E3E7AE9-5B9D-438D-8FFC-873B1F381E75}">
      <dgm:prSet/>
      <dgm:spPr/>
      <dgm:t>
        <a:bodyPr/>
        <a:lstStyle/>
        <a:p>
          <a:endParaRPr lang="en-US"/>
        </a:p>
      </dgm:t>
    </dgm:pt>
    <dgm:pt modelId="{CEC9CDE3-DFAE-45E0-8C41-FD9070BA094F}" type="sibTrans" cxnId="{4E3E7AE9-5B9D-438D-8FFC-873B1F381E75}">
      <dgm:prSet/>
      <dgm:spPr/>
      <dgm:t>
        <a:bodyPr/>
        <a:lstStyle/>
        <a:p>
          <a:endParaRPr lang="en-US"/>
        </a:p>
      </dgm:t>
    </dgm:pt>
    <dgm:pt modelId="{820474D0-C7EE-4EB1-91F2-C77D045BA3A2}">
      <dgm:prSet/>
      <dgm:spPr/>
      <dgm:t>
        <a:bodyPr/>
        <a:lstStyle/>
        <a:p>
          <a:r>
            <a:rPr lang="en-US"/>
            <a:t>Implementation Grant I 2013–2015</a:t>
          </a:r>
        </a:p>
      </dgm:t>
    </dgm:pt>
    <dgm:pt modelId="{88431DC1-F8AB-422C-8B27-5FF696D8C25D}" type="parTrans" cxnId="{2690B2B9-00F5-478F-9CB9-96DB28DECDB2}">
      <dgm:prSet/>
      <dgm:spPr/>
      <dgm:t>
        <a:bodyPr/>
        <a:lstStyle/>
        <a:p>
          <a:endParaRPr lang="en-US"/>
        </a:p>
      </dgm:t>
    </dgm:pt>
    <dgm:pt modelId="{01A9BE99-32C9-4871-A36A-6DE3E5D7E7E7}" type="sibTrans" cxnId="{2690B2B9-00F5-478F-9CB9-96DB28DECDB2}">
      <dgm:prSet/>
      <dgm:spPr/>
      <dgm:t>
        <a:bodyPr/>
        <a:lstStyle/>
        <a:p>
          <a:endParaRPr lang="en-US"/>
        </a:p>
      </dgm:t>
    </dgm:pt>
    <dgm:pt modelId="{E19AADB5-EC52-477B-8460-03A0556B2ACA}">
      <dgm:prSet/>
      <dgm:spPr/>
      <dgm:t>
        <a:bodyPr/>
        <a:lstStyle/>
        <a:p>
          <a:pPr>
            <a:defRPr b="1"/>
          </a:pPr>
          <a:r>
            <a:rPr lang="en-US"/>
            <a:t>2015–2018</a:t>
          </a:r>
        </a:p>
      </dgm:t>
    </dgm:pt>
    <dgm:pt modelId="{8DE2D1D0-D832-4CE9-98E1-12F9E06CA1F4}" type="parTrans" cxnId="{FE1BE0BB-4308-4399-BE52-86D25076EA2F}">
      <dgm:prSet/>
      <dgm:spPr/>
      <dgm:t>
        <a:bodyPr/>
        <a:lstStyle/>
        <a:p>
          <a:endParaRPr lang="en-US"/>
        </a:p>
      </dgm:t>
    </dgm:pt>
    <dgm:pt modelId="{4374A714-9F40-43BE-8D72-612DBA0B0F2C}" type="sibTrans" cxnId="{FE1BE0BB-4308-4399-BE52-86D25076EA2F}">
      <dgm:prSet/>
      <dgm:spPr/>
      <dgm:t>
        <a:bodyPr/>
        <a:lstStyle/>
        <a:p>
          <a:endParaRPr lang="en-US"/>
        </a:p>
      </dgm:t>
    </dgm:pt>
    <dgm:pt modelId="{5898A4E4-88B4-4C1B-8F7A-7B23FFDD7C4C}">
      <dgm:prSet/>
      <dgm:spPr/>
      <dgm:t>
        <a:bodyPr/>
        <a:lstStyle/>
        <a:p>
          <a:r>
            <a:rPr lang="en-US"/>
            <a:t>Implementation Grant II 2015–2018</a:t>
          </a:r>
        </a:p>
      </dgm:t>
    </dgm:pt>
    <dgm:pt modelId="{537DBF84-B086-46DD-9DAF-BE9F1B9288B9}" type="parTrans" cxnId="{747789EF-C189-4516-A588-F0AB008DBB35}">
      <dgm:prSet/>
      <dgm:spPr/>
      <dgm:t>
        <a:bodyPr/>
        <a:lstStyle/>
        <a:p>
          <a:endParaRPr lang="en-US"/>
        </a:p>
      </dgm:t>
    </dgm:pt>
    <dgm:pt modelId="{618DB89F-263D-46BB-83AA-6E78C7BDECD9}" type="sibTrans" cxnId="{747789EF-C189-4516-A588-F0AB008DBB35}">
      <dgm:prSet/>
      <dgm:spPr/>
      <dgm:t>
        <a:bodyPr/>
        <a:lstStyle/>
        <a:p>
          <a:endParaRPr lang="en-US"/>
        </a:p>
      </dgm:t>
    </dgm:pt>
    <dgm:pt modelId="{D40B6855-21C3-A945-B150-2E880168C4EA}" type="pres">
      <dgm:prSet presAssocID="{D34BA0B7-22FD-4D07-B2F1-E3EC8B70284E}" presName="root" presStyleCnt="0">
        <dgm:presLayoutVars>
          <dgm:chMax/>
          <dgm:chPref/>
          <dgm:animLvl val="lvl"/>
        </dgm:presLayoutVars>
      </dgm:prSet>
      <dgm:spPr/>
    </dgm:pt>
    <dgm:pt modelId="{A95C6005-2FCC-DF48-A848-AB3BB98FA7B8}" type="pres">
      <dgm:prSet presAssocID="{D34BA0B7-22FD-4D07-B2F1-E3EC8B70284E}" presName="divider" presStyleLbl="node1" presStyleIdx="0" presStyleCnt="1"/>
      <dgm:spPr/>
    </dgm:pt>
    <dgm:pt modelId="{0867CC2D-A251-844F-9EBF-2E4F11D936AD}" type="pres">
      <dgm:prSet presAssocID="{D34BA0B7-22FD-4D07-B2F1-E3EC8B70284E}" presName="nodes" presStyleCnt="0">
        <dgm:presLayoutVars>
          <dgm:chMax/>
          <dgm:chPref/>
          <dgm:animLvl val="lvl"/>
        </dgm:presLayoutVars>
      </dgm:prSet>
      <dgm:spPr/>
    </dgm:pt>
    <dgm:pt modelId="{91C73E6C-447C-8046-AFD7-4039F0D7D164}" type="pres">
      <dgm:prSet presAssocID="{DF50C3F3-DC5C-4FA0-894F-DFFD4F4AFF07}" presName="composite" presStyleCnt="0"/>
      <dgm:spPr/>
    </dgm:pt>
    <dgm:pt modelId="{E23E1EC2-64F3-C342-8E68-D3F9C8F17FD2}" type="pres">
      <dgm:prSet presAssocID="{DF50C3F3-DC5C-4FA0-894F-DFFD4F4AFF07}" presName="L1TextContainer" presStyleLbl="revTx" presStyleIdx="0" presStyleCnt="3">
        <dgm:presLayoutVars>
          <dgm:chMax val="1"/>
          <dgm:chPref val="1"/>
          <dgm:bulletEnabled val="1"/>
        </dgm:presLayoutVars>
      </dgm:prSet>
      <dgm:spPr/>
    </dgm:pt>
    <dgm:pt modelId="{9A038246-1113-F343-867E-729E2C105067}" type="pres">
      <dgm:prSet presAssocID="{DF50C3F3-DC5C-4FA0-894F-DFFD4F4AFF07}" presName="L2TextContainerWrapper" presStyleCnt="0">
        <dgm:presLayoutVars>
          <dgm:chMax val="0"/>
          <dgm:chPref val="0"/>
          <dgm:bulletEnabled val="1"/>
        </dgm:presLayoutVars>
      </dgm:prSet>
      <dgm:spPr/>
    </dgm:pt>
    <dgm:pt modelId="{F4918A46-7C87-1140-B6DD-BBE8E41E2ACC}" type="pres">
      <dgm:prSet presAssocID="{DF50C3F3-DC5C-4FA0-894F-DFFD4F4AFF07}" presName="L2TextContainer" presStyleLbl="bgAccFollowNode1" presStyleIdx="0" presStyleCnt="3"/>
      <dgm:spPr/>
    </dgm:pt>
    <dgm:pt modelId="{BF621C6B-4ECB-F842-99EF-C8D170C35F89}" type="pres">
      <dgm:prSet presAssocID="{DF50C3F3-DC5C-4FA0-894F-DFFD4F4AFF07}" presName="FlexibleEmptyPlaceHolder" presStyleCnt="0"/>
      <dgm:spPr/>
    </dgm:pt>
    <dgm:pt modelId="{EE572979-EE29-6344-9AD0-1A7BA12715E5}" type="pres">
      <dgm:prSet presAssocID="{DF50C3F3-DC5C-4FA0-894F-DFFD4F4AFF07}" presName="ConnectLine" presStyleLbl="alignNode1" presStyleIdx="0" presStyleCnt="3"/>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gm:spPr>
    </dgm:pt>
    <dgm:pt modelId="{798BF772-D38E-7045-82B6-D733561DA95B}" type="pres">
      <dgm:prSet presAssocID="{DF50C3F3-DC5C-4FA0-894F-DFFD4F4AFF07}" presName="ConnectorPoint" presStyleLbl="fgAcc1" presStyleIdx="0" presStyleCnt="3"/>
      <dgm:spPr>
        <a:solidFill>
          <a:schemeClr val="lt1">
            <a:alpha val="90000"/>
            <a:hueOff val="0"/>
            <a:satOff val="0"/>
            <a:lumOff val="0"/>
            <a:alphaOff val="0"/>
          </a:schemeClr>
        </a:solidFill>
        <a:ln w="25400" cap="flat" cmpd="sng" algn="ctr">
          <a:noFill/>
          <a:prstDash val="solid"/>
        </a:ln>
        <a:effectLst/>
      </dgm:spPr>
    </dgm:pt>
    <dgm:pt modelId="{8BB9B2E5-B8C3-1148-8057-EB0E18C132C7}" type="pres">
      <dgm:prSet presAssocID="{DF50C3F3-DC5C-4FA0-894F-DFFD4F4AFF07}" presName="EmptyPlaceHolder" presStyleCnt="0"/>
      <dgm:spPr/>
    </dgm:pt>
    <dgm:pt modelId="{ECEB277D-7064-0B42-BE05-59E6DE3D2A74}" type="pres">
      <dgm:prSet presAssocID="{350983B6-0B79-4AF0-A6A6-5C4150A158FF}" presName="spaceBetweenRectangles" presStyleCnt="0"/>
      <dgm:spPr/>
    </dgm:pt>
    <dgm:pt modelId="{67580ECD-99A0-234B-B0E6-198F91D429AC}" type="pres">
      <dgm:prSet presAssocID="{3F843ECE-280F-4BCD-8E18-11EBA1A4F4F7}" presName="composite" presStyleCnt="0"/>
      <dgm:spPr/>
    </dgm:pt>
    <dgm:pt modelId="{792C013D-ABD1-1643-BF46-017F602EDD36}" type="pres">
      <dgm:prSet presAssocID="{3F843ECE-280F-4BCD-8E18-11EBA1A4F4F7}" presName="L1TextContainer" presStyleLbl="revTx" presStyleIdx="1" presStyleCnt="3">
        <dgm:presLayoutVars>
          <dgm:chMax val="1"/>
          <dgm:chPref val="1"/>
          <dgm:bulletEnabled val="1"/>
        </dgm:presLayoutVars>
      </dgm:prSet>
      <dgm:spPr/>
    </dgm:pt>
    <dgm:pt modelId="{6CB43CA3-B144-6B40-AAD1-9BA642BDBEF2}" type="pres">
      <dgm:prSet presAssocID="{3F843ECE-280F-4BCD-8E18-11EBA1A4F4F7}" presName="L2TextContainerWrapper" presStyleCnt="0">
        <dgm:presLayoutVars>
          <dgm:chMax val="0"/>
          <dgm:chPref val="0"/>
          <dgm:bulletEnabled val="1"/>
        </dgm:presLayoutVars>
      </dgm:prSet>
      <dgm:spPr/>
    </dgm:pt>
    <dgm:pt modelId="{99D893C9-38E6-004F-8D7D-788F368DD746}" type="pres">
      <dgm:prSet presAssocID="{3F843ECE-280F-4BCD-8E18-11EBA1A4F4F7}" presName="L2TextContainer" presStyleLbl="bgAccFollowNode1" presStyleIdx="1" presStyleCnt="3"/>
      <dgm:spPr/>
    </dgm:pt>
    <dgm:pt modelId="{4D00B048-D871-FE4B-BEB9-2DA31D043B7C}" type="pres">
      <dgm:prSet presAssocID="{3F843ECE-280F-4BCD-8E18-11EBA1A4F4F7}" presName="FlexibleEmptyPlaceHolder" presStyleCnt="0"/>
      <dgm:spPr/>
    </dgm:pt>
    <dgm:pt modelId="{96E697B4-0C3B-534A-A398-3AB3515A4DEB}" type="pres">
      <dgm:prSet presAssocID="{3F843ECE-280F-4BCD-8E18-11EBA1A4F4F7}" presName="ConnectLine" presStyleLbl="alignNode1" presStyleIdx="1" presStyleCnt="3"/>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gm:spPr>
    </dgm:pt>
    <dgm:pt modelId="{F09D0EC5-C1AA-FE4A-99E0-CFB6F3A5B1AA}" type="pres">
      <dgm:prSet presAssocID="{3F843ECE-280F-4BCD-8E18-11EBA1A4F4F7}" presName="ConnectorPoint" presStyleLbl="fgAcc1" presStyleIdx="1" presStyleCnt="3"/>
      <dgm:spPr>
        <a:solidFill>
          <a:schemeClr val="lt1">
            <a:alpha val="90000"/>
            <a:hueOff val="0"/>
            <a:satOff val="0"/>
            <a:lumOff val="0"/>
            <a:alphaOff val="0"/>
          </a:schemeClr>
        </a:solidFill>
        <a:ln w="25400" cap="flat" cmpd="sng" algn="ctr">
          <a:noFill/>
          <a:prstDash val="solid"/>
        </a:ln>
        <a:effectLst/>
      </dgm:spPr>
    </dgm:pt>
    <dgm:pt modelId="{C5BD9679-27A9-3D4C-BCDF-17A26D64FE37}" type="pres">
      <dgm:prSet presAssocID="{3F843ECE-280F-4BCD-8E18-11EBA1A4F4F7}" presName="EmptyPlaceHolder" presStyleCnt="0"/>
      <dgm:spPr/>
    </dgm:pt>
    <dgm:pt modelId="{C46F2DCE-E7FD-974F-AC5F-DD744E55BD44}" type="pres">
      <dgm:prSet presAssocID="{CEC9CDE3-DFAE-45E0-8C41-FD9070BA094F}" presName="spaceBetweenRectangles" presStyleCnt="0"/>
      <dgm:spPr/>
    </dgm:pt>
    <dgm:pt modelId="{2015E6E6-8E1D-8546-91B0-ED02E5AF06EE}" type="pres">
      <dgm:prSet presAssocID="{E19AADB5-EC52-477B-8460-03A0556B2ACA}" presName="composite" presStyleCnt="0"/>
      <dgm:spPr/>
    </dgm:pt>
    <dgm:pt modelId="{CC7DE863-AAA1-0548-BC46-765F3EEC64C1}" type="pres">
      <dgm:prSet presAssocID="{E19AADB5-EC52-477B-8460-03A0556B2ACA}" presName="L1TextContainer" presStyleLbl="revTx" presStyleIdx="2" presStyleCnt="3">
        <dgm:presLayoutVars>
          <dgm:chMax val="1"/>
          <dgm:chPref val="1"/>
          <dgm:bulletEnabled val="1"/>
        </dgm:presLayoutVars>
      </dgm:prSet>
      <dgm:spPr/>
    </dgm:pt>
    <dgm:pt modelId="{F9A70FFA-9EFB-3948-9FC4-A7D1528E479F}" type="pres">
      <dgm:prSet presAssocID="{E19AADB5-EC52-477B-8460-03A0556B2ACA}" presName="L2TextContainerWrapper" presStyleCnt="0">
        <dgm:presLayoutVars>
          <dgm:chMax val="0"/>
          <dgm:chPref val="0"/>
          <dgm:bulletEnabled val="1"/>
        </dgm:presLayoutVars>
      </dgm:prSet>
      <dgm:spPr/>
    </dgm:pt>
    <dgm:pt modelId="{707D3AC2-1DF0-5547-8C13-BC7A258945C4}" type="pres">
      <dgm:prSet presAssocID="{E19AADB5-EC52-477B-8460-03A0556B2ACA}" presName="L2TextContainer" presStyleLbl="bgAccFollowNode1" presStyleIdx="2" presStyleCnt="3"/>
      <dgm:spPr/>
    </dgm:pt>
    <dgm:pt modelId="{D67D7E80-3B83-DB43-A552-C3C1AD5F7089}" type="pres">
      <dgm:prSet presAssocID="{E19AADB5-EC52-477B-8460-03A0556B2ACA}" presName="FlexibleEmptyPlaceHolder" presStyleCnt="0"/>
      <dgm:spPr/>
    </dgm:pt>
    <dgm:pt modelId="{6F83D885-58B6-754D-B714-39FA61AD4102}" type="pres">
      <dgm:prSet presAssocID="{E19AADB5-EC52-477B-8460-03A0556B2ACA}" presName="ConnectLine" presStyleLbl="alignNode1" presStyleIdx="2" presStyleCnt="3"/>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gm:spPr>
    </dgm:pt>
    <dgm:pt modelId="{6D939DEF-2C12-FD44-9783-04C7521406DB}" type="pres">
      <dgm:prSet presAssocID="{E19AADB5-EC52-477B-8460-03A0556B2ACA}" presName="ConnectorPoint" presStyleLbl="fgAcc1" presStyleIdx="2" presStyleCnt="3"/>
      <dgm:spPr>
        <a:solidFill>
          <a:schemeClr val="lt1">
            <a:alpha val="90000"/>
            <a:hueOff val="0"/>
            <a:satOff val="0"/>
            <a:lumOff val="0"/>
            <a:alphaOff val="0"/>
          </a:schemeClr>
        </a:solidFill>
        <a:ln w="25400" cap="flat" cmpd="sng" algn="ctr">
          <a:noFill/>
          <a:prstDash val="solid"/>
        </a:ln>
        <a:effectLst/>
      </dgm:spPr>
    </dgm:pt>
    <dgm:pt modelId="{2A2A40AD-D8E9-D340-9658-E73D69FB29E8}" type="pres">
      <dgm:prSet presAssocID="{E19AADB5-EC52-477B-8460-03A0556B2ACA}" presName="EmptyPlaceHolder" presStyleCnt="0"/>
      <dgm:spPr/>
    </dgm:pt>
  </dgm:ptLst>
  <dgm:cxnLst>
    <dgm:cxn modelId="{90EE4C33-926B-A347-AF00-B4241695D266}" type="presOf" srcId="{E19AADB5-EC52-477B-8460-03A0556B2ACA}" destId="{CC7DE863-AAA1-0548-BC46-765F3EEC64C1}" srcOrd="0" destOrd="0" presId="urn:microsoft.com/office/officeart/2017/3/layout/HorizontalPathTimeline"/>
    <dgm:cxn modelId="{7E0FFD54-B23D-634A-8831-634AFA207981}" type="presOf" srcId="{3F843ECE-280F-4BCD-8E18-11EBA1A4F4F7}" destId="{792C013D-ABD1-1643-BF46-017F602EDD36}" srcOrd="0" destOrd="0" presId="urn:microsoft.com/office/officeart/2017/3/layout/HorizontalPathTimeline"/>
    <dgm:cxn modelId="{97444465-953A-8948-9907-75AB9BC8C998}" type="presOf" srcId="{D34BA0B7-22FD-4D07-B2F1-E3EC8B70284E}" destId="{D40B6855-21C3-A945-B150-2E880168C4EA}" srcOrd="0" destOrd="0" presId="urn:microsoft.com/office/officeart/2017/3/layout/HorizontalPathTimeline"/>
    <dgm:cxn modelId="{20D90567-85AA-440A-B946-9F4ADB296F91}" srcId="{D34BA0B7-22FD-4D07-B2F1-E3EC8B70284E}" destId="{DF50C3F3-DC5C-4FA0-894F-DFFD4F4AFF07}" srcOrd="0" destOrd="0" parTransId="{2513AECB-B462-49F7-8166-0012E9F6A14F}" sibTransId="{350983B6-0B79-4AF0-A6A6-5C4150A158FF}"/>
    <dgm:cxn modelId="{0BB5ED81-DA12-4F1D-9976-1A9F395B82E2}" srcId="{DF50C3F3-DC5C-4FA0-894F-DFFD4F4AFF07}" destId="{7F0874AE-456C-4792-91FB-40C411D3E273}" srcOrd="0" destOrd="0" parTransId="{85F40BAF-D18A-475E-A578-1DA933BB41C6}" sibTransId="{6E456743-2E54-4A41-B54E-25AE73EB6749}"/>
    <dgm:cxn modelId="{5B40DF82-CCD9-C04F-A803-FEA2734352F3}" type="presOf" srcId="{5898A4E4-88B4-4C1B-8F7A-7B23FFDD7C4C}" destId="{707D3AC2-1DF0-5547-8C13-BC7A258945C4}" srcOrd="0" destOrd="0" presId="urn:microsoft.com/office/officeart/2017/3/layout/HorizontalPathTimeline"/>
    <dgm:cxn modelId="{2690B2B9-00F5-478F-9CB9-96DB28DECDB2}" srcId="{3F843ECE-280F-4BCD-8E18-11EBA1A4F4F7}" destId="{820474D0-C7EE-4EB1-91F2-C77D045BA3A2}" srcOrd="0" destOrd="0" parTransId="{88431DC1-F8AB-422C-8B27-5FF696D8C25D}" sibTransId="{01A9BE99-32C9-4871-A36A-6DE3E5D7E7E7}"/>
    <dgm:cxn modelId="{FE1BE0BB-4308-4399-BE52-86D25076EA2F}" srcId="{D34BA0B7-22FD-4D07-B2F1-E3EC8B70284E}" destId="{E19AADB5-EC52-477B-8460-03A0556B2ACA}" srcOrd="2" destOrd="0" parTransId="{8DE2D1D0-D832-4CE9-98E1-12F9E06CA1F4}" sibTransId="{4374A714-9F40-43BE-8D72-612DBA0B0F2C}"/>
    <dgm:cxn modelId="{386523D1-2A51-1C40-94F0-F4F87907ED6B}" type="presOf" srcId="{DF50C3F3-DC5C-4FA0-894F-DFFD4F4AFF07}" destId="{E23E1EC2-64F3-C342-8E68-D3F9C8F17FD2}" srcOrd="0" destOrd="0" presId="urn:microsoft.com/office/officeart/2017/3/layout/HorizontalPathTimeline"/>
    <dgm:cxn modelId="{4DC2D1D2-8691-274D-B168-F88939BD9D42}" type="presOf" srcId="{7F0874AE-456C-4792-91FB-40C411D3E273}" destId="{F4918A46-7C87-1140-B6DD-BBE8E41E2ACC}" srcOrd="0" destOrd="0" presId="urn:microsoft.com/office/officeart/2017/3/layout/HorizontalPathTimeline"/>
    <dgm:cxn modelId="{64E086E8-CC07-9B4C-8421-C3D42505521E}" type="presOf" srcId="{820474D0-C7EE-4EB1-91F2-C77D045BA3A2}" destId="{99D893C9-38E6-004F-8D7D-788F368DD746}" srcOrd="0" destOrd="0" presId="urn:microsoft.com/office/officeart/2017/3/layout/HorizontalPathTimeline"/>
    <dgm:cxn modelId="{4E3E7AE9-5B9D-438D-8FFC-873B1F381E75}" srcId="{D34BA0B7-22FD-4D07-B2F1-E3EC8B70284E}" destId="{3F843ECE-280F-4BCD-8E18-11EBA1A4F4F7}" srcOrd="1" destOrd="0" parTransId="{1207A51D-0EBA-41FE-9CE4-4A0CC7A4BE8D}" sibTransId="{CEC9CDE3-DFAE-45E0-8C41-FD9070BA094F}"/>
    <dgm:cxn modelId="{747789EF-C189-4516-A588-F0AB008DBB35}" srcId="{E19AADB5-EC52-477B-8460-03A0556B2ACA}" destId="{5898A4E4-88B4-4C1B-8F7A-7B23FFDD7C4C}" srcOrd="0" destOrd="0" parTransId="{537DBF84-B086-46DD-9DAF-BE9F1B9288B9}" sibTransId="{618DB89F-263D-46BB-83AA-6E78C7BDECD9}"/>
    <dgm:cxn modelId="{26271D2E-864C-3E4D-B335-91415F15052F}" type="presParOf" srcId="{D40B6855-21C3-A945-B150-2E880168C4EA}" destId="{A95C6005-2FCC-DF48-A848-AB3BB98FA7B8}" srcOrd="0" destOrd="0" presId="urn:microsoft.com/office/officeart/2017/3/layout/HorizontalPathTimeline"/>
    <dgm:cxn modelId="{C72D59EA-5AA8-F245-BB2D-A72ACFF49AD5}" type="presParOf" srcId="{D40B6855-21C3-A945-B150-2E880168C4EA}" destId="{0867CC2D-A251-844F-9EBF-2E4F11D936AD}" srcOrd="1" destOrd="0" presId="urn:microsoft.com/office/officeart/2017/3/layout/HorizontalPathTimeline"/>
    <dgm:cxn modelId="{F8D93B2D-2485-9043-AB03-CEE3ABBBD505}" type="presParOf" srcId="{0867CC2D-A251-844F-9EBF-2E4F11D936AD}" destId="{91C73E6C-447C-8046-AFD7-4039F0D7D164}" srcOrd="0" destOrd="0" presId="urn:microsoft.com/office/officeart/2017/3/layout/HorizontalPathTimeline"/>
    <dgm:cxn modelId="{1678EAD4-5A06-1C45-9D06-2A6B37C78D6F}" type="presParOf" srcId="{91C73E6C-447C-8046-AFD7-4039F0D7D164}" destId="{E23E1EC2-64F3-C342-8E68-D3F9C8F17FD2}" srcOrd="0" destOrd="0" presId="urn:microsoft.com/office/officeart/2017/3/layout/HorizontalPathTimeline"/>
    <dgm:cxn modelId="{CAD81FA9-54AD-724F-8E4D-9166840B219F}" type="presParOf" srcId="{91C73E6C-447C-8046-AFD7-4039F0D7D164}" destId="{9A038246-1113-F343-867E-729E2C105067}" srcOrd="1" destOrd="0" presId="urn:microsoft.com/office/officeart/2017/3/layout/HorizontalPathTimeline"/>
    <dgm:cxn modelId="{881812CF-F07E-D142-91B1-C725C8389E53}" type="presParOf" srcId="{9A038246-1113-F343-867E-729E2C105067}" destId="{F4918A46-7C87-1140-B6DD-BBE8E41E2ACC}" srcOrd="0" destOrd="0" presId="urn:microsoft.com/office/officeart/2017/3/layout/HorizontalPathTimeline"/>
    <dgm:cxn modelId="{1CA294C1-32FB-AE4B-876B-C00397344B53}" type="presParOf" srcId="{9A038246-1113-F343-867E-729E2C105067}" destId="{BF621C6B-4ECB-F842-99EF-C8D170C35F89}" srcOrd="1" destOrd="0" presId="urn:microsoft.com/office/officeart/2017/3/layout/HorizontalPathTimeline"/>
    <dgm:cxn modelId="{E9563132-3AD1-7647-9A53-BBE3BCBC42E4}" type="presParOf" srcId="{91C73E6C-447C-8046-AFD7-4039F0D7D164}" destId="{EE572979-EE29-6344-9AD0-1A7BA12715E5}" srcOrd="2" destOrd="0" presId="urn:microsoft.com/office/officeart/2017/3/layout/HorizontalPathTimeline"/>
    <dgm:cxn modelId="{C1087A4B-108B-E148-BBB5-4DB8714E9EE6}" type="presParOf" srcId="{91C73E6C-447C-8046-AFD7-4039F0D7D164}" destId="{798BF772-D38E-7045-82B6-D733561DA95B}" srcOrd="3" destOrd="0" presId="urn:microsoft.com/office/officeart/2017/3/layout/HorizontalPathTimeline"/>
    <dgm:cxn modelId="{F66E5D3F-DAD8-0740-A758-DE05DF0055EF}" type="presParOf" srcId="{91C73E6C-447C-8046-AFD7-4039F0D7D164}" destId="{8BB9B2E5-B8C3-1148-8057-EB0E18C132C7}" srcOrd="4" destOrd="0" presId="urn:microsoft.com/office/officeart/2017/3/layout/HorizontalPathTimeline"/>
    <dgm:cxn modelId="{80B45C27-390F-5D49-A00D-BADD57820826}" type="presParOf" srcId="{0867CC2D-A251-844F-9EBF-2E4F11D936AD}" destId="{ECEB277D-7064-0B42-BE05-59E6DE3D2A74}" srcOrd="1" destOrd="0" presId="urn:microsoft.com/office/officeart/2017/3/layout/HorizontalPathTimeline"/>
    <dgm:cxn modelId="{330D6961-2357-4F4E-A8C7-FAF64D64F3A8}" type="presParOf" srcId="{0867CC2D-A251-844F-9EBF-2E4F11D936AD}" destId="{67580ECD-99A0-234B-B0E6-198F91D429AC}" srcOrd="2" destOrd="0" presId="urn:microsoft.com/office/officeart/2017/3/layout/HorizontalPathTimeline"/>
    <dgm:cxn modelId="{BA4C27A7-E338-D844-8A34-B9A6E73DD95B}" type="presParOf" srcId="{67580ECD-99A0-234B-B0E6-198F91D429AC}" destId="{792C013D-ABD1-1643-BF46-017F602EDD36}" srcOrd="0" destOrd="0" presId="urn:microsoft.com/office/officeart/2017/3/layout/HorizontalPathTimeline"/>
    <dgm:cxn modelId="{09F01730-E4C4-F040-B2A0-CF832617D21F}" type="presParOf" srcId="{67580ECD-99A0-234B-B0E6-198F91D429AC}" destId="{6CB43CA3-B144-6B40-AAD1-9BA642BDBEF2}" srcOrd="1" destOrd="0" presId="urn:microsoft.com/office/officeart/2017/3/layout/HorizontalPathTimeline"/>
    <dgm:cxn modelId="{201BE901-44BF-B24D-BB3F-8C89E06F5B0F}" type="presParOf" srcId="{6CB43CA3-B144-6B40-AAD1-9BA642BDBEF2}" destId="{99D893C9-38E6-004F-8D7D-788F368DD746}" srcOrd="0" destOrd="0" presId="urn:microsoft.com/office/officeart/2017/3/layout/HorizontalPathTimeline"/>
    <dgm:cxn modelId="{611E4C4E-0DA4-184C-9B1F-6F6430AED3B8}" type="presParOf" srcId="{6CB43CA3-B144-6B40-AAD1-9BA642BDBEF2}" destId="{4D00B048-D871-FE4B-BEB9-2DA31D043B7C}" srcOrd="1" destOrd="0" presId="urn:microsoft.com/office/officeart/2017/3/layout/HorizontalPathTimeline"/>
    <dgm:cxn modelId="{C3C20E6C-C9CC-BA4E-B4CD-CE365F2EEAA0}" type="presParOf" srcId="{67580ECD-99A0-234B-B0E6-198F91D429AC}" destId="{96E697B4-0C3B-534A-A398-3AB3515A4DEB}" srcOrd="2" destOrd="0" presId="urn:microsoft.com/office/officeart/2017/3/layout/HorizontalPathTimeline"/>
    <dgm:cxn modelId="{009A83C1-8041-F449-9FE0-16F402DEFA6D}" type="presParOf" srcId="{67580ECD-99A0-234B-B0E6-198F91D429AC}" destId="{F09D0EC5-C1AA-FE4A-99E0-CFB6F3A5B1AA}" srcOrd="3" destOrd="0" presId="urn:microsoft.com/office/officeart/2017/3/layout/HorizontalPathTimeline"/>
    <dgm:cxn modelId="{D3A195D9-2791-4948-A1A5-50FDDDEDE837}" type="presParOf" srcId="{67580ECD-99A0-234B-B0E6-198F91D429AC}" destId="{C5BD9679-27A9-3D4C-BCDF-17A26D64FE37}" srcOrd="4" destOrd="0" presId="urn:microsoft.com/office/officeart/2017/3/layout/HorizontalPathTimeline"/>
    <dgm:cxn modelId="{BFDDED38-0F5D-364B-98B0-E09D6FFA6A43}" type="presParOf" srcId="{0867CC2D-A251-844F-9EBF-2E4F11D936AD}" destId="{C46F2DCE-E7FD-974F-AC5F-DD744E55BD44}" srcOrd="3" destOrd="0" presId="urn:microsoft.com/office/officeart/2017/3/layout/HorizontalPathTimeline"/>
    <dgm:cxn modelId="{0CF8ACDD-A1C9-0D44-9717-E30FE2AA9E54}" type="presParOf" srcId="{0867CC2D-A251-844F-9EBF-2E4F11D936AD}" destId="{2015E6E6-8E1D-8546-91B0-ED02E5AF06EE}" srcOrd="4" destOrd="0" presId="urn:microsoft.com/office/officeart/2017/3/layout/HorizontalPathTimeline"/>
    <dgm:cxn modelId="{F23FD2E7-4A0A-114C-B2BA-990DB787823A}" type="presParOf" srcId="{2015E6E6-8E1D-8546-91B0-ED02E5AF06EE}" destId="{CC7DE863-AAA1-0548-BC46-765F3EEC64C1}" srcOrd="0" destOrd="0" presId="urn:microsoft.com/office/officeart/2017/3/layout/HorizontalPathTimeline"/>
    <dgm:cxn modelId="{2F58AC63-E689-D845-B858-44C1AAA12B8A}" type="presParOf" srcId="{2015E6E6-8E1D-8546-91B0-ED02E5AF06EE}" destId="{F9A70FFA-9EFB-3948-9FC4-A7D1528E479F}" srcOrd="1" destOrd="0" presId="urn:microsoft.com/office/officeart/2017/3/layout/HorizontalPathTimeline"/>
    <dgm:cxn modelId="{2800108A-01AA-C74A-A1C9-B64E37AD365E}" type="presParOf" srcId="{F9A70FFA-9EFB-3948-9FC4-A7D1528E479F}" destId="{707D3AC2-1DF0-5547-8C13-BC7A258945C4}" srcOrd="0" destOrd="0" presId="urn:microsoft.com/office/officeart/2017/3/layout/HorizontalPathTimeline"/>
    <dgm:cxn modelId="{61A86447-760D-1542-BBE0-37C336A26F34}" type="presParOf" srcId="{F9A70FFA-9EFB-3948-9FC4-A7D1528E479F}" destId="{D67D7E80-3B83-DB43-A552-C3C1AD5F7089}" srcOrd="1" destOrd="0" presId="urn:microsoft.com/office/officeart/2017/3/layout/HorizontalPathTimeline"/>
    <dgm:cxn modelId="{5F52A4E6-5E70-8F44-B7CF-B958F8C99AF2}" type="presParOf" srcId="{2015E6E6-8E1D-8546-91B0-ED02E5AF06EE}" destId="{6F83D885-58B6-754D-B714-39FA61AD4102}" srcOrd="2" destOrd="0" presId="urn:microsoft.com/office/officeart/2017/3/layout/HorizontalPathTimeline"/>
    <dgm:cxn modelId="{DC0E08B7-5A73-CA47-A3F9-7A604B1A56BD}" type="presParOf" srcId="{2015E6E6-8E1D-8546-91B0-ED02E5AF06EE}" destId="{6D939DEF-2C12-FD44-9783-04C7521406DB}" srcOrd="3" destOrd="0" presId="urn:microsoft.com/office/officeart/2017/3/layout/HorizontalPathTimeline"/>
    <dgm:cxn modelId="{0192A8AB-A8A7-7046-AF68-3B60A0AEE66F}" type="presParOf" srcId="{2015E6E6-8E1D-8546-91B0-ED02E5AF06EE}" destId="{2A2A40AD-D8E9-D340-9658-E73D69FB29E8}"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E1EC2-64F3-C342-8E68-D3F9C8F17FD2}">
      <dsp:nvSpPr>
        <dsp:cNvPr id="0" name=""/>
        <dsp:cNvSpPr/>
      </dsp:nvSpPr>
      <dsp:spPr>
        <a:xfrm>
          <a:off x="258316" y="3348185"/>
          <a:ext cx="2066527" cy="704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2012–2013</a:t>
          </a:r>
        </a:p>
      </dsp:txBody>
      <dsp:txXfrm>
        <a:off x="258316" y="3348185"/>
        <a:ext cx="2066527" cy="704552"/>
      </dsp:txXfrm>
    </dsp:sp>
    <dsp:sp modelId="{A95C6005-2FCC-DF48-A848-AB3BB98FA7B8}">
      <dsp:nvSpPr>
        <dsp:cNvPr id="0" name=""/>
        <dsp:cNvSpPr/>
      </dsp:nvSpPr>
      <dsp:spPr>
        <a:xfrm>
          <a:off x="0" y="2992791"/>
          <a:ext cx="5166320" cy="24939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918A46-7C87-1140-B6DD-BBE8E41E2ACC}">
      <dsp:nvSpPr>
        <dsp:cNvPr id="0" name=""/>
        <dsp:cNvSpPr/>
      </dsp:nvSpPr>
      <dsp:spPr>
        <a:xfrm>
          <a:off x="154989" y="1063064"/>
          <a:ext cx="2273180" cy="86977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Planning Grant 2012–2013</a:t>
          </a:r>
        </a:p>
      </dsp:txBody>
      <dsp:txXfrm>
        <a:off x="154989" y="1063064"/>
        <a:ext cx="2273180" cy="869779"/>
      </dsp:txXfrm>
    </dsp:sp>
    <dsp:sp modelId="{EE572979-EE29-6344-9AD0-1A7BA12715E5}">
      <dsp:nvSpPr>
        <dsp:cNvPr id="0" name=""/>
        <dsp:cNvSpPr/>
      </dsp:nvSpPr>
      <dsp:spPr>
        <a:xfrm>
          <a:off x="1291580" y="1932844"/>
          <a:ext cx="0" cy="1059946"/>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792C013D-ABD1-1643-BF46-017F602EDD36}">
      <dsp:nvSpPr>
        <dsp:cNvPr id="0" name=""/>
        <dsp:cNvSpPr/>
      </dsp:nvSpPr>
      <dsp:spPr>
        <a:xfrm>
          <a:off x="1549896" y="2182243"/>
          <a:ext cx="2066527" cy="704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2013–2015</a:t>
          </a:r>
        </a:p>
      </dsp:txBody>
      <dsp:txXfrm>
        <a:off x="1549896" y="2182243"/>
        <a:ext cx="2066527" cy="704552"/>
      </dsp:txXfrm>
    </dsp:sp>
    <dsp:sp modelId="{99D893C9-38E6-004F-8D7D-788F368DD746}">
      <dsp:nvSpPr>
        <dsp:cNvPr id="0" name=""/>
        <dsp:cNvSpPr/>
      </dsp:nvSpPr>
      <dsp:spPr>
        <a:xfrm>
          <a:off x="1446569" y="4302137"/>
          <a:ext cx="2273180" cy="86977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Implementation Grant I 2013–2015</a:t>
          </a:r>
        </a:p>
      </dsp:txBody>
      <dsp:txXfrm>
        <a:off x="1446569" y="4302137"/>
        <a:ext cx="2273180" cy="869779"/>
      </dsp:txXfrm>
    </dsp:sp>
    <dsp:sp modelId="{96E697B4-0C3B-534A-A398-3AB3515A4DEB}">
      <dsp:nvSpPr>
        <dsp:cNvPr id="0" name=""/>
        <dsp:cNvSpPr/>
      </dsp:nvSpPr>
      <dsp:spPr>
        <a:xfrm>
          <a:off x="2583160" y="3242190"/>
          <a:ext cx="0" cy="1059946"/>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798BF772-D38E-7045-82B6-D733561DA95B}">
      <dsp:nvSpPr>
        <dsp:cNvPr id="0" name=""/>
        <dsp:cNvSpPr/>
      </dsp:nvSpPr>
      <dsp:spPr>
        <a:xfrm>
          <a:off x="1213642" y="3039553"/>
          <a:ext cx="155874" cy="155874"/>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F09D0EC5-C1AA-FE4A-99E0-CFB6F3A5B1AA}">
      <dsp:nvSpPr>
        <dsp:cNvPr id="0" name=""/>
        <dsp:cNvSpPr/>
      </dsp:nvSpPr>
      <dsp:spPr>
        <a:xfrm>
          <a:off x="2505222" y="3039553"/>
          <a:ext cx="155874" cy="155874"/>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CC7DE863-AAA1-0548-BC46-765F3EEC64C1}">
      <dsp:nvSpPr>
        <dsp:cNvPr id="0" name=""/>
        <dsp:cNvSpPr/>
      </dsp:nvSpPr>
      <dsp:spPr>
        <a:xfrm>
          <a:off x="2841475" y="3348185"/>
          <a:ext cx="2066527" cy="704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2015–2018</a:t>
          </a:r>
        </a:p>
      </dsp:txBody>
      <dsp:txXfrm>
        <a:off x="2841475" y="3348185"/>
        <a:ext cx="2066527" cy="704552"/>
      </dsp:txXfrm>
    </dsp:sp>
    <dsp:sp modelId="{707D3AC2-1DF0-5547-8C13-BC7A258945C4}">
      <dsp:nvSpPr>
        <dsp:cNvPr id="0" name=""/>
        <dsp:cNvSpPr/>
      </dsp:nvSpPr>
      <dsp:spPr>
        <a:xfrm>
          <a:off x="2738149" y="1063064"/>
          <a:ext cx="2273180" cy="86977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Implementation Grant II 2015–2018</a:t>
          </a:r>
        </a:p>
      </dsp:txBody>
      <dsp:txXfrm>
        <a:off x="2738149" y="1063064"/>
        <a:ext cx="2273180" cy="869779"/>
      </dsp:txXfrm>
    </dsp:sp>
    <dsp:sp modelId="{6F83D885-58B6-754D-B714-39FA61AD4102}">
      <dsp:nvSpPr>
        <dsp:cNvPr id="0" name=""/>
        <dsp:cNvSpPr/>
      </dsp:nvSpPr>
      <dsp:spPr>
        <a:xfrm>
          <a:off x="3874740" y="1932844"/>
          <a:ext cx="0" cy="1059946"/>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6D939DEF-2C12-FD44-9783-04C7521406DB}">
      <dsp:nvSpPr>
        <dsp:cNvPr id="0" name=""/>
        <dsp:cNvSpPr/>
      </dsp:nvSpPr>
      <dsp:spPr>
        <a:xfrm>
          <a:off x="3796802" y="3039553"/>
          <a:ext cx="155874" cy="155874"/>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6"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en-US" sz="1800" b="0" strike="noStrike" spc="-1">
                <a:solidFill>
                  <a:srgbClr val="000000"/>
                </a:solidFill>
                <a:latin typeface="Calibri"/>
              </a:rPr>
              <a:t>Click to move the slide</a:t>
            </a:r>
          </a:p>
        </p:txBody>
      </p:sp>
      <p:sp>
        <p:nvSpPr>
          <p:cNvPr id="207"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208"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 </a:t>
            </a:r>
          </a:p>
        </p:txBody>
      </p:sp>
      <p:sp>
        <p:nvSpPr>
          <p:cNvPr id="209"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 </a:t>
            </a:r>
          </a:p>
        </p:txBody>
      </p:sp>
      <p:sp>
        <p:nvSpPr>
          <p:cNvPr id="210"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 </a:t>
            </a:r>
          </a:p>
        </p:txBody>
      </p:sp>
      <p:sp>
        <p:nvSpPr>
          <p:cNvPr id="211" name="PlaceHolder 6"/>
          <p:cNvSpPr>
            <a:spLocks noGrp="1"/>
          </p:cNvSpPr>
          <p:nvPr>
            <p:ph type="sldNum"/>
          </p:nvPr>
        </p:nvSpPr>
        <p:spPr>
          <a:xfrm>
            <a:off x="4399200" y="9555480"/>
            <a:ext cx="3372840" cy="502560"/>
          </a:xfrm>
          <a:prstGeom prst="rect">
            <a:avLst/>
          </a:prstGeom>
        </p:spPr>
        <p:txBody>
          <a:bodyPr lIns="0" tIns="0" rIns="0" bIns="0" anchor="b"/>
          <a:lstStyle/>
          <a:p>
            <a:pPr algn="r"/>
            <a:fld id="{B0BAAC26-7C28-44EF-9EDE-A61C3F662C48}"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0BAAC26-7C28-44EF-9EDE-A61C3F662C48}" type="slidenum">
              <a:rPr lang="en-US" sz="1400" b="0" strike="noStrike" spc="-1" smtClean="0">
                <a:latin typeface="Times New Roman"/>
              </a:rPr>
              <a:t>16</a:t>
            </a:fld>
            <a:endParaRPr lang="en-US" sz="1400" b="0" strike="noStrike" spc="-1">
              <a:latin typeface="Times New Roman"/>
            </a:endParaRPr>
          </a:p>
        </p:txBody>
      </p:sp>
    </p:spTree>
    <p:extLst>
      <p:ext uri="{BB962C8B-B14F-4D97-AF65-F5344CB8AC3E}">
        <p14:creationId xmlns:p14="http://schemas.microsoft.com/office/powerpoint/2010/main" val="3813210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noRot="1" noChangeAspect="1"/>
          </p:cNvSpPr>
          <p:nvPr>
            <p:ph type="sldImg"/>
          </p:nvPr>
        </p:nvSpPr>
        <p:spPr>
          <a:xfrm>
            <a:off x="1374775" y="1336675"/>
            <a:ext cx="4810125" cy="3608388"/>
          </a:xfrm>
          <a:prstGeom prst="rect">
            <a:avLst/>
          </a:prstGeom>
        </p:spPr>
      </p:sp>
      <p:sp>
        <p:nvSpPr>
          <p:cNvPr id="302" name="PlaceHolder 2"/>
          <p:cNvSpPr>
            <a:spLocks noGrp="1"/>
          </p:cNvSpPr>
          <p:nvPr>
            <p:ph type="body"/>
          </p:nvPr>
        </p:nvSpPr>
        <p:spPr>
          <a:xfrm>
            <a:off x="755640" y="5145120"/>
            <a:ext cx="6048000" cy="4209840"/>
          </a:xfrm>
          <a:prstGeom prst="rect">
            <a:avLst/>
          </a:prstGeom>
        </p:spPr>
        <p:txBody>
          <a:bodyPr/>
          <a:lstStyle/>
          <a:p>
            <a:endParaRPr lang="en-US" sz="2000" b="0" strike="noStrike" spc="-1">
              <a:latin typeface="Arial"/>
            </a:endParaRPr>
          </a:p>
        </p:txBody>
      </p:sp>
      <p:sp>
        <p:nvSpPr>
          <p:cNvPr id="303" name="TextShape 3"/>
          <p:cNvSpPr txBox="1"/>
          <p:nvPr/>
        </p:nvSpPr>
        <p:spPr>
          <a:xfrm>
            <a:off x="4281480" y="10155240"/>
            <a:ext cx="3276360" cy="536040"/>
          </a:xfrm>
          <a:prstGeom prst="rect">
            <a:avLst/>
          </a:prstGeom>
          <a:noFill/>
          <a:ln>
            <a:noFill/>
          </a:ln>
        </p:spPr>
        <p:txBody>
          <a:bodyPr anchor="b"/>
          <a:lstStyle/>
          <a:p>
            <a:pPr algn="r">
              <a:lnSpc>
                <a:spcPct val="100000"/>
              </a:lnSpc>
            </a:pPr>
            <a:fld id="{FA1F5913-3D21-48D4-99FE-1DA4ABA16F39}" type="slidenum">
              <a:rPr lang="en-US" sz="1200" b="0" strike="noStrike" spc="-1">
                <a:solidFill>
                  <a:srgbClr val="000000"/>
                </a:solidFill>
                <a:latin typeface="+mn-lt"/>
                <a:ea typeface="+mn-ea"/>
              </a:rPr>
              <a:t>25</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8"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1"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2"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3"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6"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7"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8"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9"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40"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89"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91"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93"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94"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98"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99"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00"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102"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03"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04"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106"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07"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08"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110"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11"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113"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14"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15"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16"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118"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19"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20"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21"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22"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23"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130"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132"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134"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35"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139"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40"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41"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143"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44"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45"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147"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48"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49"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151"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52"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154"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55"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56"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57"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159"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60"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61"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62"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63"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64"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171"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173"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1"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175"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76"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180"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81"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82"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184"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85"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86"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188"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89"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90"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192"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93"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195"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96"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97"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98"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200"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01"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02"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03"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04"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05"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6"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7"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0"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1"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4"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5"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dt"/>
          </p:nvPr>
        </p:nvSpPr>
        <p:spPr>
          <a:xfrm>
            <a:off x="693000" y="7006680"/>
            <a:ext cx="2267640" cy="402120"/>
          </a:xfrm>
          <a:prstGeom prst="rect">
            <a:avLst/>
          </a:prstGeom>
        </p:spPr>
        <p:txBody>
          <a:bodyPr anchor="ctr"/>
          <a:lstStyle/>
          <a:p>
            <a:pPr>
              <a:lnSpc>
                <a:spcPct val="100000"/>
              </a:lnSpc>
            </a:pPr>
            <a:r>
              <a:rPr lang="en-US" sz="1400" b="0" strike="noStrike" spc="-1">
                <a:solidFill>
                  <a:srgbClr val="8B8B8B"/>
                </a:solidFill>
                <a:latin typeface="Open Sans"/>
              </a:rPr>
              <a:t>&lt;date/time&gt;</a:t>
            </a:r>
            <a:endParaRPr lang="en-US" sz="1400" b="0" strike="noStrike" spc="-1">
              <a:latin typeface="Times New Roman"/>
            </a:endParaRPr>
          </a:p>
        </p:txBody>
      </p:sp>
      <p:sp>
        <p:nvSpPr>
          <p:cNvPr id="6" name="PlaceHolder 2"/>
          <p:cNvSpPr>
            <a:spLocks noGrp="1"/>
          </p:cNvSpPr>
          <p:nvPr>
            <p:ph type="ftr"/>
          </p:nvPr>
        </p:nvSpPr>
        <p:spPr>
          <a:xfrm>
            <a:off x="3339360" y="7006680"/>
            <a:ext cx="3402000" cy="402120"/>
          </a:xfrm>
          <a:prstGeom prst="rect">
            <a:avLst/>
          </a:prstGeom>
        </p:spPr>
        <p:txBody>
          <a:bodyPr anchor="ctr"/>
          <a:lstStyle/>
          <a:p>
            <a:pPr algn="ctr">
              <a:lnSpc>
                <a:spcPct val="100000"/>
              </a:lnSpc>
            </a:pPr>
            <a:r>
              <a:rPr lang="en-US" sz="1400" b="0" strike="noStrike" spc="-1">
                <a:solidFill>
                  <a:srgbClr val="8B8B8B"/>
                </a:solidFill>
                <a:latin typeface="Open Sans"/>
              </a:rPr>
              <a:t>&lt;footer&gt;</a:t>
            </a:r>
            <a:endParaRPr lang="en-US" sz="1400" b="0" strike="noStrike" spc="-1">
              <a:latin typeface="Times New Roman"/>
            </a:endParaRPr>
          </a:p>
        </p:txBody>
      </p:sp>
      <p:sp>
        <p:nvSpPr>
          <p:cNvPr id="2" name="PlaceHolder 3"/>
          <p:cNvSpPr>
            <a:spLocks noGrp="1"/>
          </p:cNvSpPr>
          <p:nvPr>
            <p:ph type="sldNum"/>
          </p:nvPr>
        </p:nvSpPr>
        <p:spPr>
          <a:xfrm>
            <a:off x="7119360" y="7006680"/>
            <a:ext cx="2267640" cy="402120"/>
          </a:xfrm>
          <a:prstGeom prst="rect">
            <a:avLst/>
          </a:prstGeom>
        </p:spPr>
        <p:txBody>
          <a:bodyPr anchor="ctr"/>
          <a:lstStyle/>
          <a:p>
            <a:pPr algn="r">
              <a:lnSpc>
                <a:spcPct val="100000"/>
              </a:lnSpc>
            </a:pPr>
            <a:fld id="{A909975F-FC8C-4DA5-8ECB-F4B130A687D3}" type="slidenum">
              <a:rPr lang="en-US" sz="1400" b="0" strike="noStrike" spc="-1">
                <a:solidFill>
                  <a:srgbClr val="8B8B8B"/>
                </a:solidFill>
                <a:latin typeface="Open Sans"/>
              </a:rPr>
              <a:t>‹#›</a:t>
            </a:fld>
            <a:r>
              <a:rPr lang="en-US" sz="1400" b="0" strike="noStrike" spc="-1">
                <a:solidFill>
                  <a:srgbClr val="8B8B8B"/>
                </a:solidFill>
                <a:latin typeface="Open Sans"/>
              </a:rPr>
              <a:t> / </a:t>
            </a:r>
            <a:fld id="{05D1B233-59C4-494D-9C24-F037E4BDAEE1}" type="slidecount">
              <a:rPr lang="en-US" sz="1400" b="0" strike="noStrike" spc="-1">
                <a:solidFill>
                  <a:srgbClr val="8B8B8B"/>
                </a:solidFill>
                <a:latin typeface="Open Sans"/>
              </a:rPr>
              <a:t>19</a:t>
            </a:fld>
            <a:endParaRPr lang="en-US" sz="1400" b="0" strike="noStrike" spc="-1">
              <a:latin typeface="Times New Roman"/>
            </a:endParaRPr>
          </a:p>
        </p:txBody>
      </p:sp>
      <p:sp>
        <p:nvSpPr>
          <p:cNvPr id="3" name="PlaceHolder 4"/>
          <p:cNvSpPr>
            <a:spLocks noGrp="1"/>
          </p:cNvSpPr>
          <p:nvPr>
            <p:ph type="title"/>
          </p:nvPr>
        </p:nvSpPr>
        <p:spPr>
          <a:xfrm>
            <a:off x="504000" y="301320"/>
            <a:ext cx="9072000" cy="1261800"/>
          </a:xfrm>
          <a:prstGeom prst="rect">
            <a:avLst/>
          </a:prstGeom>
        </p:spPr>
        <p:txBody>
          <a:bodyPr lIns="0" tIns="0" rIns="0" bIns="0" anchor="ctr"/>
          <a:lstStyle/>
          <a:p>
            <a:r>
              <a:rPr lang="en-US" sz="1800" b="0" strike="noStrike" spc="-1">
                <a:solidFill>
                  <a:srgbClr val="000000"/>
                </a:solidFill>
                <a:latin typeface="Calibri"/>
              </a:rPr>
              <a:t>Click to edit the title text format</a:t>
            </a:r>
          </a:p>
        </p:txBody>
      </p:sp>
      <p:sp>
        <p:nvSpPr>
          <p:cNvPr id="4" name="PlaceHolder 5"/>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32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166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49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49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687960" y="1884600"/>
            <a:ext cx="8694000" cy="3144240"/>
          </a:xfrm>
          <a:prstGeom prst="rect">
            <a:avLst/>
          </a:prstGeom>
        </p:spPr>
        <p:txBody>
          <a:bodyPr anchor="b"/>
          <a:lstStyle/>
          <a:p>
            <a:pPr>
              <a:lnSpc>
                <a:spcPct val="90000"/>
              </a:lnSpc>
            </a:pPr>
            <a:r>
              <a:rPr lang="en-US" sz="4960" b="0" strike="noStrike" spc="-1">
                <a:solidFill>
                  <a:srgbClr val="000000"/>
                </a:solidFill>
                <a:latin typeface="Calibri Light"/>
              </a:rPr>
              <a:t>Click to edit Master title style</a:t>
            </a:r>
            <a:endParaRPr lang="en-US" sz="4960" b="0" strike="noStrike" spc="-1">
              <a:solidFill>
                <a:srgbClr val="000000"/>
              </a:solidFill>
              <a:latin typeface="Calibri"/>
            </a:endParaRPr>
          </a:p>
        </p:txBody>
      </p:sp>
      <p:sp>
        <p:nvSpPr>
          <p:cNvPr id="84" name="PlaceHolder 2"/>
          <p:cNvSpPr>
            <a:spLocks noGrp="1"/>
          </p:cNvSpPr>
          <p:nvPr>
            <p:ph type="body"/>
          </p:nvPr>
        </p:nvSpPr>
        <p:spPr>
          <a:xfrm>
            <a:off x="687960" y="5059080"/>
            <a:ext cx="8694000" cy="1653480"/>
          </a:xfrm>
          <a:prstGeom prst="rect">
            <a:avLst/>
          </a:prstGeom>
        </p:spPr>
        <p:txBody>
          <a:bodyPr/>
          <a:lstStyle/>
          <a:p>
            <a:pPr>
              <a:lnSpc>
                <a:spcPct val="90000"/>
              </a:lnSpc>
              <a:spcBef>
                <a:spcPts val="828"/>
              </a:spcBef>
            </a:pPr>
            <a:r>
              <a:rPr lang="en-US" sz="1990" b="0" strike="noStrike" spc="-1">
                <a:solidFill>
                  <a:srgbClr val="8B8B8B"/>
                </a:solidFill>
                <a:latin typeface="Calibri"/>
              </a:rPr>
              <a:t>Edit Master text styles</a:t>
            </a:r>
            <a:endParaRPr lang="en-US" sz="1990" b="0" strike="noStrike" spc="-1">
              <a:solidFill>
                <a:srgbClr val="000000"/>
              </a:solidFill>
              <a:latin typeface="Calibri"/>
            </a:endParaRPr>
          </a:p>
        </p:txBody>
      </p:sp>
      <p:sp>
        <p:nvSpPr>
          <p:cNvPr id="85" name="PlaceHolder 3"/>
          <p:cNvSpPr>
            <a:spLocks noGrp="1"/>
          </p:cNvSpPr>
          <p:nvPr>
            <p:ph type="dt"/>
          </p:nvPr>
        </p:nvSpPr>
        <p:spPr>
          <a:xfrm>
            <a:off x="693000" y="7006680"/>
            <a:ext cx="2267640" cy="402120"/>
          </a:xfrm>
          <a:prstGeom prst="rect">
            <a:avLst/>
          </a:prstGeom>
        </p:spPr>
        <p:txBody>
          <a:bodyPr anchor="ctr"/>
          <a:lstStyle/>
          <a:p>
            <a:pPr>
              <a:lnSpc>
                <a:spcPct val="100000"/>
              </a:lnSpc>
            </a:pPr>
            <a:r>
              <a:rPr lang="en-US" sz="1400" b="0" strike="noStrike" spc="-1">
                <a:solidFill>
                  <a:srgbClr val="8B8B8B"/>
                </a:solidFill>
                <a:latin typeface="Open Sans"/>
              </a:rPr>
              <a:t>&lt;date/time&gt;</a:t>
            </a:r>
            <a:endParaRPr lang="en-US" sz="1400" b="0" strike="noStrike" spc="-1">
              <a:latin typeface="Times New Roman"/>
            </a:endParaRPr>
          </a:p>
        </p:txBody>
      </p:sp>
      <p:sp>
        <p:nvSpPr>
          <p:cNvPr id="86" name="PlaceHolder 4"/>
          <p:cNvSpPr>
            <a:spLocks noGrp="1"/>
          </p:cNvSpPr>
          <p:nvPr>
            <p:ph type="ftr"/>
          </p:nvPr>
        </p:nvSpPr>
        <p:spPr>
          <a:xfrm>
            <a:off x="3339360" y="7006680"/>
            <a:ext cx="3402000" cy="402120"/>
          </a:xfrm>
          <a:prstGeom prst="rect">
            <a:avLst/>
          </a:prstGeom>
        </p:spPr>
        <p:txBody>
          <a:bodyPr anchor="ctr"/>
          <a:lstStyle/>
          <a:p>
            <a:pPr algn="ctr">
              <a:lnSpc>
                <a:spcPct val="100000"/>
              </a:lnSpc>
            </a:pPr>
            <a:r>
              <a:rPr lang="en-US" sz="1400" b="0" strike="noStrike" spc="-1">
                <a:solidFill>
                  <a:srgbClr val="8B8B8B"/>
                </a:solidFill>
                <a:latin typeface="Open Sans"/>
              </a:rPr>
              <a:t>&lt;footer&gt;</a:t>
            </a:r>
            <a:endParaRPr lang="en-US" sz="1400" b="0" strike="noStrike" spc="-1">
              <a:latin typeface="Times New Roman"/>
            </a:endParaRPr>
          </a:p>
        </p:txBody>
      </p:sp>
      <p:sp>
        <p:nvSpPr>
          <p:cNvPr id="87" name="PlaceHolder 5"/>
          <p:cNvSpPr>
            <a:spLocks noGrp="1"/>
          </p:cNvSpPr>
          <p:nvPr>
            <p:ph type="sldNum"/>
          </p:nvPr>
        </p:nvSpPr>
        <p:spPr>
          <a:xfrm>
            <a:off x="7119360" y="7006680"/>
            <a:ext cx="2267640" cy="402120"/>
          </a:xfrm>
          <a:prstGeom prst="rect">
            <a:avLst/>
          </a:prstGeom>
        </p:spPr>
        <p:txBody>
          <a:bodyPr anchor="ctr"/>
          <a:lstStyle/>
          <a:p>
            <a:pPr algn="r">
              <a:lnSpc>
                <a:spcPct val="100000"/>
              </a:lnSpc>
            </a:pPr>
            <a:fld id="{6EB8143A-6D17-4A91-9D94-ACC79AEA887E}" type="slidenum">
              <a:rPr lang="en-US" sz="1400" b="0" strike="noStrike" spc="-1">
                <a:solidFill>
                  <a:srgbClr val="8B8B8B"/>
                </a:solidFill>
                <a:latin typeface="Open Sans"/>
              </a:rPr>
              <a:t>‹#›</a:t>
            </a:fld>
            <a:r>
              <a:rPr lang="en-US" sz="1400" b="0" strike="noStrike" spc="-1">
                <a:solidFill>
                  <a:srgbClr val="8B8B8B"/>
                </a:solidFill>
                <a:latin typeface="Open Sans"/>
              </a:rPr>
              <a:t> / </a:t>
            </a:r>
            <a:fld id="{6ACEF1DE-0A9C-48C1-BD7B-D3FA921228B7}" type="slidecount">
              <a:rPr lang="en-US" sz="1400" b="0" strike="noStrike" spc="-1">
                <a:solidFill>
                  <a:srgbClr val="8B8B8B"/>
                </a:solidFill>
                <a:latin typeface="Open Sans"/>
              </a:rPr>
              <a:t>19</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693000" y="402480"/>
            <a:ext cx="8694000" cy="1460880"/>
          </a:xfrm>
          <a:prstGeom prst="rect">
            <a:avLst/>
          </a:prstGeom>
        </p:spPr>
        <p:txBody>
          <a:bodyPr anchor="ctr"/>
          <a:lstStyle/>
          <a:p>
            <a:pPr>
              <a:lnSpc>
                <a:spcPct val="90000"/>
              </a:lnSpc>
            </a:pPr>
            <a:r>
              <a:rPr lang="en-US" sz="3640" b="0" strike="noStrike" spc="-1">
                <a:solidFill>
                  <a:srgbClr val="000000"/>
                </a:solidFill>
                <a:latin typeface="Calibri Light"/>
              </a:rPr>
              <a:t>Click to edit Master title style</a:t>
            </a:r>
            <a:endParaRPr lang="en-US" sz="3640" b="0" strike="noStrike" spc="-1">
              <a:solidFill>
                <a:srgbClr val="000000"/>
              </a:solidFill>
              <a:latin typeface="Calibri"/>
            </a:endParaRPr>
          </a:p>
        </p:txBody>
      </p:sp>
      <p:sp>
        <p:nvSpPr>
          <p:cNvPr id="125" name="PlaceHolder 2"/>
          <p:cNvSpPr>
            <a:spLocks noGrp="1"/>
          </p:cNvSpPr>
          <p:nvPr>
            <p:ph type="body"/>
          </p:nvPr>
        </p:nvSpPr>
        <p:spPr>
          <a:xfrm>
            <a:off x="693000" y="2012400"/>
            <a:ext cx="8694000" cy="4796280"/>
          </a:xfrm>
          <a:prstGeom prst="rect">
            <a:avLst/>
          </a:prstGeom>
        </p:spPr>
        <p:txBody>
          <a:bodyPr/>
          <a:lstStyle/>
          <a:p>
            <a:pPr marL="189000" indent="-188640">
              <a:lnSpc>
                <a:spcPct val="90000"/>
              </a:lnSpc>
              <a:spcBef>
                <a:spcPts val="828"/>
              </a:spcBef>
              <a:buClr>
                <a:srgbClr val="000000"/>
              </a:buClr>
              <a:buFont typeface="Arial"/>
              <a:buChar char="•"/>
            </a:pPr>
            <a:r>
              <a:rPr lang="en-US" sz="2320" b="0" strike="noStrike" spc="-1">
                <a:solidFill>
                  <a:srgbClr val="000000"/>
                </a:solidFill>
                <a:latin typeface="Calibri"/>
              </a:rPr>
              <a:t>Edit Master text styles</a:t>
            </a:r>
          </a:p>
          <a:p>
            <a:pPr marL="567000" lvl="1" indent="-188640">
              <a:lnSpc>
                <a:spcPct val="90000"/>
              </a:lnSpc>
              <a:spcBef>
                <a:spcPts val="414"/>
              </a:spcBef>
              <a:buClr>
                <a:srgbClr val="000000"/>
              </a:buClr>
              <a:buFont typeface="Arial"/>
              <a:buChar char="•"/>
            </a:pPr>
            <a:r>
              <a:rPr lang="en-US" sz="1990" b="0" strike="noStrike" spc="-1">
                <a:solidFill>
                  <a:srgbClr val="000000"/>
                </a:solidFill>
                <a:latin typeface="Calibri"/>
              </a:rPr>
              <a:t>Second level</a:t>
            </a:r>
          </a:p>
          <a:p>
            <a:pPr marL="945000" lvl="2" indent="-188640">
              <a:lnSpc>
                <a:spcPct val="90000"/>
              </a:lnSpc>
              <a:spcBef>
                <a:spcPts val="414"/>
              </a:spcBef>
              <a:buClr>
                <a:srgbClr val="000000"/>
              </a:buClr>
              <a:buFont typeface="Arial"/>
              <a:buChar char="•"/>
            </a:pPr>
            <a:r>
              <a:rPr lang="en-US" sz="1660" b="0" strike="noStrike" spc="-1">
                <a:solidFill>
                  <a:srgbClr val="000000"/>
                </a:solidFill>
                <a:latin typeface="Calibri"/>
              </a:rPr>
              <a:t>Third level</a:t>
            </a:r>
          </a:p>
          <a:p>
            <a:pPr marL="1323000" lvl="3" indent="-188640">
              <a:lnSpc>
                <a:spcPct val="90000"/>
              </a:lnSpc>
              <a:spcBef>
                <a:spcPts val="414"/>
              </a:spcBef>
              <a:buClr>
                <a:srgbClr val="000000"/>
              </a:buClr>
              <a:buFont typeface="Arial"/>
              <a:buChar char="•"/>
            </a:pPr>
            <a:r>
              <a:rPr lang="en-US" sz="1490" b="0" strike="noStrike" spc="-1">
                <a:solidFill>
                  <a:srgbClr val="000000"/>
                </a:solidFill>
                <a:latin typeface="Calibri"/>
              </a:rPr>
              <a:t>Fourth level</a:t>
            </a:r>
          </a:p>
          <a:p>
            <a:pPr marL="1701000" lvl="4" indent="-188640">
              <a:lnSpc>
                <a:spcPct val="90000"/>
              </a:lnSpc>
              <a:spcBef>
                <a:spcPts val="414"/>
              </a:spcBef>
              <a:buClr>
                <a:srgbClr val="000000"/>
              </a:buClr>
              <a:buFont typeface="Arial"/>
              <a:buChar char="•"/>
            </a:pPr>
            <a:r>
              <a:rPr lang="en-US" sz="1490" b="0" strike="noStrike" spc="-1">
                <a:solidFill>
                  <a:srgbClr val="000000"/>
                </a:solidFill>
                <a:latin typeface="Calibri"/>
              </a:rPr>
              <a:t>Fifth level</a:t>
            </a:r>
          </a:p>
        </p:txBody>
      </p:sp>
      <p:sp>
        <p:nvSpPr>
          <p:cNvPr id="126" name="PlaceHolder 3"/>
          <p:cNvSpPr>
            <a:spLocks noGrp="1"/>
          </p:cNvSpPr>
          <p:nvPr>
            <p:ph type="dt"/>
          </p:nvPr>
        </p:nvSpPr>
        <p:spPr>
          <a:xfrm>
            <a:off x="693000" y="7006680"/>
            <a:ext cx="2267640" cy="402120"/>
          </a:xfrm>
          <a:prstGeom prst="rect">
            <a:avLst/>
          </a:prstGeom>
        </p:spPr>
        <p:txBody>
          <a:bodyPr anchor="ctr"/>
          <a:lstStyle/>
          <a:p>
            <a:pPr>
              <a:lnSpc>
                <a:spcPct val="100000"/>
              </a:lnSpc>
            </a:pPr>
            <a:r>
              <a:rPr lang="en-US" sz="1400" b="0" strike="noStrike" spc="-1">
                <a:solidFill>
                  <a:srgbClr val="8B8B8B"/>
                </a:solidFill>
                <a:latin typeface="Open Sans"/>
              </a:rPr>
              <a:t>&lt;date/time&gt;</a:t>
            </a:r>
            <a:endParaRPr lang="en-US" sz="1400" b="0" strike="noStrike" spc="-1">
              <a:latin typeface="Times New Roman"/>
            </a:endParaRPr>
          </a:p>
        </p:txBody>
      </p:sp>
      <p:sp>
        <p:nvSpPr>
          <p:cNvPr id="127" name="PlaceHolder 4"/>
          <p:cNvSpPr>
            <a:spLocks noGrp="1"/>
          </p:cNvSpPr>
          <p:nvPr>
            <p:ph type="ftr"/>
          </p:nvPr>
        </p:nvSpPr>
        <p:spPr>
          <a:xfrm>
            <a:off x="3339360" y="7006680"/>
            <a:ext cx="3402000" cy="402120"/>
          </a:xfrm>
          <a:prstGeom prst="rect">
            <a:avLst/>
          </a:prstGeom>
        </p:spPr>
        <p:txBody>
          <a:bodyPr anchor="ctr"/>
          <a:lstStyle/>
          <a:p>
            <a:pPr algn="ctr">
              <a:lnSpc>
                <a:spcPct val="100000"/>
              </a:lnSpc>
            </a:pPr>
            <a:r>
              <a:rPr lang="en-US" sz="1400" b="0" strike="noStrike" spc="-1">
                <a:solidFill>
                  <a:srgbClr val="8B8B8B"/>
                </a:solidFill>
                <a:latin typeface="Open Sans"/>
              </a:rPr>
              <a:t>&lt;footer&gt;</a:t>
            </a:r>
            <a:endParaRPr lang="en-US" sz="1400" b="0" strike="noStrike" spc="-1">
              <a:latin typeface="Times New Roman"/>
            </a:endParaRPr>
          </a:p>
        </p:txBody>
      </p:sp>
      <p:sp>
        <p:nvSpPr>
          <p:cNvPr id="128" name="PlaceHolder 5"/>
          <p:cNvSpPr>
            <a:spLocks noGrp="1"/>
          </p:cNvSpPr>
          <p:nvPr>
            <p:ph type="sldNum"/>
          </p:nvPr>
        </p:nvSpPr>
        <p:spPr>
          <a:xfrm>
            <a:off x="7119360" y="7006680"/>
            <a:ext cx="2267640" cy="402120"/>
          </a:xfrm>
          <a:prstGeom prst="rect">
            <a:avLst/>
          </a:prstGeom>
        </p:spPr>
        <p:txBody>
          <a:bodyPr anchor="ctr"/>
          <a:lstStyle/>
          <a:p>
            <a:pPr algn="r">
              <a:lnSpc>
                <a:spcPct val="100000"/>
              </a:lnSpc>
            </a:pPr>
            <a:fld id="{C9A39FFB-854D-48F7-BFBE-F4FC798F7D64}" type="slidenum">
              <a:rPr lang="en-US" sz="1400" b="0" strike="noStrike" spc="-1">
                <a:solidFill>
                  <a:srgbClr val="8B8B8B"/>
                </a:solidFill>
                <a:latin typeface="Open Sans"/>
              </a:rPr>
              <a:t>‹#›</a:t>
            </a:fld>
            <a:r>
              <a:rPr lang="en-US" sz="1400" b="0" strike="noStrike" spc="-1">
                <a:solidFill>
                  <a:srgbClr val="8B8B8B"/>
                </a:solidFill>
                <a:latin typeface="Open Sans"/>
              </a:rPr>
              <a:t> / </a:t>
            </a:r>
            <a:fld id="{09F6C3FE-5C9B-46D8-91AF-AF7BA9DCA286}" type="slidecount">
              <a:rPr lang="en-US" sz="1400" b="0" strike="noStrike" spc="-1">
                <a:solidFill>
                  <a:srgbClr val="8B8B8B"/>
                </a:solidFill>
                <a:latin typeface="Open Sans"/>
              </a:rPr>
              <a:t>19</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 name="PlaceHolder 1"/>
          <p:cNvSpPr>
            <a:spLocks noGrp="1"/>
          </p:cNvSpPr>
          <p:nvPr>
            <p:ph type="title"/>
          </p:nvPr>
        </p:nvSpPr>
        <p:spPr>
          <a:xfrm>
            <a:off x="693000" y="402480"/>
            <a:ext cx="8694000" cy="1460880"/>
          </a:xfrm>
          <a:prstGeom prst="rect">
            <a:avLst/>
          </a:prstGeom>
        </p:spPr>
        <p:txBody>
          <a:bodyPr anchor="ctr"/>
          <a:lstStyle/>
          <a:p>
            <a:pPr>
              <a:lnSpc>
                <a:spcPct val="90000"/>
              </a:lnSpc>
            </a:pPr>
            <a:r>
              <a:rPr lang="en-US" sz="3640" b="0" strike="noStrike" spc="-1">
                <a:solidFill>
                  <a:srgbClr val="000000"/>
                </a:solidFill>
                <a:latin typeface="Calibri Light"/>
              </a:rPr>
              <a:t>Click to edit Master title style</a:t>
            </a:r>
            <a:endParaRPr lang="en-US" sz="3640" b="0" strike="noStrike" spc="-1">
              <a:solidFill>
                <a:srgbClr val="000000"/>
              </a:solidFill>
              <a:latin typeface="Calibri"/>
            </a:endParaRPr>
          </a:p>
        </p:txBody>
      </p:sp>
      <p:sp>
        <p:nvSpPr>
          <p:cNvPr id="166" name="PlaceHolder 2"/>
          <p:cNvSpPr>
            <a:spLocks noGrp="1"/>
          </p:cNvSpPr>
          <p:nvPr>
            <p:ph type="dt"/>
          </p:nvPr>
        </p:nvSpPr>
        <p:spPr>
          <a:xfrm>
            <a:off x="693000" y="7006680"/>
            <a:ext cx="2267640" cy="402120"/>
          </a:xfrm>
          <a:prstGeom prst="rect">
            <a:avLst/>
          </a:prstGeom>
        </p:spPr>
        <p:txBody>
          <a:bodyPr anchor="ctr"/>
          <a:lstStyle/>
          <a:p>
            <a:pPr>
              <a:lnSpc>
                <a:spcPct val="100000"/>
              </a:lnSpc>
            </a:pPr>
            <a:fld id="{B4F5123A-B523-4AAA-B1E2-7DBD36613289}" type="datetime">
              <a:rPr lang="en-US" sz="989" b="0" strike="noStrike" spc="-1">
                <a:solidFill>
                  <a:srgbClr val="8B8B8B"/>
                </a:solidFill>
                <a:latin typeface="Calibri"/>
              </a:rPr>
              <a:t>1/5/19</a:t>
            </a:fld>
            <a:endParaRPr lang="en-US" sz="989" b="0" strike="noStrike" spc="-1">
              <a:latin typeface="Times New Roman"/>
            </a:endParaRPr>
          </a:p>
        </p:txBody>
      </p:sp>
      <p:sp>
        <p:nvSpPr>
          <p:cNvPr id="167" name="PlaceHolder 3"/>
          <p:cNvSpPr>
            <a:spLocks noGrp="1"/>
          </p:cNvSpPr>
          <p:nvPr>
            <p:ph type="ftr"/>
          </p:nvPr>
        </p:nvSpPr>
        <p:spPr>
          <a:xfrm>
            <a:off x="3339360" y="7006680"/>
            <a:ext cx="3402000" cy="402120"/>
          </a:xfrm>
          <a:prstGeom prst="rect">
            <a:avLst/>
          </a:prstGeom>
        </p:spPr>
        <p:txBody>
          <a:bodyPr anchor="ctr"/>
          <a:lstStyle/>
          <a:p>
            <a:endParaRPr lang="en-US" sz="2400" b="0" strike="noStrike" spc="-1">
              <a:latin typeface="Times New Roman"/>
            </a:endParaRPr>
          </a:p>
        </p:txBody>
      </p:sp>
      <p:sp>
        <p:nvSpPr>
          <p:cNvPr id="168" name="PlaceHolder 4"/>
          <p:cNvSpPr>
            <a:spLocks noGrp="1"/>
          </p:cNvSpPr>
          <p:nvPr>
            <p:ph type="sldNum"/>
          </p:nvPr>
        </p:nvSpPr>
        <p:spPr>
          <a:xfrm>
            <a:off x="7119360" y="7006680"/>
            <a:ext cx="2267640" cy="402120"/>
          </a:xfrm>
          <a:prstGeom prst="rect">
            <a:avLst/>
          </a:prstGeom>
        </p:spPr>
        <p:txBody>
          <a:bodyPr anchor="ctr"/>
          <a:lstStyle/>
          <a:p>
            <a:pPr algn="r">
              <a:lnSpc>
                <a:spcPct val="100000"/>
              </a:lnSpc>
            </a:pPr>
            <a:fld id="{CF833210-CF14-4F9E-842F-CADE1E6299D2}" type="slidenum">
              <a:rPr lang="en-US" sz="989" b="0" strike="noStrike" spc="-1">
                <a:solidFill>
                  <a:srgbClr val="8B8B8B"/>
                </a:solidFill>
                <a:latin typeface="Calibri"/>
              </a:rPr>
              <a:t>‹#›</a:t>
            </a:fld>
            <a:endParaRPr lang="en-US" sz="989" b="0" strike="noStrike" spc="-1">
              <a:latin typeface="Times New Roman"/>
            </a:endParaRPr>
          </a:p>
        </p:txBody>
      </p:sp>
      <p:sp>
        <p:nvSpPr>
          <p:cNvPr id="169" name="PlaceHolder 5"/>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32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166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49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49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oo.gl/VsniJD" TargetMode="Externa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743" y="705569"/>
            <a:ext cx="9029249" cy="6148512"/>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384" y="1058342"/>
            <a:ext cx="8497967" cy="54429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44BB2B-C7D6-3C4F-BFD2-CE2C6B7D3BE3}"/>
              </a:ext>
            </a:extLst>
          </p:cNvPr>
          <p:cNvSpPr>
            <a:spLocks noGrp="1"/>
          </p:cNvSpPr>
          <p:nvPr>
            <p:ph type="title"/>
          </p:nvPr>
        </p:nvSpPr>
        <p:spPr>
          <a:xfrm>
            <a:off x="1260078" y="1517184"/>
            <a:ext cx="7560468" cy="2869627"/>
          </a:xfrm>
        </p:spPr>
        <p:txBody>
          <a:bodyPr vert="horz" lIns="91440" tIns="45720" rIns="91440" bIns="45720" rtlCol="0" anchor="b">
            <a:normAutofit/>
          </a:bodyPr>
          <a:lstStyle/>
          <a:p>
            <a:pPr algn="ctr"/>
            <a:r>
              <a:rPr lang="en-US" sz="5200" kern="1200">
                <a:solidFill>
                  <a:schemeClr val="tx1"/>
                </a:solidFill>
                <a:latin typeface="+mj-lt"/>
                <a:ea typeface="+mj-ea"/>
                <a:cs typeface="+mj-cs"/>
              </a:rPr>
              <a:t>The Digital Latin Library</a:t>
            </a:r>
          </a:p>
        </p:txBody>
      </p:sp>
      <p:sp>
        <p:nvSpPr>
          <p:cNvPr id="3" name="Subtitle 2">
            <a:extLst>
              <a:ext uri="{FF2B5EF4-FFF2-40B4-BE49-F238E27FC236}">
                <a16:creationId xmlns:a16="http://schemas.microsoft.com/office/drawing/2014/main" id="{0702D345-E06F-3B49-9A10-BE8316B346A5}"/>
              </a:ext>
            </a:extLst>
          </p:cNvPr>
          <p:cNvSpPr>
            <a:spLocks noGrp="1"/>
          </p:cNvSpPr>
          <p:nvPr>
            <p:ph type="subTitle"/>
          </p:nvPr>
        </p:nvSpPr>
        <p:spPr>
          <a:xfrm>
            <a:off x="1260078" y="4539429"/>
            <a:ext cx="7560468" cy="1536308"/>
          </a:xfrm>
        </p:spPr>
        <p:txBody>
          <a:bodyPr vert="horz" lIns="91440" tIns="45720" rIns="91440" bIns="45720" rtlCol="0">
            <a:normAutofit/>
          </a:bodyPr>
          <a:lstStyle/>
          <a:p>
            <a:pPr marL="0" indent="0" algn="ctr">
              <a:spcBef>
                <a:spcPts val="1000"/>
              </a:spcBef>
              <a:buNone/>
            </a:pPr>
            <a:r>
              <a:rPr lang="en-US" sz="2400" kern="1200" dirty="0">
                <a:solidFill>
                  <a:schemeClr val="tx1"/>
                </a:solidFill>
                <a:latin typeface="+mn-lt"/>
                <a:ea typeface="+mn-ea"/>
                <a:cs typeface="+mn-cs"/>
              </a:rPr>
              <a:t>Organized by the Publications &amp; Research Committee</a:t>
            </a:r>
          </a:p>
        </p:txBody>
      </p:sp>
    </p:spTree>
    <p:extLst>
      <p:ext uri="{BB962C8B-B14F-4D97-AF65-F5344CB8AC3E}">
        <p14:creationId xmlns:p14="http://schemas.microsoft.com/office/powerpoint/2010/main" val="3504933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743" y="705569"/>
            <a:ext cx="9029249" cy="6148512"/>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384" y="1058342"/>
            <a:ext cx="8497967" cy="54429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8DA18E-29A4-CC4F-8027-BE2395396BF1}"/>
              </a:ext>
            </a:extLst>
          </p:cNvPr>
          <p:cNvSpPr>
            <a:spLocks noGrp="1"/>
          </p:cNvSpPr>
          <p:nvPr>
            <p:ph type="title"/>
          </p:nvPr>
        </p:nvSpPr>
        <p:spPr>
          <a:xfrm>
            <a:off x="1260078" y="1517184"/>
            <a:ext cx="7560468" cy="2869627"/>
          </a:xfrm>
        </p:spPr>
        <p:txBody>
          <a:bodyPr vert="horz" lIns="91440" tIns="45720" rIns="91440" bIns="45720" rtlCol="0" anchor="b">
            <a:normAutofit/>
          </a:bodyPr>
          <a:lstStyle/>
          <a:p>
            <a:pPr algn="ctr"/>
            <a:r>
              <a:rPr lang="en-US" sz="5200" kern="1200" dirty="0">
                <a:solidFill>
                  <a:schemeClr val="tx1"/>
                </a:solidFill>
                <a:latin typeface="+mj-lt"/>
                <a:ea typeface="+mj-ea"/>
                <a:cs typeface="+mj-cs"/>
              </a:rPr>
              <a:t>Two Projects</a:t>
            </a:r>
          </a:p>
        </p:txBody>
      </p:sp>
      <p:sp>
        <p:nvSpPr>
          <p:cNvPr id="3" name="Subtitle 2">
            <a:extLst>
              <a:ext uri="{FF2B5EF4-FFF2-40B4-BE49-F238E27FC236}">
                <a16:creationId xmlns:a16="http://schemas.microsoft.com/office/drawing/2014/main" id="{89AB209F-65CC-3946-85A1-B5029D3C44ED}"/>
              </a:ext>
            </a:extLst>
          </p:cNvPr>
          <p:cNvSpPr>
            <a:spLocks noGrp="1"/>
          </p:cNvSpPr>
          <p:nvPr>
            <p:ph type="subTitle"/>
          </p:nvPr>
        </p:nvSpPr>
        <p:spPr>
          <a:xfrm>
            <a:off x="1260078" y="4539429"/>
            <a:ext cx="7560468" cy="1536308"/>
          </a:xfrm>
        </p:spPr>
        <p:txBody>
          <a:bodyPr vert="horz" lIns="91440" tIns="45720" rIns="91440" bIns="45720" rtlCol="0">
            <a:normAutofit/>
          </a:bodyPr>
          <a:lstStyle/>
          <a:p>
            <a:pPr algn="ctr">
              <a:spcBef>
                <a:spcPts val="1000"/>
              </a:spcBef>
            </a:pPr>
            <a:r>
              <a:rPr lang="en-US" sz="2400" kern="1200" dirty="0">
                <a:solidFill>
                  <a:schemeClr val="tx1"/>
                </a:solidFill>
                <a:latin typeface="+mn-lt"/>
                <a:ea typeface="+mn-ea"/>
                <a:cs typeface="+mn-cs"/>
              </a:rPr>
              <a:t>The Digital Latin Library Catalog</a:t>
            </a:r>
          </a:p>
          <a:p>
            <a:pPr algn="ctr">
              <a:spcBef>
                <a:spcPts val="1000"/>
              </a:spcBef>
            </a:pPr>
            <a:r>
              <a:rPr lang="en-US" sz="2400" kern="1200" dirty="0">
                <a:solidFill>
                  <a:schemeClr val="tx1"/>
                </a:solidFill>
                <a:latin typeface="+mn-lt"/>
                <a:ea typeface="+mn-ea"/>
                <a:cs typeface="+mn-cs"/>
              </a:rPr>
              <a:t>The Library of Digital Latin Texts</a:t>
            </a:r>
          </a:p>
        </p:txBody>
      </p:sp>
    </p:spTree>
    <p:extLst>
      <p:ext uri="{BB962C8B-B14F-4D97-AF65-F5344CB8AC3E}">
        <p14:creationId xmlns:p14="http://schemas.microsoft.com/office/powerpoint/2010/main" val="1467970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2" name="TextShape 1"/>
          <p:cNvSpPr txBox="1"/>
          <p:nvPr/>
        </p:nvSpPr>
        <p:spPr>
          <a:xfrm>
            <a:off x="403920" y="1467360"/>
            <a:ext cx="5403960" cy="4624560"/>
          </a:xfrm>
          <a:prstGeom prst="rect">
            <a:avLst/>
          </a:prstGeom>
          <a:noFill/>
          <a:ln>
            <a:noFill/>
          </a:ln>
        </p:spPr>
        <p:txBody>
          <a:bodyPr anchor="ctr">
            <a:normAutofit/>
          </a:bodyPr>
          <a:lstStyle/>
          <a:p>
            <a:pPr algn="r">
              <a:lnSpc>
                <a:spcPct val="90000"/>
              </a:lnSpc>
            </a:pPr>
            <a:r>
              <a:rPr lang="en-US" sz="5800" b="0" strike="noStrike" spc="-1">
                <a:solidFill>
                  <a:srgbClr val="000000"/>
                </a:solidFill>
                <a:latin typeface="Calibri Light"/>
              </a:rPr>
              <a:t>DLL Catalog</a:t>
            </a:r>
            <a:endParaRPr lang="en-US" sz="5800" b="0" strike="noStrike" spc="-1">
              <a:solidFill>
                <a:srgbClr val="000000"/>
              </a:solidFill>
              <a:latin typeface="Calibri"/>
            </a:endParaRPr>
          </a:p>
        </p:txBody>
      </p:sp>
      <p:sp>
        <p:nvSpPr>
          <p:cNvPr id="223" name="CustomShape 2"/>
          <p:cNvSpPr/>
          <p:nvPr/>
        </p:nvSpPr>
        <p:spPr>
          <a:xfrm>
            <a:off x="6242040" y="0"/>
            <a:ext cx="3838320" cy="755928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224" name="TextShape 3"/>
          <p:cNvSpPr txBox="1"/>
          <p:nvPr/>
        </p:nvSpPr>
        <p:spPr>
          <a:xfrm>
            <a:off x="6669360" y="1466280"/>
            <a:ext cx="2778840" cy="4625280"/>
          </a:xfrm>
          <a:prstGeom prst="rect">
            <a:avLst/>
          </a:prstGeom>
          <a:noFill/>
          <a:ln>
            <a:noFill/>
          </a:ln>
        </p:spPr>
        <p:txBody>
          <a:bodyPr anchor="ctr">
            <a:normAutofit/>
          </a:bodyPr>
          <a:lstStyle/>
          <a:p>
            <a:pPr>
              <a:lnSpc>
                <a:spcPct val="90000"/>
              </a:lnSpc>
              <a:spcBef>
                <a:spcPts val="1001"/>
              </a:spcBef>
            </a:pPr>
            <a:r>
              <a:rPr lang="en-US" sz="1900" b="0" strike="noStrike" spc="-1">
                <a:solidFill>
                  <a:srgbClr val="FFFFFF"/>
                </a:solidFill>
                <a:latin typeface="Calibri"/>
              </a:rPr>
              <a:t>A Linked Open Data resource for finding and using Latin texts.</a:t>
            </a:r>
            <a:endParaRPr lang="en-US" sz="1900" b="0" strike="noStrike" spc="-1">
              <a:solidFill>
                <a:srgbClr val="000000"/>
              </a:solidFill>
              <a:latin typeface="Calibri"/>
            </a:endParaRPr>
          </a:p>
        </p:txBody>
      </p:sp>
      <p:sp>
        <p:nvSpPr>
          <p:cNvPr id="225" name="CustomShape 4"/>
          <p:cNvSpPr/>
          <p:nvPr/>
        </p:nvSpPr>
        <p:spPr>
          <a:xfrm>
            <a:off x="2524320" y="4411440"/>
            <a:ext cx="35812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Calibri"/>
              </a:rPr>
              <a:t>https://catalog.digitallatin.org</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6" name="CustomShape 1"/>
          <p:cNvSpPr/>
          <p:nvPr/>
        </p:nvSpPr>
        <p:spPr>
          <a:xfrm>
            <a:off x="266040" y="352800"/>
            <a:ext cx="9548640" cy="6853680"/>
          </a:xfrm>
          <a:prstGeom prst="rect">
            <a:avLst/>
          </a:prstGeom>
          <a:solidFill>
            <a:schemeClr val="tx1">
              <a:alpha val="8000"/>
            </a:schemeClr>
          </a:solidFill>
          <a:ln w="127080">
            <a:noFill/>
          </a:ln>
        </p:spPr>
        <p:style>
          <a:lnRef idx="2">
            <a:schemeClr val="accent1">
              <a:shade val="50000"/>
            </a:schemeClr>
          </a:lnRef>
          <a:fillRef idx="1">
            <a:schemeClr val="accent1"/>
          </a:fillRef>
          <a:effectRef idx="0">
            <a:schemeClr val="accent1"/>
          </a:effectRef>
          <a:fontRef idx="minor"/>
        </p:style>
      </p:sp>
      <p:sp>
        <p:nvSpPr>
          <p:cNvPr id="227" name="TextShape 2"/>
          <p:cNvSpPr txBox="1"/>
          <p:nvPr/>
        </p:nvSpPr>
        <p:spPr>
          <a:xfrm>
            <a:off x="693000" y="1062360"/>
            <a:ext cx="2889000" cy="5434200"/>
          </a:xfrm>
          <a:prstGeom prst="rect">
            <a:avLst/>
          </a:prstGeom>
          <a:noFill/>
          <a:ln>
            <a:noFill/>
          </a:ln>
        </p:spPr>
        <p:txBody>
          <a:bodyPr anchor="ctr">
            <a:normAutofit/>
          </a:bodyPr>
          <a:lstStyle/>
          <a:p>
            <a:pPr algn="r">
              <a:lnSpc>
                <a:spcPct val="90000"/>
              </a:lnSpc>
            </a:pPr>
            <a:r>
              <a:rPr lang="en-US" sz="3640" b="0" strike="noStrike" spc="-1" dirty="0">
                <a:solidFill>
                  <a:srgbClr val="4472C4"/>
                </a:solidFill>
                <a:latin typeface="Calibri Light"/>
              </a:rPr>
              <a:t>Goals for</a:t>
            </a:r>
            <a:r>
              <a:rPr lang="en-US" sz="3640" spc="-1" dirty="0">
                <a:solidFill>
                  <a:srgbClr val="4472C4"/>
                </a:solidFill>
                <a:latin typeface="Calibri Light"/>
              </a:rPr>
              <a:t> the DLL Catalog </a:t>
            </a:r>
            <a:endParaRPr lang="en-US" sz="3640" b="0" strike="noStrike" spc="-1" dirty="0">
              <a:solidFill>
                <a:srgbClr val="000000"/>
              </a:solidFill>
              <a:latin typeface="Calibri"/>
            </a:endParaRPr>
          </a:p>
        </p:txBody>
      </p:sp>
      <p:sp>
        <p:nvSpPr>
          <p:cNvPr id="228" name="Line 3"/>
          <p:cNvSpPr/>
          <p:nvPr/>
        </p:nvSpPr>
        <p:spPr>
          <a:xfrm>
            <a:off x="3848040" y="2267640"/>
            <a:ext cx="360" cy="3024000"/>
          </a:xfrm>
          <a:prstGeom prst="line">
            <a:avLst/>
          </a:prstGeom>
          <a:ln w="19080">
            <a:solidFill>
              <a:schemeClr val="tx1">
                <a:lumMod val="85000"/>
                <a:lumOff val="15000"/>
              </a:schemeClr>
            </a:solidFill>
          </a:ln>
        </p:spPr>
        <p:style>
          <a:lnRef idx="1">
            <a:schemeClr val="accent1"/>
          </a:lnRef>
          <a:fillRef idx="0">
            <a:schemeClr val="accent1"/>
          </a:fillRef>
          <a:effectRef idx="0">
            <a:schemeClr val="accent1"/>
          </a:effectRef>
          <a:fontRef idx="minor"/>
        </p:style>
      </p:sp>
      <p:sp>
        <p:nvSpPr>
          <p:cNvPr id="229" name="TextShape 4"/>
          <p:cNvSpPr txBox="1"/>
          <p:nvPr/>
        </p:nvSpPr>
        <p:spPr>
          <a:xfrm>
            <a:off x="4114440" y="1062360"/>
            <a:ext cx="5272920" cy="5434200"/>
          </a:xfrm>
          <a:prstGeom prst="rect">
            <a:avLst/>
          </a:prstGeom>
          <a:noFill/>
          <a:ln>
            <a:noFill/>
          </a:ln>
        </p:spPr>
        <p:txBody>
          <a:bodyPr anchor="ctr">
            <a:normAutofit/>
          </a:bodyPr>
          <a:lstStyle/>
          <a:p>
            <a:pPr marL="189000" indent="-188640">
              <a:lnSpc>
                <a:spcPct val="90000"/>
              </a:lnSpc>
              <a:spcBef>
                <a:spcPts val="828"/>
              </a:spcBef>
              <a:buClr>
                <a:srgbClr val="000000"/>
              </a:buClr>
              <a:buFont typeface="Arial"/>
              <a:buChar char="•"/>
            </a:pPr>
            <a:r>
              <a:rPr lang="en-US" sz="2300" b="0" strike="noStrike" spc="-1" dirty="0">
                <a:solidFill>
                  <a:srgbClr val="000000"/>
                </a:solidFill>
                <a:latin typeface="Calibri"/>
              </a:rPr>
              <a:t>To create authority records for authors and editors of Latin texts</a:t>
            </a:r>
          </a:p>
          <a:p>
            <a:pPr marL="189000" indent="-188640">
              <a:lnSpc>
                <a:spcPct val="90000"/>
              </a:lnSpc>
              <a:spcBef>
                <a:spcPts val="828"/>
              </a:spcBef>
              <a:buClr>
                <a:srgbClr val="000000"/>
              </a:buClr>
              <a:buFont typeface="Arial"/>
              <a:buChar char="•"/>
            </a:pPr>
            <a:r>
              <a:rPr lang="en-US" sz="2300" b="0" strike="noStrike" spc="-1" dirty="0">
                <a:solidFill>
                  <a:srgbClr val="000000"/>
                </a:solidFill>
                <a:latin typeface="Calibri"/>
              </a:rPr>
              <a:t>To create work authorities for all Latin texts</a:t>
            </a:r>
          </a:p>
          <a:p>
            <a:pPr marL="189000" indent="-188640">
              <a:lnSpc>
                <a:spcPct val="90000"/>
              </a:lnSpc>
              <a:spcBef>
                <a:spcPts val="828"/>
              </a:spcBef>
              <a:buClr>
                <a:srgbClr val="000000"/>
              </a:buClr>
              <a:buFont typeface="Arial"/>
              <a:buChar char="•"/>
            </a:pPr>
            <a:r>
              <a:rPr lang="en-US" sz="2300" b="0" strike="noStrike" spc="-1" dirty="0">
                <a:solidFill>
                  <a:srgbClr val="000000"/>
                </a:solidFill>
                <a:latin typeface="Calibri"/>
              </a:rPr>
              <a:t>To catalog all editions of Latin texts</a:t>
            </a:r>
          </a:p>
          <a:p>
            <a:pPr marL="189000" indent="-188640">
              <a:lnSpc>
                <a:spcPct val="90000"/>
              </a:lnSpc>
              <a:spcBef>
                <a:spcPts val="828"/>
              </a:spcBef>
              <a:buClr>
                <a:srgbClr val="000000"/>
              </a:buClr>
              <a:buFont typeface="Arial"/>
              <a:buChar char="•"/>
            </a:pPr>
            <a:r>
              <a:rPr lang="en-US" sz="2300" b="0" strike="noStrike" spc="-1" dirty="0">
                <a:solidFill>
                  <a:srgbClr val="000000"/>
                </a:solidFill>
                <a:latin typeface="Calibri"/>
              </a:rPr>
              <a:t>To publish Linked Open Data</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9" presetClass="entr" fill="hold" nodeType="clickEffect">
                                  <p:stCondLst>
                                    <p:cond delay="0"/>
                                  </p:stCondLst>
                                  <p:childTnLst>
                                    <p:set>
                                      <p:cBhvr>
                                        <p:cTn id="6" dur="1" fill="hold">
                                          <p:stCondLst>
                                            <p:cond delay="0"/>
                                          </p:stCondLst>
                                        </p:cTn>
                                        <p:tgtEl>
                                          <p:spTgt spid="229">
                                            <p:txEl>
                                              <p:pRg st="0" end="0"/>
                                            </p:txEl>
                                          </p:spTgt>
                                        </p:tgtEl>
                                        <p:attrNameLst>
                                          <p:attrName>style.visibility</p:attrName>
                                        </p:attrNameLst>
                                      </p:cBhvr>
                                      <p:to>
                                        <p:strVal val="visible"/>
                                      </p:to>
                                    </p:set>
                                    <p:animEffect transition="in" filter="dissolve">
                                      <p:cBhvr additive="repl">
                                        <p:cTn id="7" dur="500"/>
                                        <p:tgtEl>
                                          <p:spTgt spid="2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nodeType="clickEffect">
                                  <p:stCondLst>
                                    <p:cond delay="0"/>
                                  </p:stCondLst>
                                  <p:childTnLst>
                                    <p:set>
                                      <p:cBhvr>
                                        <p:cTn id="11" dur="1" fill="hold">
                                          <p:stCondLst>
                                            <p:cond delay="0"/>
                                          </p:stCondLst>
                                        </p:cTn>
                                        <p:tgtEl>
                                          <p:spTgt spid="229">
                                            <p:txEl>
                                              <p:pRg st="1" end="1"/>
                                            </p:txEl>
                                          </p:spTgt>
                                        </p:tgtEl>
                                        <p:attrNameLst>
                                          <p:attrName>style.visibility</p:attrName>
                                        </p:attrNameLst>
                                      </p:cBhvr>
                                      <p:to>
                                        <p:strVal val="visible"/>
                                      </p:to>
                                    </p:set>
                                    <p:animEffect transition="in" filter="dissolve">
                                      <p:cBhvr additive="repl">
                                        <p:cTn id="12" dur="500"/>
                                        <p:tgtEl>
                                          <p:spTgt spid="2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nodeType="clickEffect">
                                  <p:stCondLst>
                                    <p:cond delay="0"/>
                                  </p:stCondLst>
                                  <p:childTnLst>
                                    <p:set>
                                      <p:cBhvr>
                                        <p:cTn id="16" dur="1" fill="hold">
                                          <p:stCondLst>
                                            <p:cond delay="0"/>
                                          </p:stCondLst>
                                        </p:cTn>
                                        <p:tgtEl>
                                          <p:spTgt spid="229">
                                            <p:txEl>
                                              <p:pRg st="2" end="2"/>
                                            </p:txEl>
                                          </p:spTgt>
                                        </p:tgtEl>
                                        <p:attrNameLst>
                                          <p:attrName>style.visibility</p:attrName>
                                        </p:attrNameLst>
                                      </p:cBhvr>
                                      <p:to>
                                        <p:strVal val="visible"/>
                                      </p:to>
                                    </p:set>
                                    <p:animEffect transition="in" filter="dissolve">
                                      <p:cBhvr additive="repl">
                                        <p:cTn id="17" dur="500"/>
                                        <p:tgtEl>
                                          <p:spTgt spid="2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nodeType="clickEffect">
                                  <p:stCondLst>
                                    <p:cond delay="0"/>
                                  </p:stCondLst>
                                  <p:childTnLst>
                                    <p:set>
                                      <p:cBhvr>
                                        <p:cTn id="21" dur="1" fill="hold">
                                          <p:stCondLst>
                                            <p:cond delay="0"/>
                                          </p:stCondLst>
                                        </p:cTn>
                                        <p:tgtEl>
                                          <p:spTgt spid="229">
                                            <p:txEl>
                                              <p:pRg st="3" end="3"/>
                                            </p:txEl>
                                          </p:spTgt>
                                        </p:tgtEl>
                                        <p:attrNameLst>
                                          <p:attrName>style.visibility</p:attrName>
                                        </p:attrNameLst>
                                      </p:cBhvr>
                                      <p:to>
                                        <p:strVal val="visible"/>
                                      </p:to>
                                    </p:set>
                                    <p:animEffect transition="in" filter="dissolve">
                                      <p:cBhvr additive="repl">
                                        <p:cTn id="22" dur="500"/>
                                        <p:tgtEl>
                                          <p:spTgt spid="22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7" name="TextShape 1"/>
          <p:cNvSpPr txBox="1"/>
          <p:nvPr/>
        </p:nvSpPr>
        <p:spPr>
          <a:xfrm>
            <a:off x="926640" y="757800"/>
            <a:ext cx="6179400" cy="1095480"/>
          </a:xfrm>
          <a:prstGeom prst="rect">
            <a:avLst/>
          </a:prstGeom>
          <a:noFill/>
          <a:ln>
            <a:noFill/>
          </a:ln>
        </p:spPr>
        <p:txBody>
          <a:bodyPr anchor="ctr">
            <a:normAutofit/>
          </a:bodyPr>
          <a:lstStyle/>
          <a:p>
            <a:pPr>
              <a:lnSpc>
                <a:spcPct val="90000"/>
              </a:lnSpc>
            </a:pPr>
            <a:r>
              <a:rPr lang="en-US" sz="4200" b="0" strike="noStrike" spc="-1">
                <a:solidFill>
                  <a:srgbClr val="000000"/>
                </a:solidFill>
                <a:latin typeface="Calibri Light"/>
              </a:rPr>
              <a:t>DLL Catalog: Status</a:t>
            </a:r>
            <a:endParaRPr lang="en-US" sz="4200" b="0" strike="noStrike" spc="-1">
              <a:solidFill>
                <a:srgbClr val="000000"/>
              </a:solidFill>
              <a:latin typeface="Calibri"/>
            </a:endParaRPr>
          </a:p>
        </p:txBody>
      </p:sp>
      <p:sp>
        <p:nvSpPr>
          <p:cNvPr id="238" name="TextShape 2"/>
          <p:cNvSpPr txBox="1"/>
          <p:nvPr/>
        </p:nvSpPr>
        <p:spPr>
          <a:xfrm>
            <a:off x="939600" y="2455920"/>
            <a:ext cx="5548320" cy="4175280"/>
          </a:xfrm>
          <a:prstGeom prst="rect">
            <a:avLst/>
          </a:prstGeom>
          <a:noFill/>
          <a:ln>
            <a:noFill/>
          </a:ln>
        </p:spPr>
        <p:txBody>
          <a:bodyPr anchor="ctr">
            <a:normAutofit lnSpcReduction="10000"/>
          </a:bodyPr>
          <a:lstStyle/>
          <a:p>
            <a:pPr marL="189000" indent="-188640">
              <a:lnSpc>
                <a:spcPct val="90000"/>
              </a:lnSpc>
              <a:spcBef>
                <a:spcPts val="828"/>
              </a:spcBef>
              <a:buClr>
                <a:srgbClr val="000000"/>
              </a:buClr>
              <a:buFont typeface="Arial"/>
              <a:buChar char="•"/>
            </a:pPr>
            <a:r>
              <a:rPr lang="en-US" sz="2300" b="0" strike="noStrike" spc="-1" dirty="0">
                <a:solidFill>
                  <a:srgbClr val="000000"/>
                </a:solidFill>
                <a:latin typeface="Calibri"/>
              </a:rPr>
              <a:t>3,229 authority records for authors and editors</a:t>
            </a:r>
          </a:p>
          <a:p>
            <a:pPr marL="189000" indent="-188640">
              <a:lnSpc>
                <a:spcPct val="90000"/>
              </a:lnSpc>
              <a:spcBef>
                <a:spcPts val="828"/>
              </a:spcBef>
              <a:buClr>
                <a:srgbClr val="000000"/>
              </a:buClr>
              <a:buFont typeface="Arial"/>
              <a:buChar char="•"/>
            </a:pPr>
            <a:r>
              <a:rPr lang="en-US" sz="2300" b="0" strike="noStrike" spc="-1" dirty="0">
                <a:solidFill>
                  <a:srgbClr val="000000"/>
                </a:solidFill>
                <a:latin typeface="Calibri"/>
              </a:rPr>
              <a:t>5,261 work authorities</a:t>
            </a:r>
          </a:p>
          <a:p>
            <a:pPr marL="189000" indent="-188640">
              <a:lnSpc>
                <a:spcPct val="90000"/>
              </a:lnSpc>
              <a:spcBef>
                <a:spcPts val="828"/>
              </a:spcBef>
              <a:buClr>
                <a:srgbClr val="000000"/>
              </a:buClr>
              <a:buFont typeface="Arial"/>
              <a:buChar char="•"/>
            </a:pPr>
            <a:r>
              <a:rPr lang="en-US" sz="2300" b="0" strike="noStrike" spc="-1" dirty="0">
                <a:solidFill>
                  <a:srgbClr val="000000"/>
                </a:solidFill>
                <a:latin typeface="Calibri"/>
              </a:rPr>
              <a:t>2,470 items in the catalog</a:t>
            </a:r>
          </a:p>
          <a:p>
            <a:pPr marL="189000" indent="-188640">
              <a:lnSpc>
                <a:spcPct val="90000"/>
              </a:lnSpc>
              <a:spcBef>
                <a:spcPts val="828"/>
              </a:spcBef>
              <a:buClr>
                <a:srgbClr val="000000"/>
              </a:buClr>
              <a:buFont typeface="Arial"/>
              <a:buChar char="•"/>
            </a:pPr>
            <a:r>
              <a:rPr lang="en-US" sz="2300" b="0" strike="noStrike" spc="-1" dirty="0">
                <a:solidFill>
                  <a:srgbClr val="000000"/>
                </a:solidFill>
                <a:latin typeface="Calibri"/>
              </a:rPr>
              <a:t>Video library on editing and textual criticism: https://</a:t>
            </a:r>
            <a:r>
              <a:rPr lang="en-US" sz="2300" b="0" strike="noStrike" spc="-1" dirty="0" err="1">
                <a:solidFill>
                  <a:srgbClr val="000000"/>
                </a:solidFill>
                <a:latin typeface="Calibri"/>
              </a:rPr>
              <a:t>digitallatin.org</a:t>
            </a:r>
            <a:r>
              <a:rPr lang="en-US" sz="2300" b="0" strike="noStrike" spc="-1" dirty="0">
                <a:solidFill>
                  <a:srgbClr val="000000"/>
                </a:solidFill>
                <a:latin typeface="Calibri"/>
              </a:rPr>
              <a:t>/digital-</a:t>
            </a:r>
            <a:r>
              <a:rPr lang="en-US" sz="2300" b="0" strike="noStrike" spc="-1" dirty="0" err="1">
                <a:solidFill>
                  <a:srgbClr val="000000"/>
                </a:solidFill>
                <a:latin typeface="Calibri"/>
              </a:rPr>
              <a:t>latin</a:t>
            </a:r>
            <a:r>
              <a:rPr lang="en-US" sz="2300" b="0" strike="noStrike" spc="-1" dirty="0">
                <a:solidFill>
                  <a:srgbClr val="000000"/>
                </a:solidFill>
                <a:latin typeface="Calibri"/>
              </a:rPr>
              <a:t>-library/video-library</a:t>
            </a:r>
          </a:p>
          <a:p>
            <a:pPr marL="189000" indent="-188640">
              <a:lnSpc>
                <a:spcPct val="90000"/>
              </a:lnSpc>
              <a:spcBef>
                <a:spcPts val="828"/>
              </a:spcBef>
              <a:buClr>
                <a:srgbClr val="000000"/>
              </a:buClr>
              <a:buFont typeface="Arial"/>
              <a:buChar char="•"/>
            </a:pPr>
            <a:r>
              <a:rPr lang="en-US" sz="2300" b="0" strike="noStrike" spc="-1" dirty="0">
                <a:solidFill>
                  <a:srgbClr val="000000"/>
                </a:solidFill>
                <a:latin typeface="Calibri"/>
              </a:rPr>
              <a:t>Data openly available through the website at https://</a:t>
            </a:r>
            <a:r>
              <a:rPr lang="en-US" sz="2300" b="0" strike="noStrike" spc="-1" dirty="0" err="1">
                <a:solidFill>
                  <a:srgbClr val="000000"/>
                </a:solidFill>
                <a:latin typeface="Calibri"/>
              </a:rPr>
              <a:t>catalog.digitallatin.org</a:t>
            </a:r>
            <a:r>
              <a:rPr lang="en-US" sz="2300" b="0" strike="noStrike" spc="-1" dirty="0">
                <a:solidFill>
                  <a:srgbClr val="000000"/>
                </a:solidFill>
                <a:latin typeface="Calibri"/>
              </a:rPr>
              <a:t> and in JSON-LD on GitHub at https://</a:t>
            </a:r>
            <a:r>
              <a:rPr lang="en-US" sz="2300" b="0" strike="noStrike" spc="-1" dirty="0" err="1">
                <a:solidFill>
                  <a:srgbClr val="000000"/>
                </a:solidFill>
                <a:latin typeface="Calibri"/>
              </a:rPr>
              <a:t>github.com</a:t>
            </a:r>
            <a:r>
              <a:rPr lang="en-US" sz="2300" b="0" strike="noStrike" spc="-1" dirty="0">
                <a:solidFill>
                  <a:srgbClr val="000000"/>
                </a:solidFill>
                <a:latin typeface="Calibri"/>
              </a:rPr>
              <a:t>/</a:t>
            </a:r>
            <a:r>
              <a:rPr lang="en-US" sz="2300" b="0" strike="noStrike" spc="-1" dirty="0" err="1">
                <a:solidFill>
                  <a:srgbClr val="000000"/>
                </a:solidFill>
                <a:latin typeface="Calibri"/>
              </a:rPr>
              <a:t>DigitalLatin</a:t>
            </a:r>
            <a:r>
              <a:rPr lang="en-US" sz="2300" b="0" strike="noStrike" spc="-1" dirty="0">
                <a:solidFill>
                  <a:srgbClr val="000000"/>
                </a:solidFill>
                <a:latin typeface="Calibri"/>
              </a:rPr>
              <a:t>/linked-open-data</a:t>
            </a:r>
          </a:p>
        </p:txBody>
      </p:sp>
      <p:sp>
        <p:nvSpPr>
          <p:cNvPr id="239" name="CustomShape 3"/>
          <p:cNvSpPr/>
          <p:nvPr/>
        </p:nvSpPr>
        <p:spPr>
          <a:xfrm>
            <a:off x="7925760" y="0"/>
            <a:ext cx="2154240" cy="7559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40" name="CustomShape 4"/>
          <p:cNvSpPr/>
          <p:nvPr/>
        </p:nvSpPr>
        <p:spPr>
          <a:xfrm>
            <a:off x="6757560" y="2611440"/>
            <a:ext cx="2336400" cy="2336400"/>
          </a:xfrm>
          <a:prstGeom prst="ellipse">
            <a:avLst/>
          </a:prstGeom>
          <a:solidFill>
            <a:srgbClr val="FFFFFF"/>
          </a:solidFill>
          <a:ln w="22320">
            <a:solidFill>
              <a:schemeClr val="accent1"/>
            </a:solidFill>
          </a:ln>
        </p:spPr>
        <p:style>
          <a:lnRef idx="2">
            <a:schemeClr val="accent1">
              <a:shade val="50000"/>
            </a:schemeClr>
          </a:lnRef>
          <a:fillRef idx="1">
            <a:schemeClr val="accent1"/>
          </a:fillRef>
          <a:effectRef idx="0">
            <a:schemeClr val="accent1"/>
          </a:effectRef>
          <a:fontRef idx="minor"/>
        </p:style>
      </p:sp>
      <p:pic>
        <p:nvPicPr>
          <p:cNvPr id="241" name="Graphic 6"/>
          <p:cNvPicPr/>
          <p:nvPr/>
        </p:nvPicPr>
        <p:blipFill>
          <a:blip r:embed="rId2"/>
          <a:stretch/>
        </p:blipFill>
        <p:spPr>
          <a:xfrm>
            <a:off x="7303680" y="3158280"/>
            <a:ext cx="1260000" cy="126000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9" presetClass="entr" fill="hold" nodeType="clickEffect">
                                  <p:stCondLst>
                                    <p:cond delay="0"/>
                                  </p:stCondLst>
                                  <p:childTnLst>
                                    <p:set>
                                      <p:cBhvr>
                                        <p:cTn id="6" dur="1" fill="hold">
                                          <p:stCondLst>
                                            <p:cond delay="0"/>
                                          </p:stCondLst>
                                        </p:cTn>
                                        <p:tgtEl>
                                          <p:spTgt spid="238">
                                            <p:txEl>
                                              <p:pRg st="0" end="0"/>
                                            </p:txEl>
                                          </p:spTgt>
                                        </p:tgtEl>
                                        <p:attrNameLst>
                                          <p:attrName>style.visibility</p:attrName>
                                        </p:attrNameLst>
                                      </p:cBhvr>
                                      <p:to>
                                        <p:strVal val="visible"/>
                                      </p:to>
                                    </p:set>
                                    <p:animEffect transition="in" filter="dissolve">
                                      <p:cBhvr additive="repl">
                                        <p:cTn id="7" dur="500"/>
                                        <p:tgtEl>
                                          <p:spTgt spid="2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nodeType="clickEffect">
                                  <p:stCondLst>
                                    <p:cond delay="0"/>
                                  </p:stCondLst>
                                  <p:childTnLst>
                                    <p:set>
                                      <p:cBhvr>
                                        <p:cTn id="11" dur="1" fill="hold">
                                          <p:stCondLst>
                                            <p:cond delay="0"/>
                                          </p:stCondLst>
                                        </p:cTn>
                                        <p:tgtEl>
                                          <p:spTgt spid="238">
                                            <p:txEl>
                                              <p:pRg st="1" end="1"/>
                                            </p:txEl>
                                          </p:spTgt>
                                        </p:tgtEl>
                                        <p:attrNameLst>
                                          <p:attrName>style.visibility</p:attrName>
                                        </p:attrNameLst>
                                      </p:cBhvr>
                                      <p:to>
                                        <p:strVal val="visible"/>
                                      </p:to>
                                    </p:set>
                                    <p:animEffect transition="in" filter="dissolve">
                                      <p:cBhvr additive="repl">
                                        <p:cTn id="12" dur="500"/>
                                        <p:tgtEl>
                                          <p:spTgt spid="2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nodeType="clickEffect">
                                  <p:stCondLst>
                                    <p:cond delay="0"/>
                                  </p:stCondLst>
                                  <p:childTnLst>
                                    <p:set>
                                      <p:cBhvr>
                                        <p:cTn id="16" dur="1" fill="hold">
                                          <p:stCondLst>
                                            <p:cond delay="0"/>
                                          </p:stCondLst>
                                        </p:cTn>
                                        <p:tgtEl>
                                          <p:spTgt spid="238">
                                            <p:txEl>
                                              <p:pRg st="2" end="2"/>
                                            </p:txEl>
                                          </p:spTgt>
                                        </p:tgtEl>
                                        <p:attrNameLst>
                                          <p:attrName>style.visibility</p:attrName>
                                        </p:attrNameLst>
                                      </p:cBhvr>
                                      <p:to>
                                        <p:strVal val="visible"/>
                                      </p:to>
                                    </p:set>
                                    <p:animEffect transition="in" filter="dissolve">
                                      <p:cBhvr additive="repl">
                                        <p:cTn id="17" dur="500"/>
                                        <p:tgtEl>
                                          <p:spTgt spid="2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nodeType="clickEffect">
                                  <p:stCondLst>
                                    <p:cond delay="0"/>
                                  </p:stCondLst>
                                  <p:childTnLst>
                                    <p:set>
                                      <p:cBhvr>
                                        <p:cTn id="21" dur="1" fill="hold">
                                          <p:stCondLst>
                                            <p:cond delay="0"/>
                                          </p:stCondLst>
                                        </p:cTn>
                                        <p:tgtEl>
                                          <p:spTgt spid="238">
                                            <p:txEl>
                                              <p:pRg st="3" end="3"/>
                                            </p:txEl>
                                          </p:spTgt>
                                        </p:tgtEl>
                                        <p:attrNameLst>
                                          <p:attrName>style.visibility</p:attrName>
                                        </p:attrNameLst>
                                      </p:cBhvr>
                                      <p:to>
                                        <p:strVal val="visible"/>
                                      </p:to>
                                    </p:set>
                                    <p:animEffect transition="in" filter="dissolve">
                                      <p:cBhvr additive="repl">
                                        <p:cTn id="22" dur="500"/>
                                        <p:tgtEl>
                                          <p:spTgt spid="2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fill="hold" nodeType="clickEffect">
                                  <p:stCondLst>
                                    <p:cond delay="0"/>
                                  </p:stCondLst>
                                  <p:childTnLst>
                                    <p:set>
                                      <p:cBhvr>
                                        <p:cTn id="26" dur="1" fill="hold">
                                          <p:stCondLst>
                                            <p:cond delay="0"/>
                                          </p:stCondLst>
                                        </p:cTn>
                                        <p:tgtEl>
                                          <p:spTgt spid="238">
                                            <p:txEl>
                                              <p:pRg st="4" end="4"/>
                                            </p:txEl>
                                          </p:spTgt>
                                        </p:tgtEl>
                                        <p:attrNameLst>
                                          <p:attrName>style.visibility</p:attrName>
                                        </p:attrNameLst>
                                      </p:cBhvr>
                                      <p:to>
                                        <p:strVal val="visible"/>
                                      </p:to>
                                    </p:set>
                                    <p:animEffect transition="in" filter="dissolve">
                                      <p:cBhvr additive="repl">
                                        <p:cTn id="27" dur="500"/>
                                        <p:tgtEl>
                                          <p:spTgt spid="2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65876" y="352784"/>
            <a:ext cx="9548872" cy="6854106"/>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725EAF-10FC-AB47-809C-930D9F1A92AF}"/>
              </a:ext>
            </a:extLst>
          </p:cNvPr>
          <p:cNvSpPr>
            <a:spLocks noGrp="1"/>
          </p:cNvSpPr>
          <p:nvPr>
            <p:ph type="title"/>
          </p:nvPr>
        </p:nvSpPr>
        <p:spPr>
          <a:xfrm>
            <a:off x="693042" y="1062495"/>
            <a:ext cx="2889219" cy="5434684"/>
          </a:xfrm>
        </p:spPr>
        <p:txBody>
          <a:bodyPr vert="horz" lIns="91440" tIns="45720" rIns="91440" bIns="45720" rtlCol="0" anchor="ctr">
            <a:normAutofit/>
          </a:bodyPr>
          <a:lstStyle/>
          <a:p>
            <a:pPr algn="r"/>
            <a:r>
              <a:rPr lang="en-US" kern="1200" dirty="0">
                <a:solidFill>
                  <a:schemeClr val="accent1"/>
                </a:solidFill>
                <a:latin typeface="+mj-lt"/>
                <a:ea typeface="+mj-ea"/>
                <a:cs typeface="+mj-cs"/>
              </a:rPr>
              <a:t>Items in the Catalog</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48278" y="2267902"/>
            <a:ext cx="0" cy="302387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D5621E4E-C508-C940-8C8B-9C5152A8F007}"/>
              </a:ext>
            </a:extLst>
          </p:cNvPr>
          <p:cNvSpPr>
            <a:spLocks noGrp="1"/>
          </p:cNvSpPr>
          <p:nvPr>
            <p:ph type="subTitle"/>
          </p:nvPr>
        </p:nvSpPr>
        <p:spPr>
          <a:xfrm>
            <a:off x="4114296" y="1062495"/>
            <a:ext cx="5273286" cy="5434684"/>
          </a:xfrm>
        </p:spPr>
        <p:txBody>
          <a:bodyPr vert="horz" lIns="91440" tIns="45720" rIns="91440" bIns="45720" rtlCol="0" anchor="ctr">
            <a:normAutofit/>
          </a:bodyPr>
          <a:lstStyle/>
          <a:p>
            <a:pPr indent="-228600">
              <a:spcAft>
                <a:spcPts val="600"/>
              </a:spcAft>
              <a:buFont typeface="Arial" panose="020B0604020202020204" pitchFamily="34" charset="0"/>
              <a:buChar char="•"/>
            </a:pPr>
            <a:r>
              <a:rPr lang="en-US" sz="2300" dirty="0">
                <a:latin typeface="+mn-lt"/>
                <a:ea typeface="+mn-ea"/>
                <a:cs typeface="+mn-cs"/>
              </a:rPr>
              <a:t>PHI Latin Texts</a:t>
            </a:r>
          </a:p>
          <a:p>
            <a:pPr indent="-228600">
              <a:spcAft>
                <a:spcPts val="600"/>
              </a:spcAft>
              <a:buFont typeface="Arial" panose="020B0604020202020204" pitchFamily="34" charset="0"/>
              <a:buChar char="•"/>
            </a:pPr>
            <a:r>
              <a:rPr lang="en-US" sz="2300" dirty="0" err="1">
                <a:latin typeface="+mn-lt"/>
                <a:ea typeface="+mn-ea"/>
                <a:cs typeface="+mn-cs"/>
              </a:rPr>
              <a:t>Biblioteca</a:t>
            </a:r>
            <a:r>
              <a:rPr lang="en-US" sz="2300" dirty="0">
                <a:latin typeface="+mn-lt"/>
                <a:ea typeface="+mn-ea"/>
                <a:cs typeface="+mn-cs"/>
              </a:rPr>
              <a:t> </a:t>
            </a:r>
            <a:r>
              <a:rPr lang="en-US" sz="2300" dirty="0" err="1">
                <a:latin typeface="+mn-lt"/>
                <a:ea typeface="+mn-ea"/>
                <a:cs typeface="+mn-cs"/>
              </a:rPr>
              <a:t>Italiana</a:t>
            </a:r>
            <a:endParaRPr lang="en-US" sz="2300" dirty="0">
              <a:latin typeface="+mn-lt"/>
              <a:ea typeface="+mn-ea"/>
              <a:cs typeface="+mn-cs"/>
            </a:endParaRPr>
          </a:p>
          <a:p>
            <a:pPr indent="-228600">
              <a:spcAft>
                <a:spcPts val="600"/>
              </a:spcAft>
              <a:buFont typeface="Arial" panose="020B0604020202020204" pitchFamily="34" charset="0"/>
              <a:buChar char="•"/>
            </a:pPr>
            <a:r>
              <a:rPr lang="en-US" sz="2300" dirty="0">
                <a:latin typeface="+mn-lt"/>
                <a:ea typeface="+mn-ea"/>
                <a:cs typeface="+mn-cs"/>
              </a:rPr>
              <a:t>Perseus Digital Library</a:t>
            </a:r>
          </a:p>
          <a:p>
            <a:pPr indent="-228600">
              <a:spcAft>
                <a:spcPts val="600"/>
              </a:spcAft>
              <a:buFont typeface="Arial" panose="020B0604020202020204" pitchFamily="34" charset="0"/>
              <a:buChar char="•"/>
            </a:pPr>
            <a:r>
              <a:rPr lang="en-US" sz="2300" dirty="0">
                <a:latin typeface="+mn-lt"/>
                <a:ea typeface="+mn-ea"/>
                <a:cs typeface="+mn-cs"/>
              </a:rPr>
              <a:t>Digital Library of Late-antique Latin Texts</a:t>
            </a:r>
          </a:p>
          <a:p>
            <a:pPr indent="-228600">
              <a:spcAft>
                <a:spcPts val="600"/>
              </a:spcAft>
              <a:buFont typeface="Arial" panose="020B0604020202020204" pitchFamily="34" charset="0"/>
              <a:buChar char="•"/>
            </a:pPr>
            <a:r>
              <a:rPr lang="en-US" sz="2300" dirty="0">
                <a:latin typeface="+mn-lt"/>
                <a:ea typeface="+mn-ea"/>
                <a:cs typeface="+mn-cs"/>
              </a:rPr>
              <a:t>500+ Teubner volumes from </a:t>
            </a:r>
            <a:r>
              <a:rPr lang="en-US" sz="2300" dirty="0" err="1">
                <a:latin typeface="+mn-lt"/>
                <a:ea typeface="+mn-ea"/>
                <a:cs typeface="+mn-cs"/>
              </a:rPr>
              <a:t>HathiTrust</a:t>
            </a:r>
            <a:endParaRPr lang="en-US" sz="2300" dirty="0">
              <a:latin typeface="+mn-lt"/>
              <a:ea typeface="+mn-ea"/>
              <a:cs typeface="+mn-cs"/>
            </a:endParaRPr>
          </a:p>
        </p:txBody>
      </p:sp>
    </p:spTree>
    <p:extLst>
      <p:ext uri="{BB962C8B-B14F-4D97-AF65-F5344CB8AC3E}">
        <p14:creationId xmlns:p14="http://schemas.microsoft.com/office/powerpoint/2010/main" val="3234973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743" y="705569"/>
            <a:ext cx="9029249" cy="6148512"/>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384" y="1058342"/>
            <a:ext cx="8497967" cy="54429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D3BF90-5671-F741-8C93-BC23CA327D79}"/>
              </a:ext>
            </a:extLst>
          </p:cNvPr>
          <p:cNvSpPr>
            <a:spLocks noGrp="1"/>
          </p:cNvSpPr>
          <p:nvPr>
            <p:ph type="title"/>
          </p:nvPr>
        </p:nvSpPr>
        <p:spPr>
          <a:xfrm>
            <a:off x="1260078" y="1517184"/>
            <a:ext cx="7560468" cy="2869627"/>
          </a:xfrm>
        </p:spPr>
        <p:txBody>
          <a:bodyPr vert="horz" lIns="91440" tIns="45720" rIns="91440" bIns="45720" rtlCol="0" anchor="b">
            <a:normAutofit/>
          </a:bodyPr>
          <a:lstStyle/>
          <a:p>
            <a:pPr algn="ctr"/>
            <a:r>
              <a:rPr lang="en-US" sz="5200" kern="1200" dirty="0">
                <a:solidFill>
                  <a:schemeClr val="tx1"/>
                </a:solidFill>
                <a:latin typeface="+mj-lt"/>
                <a:ea typeface="+mj-ea"/>
                <a:cs typeface="+mj-cs"/>
              </a:rPr>
              <a:t>Coming in 2019:</a:t>
            </a:r>
          </a:p>
        </p:txBody>
      </p:sp>
      <p:sp>
        <p:nvSpPr>
          <p:cNvPr id="3" name="Subtitle 2">
            <a:extLst>
              <a:ext uri="{FF2B5EF4-FFF2-40B4-BE49-F238E27FC236}">
                <a16:creationId xmlns:a16="http://schemas.microsoft.com/office/drawing/2014/main" id="{8C70949F-3FB4-8B4D-91EE-C823372E4FEF}"/>
              </a:ext>
            </a:extLst>
          </p:cNvPr>
          <p:cNvSpPr>
            <a:spLocks noGrp="1"/>
          </p:cNvSpPr>
          <p:nvPr>
            <p:ph type="subTitle"/>
          </p:nvPr>
        </p:nvSpPr>
        <p:spPr>
          <a:xfrm>
            <a:off x="1260078" y="4539429"/>
            <a:ext cx="7560468" cy="1536308"/>
          </a:xfrm>
        </p:spPr>
        <p:txBody>
          <a:bodyPr vert="horz" lIns="91440" tIns="45720" rIns="91440" bIns="45720" rtlCol="0">
            <a:normAutofit/>
          </a:bodyPr>
          <a:lstStyle/>
          <a:p>
            <a:pPr algn="ctr">
              <a:spcBef>
                <a:spcPts val="1000"/>
              </a:spcBef>
            </a:pPr>
            <a:r>
              <a:rPr lang="en-US" sz="2000" kern="1200" dirty="0" err="1">
                <a:solidFill>
                  <a:schemeClr val="tx1"/>
                </a:solidFill>
                <a:latin typeface="+mn-lt"/>
                <a:ea typeface="+mn-ea"/>
                <a:cs typeface="+mn-cs"/>
              </a:rPr>
              <a:t>Musisque</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deoque</a:t>
            </a:r>
            <a:endParaRPr lang="en-US" sz="2000" kern="1200" dirty="0">
              <a:solidFill>
                <a:schemeClr val="tx1"/>
              </a:solidFill>
              <a:latin typeface="+mn-lt"/>
              <a:ea typeface="+mn-ea"/>
              <a:cs typeface="+mn-cs"/>
            </a:endParaRPr>
          </a:p>
          <a:p>
            <a:pPr algn="ctr">
              <a:spcBef>
                <a:spcPts val="1000"/>
              </a:spcBef>
            </a:pPr>
            <a:r>
              <a:rPr lang="en-US" sz="2000" kern="1200" dirty="0" err="1">
                <a:solidFill>
                  <a:schemeClr val="tx1"/>
                </a:solidFill>
                <a:latin typeface="+mn-lt"/>
                <a:ea typeface="+mn-ea"/>
                <a:cs typeface="+mn-cs"/>
              </a:rPr>
              <a:t>Poeti</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d’Italia</a:t>
            </a:r>
            <a:endParaRPr lang="en-US" sz="2000" kern="1200" dirty="0">
              <a:solidFill>
                <a:schemeClr val="tx1"/>
              </a:solidFill>
              <a:latin typeface="+mn-lt"/>
              <a:ea typeface="+mn-ea"/>
              <a:cs typeface="+mn-cs"/>
            </a:endParaRPr>
          </a:p>
          <a:p>
            <a:pPr algn="ctr">
              <a:spcBef>
                <a:spcPts val="1000"/>
              </a:spcBef>
            </a:pPr>
            <a:r>
              <a:rPr lang="en-US" sz="2000" kern="1200" dirty="0">
                <a:solidFill>
                  <a:schemeClr val="tx1"/>
                </a:solidFill>
                <a:latin typeface="+mn-lt"/>
                <a:ea typeface="+mn-ea"/>
                <a:cs typeface="+mn-cs"/>
              </a:rPr>
              <a:t>All editions in Engelmann’s </a:t>
            </a:r>
            <a:r>
              <a:rPr lang="en-US" sz="2000" i="1" kern="1200" dirty="0">
                <a:solidFill>
                  <a:schemeClr val="tx1"/>
                </a:solidFill>
                <a:latin typeface="+mn-lt"/>
                <a:ea typeface="+mn-ea"/>
                <a:cs typeface="+mn-cs"/>
              </a:rPr>
              <a:t>Bibliotheca </a:t>
            </a:r>
            <a:r>
              <a:rPr lang="en-US" sz="2000" i="1" kern="1200" dirty="0" err="1">
                <a:solidFill>
                  <a:schemeClr val="tx1"/>
                </a:solidFill>
                <a:latin typeface="+mn-lt"/>
                <a:ea typeface="+mn-ea"/>
                <a:cs typeface="+mn-cs"/>
              </a:rPr>
              <a:t>Scriptorum</a:t>
            </a:r>
            <a:r>
              <a:rPr lang="en-US" sz="2000" i="1" kern="1200" dirty="0">
                <a:solidFill>
                  <a:schemeClr val="tx1"/>
                </a:solidFill>
                <a:latin typeface="+mn-lt"/>
                <a:ea typeface="+mn-ea"/>
                <a:cs typeface="+mn-cs"/>
              </a:rPr>
              <a:t> </a:t>
            </a:r>
            <a:r>
              <a:rPr lang="en-US" sz="2000" i="1" kern="1200" dirty="0" err="1">
                <a:solidFill>
                  <a:schemeClr val="tx1"/>
                </a:solidFill>
                <a:latin typeface="+mn-lt"/>
                <a:ea typeface="+mn-ea"/>
                <a:cs typeface="+mn-cs"/>
              </a:rPr>
              <a:t>Classicorum</a:t>
            </a:r>
            <a:r>
              <a:rPr lang="en-US" sz="2000" i="1" kern="1200" dirty="0">
                <a:solidFill>
                  <a:schemeClr val="tx1"/>
                </a:solidFill>
                <a:latin typeface="+mn-lt"/>
                <a:ea typeface="+mn-ea"/>
                <a:cs typeface="+mn-cs"/>
              </a:rPr>
              <a:t>, vol. 2: “</a:t>
            </a:r>
            <a:r>
              <a:rPr lang="en-US" sz="2000" i="1" kern="1200" dirty="0" err="1">
                <a:solidFill>
                  <a:schemeClr val="tx1"/>
                </a:solidFill>
                <a:latin typeface="+mn-lt"/>
                <a:ea typeface="+mn-ea"/>
                <a:cs typeface="+mn-cs"/>
              </a:rPr>
              <a:t>Scriptores</a:t>
            </a:r>
            <a:r>
              <a:rPr lang="en-US" sz="2000" i="1" kern="1200" dirty="0">
                <a:solidFill>
                  <a:schemeClr val="tx1"/>
                </a:solidFill>
                <a:latin typeface="+mn-lt"/>
                <a:ea typeface="+mn-ea"/>
                <a:cs typeface="+mn-cs"/>
              </a:rPr>
              <a:t> </a:t>
            </a:r>
            <a:r>
              <a:rPr lang="en-US" sz="2000" i="1" kern="1200" dirty="0" err="1">
                <a:solidFill>
                  <a:schemeClr val="tx1"/>
                </a:solidFill>
                <a:latin typeface="+mn-lt"/>
                <a:ea typeface="+mn-ea"/>
                <a:cs typeface="+mn-cs"/>
              </a:rPr>
              <a:t>Latini</a:t>
            </a:r>
            <a:r>
              <a:rPr lang="en-US" sz="2000" i="1" kern="1200" dirty="0">
                <a:solidFill>
                  <a:schemeClr val="tx1"/>
                </a:solidFill>
                <a:latin typeface="+mn-lt"/>
                <a:ea typeface="+mn-ea"/>
                <a:cs typeface="+mn-cs"/>
              </a:rPr>
              <a:t>” </a:t>
            </a:r>
            <a:r>
              <a:rPr lang="en-US" sz="2000" kern="1200" dirty="0">
                <a:solidFill>
                  <a:schemeClr val="tx1"/>
                </a:solidFill>
                <a:latin typeface="+mn-lt"/>
                <a:ea typeface="+mn-ea"/>
                <a:cs typeface="+mn-cs"/>
              </a:rPr>
              <a:t>(Leipzig 1882)</a:t>
            </a:r>
          </a:p>
        </p:txBody>
      </p:sp>
    </p:spTree>
    <p:extLst>
      <p:ext uri="{BB962C8B-B14F-4D97-AF65-F5344CB8AC3E}">
        <p14:creationId xmlns:p14="http://schemas.microsoft.com/office/powerpoint/2010/main" val="2777021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0" name="CustomShape 1"/>
          <p:cNvSpPr/>
          <p:nvPr/>
        </p:nvSpPr>
        <p:spPr>
          <a:xfrm>
            <a:off x="278640" y="353880"/>
            <a:ext cx="3581640" cy="6811560"/>
          </a:xfrm>
          <a:prstGeom prst="rect">
            <a:avLst/>
          </a:prstGeom>
          <a:solidFill>
            <a:srgbClr val="404040">
              <a:alpha val="90000"/>
            </a:srgbClr>
          </a:solidFill>
          <a:ln w="127080">
            <a:solidFill>
              <a:srgbClr val="595959"/>
            </a:solidFill>
          </a:ln>
        </p:spPr>
        <p:style>
          <a:lnRef idx="2">
            <a:schemeClr val="accent1">
              <a:shade val="50000"/>
            </a:schemeClr>
          </a:lnRef>
          <a:fillRef idx="1">
            <a:schemeClr val="accent1"/>
          </a:fillRef>
          <a:effectRef idx="0">
            <a:schemeClr val="accent1"/>
          </a:effectRef>
          <a:fontRef idx="minor"/>
        </p:style>
        <p:txBody>
          <a:bodyPr/>
          <a:lstStyle/>
          <a:p>
            <a:endParaRPr lang="en-US" dirty="0"/>
          </a:p>
        </p:txBody>
      </p:sp>
      <p:sp>
        <p:nvSpPr>
          <p:cNvPr id="231" name="TextShape 2"/>
          <p:cNvSpPr txBox="1"/>
          <p:nvPr/>
        </p:nvSpPr>
        <p:spPr>
          <a:xfrm>
            <a:off x="557640" y="1008000"/>
            <a:ext cx="3024000" cy="3182760"/>
          </a:xfrm>
          <a:prstGeom prst="rect">
            <a:avLst/>
          </a:prstGeom>
          <a:noFill/>
          <a:ln>
            <a:noFill/>
          </a:ln>
        </p:spPr>
        <p:txBody>
          <a:bodyPr anchor="b">
            <a:normAutofit/>
          </a:bodyPr>
          <a:lstStyle/>
          <a:p>
            <a:pPr algn="ctr">
              <a:lnSpc>
                <a:spcPct val="90000"/>
              </a:lnSpc>
            </a:pPr>
            <a:r>
              <a:rPr lang="en-US" sz="4600" b="0" strike="noStrike" spc="-1" dirty="0">
                <a:solidFill>
                  <a:srgbClr val="FFFFFF"/>
                </a:solidFill>
                <a:latin typeface="Calibri Light"/>
              </a:rPr>
              <a:t>Linked Open Data</a:t>
            </a:r>
            <a:endParaRPr lang="en-US" sz="4600" b="0" strike="noStrike" spc="-1" dirty="0">
              <a:solidFill>
                <a:srgbClr val="000000"/>
              </a:solidFill>
              <a:latin typeface="Calibri"/>
            </a:endParaRPr>
          </a:p>
        </p:txBody>
      </p:sp>
      <p:sp>
        <p:nvSpPr>
          <p:cNvPr id="232" name="Line 3"/>
          <p:cNvSpPr/>
          <p:nvPr/>
        </p:nvSpPr>
        <p:spPr>
          <a:xfrm>
            <a:off x="984600" y="4310280"/>
            <a:ext cx="2138760" cy="360"/>
          </a:xfrm>
          <a:prstGeom prst="line">
            <a:avLst/>
          </a:prstGeom>
          <a:ln w="22320">
            <a:solidFill>
              <a:srgbClr val="D9D9D9"/>
            </a:solidFill>
          </a:ln>
        </p:spPr>
        <p:style>
          <a:lnRef idx="1">
            <a:schemeClr val="accent1"/>
          </a:lnRef>
          <a:fillRef idx="0">
            <a:schemeClr val="accent1"/>
          </a:fillRef>
          <a:effectRef idx="0">
            <a:schemeClr val="accent1"/>
          </a:effectRef>
          <a:fontRef idx="minor"/>
        </p:style>
      </p:sp>
      <p:pic>
        <p:nvPicPr>
          <p:cNvPr id="233" name="Content Placeholder 4"/>
          <p:cNvPicPr/>
          <p:nvPr/>
        </p:nvPicPr>
        <p:blipFill>
          <a:blip r:embed="rId3"/>
          <a:stretch/>
        </p:blipFill>
        <p:spPr>
          <a:xfrm>
            <a:off x="4320720" y="542880"/>
            <a:ext cx="5299200" cy="6482160"/>
          </a:xfrm>
          <a:prstGeom prst="rect">
            <a:avLst/>
          </a:prstGeom>
          <a:ln>
            <a:noFill/>
          </a:ln>
        </p:spPr>
      </p:pic>
      <p:sp>
        <p:nvSpPr>
          <p:cNvPr id="2" name="TextBox 1">
            <a:extLst>
              <a:ext uri="{FF2B5EF4-FFF2-40B4-BE49-F238E27FC236}">
                <a16:creationId xmlns:a16="http://schemas.microsoft.com/office/drawing/2014/main" id="{26594A61-D43D-1C4D-AEBF-E6840A1508A9}"/>
              </a:ext>
            </a:extLst>
          </p:cNvPr>
          <p:cNvSpPr txBox="1"/>
          <p:nvPr/>
        </p:nvSpPr>
        <p:spPr>
          <a:xfrm>
            <a:off x="460705" y="4631961"/>
            <a:ext cx="3241865" cy="1477328"/>
          </a:xfrm>
          <a:prstGeom prst="rect">
            <a:avLst/>
          </a:prstGeom>
          <a:noFill/>
        </p:spPr>
        <p:txBody>
          <a:bodyPr wrap="square" rtlCol="0">
            <a:spAutoFit/>
          </a:bodyPr>
          <a:lstStyle/>
          <a:p>
            <a:r>
              <a:rPr lang="en-US" dirty="0">
                <a:solidFill>
                  <a:schemeClr val="bg1"/>
                </a:solidFill>
              </a:rPr>
              <a:t>https://</a:t>
            </a:r>
            <a:r>
              <a:rPr lang="en-US" dirty="0" err="1">
                <a:solidFill>
                  <a:schemeClr val="bg1"/>
                </a:solidFill>
              </a:rPr>
              <a:t>catalog.digitallatin.org</a:t>
            </a:r>
            <a:r>
              <a:rPr lang="en-US" dirty="0">
                <a:solidFill>
                  <a:schemeClr val="bg1"/>
                </a:solidFill>
              </a:rPr>
              <a:t>/</a:t>
            </a:r>
            <a:r>
              <a:rPr lang="en-US" dirty="0" err="1">
                <a:solidFill>
                  <a:schemeClr val="bg1"/>
                </a:solidFill>
              </a:rPr>
              <a:t>dll</a:t>
            </a:r>
            <a:r>
              <a:rPr lang="en-US" dirty="0">
                <a:solidFill>
                  <a:schemeClr val="bg1"/>
                </a:solidFill>
              </a:rPr>
              <a:t>-author/a4830/?format=</a:t>
            </a:r>
            <a:r>
              <a:rPr lang="en-US" dirty="0" err="1">
                <a:solidFill>
                  <a:schemeClr val="bg1"/>
                </a:solidFill>
              </a:rPr>
              <a:t>json</a:t>
            </a:r>
            <a:endParaRPr lang="en-US" dirty="0">
              <a:solidFill>
                <a:schemeClr val="bg1"/>
              </a:solidFill>
            </a:endParaRPr>
          </a:p>
          <a:p>
            <a:endParaRPr lang="en-US" dirty="0">
              <a:solidFill>
                <a:schemeClr val="bg1"/>
              </a:solidFill>
            </a:endParaRPr>
          </a:p>
          <a:p>
            <a:r>
              <a:rPr lang="en-US" dirty="0">
                <a:solidFill>
                  <a:schemeClr val="bg1"/>
                </a:solidFill>
              </a:rPr>
              <a:t>https://</a:t>
            </a:r>
            <a:r>
              <a:rPr lang="en-US" dirty="0" err="1">
                <a:solidFill>
                  <a:schemeClr val="bg1"/>
                </a:solidFill>
              </a:rPr>
              <a:t>github.com</a:t>
            </a:r>
            <a:r>
              <a:rPr lang="en-US" dirty="0">
                <a:solidFill>
                  <a:schemeClr val="bg1"/>
                </a:solidFill>
              </a:rPr>
              <a:t>/</a:t>
            </a:r>
            <a:r>
              <a:rPr lang="en-US" dirty="0" err="1">
                <a:solidFill>
                  <a:schemeClr val="bg1"/>
                </a:solidFill>
              </a:rPr>
              <a:t>DigitalLatin</a:t>
            </a:r>
            <a:r>
              <a:rPr lang="en-US" dirty="0">
                <a:solidFill>
                  <a:schemeClr val="bg1"/>
                </a:solidFill>
              </a:rPr>
              <a:t>/linked-open-data</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4" name="CustomShape 1"/>
          <p:cNvSpPr/>
          <p:nvPr/>
        </p:nvSpPr>
        <p:spPr>
          <a:xfrm>
            <a:off x="0" y="0"/>
            <a:ext cx="10080360" cy="75592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235" name="CustomShape 2"/>
          <p:cNvSpPr/>
          <p:nvPr/>
        </p:nvSpPr>
        <p:spPr>
          <a:xfrm>
            <a:off x="394560" y="529200"/>
            <a:ext cx="9291600" cy="6500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pic>
        <p:nvPicPr>
          <p:cNvPr id="236" name="Content Placeholder 4"/>
          <p:cNvPicPr/>
          <p:nvPr/>
        </p:nvPicPr>
        <p:blipFill>
          <a:blip r:embed="rId2"/>
          <a:stretch/>
        </p:blipFill>
        <p:spPr>
          <a:xfrm>
            <a:off x="532080" y="1323000"/>
            <a:ext cx="9016200" cy="4913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 name="TextShape 1"/>
          <p:cNvSpPr txBox="1"/>
          <p:nvPr/>
        </p:nvSpPr>
        <p:spPr>
          <a:xfrm>
            <a:off x="403920" y="1467360"/>
            <a:ext cx="5403960" cy="4624560"/>
          </a:xfrm>
          <a:prstGeom prst="rect">
            <a:avLst/>
          </a:prstGeom>
          <a:noFill/>
          <a:ln>
            <a:noFill/>
          </a:ln>
        </p:spPr>
        <p:txBody>
          <a:bodyPr anchor="ctr">
            <a:normAutofit/>
          </a:bodyPr>
          <a:lstStyle/>
          <a:p>
            <a:pPr algn="r">
              <a:lnSpc>
                <a:spcPct val="90000"/>
              </a:lnSpc>
            </a:pPr>
            <a:r>
              <a:rPr lang="en-US" sz="5800" b="0" strike="noStrike" spc="-1">
                <a:solidFill>
                  <a:srgbClr val="000000"/>
                </a:solidFill>
                <a:latin typeface="Calibri Light"/>
              </a:rPr>
              <a:t>Library of Digital Latin Texts</a:t>
            </a:r>
            <a:endParaRPr lang="en-US" sz="5800" b="0" strike="noStrike" spc="-1">
              <a:solidFill>
                <a:srgbClr val="000000"/>
              </a:solidFill>
              <a:latin typeface="Calibri"/>
            </a:endParaRPr>
          </a:p>
        </p:txBody>
      </p:sp>
      <p:sp>
        <p:nvSpPr>
          <p:cNvPr id="243" name="CustomShape 2"/>
          <p:cNvSpPr/>
          <p:nvPr/>
        </p:nvSpPr>
        <p:spPr>
          <a:xfrm>
            <a:off x="6242040" y="0"/>
            <a:ext cx="3838320" cy="755928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244" name="TextShape 3"/>
          <p:cNvSpPr txBox="1"/>
          <p:nvPr/>
        </p:nvSpPr>
        <p:spPr>
          <a:xfrm>
            <a:off x="6669360" y="1466280"/>
            <a:ext cx="2778840" cy="4625280"/>
          </a:xfrm>
          <a:prstGeom prst="rect">
            <a:avLst/>
          </a:prstGeom>
          <a:noFill/>
          <a:ln>
            <a:noFill/>
          </a:ln>
        </p:spPr>
        <p:txBody>
          <a:bodyPr anchor="ctr">
            <a:normAutofit/>
          </a:bodyPr>
          <a:lstStyle/>
          <a:p>
            <a:pPr>
              <a:lnSpc>
                <a:spcPct val="90000"/>
              </a:lnSpc>
              <a:spcBef>
                <a:spcPts val="1001"/>
              </a:spcBef>
            </a:pPr>
            <a:r>
              <a:rPr lang="en-US" sz="1900" b="0" strike="noStrike" spc="-1">
                <a:solidFill>
                  <a:srgbClr val="FFFFFF"/>
                </a:solidFill>
                <a:latin typeface="Calibri"/>
              </a:rPr>
              <a:t>A platform for publishing born-digital critical editions of Latin texts</a:t>
            </a:r>
            <a:endParaRPr lang="en-US" sz="1900" b="0" strike="noStrike" spc="-1">
              <a:solidFill>
                <a:srgbClr val="000000"/>
              </a:solidFill>
              <a:latin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 name="CustomShape 1"/>
          <p:cNvSpPr/>
          <p:nvPr/>
        </p:nvSpPr>
        <p:spPr>
          <a:xfrm>
            <a:off x="266040" y="352800"/>
            <a:ext cx="9548640" cy="6853680"/>
          </a:xfrm>
          <a:prstGeom prst="rect">
            <a:avLst/>
          </a:prstGeom>
          <a:solidFill>
            <a:schemeClr val="tx1">
              <a:alpha val="8000"/>
            </a:schemeClr>
          </a:solidFill>
          <a:ln w="127080">
            <a:noFill/>
          </a:ln>
        </p:spPr>
        <p:style>
          <a:lnRef idx="2">
            <a:schemeClr val="accent1">
              <a:shade val="50000"/>
            </a:schemeClr>
          </a:lnRef>
          <a:fillRef idx="1">
            <a:schemeClr val="accent1"/>
          </a:fillRef>
          <a:effectRef idx="0">
            <a:schemeClr val="accent1"/>
          </a:effectRef>
          <a:fontRef idx="minor"/>
        </p:style>
      </p:sp>
      <p:sp>
        <p:nvSpPr>
          <p:cNvPr id="246" name="TextShape 2"/>
          <p:cNvSpPr txBox="1"/>
          <p:nvPr/>
        </p:nvSpPr>
        <p:spPr>
          <a:xfrm>
            <a:off x="693000" y="1062360"/>
            <a:ext cx="2889000" cy="5434200"/>
          </a:xfrm>
          <a:prstGeom prst="rect">
            <a:avLst/>
          </a:prstGeom>
          <a:noFill/>
          <a:ln>
            <a:noFill/>
          </a:ln>
        </p:spPr>
        <p:txBody>
          <a:bodyPr anchor="ctr">
            <a:normAutofit/>
          </a:bodyPr>
          <a:lstStyle/>
          <a:p>
            <a:pPr algn="r">
              <a:lnSpc>
                <a:spcPct val="90000"/>
              </a:lnSpc>
            </a:pPr>
            <a:r>
              <a:rPr lang="en-US" sz="3640" b="0" strike="noStrike" spc="-1">
                <a:solidFill>
                  <a:srgbClr val="4472C4"/>
                </a:solidFill>
                <a:latin typeface="Calibri Light"/>
              </a:rPr>
              <a:t>Affiliated Organizations</a:t>
            </a:r>
            <a:endParaRPr lang="en-US" sz="3640" b="0" strike="noStrike" spc="-1">
              <a:solidFill>
                <a:srgbClr val="000000"/>
              </a:solidFill>
              <a:latin typeface="Calibri"/>
            </a:endParaRPr>
          </a:p>
        </p:txBody>
      </p:sp>
      <p:sp>
        <p:nvSpPr>
          <p:cNvPr id="247" name="Line 3"/>
          <p:cNvSpPr/>
          <p:nvPr/>
        </p:nvSpPr>
        <p:spPr>
          <a:xfrm>
            <a:off x="3848040" y="2267640"/>
            <a:ext cx="360" cy="3024000"/>
          </a:xfrm>
          <a:prstGeom prst="line">
            <a:avLst/>
          </a:prstGeom>
          <a:ln w="19080">
            <a:solidFill>
              <a:schemeClr val="tx1">
                <a:lumMod val="85000"/>
                <a:lumOff val="15000"/>
              </a:schemeClr>
            </a:solidFill>
          </a:ln>
        </p:spPr>
        <p:style>
          <a:lnRef idx="1">
            <a:schemeClr val="accent1"/>
          </a:lnRef>
          <a:fillRef idx="0">
            <a:schemeClr val="accent1"/>
          </a:fillRef>
          <a:effectRef idx="0">
            <a:schemeClr val="accent1"/>
          </a:effectRef>
          <a:fontRef idx="minor"/>
        </p:style>
      </p:sp>
      <p:sp>
        <p:nvSpPr>
          <p:cNvPr id="248" name="TextShape 4"/>
          <p:cNvSpPr txBox="1"/>
          <p:nvPr/>
        </p:nvSpPr>
        <p:spPr>
          <a:xfrm>
            <a:off x="4114440" y="1062360"/>
            <a:ext cx="5272920" cy="5434200"/>
          </a:xfrm>
          <a:prstGeom prst="rect">
            <a:avLst/>
          </a:prstGeom>
          <a:noFill/>
          <a:ln>
            <a:noFill/>
          </a:ln>
        </p:spPr>
        <p:txBody>
          <a:bodyPr anchor="ctr">
            <a:normAutofit/>
          </a:bodyPr>
          <a:lstStyle/>
          <a:p>
            <a:pPr marL="189000" indent="-188640">
              <a:lnSpc>
                <a:spcPct val="90000"/>
              </a:lnSpc>
              <a:spcBef>
                <a:spcPts val="828"/>
              </a:spcBef>
              <a:buClr>
                <a:srgbClr val="000000"/>
              </a:buClr>
              <a:buFont typeface="Arial"/>
              <a:buChar char="•"/>
            </a:pPr>
            <a:r>
              <a:rPr lang="en-US" sz="2300" b="0" strike="noStrike" spc="-1" dirty="0">
                <a:solidFill>
                  <a:srgbClr val="000000"/>
                </a:solidFill>
                <a:latin typeface="Calibri"/>
              </a:rPr>
              <a:t>Society for Classical Studies</a:t>
            </a:r>
          </a:p>
          <a:p>
            <a:pPr marL="189000" indent="-188640">
              <a:lnSpc>
                <a:spcPct val="90000"/>
              </a:lnSpc>
              <a:spcBef>
                <a:spcPts val="828"/>
              </a:spcBef>
              <a:buClr>
                <a:srgbClr val="000000"/>
              </a:buClr>
              <a:buFont typeface="Arial"/>
              <a:buChar char="•"/>
            </a:pPr>
            <a:r>
              <a:rPr lang="en-US" sz="2300" b="0" strike="noStrike" spc="-1" dirty="0">
                <a:solidFill>
                  <a:srgbClr val="000000"/>
                </a:solidFill>
                <a:latin typeface="Calibri"/>
              </a:rPr>
              <a:t>Medieval Academy of America</a:t>
            </a:r>
          </a:p>
          <a:p>
            <a:pPr marL="189000" indent="-188640">
              <a:lnSpc>
                <a:spcPct val="90000"/>
              </a:lnSpc>
              <a:spcBef>
                <a:spcPts val="828"/>
              </a:spcBef>
              <a:buClr>
                <a:srgbClr val="000000"/>
              </a:buClr>
              <a:buFont typeface="Arial"/>
              <a:buChar char="•"/>
            </a:pPr>
            <a:r>
              <a:rPr lang="en-US" sz="2300" b="0" strike="noStrike" spc="-1" dirty="0">
                <a:solidFill>
                  <a:srgbClr val="000000"/>
                </a:solidFill>
                <a:latin typeface="Calibri"/>
              </a:rPr>
              <a:t>Renaissance Society of America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2" name="CustomShape 1"/>
          <p:cNvSpPr/>
          <p:nvPr/>
        </p:nvSpPr>
        <p:spPr>
          <a:xfrm>
            <a:off x="0" y="5040360"/>
            <a:ext cx="10077840" cy="25189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13" name="TextShape 2"/>
          <p:cNvSpPr txBox="1"/>
          <p:nvPr/>
        </p:nvSpPr>
        <p:spPr>
          <a:xfrm>
            <a:off x="524520" y="5392800"/>
            <a:ext cx="3113640" cy="1460880"/>
          </a:xfrm>
          <a:prstGeom prst="rect">
            <a:avLst/>
          </a:prstGeom>
          <a:noFill/>
          <a:ln>
            <a:noFill/>
          </a:ln>
        </p:spPr>
        <p:txBody>
          <a:bodyPr anchor="ctr">
            <a:normAutofit/>
          </a:bodyPr>
          <a:lstStyle/>
          <a:p>
            <a:pPr algn="r">
              <a:lnSpc>
                <a:spcPct val="90000"/>
              </a:lnSpc>
            </a:pPr>
            <a:r>
              <a:rPr lang="en-US" sz="2300" b="0" strike="noStrike" spc="-1">
                <a:solidFill>
                  <a:srgbClr val="FFFFFF"/>
                </a:solidFill>
                <a:latin typeface="Calibri Light"/>
              </a:rPr>
              <a:t>https://digitallatin.org  @digitallatin</a:t>
            </a:r>
            <a:br/>
            <a:endParaRPr lang="en-US" sz="2300" b="0" strike="noStrike" spc="-1">
              <a:solidFill>
                <a:srgbClr val="000000"/>
              </a:solidFill>
              <a:latin typeface="Calibri"/>
            </a:endParaRPr>
          </a:p>
        </p:txBody>
      </p:sp>
      <p:pic>
        <p:nvPicPr>
          <p:cNvPr id="214" name="Content Placeholder 8"/>
          <p:cNvPicPr/>
          <p:nvPr/>
        </p:nvPicPr>
        <p:blipFill>
          <a:blip r:embed="rId2"/>
          <a:stretch/>
        </p:blipFill>
        <p:spPr>
          <a:xfrm>
            <a:off x="1230840" y="882720"/>
            <a:ext cx="7613640" cy="3292560"/>
          </a:xfrm>
          <a:prstGeom prst="rect">
            <a:avLst/>
          </a:prstGeom>
          <a:ln>
            <a:noFill/>
          </a:ln>
        </p:spPr>
      </p:pic>
      <p:sp>
        <p:nvSpPr>
          <p:cNvPr id="215" name="Line 3"/>
          <p:cNvSpPr/>
          <p:nvPr/>
        </p:nvSpPr>
        <p:spPr>
          <a:xfrm flipV="1">
            <a:off x="3836160" y="5619240"/>
            <a:ext cx="360" cy="1008000"/>
          </a:xfrm>
          <a:prstGeom prst="line">
            <a:avLst/>
          </a:prstGeom>
          <a:ln w="19080">
            <a:solidFill>
              <a:schemeClr val="bg1">
                <a:alpha val="70000"/>
              </a:schemeClr>
            </a:solidFill>
          </a:ln>
        </p:spPr>
        <p:style>
          <a:lnRef idx="1">
            <a:schemeClr val="accent1"/>
          </a:lnRef>
          <a:fillRef idx="0">
            <a:schemeClr val="accent1"/>
          </a:fillRef>
          <a:effectRef idx="0">
            <a:schemeClr val="accent1"/>
          </a:effectRef>
          <a:fontRef idx="minor"/>
        </p:style>
      </p:sp>
      <p:sp>
        <p:nvSpPr>
          <p:cNvPr id="216" name="TextShape 4"/>
          <p:cNvSpPr txBox="1"/>
          <p:nvPr/>
        </p:nvSpPr>
        <p:spPr>
          <a:xfrm>
            <a:off x="4033800" y="5317920"/>
            <a:ext cx="5517000" cy="1611000"/>
          </a:xfrm>
          <a:prstGeom prst="rect">
            <a:avLst/>
          </a:prstGeom>
          <a:noFill/>
          <a:ln>
            <a:noFill/>
          </a:ln>
        </p:spPr>
        <p:txBody>
          <a:bodyPr anchor="ctr">
            <a:normAutofit/>
          </a:bodyPr>
          <a:lstStyle/>
          <a:p>
            <a:pPr>
              <a:lnSpc>
                <a:spcPct val="90000"/>
              </a:lnSpc>
              <a:spcBef>
                <a:spcPts val="828"/>
              </a:spcBef>
            </a:pPr>
            <a:r>
              <a:rPr lang="en-US" sz="1700" b="0" strike="noStrike" spc="-1">
                <a:solidFill>
                  <a:srgbClr val="FFFFFF"/>
                </a:solidFill>
                <a:latin typeface="Calibri"/>
              </a:rPr>
              <a:t>Samuel J. Huskey</a:t>
            </a:r>
            <a:endParaRPr lang="en-US" sz="1700" b="0" strike="noStrike" spc="-1">
              <a:solidFill>
                <a:srgbClr val="000000"/>
              </a:solidFill>
              <a:latin typeface="Calibri"/>
            </a:endParaRPr>
          </a:p>
          <a:p>
            <a:pPr>
              <a:lnSpc>
                <a:spcPct val="90000"/>
              </a:lnSpc>
              <a:spcBef>
                <a:spcPts val="828"/>
              </a:spcBef>
            </a:pPr>
            <a:r>
              <a:rPr lang="en-US" sz="1700" b="0" strike="noStrike" spc="-1">
                <a:solidFill>
                  <a:srgbClr val="FFFFFF"/>
                </a:solidFill>
                <a:latin typeface="Calibri"/>
              </a:rPr>
              <a:t>huskey@ou.edu</a:t>
            </a:r>
            <a:endParaRPr lang="en-US" sz="1700" b="0" strike="noStrike" spc="-1">
              <a:solidFill>
                <a:srgbClr val="000000"/>
              </a:solidFill>
              <a:latin typeface="Calibri"/>
            </a:endParaRPr>
          </a:p>
          <a:p>
            <a:pPr>
              <a:lnSpc>
                <a:spcPct val="90000"/>
              </a:lnSpc>
              <a:spcBef>
                <a:spcPts val="828"/>
              </a:spcBef>
            </a:pPr>
            <a:r>
              <a:rPr lang="en-US" sz="1700" b="0" strike="noStrike" spc="-1">
                <a:solidFill>
                  <a:srgbClr val="FFFFFF"/>
                </a:solidFill>
                <a:latin typeface="Calibri"/>
              </a:rPr>
              <a:t>University of Oklahoma</a:t>
            </a:r>
            <a:endParaRPr lang="en-US" sz="1700" b="0" strike="noStrike" spc="-1">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9" name="CustomShape 1"/>
          <p:cNvSpPr/>
          <p:nvPr/>
        </p:nvSpPr>
        <p:spPr>
          <a:xfrm>
            <a:off x="266040" y="352800"/>
            <a:ext cx="9548640" cy="6853680"/>
          </a:xfrm>
          <a:prstGeom prst="rect">
            <a:avLst/>
          </a:prstGeom>
          <a:solidFill>
            <a:schemeClr val="tx1">
              <a:alpha val="8000"/>
            </a:schemeClr>
          </a:solidFill>
          <a:ln w="127080">
            <a:noFill/>
          </a:ln>
        </p:spPr>
        <p:style>
          <a:lnRef idx="2">
            <a:schemeClr val="accent1">
              <a:shade val="50000"/>
            </a:schemeClr>
          </a:lnRef>
          <a:fillRef idx="1">
            <a:schemeClr val="accent1"/>
          </a:fillRef>
          <a:effectRef idx="0">
            <a:schemeClr val="accent1"/>
          </a:effectRef>
          <a:fontRef idx="minor"/>
        </p:style>
      </p:sp>
      <p:sp>
        <p:nvSpPr>
          <p:cNvPr id="250" name="TextShape 2"/>
          <p:cNvSpPr txBox="1"/>
          <p:nvPr/>
        </p:nvSpPr>
        <p:spPr>
          <a:xfrm>
            <a:off x="693000" y="1062360"/>
            <a:ext cx="2889000" cy="5434200"/>
          </a:xfrm>
          <a:prstGeom prst="rect">
            <a:avLst/>
          </a:prstGeom>
          <a:noFill/>
          <a:ln>
            <a:noFill/>
          </a:ln>
        </p:spPr>
        <p:txBody>
          <a:bodyPr anchor="ctr">
            <a:normAutofit/>
          </a:bodyPr>
          <a:lstStyle/>
          <a:p>
            <a:pPr algn="r">
              <a:lnSpc>
                <a:spcPct val="90000"/>
              </a:lnSpc>
            </a:pPr>
            <a:r>
              <a:rPr lang="en-US" sz="3640" b="0" strike="noStrike" spc="-1">
                <a:solidFill>
                  <a:srgbClr val="4472C4"/>
                </a:solidFill>
                <a:latin typeface="Calibri Light"/>
              </a:rPr>
              <a:t>LDLT Goals</a:t>
            </a:r>
            <a:endParaRPr lang="en-US" sz="3640" b="0" strike="noStrike" spc="-1">
              <a:solidFill>
                <a:srgbClr val="000000"/>
              </a:solidFill>
              <a:latin typeface="Calibri"/>
            </a:endParaRPr>
          </a:p>
        </p:txBody>
      </p:sp>
      <p:sp>
        <p:nvSpPr>
          <p:cNvPr id="251" name="Line 3"/>
          <p:cNvSpPr/>
          <p:nvPr/>
        </p:nvSpPr>
        <p:spPr>
          <a:xfrm>
            <a:off x="3848040" y="2267640"/>
            <a:ext cx="360" cy="3024000"/>
          </a:xfrm>
          <a:prstGeom prst="line">
            <a:avLst/>
          </a:prstGeom>
          <a:ln w="19080">
            <a:solidFill>
              <a:schemeClr val="tx1">
                <a:lumMod val="85000"/>
                <a:lumOff val="15000"/>
              </a:schemeClr>
            </a:solidFill>
          </a:ln>
        </p:spPr>
        <p:style>
          <a:lnRef idx="1">
            <a:schemeClr val="accent1"/>
          </a:lnRef>
          <a:fillRef idx="0">
            <a:schemeClr val="accent1"/>
          </a:fillRef>
          <a:effectRef idx="0">
            <a:schemeClr val="accent1"/>
          </a:effectRef>
          <a:fontRef idx="minor"/>
        </p:style>
      </p:sp>
      <p:sp>
        <p:nvSpPr>
          <p:cNvPr id="252" name="TextShape 4"/>
          <p:cNvSpPr txBox="1"/>
          <p:nvPr/>
        </p:nvSpPr>
        <p:spPr>
          <a:xfrm>
            <a:off x="4114440" y="1062360"/>
            <a:ext cx="5272920" cy="5434200"/>
          </a:xfrm>
          <a:prstGeom prst="rect">
            <a:avLst/>
          </a:prstGeom>
          <a:noFill/>
          <a:ln>
            <a:noFill/>
          </a:ln>
        </p:spPr>
        <p:txBody>
          <a:bodyPr anchor="ctr">
            <a:normAutofit/>
          </a:bodyPr>
          <a:lstStyle/>
          <a:p>
            <a:pPr marL="189000" indent="-188640">
              <a:lnSpc>
                <a:spcPct val="90000"/>
              </a:lnSpc>
              <a:spcBef>
                <a:spcPts val="828"/>
              </a:spcBef>
              <a:buClr>
                <a:srgbClr val="000000"/>
              </a:buClr>
              <a:buFont typeface="Arial"/>
              <a:buChar char="•"/>
            </a:pPr>
            <a:r>
              <a:rPr lang="en-US" sz="2300" b="0" strike="noStrike" spc="-1" dirty="0">
                <a:solidFill>
                  <a:srgbClr val="000000"/>
                </a:solidFill>
                <a:latin typeface="Calibri"/>
              </a:rPr>
              <a:t>Data model</a:t>
            </a:r>
          </a:p>
          <a:p>
            <a:pPr marL="189000" indent="-188640">
              <a:lnSpc>
                <a:spcPct val="90000"/>
              </a:lnSpc>
              <a:spcBef>
                <a:spcPts val="828"/>
              </a:spcBef>
              <a:buClr>
                <a:srgbClr val="000000"/>
              </a:buClr>
              <a:buFont typeface="Arial"/>
              <a:buChar char="•"/>
            </a:pPr>
            <a:r>
              <a:rPr lang="en-US" sz="2300" spc="-1" dirty="0">
                <a:solidFill>
                  <a:srgbClr val="000000"/>
                </a:solidFill>
                <a:latin typeface="Calibri"/>
              </a:rPr>
              <a:t>Applications for working with LDLT data</a:t>
            </a:r>
            <a:endParaRPr lang="en-US" sz="2300" b="0" strike="noStrike" spc="-1" dirty="0">
              <a:solidFill>
                <a:srgbClr val="000000"/>
              </a:solidFill>
              <a:latin typeface="Calibri"/>
            </a:endParaRPr>
          </a:p>
          <a:p>
            <a:pPr marL="189000" indent="-188640">
              <a:lnSpc>
                <a:spcPct val="90000"/>
              </a:lnSpc>
              <a:spcBef>
                <a:spcPts val="828"/>
              </a:spcBef>
              <a:buClr>
                <a:srgbClr val="000000"/>
              </a:buClr>
              <a:buFont typeface="Arial"/>
              <a:buChar char="•"/>
            </a:pPr>
            <a:r>
              <a:rPr lang="en-US" sz="2300" b="0" strike="noStrike" spc="-1" dirty="0">
                <a:solidFill>
                  <a:srgbClr val="000000"/>
                </a:solidFill>
                <a:latin typeface="Calibri"/>
              </a:rPr>
              <a:t>Policies and procedures for operations and publication</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9" presetClass="entr" fill="hold" nodeType="clickEffect">
                                  <p:stCondLst>
                                    <p:cond delay="0"/>
                                  </p:stCondLst>
                                  <p:childTnLst>
                                    <p:set>
                                      <p:cBhvr>
                                        <p:cTn id="6" dur="1" fill="hold">
                                          <p:stCondLst>
                                            <p:cond delay="0"/>
                                          </p:stCondLst>
                                        </p:cTn>
                                        <p:tgtEl>
                                          <p:spTgt spid="252">
                                            <p:txEl>
                                              <p:pRg st="0" end="0"/>
                                            </p:txEl>
                                          </p:spTgt>
                                        </p:tgtEl>
                                        <p:attrNameLst>
                                          <p:attrName>style.visibility</p:attrName>
                                        </p:attrNameLst>
                                      </p:cBhvr>
                                      <p:to>
                                        <p:strVal val="visible"/>
                                      </p:to>
                                    </p:set>
                                    <p:animEffect transition="in" filter="dissolve">
                                      <p:cBhvr additive="repl">
                                        <p:cTn id="7" dur="500"/>
                                        <p:tgtEl>
                                          <p:spTgt spid="2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nodeType="clickEffect">
                                  <p:stCondLst>
                                    <p:cond delay="0"/>
                                  </p:stCondLst>
                                  <p:childTnLst>
                                    <p:set>
                                      <p:cBhvr>
                                        <p:cTn id="11" dur="1" fill="hold">
                                          <p:stCondLst>
                                            <p:cond delay="0"/>
                                          </p:stCondLst>
                                        </p:cTn>
                                        <p:tgtEl>
                                          <p:spTgt spid="252">
                                            <p:txEl>
                                              <p:pRg st="1" end="1"/>
                                            </p:txEl>
                                          </p:spTgt>
                                        </p:tgtEl>
                                        <p:attrNameLst>
                                          <p:attrName>style.visibility</p:attrName>
                                        </p:attrNameLst>
                                      </p:cBhvr>
                                      <p:to>
                                        <p:strVal val="visible"/>
                                      </p:to>
                                    </p:set>
                                    <p:animEffect transition="in" filter="dissolve">
                                      <p:cBhvr additive="repl">
                                        <p:cTn id="12" dur="500"/>
                                        <p:tgtEl>
                                          <p:spTgt spid="2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nodeType="clickEffect">
                                  <p:stCondLst>
                                    <p:cond delay="0"/>
                                  </p:stCondLst>
                                  <p:childTnLst>
                                    <p:set>
                                      <p:cBhvr>
                                        <p:cTn id="16" dur="1" fill="hold">
                                          <p:stCondLst>
                                            <p:cond delay="0"/>
                                          </p:stCondLst>
                                        </p:cTn>
                                        <p:tgtEl>
                                          <p:spTgt spid="252">
                                            <p:txEl>
                                              <p:pRg st="2" end="2"/>
                                            </p:txEl>
                                          </p:spTgt>
                                        </p:tgtEl>
                                        <p:attrNameLst>
                                          <p:attrName>style.visibility</p:attrName>
                                        </p:attrNameLst>
                                      </p:cBhvr>
                                      <p:to>
                                        <p:strVal val="visible"/>
                                      </p:to>
                                    </p:set>
                                    <p:animEffect transition="in" filter="dissolve">
                                      <p:cBhvr additive="repl">
                                        <p:cTn id="17" dur="500"/>
                                        <p:tgtEl>
                                          <p:spTgt spid="2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65876" y="352784"/>
            <a:ext cx="9548872" cy="6854106"/>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906BF28-7F5F-3948-B0CD-D6B7D7AFD17E}"/>
              </a:ext>
            </a:extLst>
          </p:cNvPr>
          <p:cNvSpPr>
            <a:spLocks noGrp="1"/>
          </p:cNvSpPr>
          <p:nvPr>
            <p:ph type="title"/>
          </p:nvPr>
        </p:nvSpPr>
        <p:spPr>
          <a:xfrm>
            <a:off x="693042" y="1062088"/>
            <a:ext cx="2889219" cy="5435498"/>
          </a:xfrm>
        </p:spPr>
        <p:txBody>
          <a:bodyPr>
            <a:normAutofit/>
          </a:bodyPr>
          <a:lstStyle/>
          <a:p>
            <a:pPr algn="r"/>
            <a:r>
              <a:rPr lang="en-US" spc="-1" dirty="0">
                <a:solidFill>
                  <a:schemeClr val="accent1"/>
                </a:solidFill>
                <a:latin typeface="Calibri Light"/>
              </a:rPr>
              <a:t>What is an LDLT Edition?</a:t>
            </a:r>
            <a:br>
              <a:rPr lang="en-US" spc="-1" dirty="0">
                <a:solidFill>
                  <a:schemeClr val="accent1"/>
                </a:solidFill>
                <a:latin typeface="Calibri"/>
              </a:rPr>
            </a:br>
            <a:endParaRPr lang="en-US" dirty="0">
              <a:solidFill>
                <a:schemeClr val="accent1"/>
              </a:solidFill>
            </a:endParaRPr>
          </a:p>
        </p:txBody>
      </p:sp>
      <p:cxnSp>
        <p:nvCxnSpPr>
          <p:cNvPr id="13" name="Straight Connector 12">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48278" y="2267902"/>
            <a:ext cx="0" cy="302387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010DE186-33CC-1344-9282-36A08213A98F}"/>
              </a:ext>
            </a:extLst>
          </p:cNvPr>
          <p:cNvSpPr>
            <a:spLocks noGrp="1"/>
          </p:cNvSpPr>
          <p:nvPr>
            <p:ph type="body"/>
          </p:nvPr>
        </p:nvSpPr>
        <p:spPr>
          <a:xfrm>
            <a:off x="4114295" y="1062088"/>
            <a:ext cx="5168421" cy="2540424"/>
          </a:xfrm>
        </p:spPr>
        <p:txBody>
          <a:bodyPr anchor="b">
            <a:normAutofit/>
          </a:bodyPr>
          <a:lstStyle/>
          <a:p>
            <a:pPr marL="189000" indent="-188640">
              <a:spcBef>
                <a:spcPts val="828"/>
              </a:spcBef>
              <a:buClr>
                <a:srgbClr val="FFFFFF"/>
              </a:buClr>
              <a:buFont typeface="Arial"/>
              <a:buChar char="•"/>
            </a:pPr>
            <a:r>
              <a:rPr lang="en-US" sz="1900" spc="-1" dirty="0">
                <a:latin typeface="Calibri"/>
              </a:rPr>
              <a:t>A critical edition of a Latin text or texts</a:t>
            </a:r>
          </a:p>
          <a:p>
            <a:pPr marL="189000" indent="-188640">
              <a:spcBef>
                <a:spcPts val="828"/>
              </a:spcBef>
              <a:buClr>
                <a:srgbClr val="FFFFFF"/>
              </a:buClr>
              <a:buFont typeface="Arial"/>
              <a:buChar char="•"/>
            </a:pPr>
            <a:r>
              <a:rPr lang="en-US" sz="1900" spc="-1" dirty="0">
                <a:latin typeface="Calibri"/>
              </a:rPr>
              <a:t>Peer-reviewed scholarship </a:t>
            </a:r>
          </a:p>
          <a:p>
            <a:pPr marL="189000" indent="-188640">
              <a:spcBef>
                <a:spcPts val="828"/>
              </a:spcBef>
              <a:buClr>
                <a:srgbClr val="FFFFFF"/>
              </a:buClr>
              <a:buFont typeface="Arial"/>
              <a:buChar char="•"/>
            </a:pPr>
            <a:r>
              <a:rPr lang="en-US" sz="1900" spc="-1" dirty="0">
                <a:latin typeface="Calibri"/>
              </a:rPr>
              <a:t>A publication</a:t>
            </a:r>
            <a:endParaRPr lang="en-US" sz="1900" dirty="0"/>
          </a:p>
        </p:txBody>
      </p:sp>
      <p:sp>
        <p:nvSpPr>
          <p:cNvPr id="6" name="Text Placeholder 5">
            <a:extLst>
              <a:ext uri="{FF2B5EF4-FFF2-40B4-BE49-F238E27FC236}">
                <a16:creationId xmlns:a16="http://schemas.microsoft.com/office/drawing/2014/main" id="{D35DDCFE-A76A-8844-9C10-EA14F801ECED}"/>
              </a:ext>
            </a:extLst>
          </p:cNvPr>
          <p:cNvSpPr>
            <a:spLocks noGrp="1"/>
          </p:cNvSpPr>
          <p:nvPr>
            <p:ph type="body"/>
          </p:nvPr>
        </p:nvSpPr>
        <p:spPr>
          <a:xfrm>
            <a:off x="4114295" y="3957162"/>
            <a:ext cx="5168421" cy="2540426"/>
          </a:xfrm>
        </p:spPr>
        <p:txBody>
          <a:bodyPr>
            <a:normAutofit/>
          </a:bodyPr>
          <a:lstStyle/>
          <a:p>
            <a:pPr marL="189000" indent="-188640">
              <a:spcBef>
                <a:spcPts val="828"/>
              </a:spcBef>
              <a:buClr>
                <a:srgbClr val="FFFFFF"/>
              </a:buClr>
              <a:buFont typeface="Arial"/>
              <a:buChar char="•"/>
            </a:pPr>
            <a:r>
              <a:rPr lang="en-US" sz="1900" spc="-1" dirty="0">
                <a:latin typeface="Calibri"/>
              </a:rPr>
              <a:t>Textual data encoded in XML according to specific guidelines </a:t>
            </a:r>
          </a:p>
          <a:p>
            <a:pPr marL="189000" indent="-188640">
              <a:spcBef>
                <a:spcPts val="828"/>
              </a:spcBef>
              <a:buClr>
                <a:srgbClr val="FFFFFF"/>
              </a:buClr>
              <a:buFont typeface="Arial"/>
              <a:buChar char="•"/>
            </a:pPr>
            <a:r>
              <a:rPr lang="en-US" sz="1900" spc="-1" dirty="0">
                <a:latin typeface="Calibri"/>
              </a:rPr>
              <a:t>Published in a version-controlled repository with auxiliary materials (images, collation tables, notes, correspondence, etc.)</a:t>
            </a:r>
          </a:p>
          <a:p>
            <a:pPr marL="189000" indent="-188640">
              <a:spcBef>
                <a:spcPts val="828"/>
              </a:spcBef>
              <a:buClr>
                <a:srgbClr val="FFFFFF"/>
              </a:buClr>
              <a:buFont typeface="Arial"/>
              <a:buChar char="•"/>
            </a:pPr>
            <a:r>
              <a:rPr lang="en-US" sz="1900" spc="-1" dirty="0">
                <a:latin typeface="Calibri"/>
              </a:rPr>
              <a:t>Available for use under an open license</a:t>
            </a:r>
          </a:p>
          <a:p>
            <a:pPr marL="0" indent="0">
              <a:buNone/>
            </a:pPr>
            <a:endParaRPr lang="en-US" sz="1900" dirty="0"/>
          </a:p>
        </p:txBody>
      </p:sp>
    </p:spTree>
    <p:extLst>
      <p:ext uri="{BB962C8B-B14F-4D97-AF65-F5344CB8AC3E}">
        <p14:creationId xmlns:p14="http://schemas.microsoft.com/office/powerpoint/2010/main" val="2165053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ssolv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dissolv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dissolv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dissolve">
                                      <p:cBhvr>
                                        <p:cTn id="3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54545"/>
        </a:solidFill>
        <a:effectLst/>
      </p:bgPr>
    </p:bg>
    <p:spTree>
      <p:nvGrpSpPr>
        <p:cNvPr id="1" name=""/>
        <p:cNvGrpSpPr/>
        <p:nvPr/>
      </p:nvGrpSpPr>
      <p:grpSpPr>
        <a:xfrm>
          <a:off x="0" y="0"/>
          <a:ext cx="0" cy="0"/>
          <a:chOff x="0" y="0"/>
          <a:chExt cx="0" cy="0"/>
        </a:xfrm>
      </p:grpSpPr>
      <p:sp>
        <p:nvSpPr>
          <p:cNvPr id="274" name="CustomShape 1"/>
          <p:cNvSpPr/>
          <p:nvPr/>
        </p:nvSpPr>
        <p:spPr>
          <a:xfrm>
            <a:off x="0" y="0"/>
            <a:ext cx="4393800" cy="755928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p:style>
      </p:sp>
      <p:sp>
        <p:nvSpPr>
          <p:cNvPr id="275" name="TextShape 2"/>
          <p:cNvSpPr txBox="1"/>
          <p:nvPr/>
        </p:nvSpPr>
        <p:spPr>
          <a:xfrm>
            <a:off x="686160" y="3026520"/>
            <a:ext cx="3057840" cy="1505880"/>
          </a:xfrm>
          <a:prstGeom prst="rect">
            <a:avLst/>
          </a:prstGeom>
          <a:solidFill>
            <a:srgbClr val="FFFFFF"/>
          </a:solidFill>
          <a:ln w="25560">
            <a:solidFill>
              <a:srgbClr val="404040"/>
            </a:solidFill>
            <a:miter/>
          </a:ln>
        </p:spPr>
        <p:txBody>
          <a:bodyPr anchor="ctr">
            <a:normAutofit/>
          </a:bodyPr>
          <a:lstStyle/>
          <a:p>
            <a:pPr algn="ctr">
              <a:lnSpc>
                <a:spcPct val="90000"/>
              </a:lnSpc>
            </a:pPr>
            <a:r>
              <a:rPr lang="en-US" sz="3100" b="0" strike="noStrike" spc="-1">
                <a:solidFill>
                  <a:srgbClr val="262626"/>
                </a:solidFill>
                <a:latin typeface="Calibri Light"/>
              </a:rPr>
              <a:t>What an LDLT Edition is NOT:</a:t>
            </a:r>
            <a:endParaRPr lang="en-US" sz="3100" b="0" strike="noStrike" spc="-1">
              <a:solidFill>
                <a:srgbClr val="000000"/>
              </a:solidFill>
              <a:latin typeface="Calibri"/>
            </a:endParaRPr>
          </a:p>
        </p:txBody>
      </p:sp>
      <p:sp>
        <p:nvSpPr>
          <p:cNvPr id="276" name="TextShape 3"/>
          <p:cNvSpPr txBox="1"/>
          <p:nvPr/>
        </p:nvSpPr>
        <p:spPr>
          <a:xfrm>
            <a:off x="5001480" y="884880"/>
            <a:ext cx="4471560" cy="5789880"/>
          </a:xfrm>
          <a:prstGeom prst="rect">
            <a:avLst/>
          </a:prstGeom>
          <a:noFill/>
          <a:ln>
            <a:noFill/>
          </a:ln>
        </p:spPr>
        <p:txBody>
          <a:bodyPr anchor="ctr">
            <a:normAutofit/>
          </a:bodyPr>
          <a:lstStyle/>
          <a:p>
            <a:pPr marL="189000" indent="-188640">
              <a:lnSpc>
                <a:spcPct val="90000"/>
              </a:lnSpc>
              <a:spcBef>
                <a:spcPts val="828"/>
              </a:spcBef>
              <a:buClr>
                <a:srgbClr val="FFFFFF"/>
              </a:buClr>
              <a:buFont typeface="Arial"/>
              <a:buChar char="•"/>
            </a:pPr>
            <a:r>
              <a:rPr lang="en-US" sz="2300" b="0" strike="noStrike" spc="-1" dirty="0">
                <a:solidFill>
                  <a:srgbClr val="FFFFFF"/>
                </a:solidFill>
                <a:latin typeface="Calibri"/>
              </a:rPr>
              <a:t>A custom-designed interface that highlights the unique characteristics of a specific text</a:t>
            </a:r>
            <a:endParaRPr lang="en-US" sz="2300" b="0" strike="noStrike" spc="-1" dirty="0">
              <a:solidFill>
                <a:srgbClr val="000000"/>
              </a:solidFill>
              <a:latin typeface="Calibri"/>
            </a:endParaRPr>
          </a:p>
          <a:p>
            <a:pPr marL="189000" indent="-188640">
              <a:lnSpc>
                <a:spcPct val="90000"/>
              </a:lnSpc>
              <a:spcBef>
                <a:spcPts val="828"/>
              </a:spcBef>
              <a:buClr>
                <a:srgbClr val="FFFFFF"/>
              </a:buClr>
              <a:buFont typeface="Arial"/>
              <a:buChar char="•"/>
            </a:pPr>
            <a:r>
              <a:rPr lang="en-US" sz="2300" b="0" strike="noStrike" spc="-1" dirty="0">
                <a:solidFill>
                  <a:srgbClr val="FFFFFF"/>
                </a:solidFill>
                <a:latin typeface="Calibri"/>
              </a:rPr>
              <a:t>A web page</a:t>
            </a:r>
            <a:endParaRPr lang="en-US" sz="2300" b="0" strike="noStrike" spc="-1" dirty="0">
              <a:solidFill>
                <a:srgbClr val="000000"/>
              </a:solidFill>
              <a:latin typeface="Calibri"/>
            </a:endParaRPr>
          </a:p>
          <a:p>
            <a:pPr marL="189000" indent="-188640">
              <a:lnSpc>
                <a:spcPct val="90000"/>
              </a:lnSpc>
              <a:spcBef>
                <a:spcPts val="828"/>
              </a:spcBef>
              <a:buClr>
                <a:srgbClr val="FFFFFF"/>
              </a:buClr>
              <a:buFont typeface="Arial"/>
              <a:buChar char="•"/>
            </a:pPr>
            <a:r>
              <a:rPr lang="en-US" sz="2300" b="0" strike="noStrike" spc="-1" dirty="0">
                <a:solidFill>
                  <a:srgbClr val="FFFFFF"/>
                </a:solidFill>
                <a:latin typeface="Calibri"/>
              </a:rPr>
              <a:t>A codex</a:t>
            </a:r>
            <a:endParaRPr lang="en-US" sz="2300" b="0" strike="noStrike" spc="-1" dirty="0">
              <a:solidFill>
                <a:srgbClr val="000000"/>
              </a:solidFill>
              <a:latin typeface="Calibri"/>
            </a:endParaRPr>
          </a:p>
          <a:p>
            <a:pPr marL="189000" indent="-188640">
              <a:lnSpc>
                <a:spcPct val="90000"/>
              </a:lnSpc>
              <a:spcBef>
                <a:spcPts val="828"/>
              </a:spcBef>
              <a:buClr>
                <a:srgbClr val="FFFFFF"/>
              </a:buClr>
              <a:buFont typeface="Arial"/>
              <a:buChar char="•"/>
            </a:pPr>
            <a:r>
              <a:rPr lang="en-US" sz="2300" b="0" strike="noStrike" spc="-1" dirty="0">
                <a:solidFill>
                  <a:srgbClr val="FFFFFF"/>
                </a:solidFill>
                <a:latin typeface="Calibri"/>
              </a:rPr>
              <a:t>Available only to paying customers</a:t>
            </a:r>
            <a:endParaRPr lang="en-US" sz="2300" b="0" strike="noStrike" spc="-1" dirty="0">
              <a:solidFill>
                <a:srgbClr val="000000"/>
              </a:solidFill>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6">
                                            <p:txEl>
                                              <p:pRg st="0" end="0"/>
                                            </p:txEl>
                                          </p:spTgt>
                                        </p:tgtEl>
                                        <p:attrNameLst>
                                          <p:attrName>style.visibility</p:attrName>
                                        </p:attrNameLst>
                                      </p:cBhvr>
                                      <p:to>
                                        <p:strVal val="visible"/>
                                      </p:to>
                                    </p:set>
                                    <p:animEffect transition="in" filter="dissolve">
                                      <p:cBhvr>
                                        <p:cTn id="7" dur="500"/>
                                        <p:tgtEl>
                                          <p:spTgt spid="2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6">
                                            <p:txEl>
                                              <p:pRg st="1" end="1"/>
                                            </p:txEl>
                                          </p:spTgt>
                                        </p:tgtEl>
                                        <p:attrNameLst>
                                          <p:attrName>style.visibility</p:attrName>
                                        </p:attrNameLst>
                                      </p:cBhvr>
                                      <p:to>
                                        <p:strVal val="visible"/>
                                      </p:to>
                                    </p:set>
                                    <p:animEffect transition="in" filter="dissolve">
                                      <p:cBhvr>
                                        <p:cTn id="12" dur="500"/>
                                        <p:tgtEl>
                                          <p:spTgt spid="2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6">
                                            <p:txEl>
                                              <p:pRg st="2" end="2"/>
                                            </p:txEl>
                                          </p:spTgt>
                                        </p:tgtEl>
                                        <p:attrNameLst>
                                          <p:attrName>style.visibility</p:attrName>
                                        </p:attrNameLst>
                                      </p:cBhvr>
                                      <p:to>
                                        <p:strVal val="visible"/>
                                      </p:to>
                                    </p:set>
                                    <p:animEffect transition="in" filter="dissolve">
                                      <p:cBhvr>
                                        <p:cTn id="17" dur="500"/>
                                        <p:tgtEl>
                                          <p:spTgt spid="2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6">
                                            <p:txEl>
                                              <p:pRg st="3" end="3"/>
                                            </p:txEl>
                                          </p:spTgt>
                                        </p:tgtEl>
                                        <p:attrNameLst>
                                          <p:attrName>style.visibility</p:attrName>
                                        </p:attrNameLst>
                                      </p:cBhvr>
                                      <p:to>
                                        <p:strVal val="visible"/>
                                      </p:to>
                                    </p:set>
                                    <p:animEffect transition="in" filter="dissolve">
                                      <p:cBhvr>
                                        <p:cTn id="22" dur="500"/>
                                        <p:tgtEl>
                                          <p:spTgt spid="2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89103" y="-2"/>
            <a:ext cx="5191522" cy="7559677"/>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980E79-E079-6D4B-A088-500C69E01F3A}"/>
              </a:ext>
            </a:extLst>
          </p:cNvPr>
          <p:cNvSpPr>
            <a:spLocks noGrp="1"/>
          </p:cNvSpPr>
          <p:nvPr>
            <p:ph type="title"/>
          </p:nvPr>
        </p:nvSpPr>
        <p:spPr>
          <a:xfrm>
            <a:off x="541833" y="402482"/>
            <a:ext cx="7452198" cy="1789401"/>
          </a:xfrm>
        </p:spPr>
        <p:txBody>
          <a:bodyPr vert="horz" lIns="91440" tIns="45720" rIns="91440" bIns="45720" rtlCol="0" anchor="b">
            <a:normAutofit/>
          </a:bodyPr>
          <a:lstStyle/>
          <a:p>
            <a:r>
              <a:rPr lang="en-US" sz="3800" kern="1200" dirty="0">
                <a:solidFill>
                  <a:schemeClr val="tx1"/>
                </a:solidFill>
                <a:latin typeface="+mj-lt"/>
                <a:ea typeface="+mj-ea"/>
                <a:cs typeface="+mj-cs"/>
              </a:rPr>
              <a:t>Data Model</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1412" y="2553490"/>
            <a:ext cx="6804422"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EE2F6ED-A342-9042-8ECC-4AC770762C44}"/>
              </a:ext>
            </a:extLst>
          </p:cNvPr>
          <p:cNvSpPr>
            <a:spLocks noGrp="1"/>
          </p:cNvSpPr>
          <p:nvPr>
            <p:ph type="subTitle"/>
          </p:nvPr>
        </p:nvSpPr>
        <p:spPr>
          <a:xfrm>
            <a:off x="541833" y="2915091"/>
            <a:ext cx="7452198" cy="3667678"/>
          </a:xfrm>
        </p:spPr>
        <p:txBody>
          <a:bodyPr vert="horz" lIns="91440" tIns="45720" rIns="91440" bIns="45720" rtlCol="0">
            <a:normAutofit/>
          </a:bodyPr>
          <a:lstStyle/>
          <a:p>
            <a:pPr indent="-228600">
              <a:spcAft>
                <a:spcPts val="600"/>
              </a:spcAft>
              <a:buFont typeface="Arial" panose="020B0604020202020204" pitchFamily="34" charset="0"/>
              <a:buChar char="•"/>
            </a:pPr>
            <a:r>
              <a:rPr lang="en-US" sz="1900" spc="-1" dirty="0">
                <a:latin typeface="+mn-lt"/>
                <a:ea typeface="+mn-ea"/>
                <a:cs typeface="+mn-cs"/>
              </a:rPr>
              <a:t>Samuel J. Huskey &amp; Hugh A. </a:t>
            </a:r>
            <a:r>
              <a:rPr lang="en-US" sz="1900" spc="-1" dirty="0" err="1">
                <a:latin typeface="+mn-lt"/>
                <a:ea typeface="+mn-ea"/>
                <a:cs typeface="+mn-cs"/>
              </a:rPr>
              <a:t>Cayless</a:t>
            </a:r>
            <a:r>
              <a:rPr lang="en-US" sz="1900" spc="-1" dirty="0">
                <a:latin typeface="+mn-lt"/>
                <a:ea typeface="+mn-ea"/>
                <a:cs typeface="+mn-cs"/>
              </a:rPr>
              <a:t>. (2018, December 4). </a:t>
            </a:r>
            <a:r>
              <a:rPr lang="en-US" sz="1900" spc="-1" dirty="0" err="1">
                <a:latin typeface="+mn-lt"/>
                <a:ea typeface="+mn-ea"/>
                <a:cs typeface="+mn-cs"/>
              </a:rPr>
              <a:t>DigitalLatin</a:t>
            </a:r>
            <a:r>
              <a:rPr lang="en-US" sz="1900" spc="-1" dirty="0">
                <a:latin typeface="+mn-lt"/>
                <a:ea typeface="+mn-ea"/>
                <a:cs typeface="+mn-cs"/>
              </a:rPr>
              <a:t>/guidelines: v1.2.1 (Version v1.2.1). </a:t>
            </a:r>
            <a:r>
              <a:rPr lang="en-US" sz="1900" spc="-1" dirty="0" err="1">
                <a:latin typeface="+mn-lt"/>
                <a:ea typeface="+mn-ea"/>
                <a:cs typeface="+mn-cs"/>
              </a:rPr>
              <a:t>Zenodo</a:t>
            </a:r>
            <a:r>
              <a:rPr lang="en-US" sz="1900" spc="-1" dirty="0">
                <a:latin typeface="+mn-lt"/>
                <a:ea typeface="+mn-ea"/>
                <a:cs typeface="+mn-cs"/>
              </a:rPr>
              <a:t>. </a:t>
            </a:r>
            <a:r>
              <a:rPr lang="en-US" sz="1900" u="sng" spc="-1" dirty="0">
                <a:latin typeface="+mn-lt"/>
                <a:ea typeface="+mn-ea"/>
                <a:cs typeface="+mn-cs"/>
              </a:rPr>
              <a:t>http://</a:t>
            </a:r>
            <a:r>
              <a:rPr lang="en-US" sz="1900" u="sng" spc="-1" dirty="0" err="1">
                <a:latin typeface="+mn-lt"/>
                <a:ea typeface="+mn-ea"/>
                <a:cs typeface="+mn-cs"/>
              </a:rPr>
              <a:t>doi.org</a:t>
            </a:r>
            <a:r>
              <a:rPr lang="en-US" sz="1900" u="sng" spc="-1" dirty="0">
                <a:latin typeface="+mn-lt"/>
                <a:ea typeface="+mn-ea"/>
                <a:cs typeface="+mn-cs"/>
              </a:rPr>
              <a:t>/10.5281/zenodo.1945712</a:t>
            </a:r>
          </a:p>
          <a:p>
            <a:pPr indent="-228600">
              <a:spcAft>
                <a:spcPts val="600"/>
              </a:spcAft>
              <a:buFont typeface="Arial" panose="020B0604020202020204" pitchFamily="34" charset="0"/>
              <a:buChar char="•"/>
            </a:pPr>
            <a:r>
              <a:rPr lang="en-US" sz="1900" spc="-1" dirty="0">
                <a:latin typeface="+mn-lt"/>
                <a:ea typeface="+mn-ea"/>
                <a:cs typeface="+mn-cs"/>
              </a:rPr>
              <a:t>Customization of Text Encoding Initiative Standard </a:t>
            </a:r>
            <a:br>
              <a:rPr lang="en-US" sz="1900" dirty="0">
                <a:latin typeface="+mn-lt"/>
                <a:ea typeface="+mn-ea"/>
                <a:cs typeface="+mn-cs"/>
              </a:rPr>
            </a:br>
            <a:r>
              <a:rPr lang="en-US" sz="1900" spc="-1" dirty="0">
                <a:latin typeface="+mn-lt"/>
                <a:ea typeface="+mn-ea"/>
                <a:cs typeface="+mn-cs"/>
              </a:rPr>
              <a:t>(</a:t>
            </a:r>
            <a:r>
              <a:rPr lang="en-US" sz="1900" u="sng" spc="-1" dirty="0">
                <a:latin typeface="+mn-lt"/>
                <a:ea typeface="+mn-ea"/>
                <a:cs typeface="+mn-cs"/>
              </a:rPr>
              <a:t>http://www.tei-c.org/index.xml)</a:t>
            </a:r>
          </a:p>
          <a:p>
            <a:pPr indent="-228600">
              <a:spcAft>
                <a:spcPts val="600"/>
              </a:spcAft>
              <a:buFont typeface="Arial" panose="020B0604020202020204" pitchFamily="34" charset="0"/>
              <a:buChar char="•"/>
            </a:pPr>
            <a:r>
              <a:rPr lang="en-US" sz="1900" spc="-1" dirty="0">
                <a:latin typeface="+mn-lt"/>
                <a:ea typeface="+mn-ea"/>
                <a:cs typeface="+mn-cs"/>
              </a:rPr>
              <a:t>Inheritance from </a:t>
            </a:r>
            <a:r>
              <a:rPr lang="en-US" sz="1900" spc="-1" dirty="0" err="1">
                <a:latin typeface="+mn-lt"/>
                <a:ea typeface="+mn-ea"/>
                <a:cs typeface="+mn-cs"/>
              </a:rPr>
              <a:t>Epidoc</a:t>
            </a:r>
            <a:r>
              <a:rPr lang="en-US" sz="1900" spc="-1" dirty="0">
                <a:latin typeface="+mn-lt"/>
                <a:ea typeface="+mn-ea"/>
                <a:cs typeface="+mn-cs"/>
              </a:rPr>
              <a:t> standard for inscriptions and documentary papyri (</a:t>
            </a:r>
            <a:r>
              <a:rPr lang="en-US" sz="1900" u="sng" spc="-1" dirty="0">
                <a:latin typeface="+mn-lt"/>
                <a:ea typeface="+mn-ea"/>
                <a:cs typeface="+mn-cs"/>
              </a:rPr>
              <a:t>https://sourceforge.net/p/epidoc/wiki/Home/)</a:t>
            </a:r>
          </a:p>
          <a:p>
            <a:pPr indent="-228600">
              <a:spcAft>
                <a:spcPts val="600"/>
              </a:spcAft>
              <a:buFont typeface="Arial" panose="020B0604020202020204" pitchFamily="34" charset="0"/>
              <a:buChar char="•"/>
            </a:pPr>
            <a:r>
              <a:rPr lang="en-US" sz="1900" spc="-1" dirty="0">
                <a:latin typeface="+mn-lt"/>
                <a:ea typeface="+mn-ea"/>
                <a:cs typeface="+mn-cs"/>
              </a:rPr>
              <a:t>Current html version: </a:t>
            </a:r>
            <a:br>
              <a:rPr lang="en-US" sz="1900" dirty="0">
                <a:latin typeface="+mn-lt"/>
                <a:ea typeface="+mn-ea"/>
                <a:cs typeface="+mn-cs"/>
              </a:rPr>
            </a:br>
            <a:r>
              <a:rPr lang="en-US" sz="1900" u="sng" spc="-1" dirty="0">
                <a:latin typeface="+mn-lt"/>
                <a:ea typeface="+mn-ea"/>
                <a:cs typeface="+mn-cs"/>
              </a:rPr>
              <a:t>https://digitallatin.github.io/guidelines/LDLT-Guidelines.html</a:t>
            </a:r>
            <a:endParaRPr lang="en-US" sz="1900" spc="-1" dirty="0">
              <a:latin typeface="+mn-lt"/>
              <a:ea typeface="+mn-ea"/>
              <a:cs typeface="+mn-cs"/>
            </a:endParaRPr>
          </a:p>
          <a:p>
            <a:pPr indent="-228600">
              <a:spcAft>
                <a:spcPts val="600"/>
              </a:spcAft>
              <a:buFont typeface="Arial" panose="020B0604020202020204" pitchFamily="34" charset="0"/>
              <a:buChar char="•"/>
            </a:pPr>
            <a:endParaRPr lang="en-US" sz="1900" dirty="0">
              <a:latin typeface="+mn-lt"/>
              <a:ea typeface="+mn-ea"/>
              <a:cs typeface="+mn-cs"/>
            </a:endParaRPr>
          </a:p>
        </p:txBody>
      </p:sp>
    </p:spTree>
    <p:extLst>
      <p:ext uri="{BB962C8B-B14F-4D97-AF65-F5344CB8AC3E}">
        <p14:creationId xmlns:p14="http://schemas.microsoft.com/office/powerpoint/2010/main" val="2428820941"/>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 name="CustomShape 1"/>
          <p:cNvSpPr/>
          <p:nvPr/>
        </p:nvSpPr>
        <p:spPr>
          <a:xfrm>
            <a:off x="0" y="0"/>
            <a:ext cx="10080360" cy="75592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267" name="CustomShape 2"/>
          <p:cNvSpPr/>
          <p:nvPr/>
        </p:nvSpPr>
        <p:spPr>
          <a:xfrm>
            <a:off x="394560" y="529200"/>
            <a:ext cx="9291600" cy="6500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pic>
        <p:nvPicPr>
          <p:cNvPr id="268" name="Picture 2"/>
          <p:cNvPicPr/>
          <p:nvPr/>
        </p:nvPicPr>
        <p:blipFill>
          <a:blip r:embed="rId2"/>
          <a:stretch/>
        </p:blipFill>
        <p:spPr>
          <a:xfrm>
            <a:off x="1946520" y="709200"/>
            <a:ext cx="6186960" cy="6140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93" name="Picture 2"/>
          <p:cNvPicPr/>
          <p:nvPr/>
        </p:nvPicPr>
        <p:blipFill>
          <a:blip r:embed="rId3"/>
          <a:stretch/>
        </p:blipFill>
        <p:spPr>
          <a:xfrm>
            <a:off x="634320" y="994680"/>
            <a:ext cx="8003160" cy="3901320"/>
          </a:xfrm>
          <a:prstGeom prst="rect">
            <a:avLst/>
          </a:prstGeom>
          <a:ln>
            <a:noFill/>
          </a:ln>
        </p:spPr>
      </p:pic>
      <p:sp>
        <p:nvSpPr>
          <p:cNvPr id="294" name="CustomShape 1"/>
          <p:cNvSpPr/>
          <p:nvPr/>
        </p:nvSpPr>
        <p:spPr>
          <a:xfrm>
            <a:off x="0" y="5893920"/>
            <a:ext cx="8637840" cy="1665720"/>
          </a:xfrm>
          <a:custGeom>
            <a:avLst/>
            <a:gdLst/>
            <a:ahLst/>
            <a:cxnLst/>
            <a:rect l="l" t="t" r="r" b="b"/>
            <a:pathLst>
              <a:path w="10447252" h="1511306">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rgbClr val="DDDCDB"/>
          </a:solidFill>
          <a:ln>
            <a:noFill/>
          </a:ln>
        </p:spPr>
        <p:style>
          <a:lnRef idx="2">
            <a:schemeClr val="accent1">
              <a:shade val="50000"/>
            </a:schemeClr>
          </a:lnRef>
          <a:fillRef idx="1">
            <a:schemeClr val="accent1"/>
          </a:fillRef>
          <a:effectRef idx="0">
            <a:schemeClr val="accent1"/>
          </a:effectRef>
          <a:fontRef idx="minor"/>
        </p:style>
      </p:sp>
      <p:sp>
        <p:nvSpPr>
          <p:cNvPr id="295" name="CustomShape 2"/>
          <p:cNvSpPr/>
          <p:nvPr/>
        </p:nvSpPr>
        <p:spPr>
          <a:xfrm>
            <a:off x="8154720" y="5893920"/>
            <a:ext cx="1925280" cy="1665720"/>
          </a:xfrm>
          <a:custGeom>
            <a:avLst/>
            <a:gdLst/>
            <a:ahLst/>
            <a:cxnLst/>
            <a:rect l="l" t="t" r="r" b="b"/>
            <a:pathLst>
              <a:path w="2329109" h="1511301">
                <a:moveTo>
                  <a:pt x="697617" y="0"/>
                </a:moveTo>
                <a:lnTo>
                  <a:pt x="2329109" y="0"/>
                </a:lnTo>
                <a:lnTo>
                  <a:pt x="2329109" y="1511301"/>
                </a:lnTo>
                <a:lnTo>
                  <a:pt x="0" y="1511301"/>
                </a:lnTo>
                <a:close/>
              </a:path>
            </a:pathLst>
          </a:cu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p:style>
      </p:sp>
      <p:sp>
        <p:nvSpPr>
          <p:cNvPr id="296" name="CustomShape 3"/>
          <p:cNvSpPr/>
          <p:nvPr/>
        </p:nvSpPr>
        <p:spPr>
          <a:xfrm>
            <a:off x="634320" y="6001920"/>
            <a:ext cx="7520040" cy="914760"/>
          </a:xfrm>
          <a:prstGeom prst="rect">
            <a:avLst/>
          </a:prstGeom>
          <a:noFill/>
          <a:ln>
            <a:noFill/>
          </a:ln>
        </p:spPr>
        <p:style>
          <a:lnRef idx="0">
            <a:scrgbClr r="0" g="0" b="0"/>
          </a:lnRef>
          <a:fillRef idx="0">
            <a:scrgbClr r="0" g="0" b="0"/>
          </a:fillRef>
          <a:effectRef idx="0">
            <a:scrgbClr r="0" g="0" b="0"/>
          </a:effectRef>
          <a:fontRef idx="minor"/>
        </p:style>
        <p:txBody>
          <a:bodyPr anchor="b">
            <a:normAutofit/>
          </a:bodyPr>
          <a:lstStyle/>
          <a:p>
            <a:pPr>
              <a:lnSpc>
                <a:spcPct val="90000"/>
              </a:lnSpc>
              <a:spcAft>
                <a:spcPts val="601"/>
              </a:spcAft>
            </a:pPr>
            <a:r>
              <a:rPr lang="en-US" sz="3800" b="0" strike="noStrike" spc="-1" dirty="0">
                <a:solidFill>
                  <a:srgbClr val="000000"/>
                </a:solidFill>
                <a:latin typeface="Calibri Light"/>
              </a:rPr>
              <a:t>LDLT Viewer</a:t>
            </a:r>
            <a:endParaRPr lang="en-US" sz="3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97" name="Picture 1"/>
          <p:cNvPicPr/>
          <p:nvPr/>
        </p:nvPicPr>
        <p:blipFill>
          <a:blip r:embed="rId2"/>
          <a:srcRect b="3506"/>
          <a:stretch/>
        </p:blipFill>
        <p:spPr>
          <a:xfrm>
            <a:off x="532080" y="712440"/>
            <a:ext cx="9036720" cy="3509640"/>
          </a:xfrm>
          <a:prstGeom prst="rect">
            <a:avLst/>
          </a:prstGeom>
          <a:ln>
            <a:noFill/>
          </a:ln>
        </p:spPr>
      </p:pic>
      <p:sp>
        <p:nvSpPr>
          <p:cNvPr id="298" name="CustomShape 1"/>
          <p:cNvSpPr/>
          <p:nvPr/>
        </p:nvSpPr>
        <p:spPr>
          <a:xfrm>
            <a:off x="0" y="5421600"/>
            <a:ext cx="10080360" cy="21376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299" name="CustomShape 2"/>
          <p:cNvSpPr/>
          <p:nvPr/>
        </p:nvSpPr>
        <p:spPr>
          <a:xfrm>
            <a:off x="1323000" y="4705920"/>
            <a:ext cx="7434000" cy="1393920"/>
          </a:xfrm>
          <a:prstGeom prst="rect">
            <a:avLst/>
          </a:prstGeom>
          <a:solidFill>
            <a:srgbClr val="FFFFFF"/>
          </a:solidFill>
          <a:ln w="38160">
            <a:solidFill>
              <a:srgbClr val="404040"/>
            </a:solidFill>
            <a:miter/>
          </a:ln>
        </p:spPr>
        <p:style>
          <a:lnRef idx="0">
            <a:scrgbClr r="0" g="0" b="0"/>
          </a:lnRef>
          <a:fillRef idx="0">
            <a:scrgbClr r="0" g="0" b="0"/>
          </a:fillRef>
          <a:effectRef idx="0">
            <a:scrgbClr r="0" g="0" b="0"/>
          </a:effectRef>
          <a:fontRef idx="minor"/>
        </p:style>
        <p:txBody>
          <a:bodyPr anchor="ctr">
            <a:normAutofit/>
          </a:bodyPr>
          <a:lstStyle/>
          <a:p>
            <a:pPr algn="ctr">
              <a:lnSpc>
                <a:spcPct val="90000"/>
              </a:lnSpc>
              <a:spcAft>
                <a:spcPts val="601"/>
              </a:spcAft>
            </a:pPr>
            <a:r>
              <a:rPr lang="en-US" sz="3800" b="0" strike="noStrike" spc="-1">
                <a:solidFill>
                  <a:srgbClr val="404040"/>
                </a:solidFill>
                <a:latin typeface="Calibri Light"/>
              </a:rPr>
              <a:t>Visualizations</a:t>
            </a:r>
            <a:endParaRPr lang="en-US" sz="38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0" name="Picture 1"/>
          <p:cNvPicPr/>
          <p:nvPr/>
        </p:nvPicPr>
        <p:blipFill>
          <a:blip r:embed="rId2"/>
          <a:srcRect t="5965" r="3" b="3"/>
          <a:stretch/>
        </p:blipFill>
        <p:spPr>
          <a:xfrm>
            <a:off x="0" y="0"/>
            <a:ext cx="10080360" cy="7559280"/>
          </a:xfrm>
          <a:prstGeom prst="rect">
            <a:avLst/>
          </a:prstGeom>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1520" cy="7559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2503A-C198-E344-9170-A34EDF51BC81}"/>
              </a:ext>
            </a:extLst>
          </p:cNvPr>
          <p:cNvSpPr>
            <a:spLocks noGrp="1"/>
          </p:cNvSpPr>
          <p:nvPr>
            <p:ph type="title"/>
          </p:nvPr>
        </p:nvSpPr>
        <p:spPr>
          <a:xfrm>
            <a:off x="524433" y="885935"/>
            <a:ext cx="3479814" cy="3345368"/>
          </a:xfrm>
        </p:spPr>
        <p:txBody>
          <a:bodyPr vert="horz" lIns="91440" tIns="45720" rIns="91440" bIns="45720" rtlCol="0" anchor="b">
            <a:normAutofit/>
          </a:bodyPr>
          <a:lstStyle/>
          <a:p>
            <a:pPr algn="r"/>
            <a:r>
              <a:rPr lang="en-US" sz="5200" kern="1200">
                <a:solidFill>
                  <a:srgbClr val="FFFFFF"/>
                </a:solidFill>
                <a:latin typeface="+mj-lt"/>
                <a:ea typeface="+mj-ea"/>
                <a:cs typeface="+mj-cs"/>
              </a:rPr>
              <a:t>Traditional View</a:t>
            </a:r>
          </a:p>
        </p:txBody>
      </p:sp>
      <p:sp>
        <p:nvSpPr>
          <p:cNvPr id="3" name="Subtitle 2">
            <a:extLst>
              <a:ext uri="{FF2B5EF4-FFF2-40B4-BE49-F238E27FC236}">
                <a16:creationId xmlns:a16="http://schemas.microsoft.com/office/drawing/2014/main" id="{8FDC1F16-812C-4D4C-A42E-148333F0FD71}"/>
              </a:ext>
            </a:extLst>
          </p:cNvPr>
          <p:cNvSpPr>
            <a:spLocks noGrp="1"/>
          </p:cNvSpPr>
          <p:nvPr>
            <p:ph type="subTitle"/>
          </p:nvPr>
        </p:nvSpPr>
        <p:spPr>
          <a:xfrm>
            <a:off x="528274" y="4423771"/>
            <a:ext cx="3475973" cy="2431411"/>
          </a:xfrm>
        </p:spPr>
        <p:txBody>
          <a:bodyPr vert="horz" lIns="91440" tIns="45720" rIns="91440" bIns="45720" rtlCol="0" anchor="t">
            <a:normAutofit/>
          </a:bodyPr>
          <a:lstStyle/>
          <a:p>
            <a:pPr marL="0" indent="0" algn="r">
              <a:spcBef>
                <a:spcPts val="1000"/>
              </a:spcBef>
              <a:buNone/>
            </a:pPr>
            <a:r>
              <a:rPr lang="en-US" sz="1700" kern="1200" dirty="0">
                <a:solidFill>
                  <a:srgbClr val="FFFFFF"/>
                </a:solidFill>
                <a:latin typeface="+mn-lt"/>
                <a:ea typeface="+mn-ea"/>
                <a:cs typeface="+mn-cs"/>
              </a:rPr>
              <a:t>PDF for print on demand</a:t>
            </a:r>
          </a:p>
        </p:txBody>
      </p:sp>
      <p:cxnSp>
        <p:nvCxnSpPr>
          <p:cNvPr id="19" name="Straight Connector 18">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0444" y="4330927"/>
            <a:ext cx="3251001"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newspaper&#10;&#10;Description automatically generated">
            <a:extLst>
              <a:ext uri="{FF2B5EF4-FFF2-40B4-BE49-F238E27FC236}">
                <a16:creationId xmlns:a16="http://schemas.microsoft.com/office/drawing/2014/main" id="{29506BB4-B0E6-9646-92AA-0551FE5AD9C5}"/>
              </a:ext>
            </a:extLst>
          </p:cNvPr>
          <p:cNvPicPr>
            <a:picLocks noChangeAspect="1"/>
          </p:cNvPicPr>
          <p:nvPr/>
        </p:nvPicPr>
        <p:blipFill rotWithShape="1">
          <a:blip r:embed="rId2">
            <a:extLst>
              <a:ext uri="{28A0092B-C50C-407E-A947-70E740481C1C}">
                <a14:useLocalDpi xmlns:a14="http://schemas.microsoft.com/office/drawing/2010/main" val="0"/>
              </a:ext>
            </a:extLst>
          </a:blip>
          <a:srcRect t="1047" b="-1047"/>
          <a:stretch/>
        </p:blipFill>
        <p:spPr>
          <a:xfrm>
            <a:off x="5040312" y="1490472"/>
            <a:ext cx="4514015" cy="4677736"/>
          </a:xfrm>
          <a:prstGeom prst="rect">
            <a:avLst/>
          </a:prstGeom>
          <a:effectLst>
            <a:outerShdw blurRad="50800" dist="50800" dir="5400000" algn="ctr" rotWithShape="0">
              <a:schemeClr val="bg1"/>
            </a:outerShdw>
          </a:effectLst>
        </p:spPr>
      </p:pic>
    </p:spTree>
    <p:extLst>
      <p:ext uri="{BB962C8B-B14F-4D97-AF65-F5344CB8AC3E}">
        <p14:creationId xmlns:p14="http://schemas.microsoft.com/office/powerpoint/2010/main" val="2450246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89103" y="-2"/>
            <a:ext cx="5191522" cy="7559677"/>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F612A1-167B-FE4D-AEF0-DCFBF29145A6}"/>
              </a:ext>
            </a:extLst>
          </p:cNvPr>
          <p:cNvSpPr>
            <a:spLocks noGrp="1"/>
          </p:cNvSpPr>
          <p:nvPr>
            <p:ph type="title"/>
          </p:nvPr>
        </p:nvSpPr>
        <p:spPr>
          <a:xfrm>
            <a:off x="541833" y="402482"/>
            <a:ext cx="7452198" cy="1789401"/>
          </a:xfrm>
        </p:spPr>
        <p:txBody>
          <a:bodyPr vert="horz" lIns="91440" tIns="45720" rIns="91440" bIns="45720" rtlCol="0" anchor="b">
            <a:normAutofit/>
          </a:bodyPr>
          <a:lstStyle/>
          <a:p>
            <a:r>
              <a:rPr lang="en-US" sz="3800" kern="1200" dirty="0">
                <a:solidFill>
                  <a:schemeClr val="tx1"/>
                </a:solidFill>
                <a:latin typeface="+mj-lt"/>
                <a:ea typeface="+mj-ea"/>
                <a:cs typeface="+mj-cs"/>
              </a:rPr>
              <a:t>Current Projects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1412" y="2553490"/>
            <a:ext cx="6804422"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5147DC2-722F-764F-A605-AA3E705D6EED}"/>
              </a:ext>
            </a:extLst>
          </p:cNvPr>
          <p:cNvSpPr>
            <a:spLocks noGrp="1"/>
          </p:cNvSpPr>
          <p:nvPr>
            <p:ph type="subTitle"/>
          </p:nvPr>
        </p:nvSpPr>
        <p:spPr>
          <a:xfrm>
            <a:off x="541833" y="2915091"/>
            <a:ext cx="7452198" cy="3667678"/>
          </a:xfrm>
        </p:spPr>
        <p:txBody>
          <a:bodyPr vert="horz" lIns="91440" tIns="45720" rIns="91440" bIns="45720" rtlCol="0">
            <a:normAutofit/>
          </a:bodyPr>
          <a:lstStyle/>
          <a:p>
            <a:pPr indent="-228600">
              <a:spcAft>
                <a:spcPts val="600"/>
              </a:spcAft>
              <a:buFont typeface="Arial" panose="020B0604020202020204" pitchFamily="34" charset="0"/>
              <a:buChar char="•"/>
            </a:pPr>
            <a:r>
              <a:rPr lang="en-US" sz="1900" i="1" dirty="0" err="1">
                <a:latin typeface="+mn-lt"/>
                <a:ea typeface="+mn-ea"/>
                <a:cs typeface="+mn-cs"/>
              </a:rPr>
              <a:t>Serviani</a:t>
            </a:r>
            <a:r>
              <a:rPr lang="en-US" sz="1900" i="1" dirty="0">
                <a:latin typeface="+mn-lt"/>
                <a:ea typeface="+mn-ea"/>
                <a:cs typeface="+mn-cs"/>
              </a:rPr>
              <a:t> in </a:t>
            </a:r>
            <a:r>
              <a:rPr lang="en-US" sz="1900" i="1" dirty="0" err="1">
                <a:latin typeface="+mn-lt"/>
                <a:ea typeface="+mn-ea"/>
                <a:cs typeface="+mn-cs"/>
              </a:rPr>
              <a:t>Vergili</a:t>
            </a:r>
            <a:r>
              <a:rPr lang="en-US" sz="1900" i="1" dirty="0">
                <a:latin typeface="+mn-lt"/>
                <a:ea typeface="+mn-ea"/>
                <a:cs typeface="+mn-cs"/>
              </a:rPr>
              <a:t> </a:t>
            </a:r>
            <a:r>
              <a:rPr lang="en-US" sz="1900" i="1" dirty="0" err="1">
                <a:latin typeface="+mn-lt"/>
                <a:ea typeface="+mn-ea"/>
                <a:cs typeface="+mn-cs"/>
              </a:rPr>
              <a:t>Aeneidos</a:t>
            </a:r>
            <a:r>
              <a:rPr lang="en-US" sz="1900" i="1" dirty="0">
                <a:latin typeface="+mn-lt"/>
                <a:ea typeface="+mn-ea"/>
                <a:cs typeface="+mn-cs"/>
              </a:rPr>
              <a:t> </a:t>
            </a:r>
            <a:r>
              <a:rPr lang="en-US" sz="1900" i="1" dirty="0" err="1">
                <a:latin typeface="+mn-lt"/>
                <a:ea typeface="+mn-ea"/>
                <a:cs typeface="+mn-cs"/>
              </a:rPr>
              <a:t>libros</a:t>
            </a:r>
            <a:r>
              <a:rPr lang="en-US" sz="1900" i="1" dirty="0">
                <a:latin typeface="+mn-lt"/>
                <a:ea typeface="+mn-ea"/>
                <a:cs typeface="+mn-cs"/>
              </a:rPr>
              <a:t> IX–XII </a:t>
            </a:r>
            <a:r>
              <a:rPr lang="en-US" sz="1900" i="1" dirty="0" err="1">
                <a:latin typeface="+mn-lt"/>
                <a:ea typeface="+mn-ea"/>
                <a:cs typeface="+mn-cs"/>
              </a:rPr>
              <a:t>commentarii</a:t>
            </a:r>
            <a:r>
              <a:rPr lang="en-US" sz="1900" dirty="0">
                <a:latin typeface="+mn-lt"/>
                <a:ea typeface="+mn-ea"/>
                <a:cs typeface="+mn-cs"/>
              </a:rPr>
              <a:t> (Robert A. </a:t>
            </a:r>
            <a:r>
              <a:rPr lang="en-US" sz="1900" dirty="0" err="1">
                <a:latin typeface="+mn-lt"/>
                <a:ea typeface="+mn-ea"/>
                <a:cs typeface="+mn-cs"/>
              </a:rPr>
              <a:t>Kaster</a:t>
            </a:r>
            <a:r>
              <a:rPr lang="en-US" sz="1900" dirty="0">
                <a:latin typeface="+mn-lt"/>
                <a:ea typeface="+mn-ea"/>
                <a:cs typeface="+mn-cs"/>
              </a:rPr>
              <a:t> et al., in progress)</a:t>
            </a:r>
          </a:p>
          <a:p>
            <a:pPr indent="-228600">
              <a:spcAft>
                <a:spcPts val="600"/>
              </a:spcAft>
              <a:buFont typeface="Arial" panose="020B0604020202020204" pitchFamily="34" charset="0"/>
              <a:buChar char="•"/>
            </a:pPr>
            <a:r>
              <a:rPr lang="en-US" sz="1900" i="1" dirty="0">
                <a:latin typeface="+mn-lt"/>
                <a:ea typeface="+mn-ea"/>
                <a:cs typeface="+mn-cs"/>
              </a:rPr>
              <a:t>Bellum </a:t>
            </a:r>
            <a:r>
              <a:rPr lang="en-US" sz="1900" i="1" dirty="0" err="1">
                <a:latin typeface="+mn-lt"/>
                <a:ea typeface="+mn-ea"/>
                <a:cs typeface="+mn-cs"/>
              </a:rPr>
              <a:t>Alexandrinum</a:t>
            </a:r>
            <a:r>
              <a:rPr lang="en-US" sz="1900" dirty="0">
                <a:latin typeface="+mn-lt"/>
                <a:ea typeface="+mn-ea"/>
                <a:cs typeface="+mn-cs"/>
              </a:rPr>
              <a:t> (Cynthia Damon, in progress)</a:t>
            </a:r>
          </a:p>
          <a:p>
            <a:pPr indent="-228600">
              <a:spcAft>
                <a:spcPts val="600"/>
              </a:spcAft>
              <a:buFont typeface="Arial" panose="020B0604020202020204" pitchFamily="34" charset="0"/>
              <a:buChar char="•"/>
            </a:pPr>
            <a:r>
              <a:rPr lang="en-US" sz="1900" i="1" dirty="0">
                <a:latin typeface="+mn-lt"/>
                <a:ea typeface="+mn-ea"/>
                <a:cs typeface="+mn-cs"/>
              </a:rPr>
              <a:t>P. </a:t>
            </a:r>
            <a:r>
              <a:rPr lang="en-US" sz="1900" i="1" dirty="0" err="1">
                <a:latin typeface="+mn-lt"/>
                <a:ea typeface="+mn-ea"/>
                <a:cs typeface="+mn-cs"/>
              </a:rPr>
              <a:t>Ovidii</a:t>
            </a:r>
            <a:r>
              <a:rPr lang="en-US" sz="1900" i="1" dirty="0">
                <a:latin typeface="+mn-lt"/>
                <a:ea typeface="+mn-ea"/>
                <a:cs typeface="+mn-cs"/>
              </a:rPr>
              <a:t> </a:t>
            </a:r>
            <a:r>
              <a:rPr lang="en-US" sz="1900" i="1" dirty="0" err="1">
                <a:latin typeface="+mn-lt"/>
                <a:ea typeface="+mn-ea"/>
                <a:cs typeface="+mn-cs"/>
              </a:rPr>
              <a:t>Nasonis</a:t>
            </a:r>
            <a:r>
              <a:rPr lang="en-US" sz="1900" i="1" dirty="0">
                <a:latin typeface="+mn-lt"/>
                <a:ea typeface="+mn-ea"/>
                <a:cs typeface="+mn-cs"/>
              </a:rPr>
              <a:t> Ibis </a:t>
            </a:r>
            <a:r>
              <a:rPr lang="en-US" sz="1900" dirty="0">
                <a:latin typeface="+mn-lt"/>
                <a:ea typeface="+mn-ea"/>
                <a:cs typeface="+mn-cs"/>
              </a:rPr>
              <a:t>(Tom </a:t>
            </a:r>
            <a:r>
              <a:rPr lang="en-US" sz="1900" dirty="0" err="1">
                <a:latin typeface="+mn-lt"/>
                <a:ea typeface="+mn-ea"/>
                <a:cs typeface="+mn-cs"/>
              </a:rPr>
              <a:t>Keeline</a:t>
            </a:r>
            <a:r>
              <a:rPr lang="en-US" sz="1900" dirty="0">
                <a:latin typeface="+mn-lt"/>
                <a:ea typeface="+mn-ea"/>
                <a:cs typeface="+mn-cs"/>
              </a:rPr>
              <a:t>, proposed)</a:t>
            </a:r>
          </a:p>
          <a:p>
            <a:pPr indent="-228600">
              <a:spcAft>
                <a:spcPts val="600"/>
              </a:spcAft>
              <a:buFont typeface="Arial" panose="020B0604020202020204" pitchFamily="34" charset="0"/>
              <a:buChar char="•"/>
            </a:pPr>
            <a:r>
              <a:rPr lang="en-US" sz="1900" i="1" dirty="0" err="1">
                <a:latin typeface="+mn-lt"/>
                <a:ea typeface="+mn-ea"/>
                <a:cs typeface="+mn-cs"/>
              </a:rPr>
              <a:t>Miracula</a:t>
            </a:r>
            <a:r>
              <a:rPr lang="en-US" sz="1900" i="1" dirty="0">
                <a:latin typeface="+mn-lt"/>
                <a:ea typeface="+mn-ea"/>
                <a:cs typeface="+mn-cs"/>
              </a:rPr>
              <a:t> </a:t>
            </a:r>
            <a:r>
              <a:rPr lang="en-US" sz="1900" i="1" dirty="0" err="1">
                <a:latin typeface="+mn-lt"/>
                <a:ea typeface="+mn-ea"/>
                <a:cs typeface="+mn-cs"/>
              </a:rPr>
              <a:t>sancte</a:t>
            </a:r>
            <a:r>
              <a:rPr lang="en-US" sz="1900" i="1" dirty="0">
                <a:latin typeface="+mn-lt"/>
                <a:ea typeface="+mn-ea"/>
                <a:cs typeface="+mn-cs"/>
              </a:rPr>
              <a:t> </a:t>
            </a:r>
            <a:r>
              <a:rPr lang="en-US" sz="1900" i="1" dirty="0" err="1">
                <a:latin typeface="+mn-lt"/>
                <a:ea typeface="+mn-ea"/>
                <a:cs typeface="+mn-cs"/>
              </a:rPr>
              <a:t>Frideswide</a:t>
            </a:r>
            <a:r>
              <a:rPr lang="en-US" sz="1900" i="1" dirty="0">
                <a:latin typeface="+mn-lt"/>
                <a:ea typeface="+mn-ea"/>
                <a:cs typeface="+mn-cs"/>
              </a:rPr>
              <a:t> </a:t>
            </a:r>
            <a:r>
              <a:rPr lang="en-US" sz="1900" dirty="0">
                <a:latin typeface="+mn-lt"/>
                <a:ea typeface="+mn-ea"/>
                <a:cs typeface="+mn-cs"/>
              </a:rPr>
              <a:t>(Andrew Dunning, in progress)</a:t>
            </a:r>
          </a:p>
          <a:p>
            <a:pPr indent="-228600">
              <a:spcAft>
                <a:spcPts val="600"/>
              </a:spcAft>
              <a:buFont typeface="Arial" panose="020B0604020202020204" pitchFamily="34" charset="0"/>
              <a:buChar char="•"/>
            </a:pPr>
            <a:r>
              <a:rPr lang="en-US" sz="1900" i="1" dirty="0">
                <a:latin typeface="+mn-lt"/>
                <a:ea typeface="+mn-ea"/>
                <a:cs typeface="+mn-cs"/>
              </a:rPr>
              <a:t>Bede's Bible: An Edition of the Latin Vulgate from the Codex </a:t>
            </a:r>
            <a:r>
              <a:rPr lang="en-US" sz="1900" i="1" dirty="0" err="1">
                <a:latin typeface="+mn-lt"/>
                <a:ea typeface="+mn-ea"/>
                <a:cs typeface="+mn-cs"/>
              </a:rPr>
              <a:t>Amiatinus</a:t>
            </a:r>
            <a:r>
              <a:rPr lang="en-US" sz="1900" i="1" dirty="0">
                <a:latin typeface="+mn-lt"/>
                <a:ea typeface="+mn-ea"/>
                <a:cs typeface="+mn-cs"/>
              </a:rPr>
              <a:t> </a:t>
            </a:r>
            <a:r>
              <a:rPr lang="en-US" sz="1900" dirty="0">
                <a:latin typeface="+mn-lt"/>
                <a:ea typeface="+mn-ea"/>
                <a:cs typeface="+mn-cs"/>
              </a:rPr>
              <a:t>(Andrew Dunning, in progress)</a:t>
            </a:r>
          </a:p>
          <a:p>
            <a:pPr indent="-228600">
              <a:spcAft>
                <a:spcPts val="600"/>
              </a:spcAft>
              <a:buFont typeface="Arial" panose="020B0604020202020204" pitchFamily="34" charset="0"/>
              <a:buChar char="•"/>
            </a:pPr>
            <a:r>
              <a:rPr lang="en-US" sz="2000" i="1" dirty="0"/>
              <a:t>Peter </a:t>
            </a:r>
            <a:r>
              <a:rPr lang="en-US" sz="2000" i="1" dirty="0" err="1"/>
              <a:t>Gracilis</a:t>
            </a:r>
            <a:r>
              <a:rPr lang="en-US" sz="2000" i="1" dirty="0"/>
              <a:t>, Commentary on the Sentences, Book I, Question 1</a:t>
            </a:r>
            <a:r>
              <a:rPr lang="en-US" sz="2000" dirty="0"/>
              <a:t> (Jeff Witt and John </a:t>
            </a:r>
            <a:r>
              <a:rPr lang="en-US" sz="2000" dirty="0" err="1"/>
              <a:t>Slotemaker</a:t>
            </a:r>
            <a:r>
              <a:rPr lang="en-US" sz="2000" dirty="0"/>
              <a:t>, under review)</a:t>
            </a:r>
          </a:p>
          <a:p>
            <a:pPr indent="-228600">
              <a:spcAft>
                <a:spcPts val="600"/>
              </a:spcAft>
              <a:buFont typeface="Arial" panose="020B0604020202020204" pitchFamily="34" charset="0"/>
              <a:buChar char="•"/>
            </a:pPr>
            <a:r>
              <a:rPr lang="en-US" sz="2000" i="1" dirty="0"/>
              <a:t>William of </a:t>
            </a:r>
            <a:r>
              <a:rPr lang="en-US" sz="2000" i="1" dirty="0" err="1"/>
              <a:t>Hedon</a:t>
            </a:r>
            <a:r>
              <a:rPr lang="en-US" sz="2000" i="1" dirty="0"/>
              <a:t>, </a:t>
            </a:r>
            <a:r>
              <a:rPr lang="en-US" sz="2000" i="1" dirty="0" err="1"/>
              <a:t>Tractatus</a:t>
            </a:r>
            <a:r>
              <a:rPr lang="en-US" sz="2000" i="1" dirty="0"/>
              <a:t> de Anima, Distinction 3, chapter 6</a:t>
            </a:r>
            <a:r>
              <a:rPr lang="en-US" sz="2000" dirty="0"/>
              <a:t> (Michael Christensen, under review)</a:t>
            </a:r>
            <a:endParaRPr lang="en-US" sz="1900" dirty="0">
              <a:latin typeface="+mn-lt"/>
              <a:ea typeface="+mn-ea"/>
              <a:cs typeface="+mn-cs"/>
            </a:endParaRPr>
          </a:p>
        </p:txBody>
      </p:sp>
    </p:spTree>
    <p:extLst>
      <p:ext uri="{BB962C8B-B14F-4D97-AF65-F5344CB8AC3E}">
        <p14:creationId xmlns:p14="http://schemas.microsoft.com/office/powerpoint/2010/main" val="332170760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65876" y="352784"/>
            <a:ext cx="9548872" cy="6854106"/>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486344-BF10-4845-9F68-74B432A76B8F}"/>
              </a:ext>
            </a:extLst>
          </p:cNvPr>
          <p:cNvSpPr>
            <a:spLocks noGrp="1"/>
          </p:cNvSpPr>
          <p:nvPr>
            <p:ph type="title"/>
          </p:nvPr>
        </p:nvSpPr>
        <p:spPr>
          <a:xfrm>
            <a:off x="693042" y="1062495"/>
            <a:ext cx="2889219" cy="5434684"/>
          </a:xfrm>
        </p:spPr>
        <p:txBody>
          <a:bodyPr vert="horz" lIns="91440" tIns="45720" rIns="91440" bIns="45720" rtlCol="0" anchor="ctr">
            <a:normAutofit/>
          </a:bodyPr>
          <a:lstStyle/>
          <a:p>
            <a:pPr algn="r"/>
            <a:r>
              <a:rPr lang="en-US" kern="1200">
                <a:solidFill>
                  <a:schemeClr val="accent1"/>
                </a:solidFill>
                <a:latin typeface="+mj-lt"/>
                <a:ea typeface="+mj-ea"/>
                <a:cs typeface="+mj-cs"/>
              </a:rPr>
              <a:t>Our Panel</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48278" y="2267902"/>
            <a:ext cx="0" cy="302387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CC05DEF-CCA1-7645-B060-DE224B00D7DD}"/>
              </a:ext>
            </a:extLst>
          </p:cNvPr>
          <p:cNvSpPr>
            <a:spLocks noGrp="1"/>
          </p:cNvSpPr>
          <p:nvPr>
            <p:ph type="subTitle"/>
          </p:nvPr>
        </p:nvSpPr>
        <p:spPr>
          <a:xfrm>
            <a:off x="4114296" y="1062495"/>
            <a:ext cx="5273286" cy="5434684"/>
          </a:xfrm>
        </p:spPr>
        <p:txBody>
          <a:bodyPr vert="horz" lIns="91440" tIns="45720" rIns="91440" bIns="45720" rtlCol="0" anchor="ctr">
            <a:normAutofit/>
          </a:bodyPr>
          <a:lstStyle/>
          <a:p>
            <a:pPr indent="-228600">
              <a:spcAft>
                <a:spcPts val="600"/>
              </a:spcAft>
              <a:buFont typeface="Arial" panose="020B0604020202020204" pitchFamily="34" charset="0"/>
              <a:buChar char="•"/>
            </a:pPr>
            <a:r>
              <a:rPr lang="en-US" sz="2300" dirty="0">
                <a:latin typeface="+mn-lt"/>
                <a:ea typeface="+mn-ea"/>
                <a:cs typeface="+mn-cs"/>
              </a:rPr>
              <a:t>Introduction and Survey of the DLL</a:t>
            </a:r>
          </a:p>
          <a:p>
            <a:pPr indent="-228600">
              <a:spcAft>
                <a:spcPts val="600"/>
              </a:spcAft>
              <a:buFont typeface="Arial" panose="020B0604020202020204" pitchFamily="34" charset="0"/>
              <a:buChar char="•"/>
            </a:pPr>
            <a:r>
              <a:rPr lang="en-US" sz="2300" dirty="0">
                <a:latin typeface="+mn-lt"/>
                <a:ea typeface="+mn-ea"/>
                <a:cs typeface="+mn-cs"/>
              </a:rPr>
              <a:t>Hugh </a:t>
            </a:r>
            <a:r>
              <a:rPr lang="en-US" sz="2300" dirty="0" err="1">
                <a:latin typeface="+mn-lt"/>
                <a:ea typeface="+mn-ea"/>
                <a:cs typeface="+mn-cs"/>
              </a:rPr>
              <a:t>Cayless</a:t>
            </a:r>
            <a:r>
              <a:rPr lang="en-US" sz="2300" dirty="0">
                <a:latin typeface="+mn-lt"/>
                <a:ea typeface="+mn-ea"/>
                <a:cs typeface="+mn-cs"/>
              </a:rPr>
              <a:t> (Duke), “What does a (digital) critical edition look like?”</a:t>
            </a:r>
          </a:p>
          <a:p>
            <a:pPr indent="-228600">
              <a:spcAft>
                <a:spcPts val="600"/>
              </a:spcAft>
              <a:buFont typeface="Arial" panose="020B0604020202020204" pitchFamily="34" charset="0"/>
              <a:buChar char="•"/>
            </a:pPr>
            <a:r>
              <a:rPr lang="en-US" sz="2300" dirty="0">
                <a:latin typeface="+mn-lt"/>
                <a:ea typeface="+mn-ea"/>
                <a:cs typeface="+mn-cs"/>
              </a:rPr>
              <a:t>Robert A. </a:t>
            </a:r>
            <a:r>
              <a:rPr lang="en-US" sz="2300" dirty="0" err="1">
                <a:latin typeface="+mn-lt"/>
                <a:ea typeface="+mn-ea"/>
                <a:cs typeface="+mn-cs"/>
              </a:rPr>
              <a:t>Kaster</a:t>
            </a:r>
            <a:r>
              <a:rPr lang="en-US" sz="2300" dirty="0">
                <a:latin typeface="+mn-lt"/>
                <a:ea typeface="+mn-ea"/>
                <a:cs typeface="+mn-cs"/>
              </a:rPr>
              <a:t> (Princeton), “Is There an Editor in this Text?”</a:t>
            </a:r>
          </a:p>
          <a:p>
            <a:pPr indent="-228600">
              <a:spcAft>
                <a:spcPts val="600"/>
              </a:spcAft>
              <a:buFont typeface="Arial" panose="020B0604020202020204" pitchFamily="34" charset="0"/>
              <a:buChar char="•"/>
            </a:pPr>
            <a:r>
              <a:rPr lang="en-US" sz="2300" dirty="0">
                <a:latin typeface="+mn-lt"/>
                <a:ea typeface="+mn-ea"/>
                <a:cs typeface="+mn-cs"/>
              </a:rPr>
              <a:t>Cynthia Damon (University of Pennsylvania), “Pragmatic or Pure? Two Experiments in Editing”</a:t>
            </a:r>
          </a:p>
          <a:p>
            <a:pPr indent="-228600">
              <a:spcAft>
                <a:spcPts val="600"/>
              </a:spcAft>
              <a:buFont typeface="Arial" panose="020B0604020202020204" pitchFamily="34" charset="0"/>
              <a:buChar char="•"/>
            </a:pPr>
            <a:r>
              <a:rPr lang="en-US" sz="2300" dirty="0">
                <a:latin typeface="+mn-lt"/>
                <a:ea typeface="+mn-ea"/>
                <a:cs typeface="+mn-cs"/>
              </a:rPr>
              <a:t>Virginia K. </a:t>
            </a:r>
            <a:r>
              <a:rPr lang="en-US" sz="2300" dirty="0" err="1">
                <a:latin typeface="+mn-lt"/>
                <a:ea typeface="+mn-ea"/>
                <a:cs typeface="+mn-cs"/>
              </a:rPr>
              <a:t>Felkner</a:t>
            </a:r>
            <a:r>
              <a:rPr lang="en-US" sz="2300" dirty="0">
                <a:latin typeface="+mn-lt"/>
                <a:ea typeface="+mn-ea"/>
                <a:cs typeface="+mn-cs"/>
              </a:rPr>
              <a:t> (University of Oklahoma), “Automatically Encoding Critical Editions of Latin Texts”</a:t>
            </a:r>
          </a:p>
        </p:txBody>
      </p:sp>
    </p:spTree>
    <p:extLst>
      <p:ext uri="{BB962C8B-B14F-4D97-AF65-F5344CB8AC3E}">
        <p14:creationId xmlns:p14="http://schemas.microsoft.com/office/powerpoint/2010/main" val="170232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7" name="CustomShape 1"/>
          <p:cNvSpPr/>
          <p:nvPr/>
        </p:nvSpPr>
        <p:spPr>
          <a:xfrm>
            <a:off x="0" y="5916960"/>
            <a:ext cx="7574040" cy="1642320"/>
          </a:xfrm>
          <a:custGeom>
            <a:avLst/>
            <a:gdLst/>
            <a:ahLst/>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p:style>
      </p:sp>
      <p:sp>
        <p:nvSpPr>
          <p:cNvPr id="278" name="TextShape 2"/>
          <p:cNvSpPr txBox="1"/>
          <p:nvPr/>
        </p:nvSpPr>
        <p:spPr>
          <a:xfrm>
            <a:off x="693000" y="6095520"/>
            <a:ext cx="6382080" cy="1208160"/>
          </a:xfrm>
          <a:prstGeom prst="rect">
            <a:avLst/>
          </a:prstGeom>
          <a:noFill/>
          <a:ln>
            <a:noFill/>
          </a:ln>
        </p:spPr>
        <p:txBody>
          <a:bodyPr anchor="ctr">
            <a:normAutofit/>
          </a:bodyPr>
          <a:lstStyle/>
          <a:p>
            <a:pPr>
              <a:lnSpc>
                <a:spcPct val="90000"/>
              </a:lnSpc>
            </a:pPr>
            <a:r>
              <a:rPr lang="en-US" sz="3640" b="0" strike="noStrike" spc="-1">
                <a:solidFill>
                  <a:srgbClr val="000000"/>
                </a:solidFill>
                <a:latin typeface="Calibri Light"/>
              </a:rPr>
              <a:t>Publication Process</a:t>
            </a:r>
            <a:endParaRPr lang="en-US" sz="3640" b="0" strike="noStrike" spc="-1">
              <a:solidFill>
                <a:srgbClr val="000000"/>
              </a:solidFill>
              <a:latin typeface="Calibri"/>
            </a:endParaRPr>
          </a:p>
        </p:txBody>
      </p:sp>
      <p:sp>
        <p:nvSpPr>
          <p:cNvPr id="279" name="CustomShape 3"/>
          <p:cNvSpPr/>
          <p:nvPr/>
        </p:nvSpPr>
        <p:spPr>
          <a:xfrm>
            <a:off x="7245360" y="5916960"/>
            <a:ext cx="2834640" cy="1642320"/>
          </a:xfrm>
          <a:custGeom>
            <a:avLst/>
            <a:gdLst/>
            <a:ahLst/>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p:style>
      </p:sp>
      <p:grpSp>
        <p:nvGrpSpPr>
          <p:cNvPr id="280" name="Group 4"/>
          <p:cNvGrpSpPr/>
          <p:nvPr/>
        </p:nvGrpSpPr>
        <p:grpSpPr>
          <a:xfrm>
            <a:off x="699840" y="1164600"/>
            <a:ext cx="8681040" cy="3587760"/>
            <a:chOff x="699840" y="1164600"/>
            <a:chExt cx="8681040" cy="3587760"/>
          </a:xfrm>
        </p:grpSpPr>
        <p:sp>
          <p:nvSpPr>
            <p:cNvPr id="281" name="CustomShape 5"/>
            <p:cNvSpPr/>
            <p:nvPr/>
          </p:nvSpPr>
          <p:spPr>
            <a:xfrm>
              <a:off x="3206880" y="1871640"/>
              <a:ext cx="546120" cy="91080"/>
            </a:xfrm>
            <a:custGeom>
              <a:avLst/>
              <a:gdLst/>
              <a:ahLst/>
              <a:cxnLst/>
              <a:rect l="l" t="t" r="r" b="b"/>
              <a:pathLst>
                <a:path w="546474">
                  <a:moveTo>
                    <a:pt x="0" y="45720"/>
                  </a:moveTo>
                  <a:lnTo>
                    <a:pt x="546474" y="45720"/>
                  </a:lnTo>
                </a:path>
              </a:pathLst>
            </a:custGeom>
            <a:noFill/>
            <a:ln>
              <a:solidFill>
                <a:schemeClr val="dk2">
                  <a:hueOff val="0"/>
                  <a:satOff val="0"/>
                  <a:lumOff val="0"/>
                  <a:alphaOff val="0"/>
                </a:schemeClr>
              </a:solidFill>
              <a:tailEnd type="triangle" w="med" len="med"/>
            </a:ln>
          </p:spPr>
          <p:style>
            <a:lnRef idx="1">
              <a:scrgbClr r="0" g="0" b="0"/>
            </a:lnRef>
            <a:fillRef idx="0">
              <a:scrgbClr r="0" g="0" b="0"/>
            </a:fillRef>
            <a:effectRef idx="0">
              <a:scrgbClr r="0" g="0" b="0"/>
            </a:effectRef>
            <a:fontRef idx="minor"/>
          </p:style>
        </p:sp>
        <p:sp>
          <p:nvSpPr>
            <p:cNvPr id="282" name="CustomShape 6"/>
            <p:cNvSpPr/>
            <p:nvPr/>
          </p:nvSpPr>
          <p:spPr>
            <a:xfrm>
              <a:off x="699840" y="1164600"/>
              <a:ext cx="2508840" cy="1505160"/>
            </a:xfrm>
            <a:prstGeom prst="rect">
              <a:avLst/>
            </a:prstGeom>
            <a:solidFill>
              <a:schemeClr val="dk2">
                <a:hueOff val="0"/>
                <a:satOff val="0"/>
                <a:lumOff val="0"/>
                <a:alphaOff val="0"/>
              </a:schemeClr>
            </a:solidFill>
            <a:ln>
              <a:solidFill>
                <a:schemeClr val="lt2">
                  <a:hueOff val="0"/>
                  <a:satOff val="0"/>
                  <a:lumOff val="0"/>
                  <a:alphaOff val="0"/>
                </a:schemeClr>
              </a:solidFill>
            </a:ln>
          </p:spPr>
          <p:style>
            <a:lnRef idx="2">
              <a:scrgbClr r="0" g="0" b="0"/>
            </a:lnRef>
            <a:fillRef idx="0">
              <a:scrgbClr r="0" g="0" b="0"/>
            </a:fillRef>
            <a:effectRef idx="0">
              <a:scrgbClr r="0" g="0" b="0"/>
            </a:effectRef>
            <a:fontRef idx="minor"/>
          </p:style>
          <p:txBody>
            <a:bodyPr lIns="123120" tIns="128880" rIns="123120" bIns="128880" anchor="ctr"/>
            <a:lstStyle/>
            <a:p>
              <a:pPr algn="ctr">
                <a:lnSpc>
                  <a:spcPct val="90000"/>
                </a:lnSpc>
                <a:spcAft>
                  <a:spcPts val="490"/>
                </a:spcAft>
              </a:pPr>
              <a:r>
                <a:rPr lang="en-US" sz="1400" b="0" strike="noStrike" spc="-1">
                  <a:solidFill>
                    <a:srgbClr val="FFFFFF"/>
                  </a:solidFill>
                  <a:latin typeface="Calibri"/>
                </a:rPr>
                <a:t>Preproposal query to at least one of the affiliated organizations</a:t>
              </a:r>
              <a:endParaRPr lang="en-US" sz="1400" b="0" strike="noStrike" spc="-1">
                <a:latin typeface="Arial"/>
              </a:endParaRPr>
            </a:p>
          </p:txBody>
        </p:sp>
        <p:sp>
          <p:nvSpPr>
            <p:cNvPr id="283" name="CustomShape 7"/>
            <p:cNvSpPr/>
            <p:nvPr/>
          </p:nvSpPr>
          <p:spPr>
            <a:xfrm>
              <a:off x="6293160" y="1871640"/>
              <a:ext cx="546120" cy="91080"/>
            </a:xfrm>
            <a:custGeom>
              <a:avLst/>
              <a:gdLst/>
              <a:ahLst/>
              <a:cxnLst/>
              <a:rect l="l" t="t" r="r" b="b"/>
              <a:pathLst>
                <a:path w="546474">
                  <a:moveTo>
                    <a:pt x="0" y="45720"/>
                  </a:moveTo>
                  <a:lnTo>
                    <a:pt x="546474" y="45720"/>
                  </a:lnTo>
                </a:path>
              </a:pathLst>
            </a:custGeom>
            <a:noFill/>
            <a:ln>
              <a:solidFill>
                <a:schemeClr val="dk2">
                  <a:hueOff val="0"/>
                  <a:satOff val="0"/>
                  <a:lumOff val="0"/>
                  <a:alphaOff val="0"/>
                </a:schemeClr>
              </a:solidFill>
              <a:tailEnd type="triangle" w="med" len="med"/>
            </a:ln>
          </p:spPr>
          <p:style>
            <a:lnRef idx="1">
              <a:scrgbClr r="0" g="0" b="0"/>
            </a:lnRef>
            <a:fillRef idx="0">
              <a:scrgbClr r="0" g="0" b="0"/>
            </a:fillRef>
            <a:effectRef idx="0">
              <a:scrgbClr r="0" g="0" b="0"/>
            </a:effectRef>
            <a:fontRef idx="minor"/>
          </p:style>
        </p:sp>
        <p:sp>
          <p:nvSpPr>
            <p:cNvPr id="284" name="CustomShape 8"/>
            <p:cNvSpPr/>
            <p:nvPr/>
          </p:nvSpPr>
          <p:spPr>
            <a:xfrm>
              <a:off x="3785760" y="1164600"/>
              <a:ext cx="2508840" cy="1505160"/>
            </a:xfrm>
            <a:prstGeom prst="rect">
              <a:avLst/>
            </a:prstGeom>
            <a:solidFill>
              <a:schemeClr val="dk2">
                <a:hueOff val="0"/>
                <a:satOff val="0"/>
                <a:lumOff val="0"/>
                <a:alphaOff val="0"/>
              </a:schemeClr>
            </a:solidFill>
            <a:ln>
              <a:solidFill>
                <a:schemeClr val="lt2">
                  <a:hueOff val="0"/>
                  <a:satOff val="0"/>
                  <a:lumOff val="0"/>
                  <a:alphaOff val="0"/>
                </a:schemeClr>
              </a:solidFill>
            </a:ln>
          </p:spPr>
          <p:style>
            <a:lnRef idx="2">
              <a:scrgbClr r="0" g="0" b="0"/>
            </a:lnRef>
            <a:fillRef idx="0">
              <a:scrgbClr r="0" g="0" b="0"/>
            </a:fillRef>
            <a:effectRef idx="0">
              <a:scrgbClr r="0" g="0" b="0"/>
            </a:effectRef>
            <a:fontRef idx="minor"/>
          </p:style>
          <p:txBody>
            <a:bodyPr lIns="123120" tIns="128880" rIns="123120" bIns="128880" anchor="ctr"/>
            <a:lstStyle/>
            <a:p>
              <a:pPr algn="ctr">
                <a:lnSpc>
                  <a:spcPct val="90000"/>
                </a:lnSpc>
                <a:spcAft>
                  <a:spcPts val="490"/>
                </a:spcAft>
              </a:pPr>
              <a:r>
                <a:rPr lang="en-US" sz="1400" b="0" strike="noStrike" spc="-1">
                  <a:solidFill>
                    <a:srgbClr val="FFFFFF"/>
                  </a:solidFill>
                  <a:latin typeface="Calibri"/>
                </a:rPr>
                <a:t>Proposal</a:t>
              </a:r>
              <a:endParaRPr lang="en-US" sz="1400" b="0" strike="noStrike" spc="-1">
                <a:latin typeface="Arial"/>
              </a:endParaRPr>
            </a:p>
          </p:txBody>
        </p:sp>
        <p:sp>
          <p:nvSpPr>
            <p:cNvPr id="285" name="CustomShape 9"/>
            <p:cNvSpPr/>
            <p:nvPr/>
          </p:nvSpPr>
          <p:spPr>
            <a:xfrm>
              <a:off x="1954080" y="2668320"/>
              <a:ext cx="6171840" cy="546120"/>
            </a:xfrm>
            <a:custGeom>
              <a:avLst/>
              <a:gdLst/>
              <a:ahLst/>
              <a:cxnLst/>
              <a:rect l="l" t="t" r="r" b="b"/>
              <a:pathLst>
                <a:path w="6172189" h="546474">
                  <a:moveTo>
                    <a:pt x="6172189" y="0"/>
                  </a:moveTo>
                  <a:lnTo>
                    <a:pt x="6172189" y="290337"/>
                  </a:lnTo>
                  <a:lnTo>
                    <a:pt x="0" y="290337"/>
                  </a:lnTo>
                  <a:lnTo>
                    <a:pt x="0" y="546474"/>
                  </a:lnTo>
                </a:path>
              </a:pathLst>
            </a:custGeom>
            <a:noFill/>
            <a:ln>
              <a:solidFill>
                <a:schemeClr val="dk2">
                  <a:hueOff val="0"/>
                  <a:satOff val="0"/>
                  <a:lumOff val="0"/>
                  <a:alphaOff val="0"/>
                </a:schemeClr>
              </a:solidFill>
              <a:tailEnd type="triangle" w="med" len="med"/>
            </a:ln>
          </p:spPr>
          <p:style>
            <a:lnRef idx="1">
              <a:scrgbClr r="0" g="0" b="0"/>
            </a:lnRef>
            <a:fillRef idx="0">
              <a:scrgbClr r="0" g="0" b="0"/>
            </a:fillRef>
            <a:effectRef idx="0">
              <a:scrgbClr r="0" g="0" b="0"/>
            </a:effectRef>
            <a:fontRef idx="minor"/>
          </p:style>
        </p:sp>
        <p:sp>
          <p:nvSpPr>
            <p:cNvPr id="286" name="CustomShape 10"/>
            <p:cNvSpPr/>
            <p:nvPr/>
          </p:nvSpPr>
          <p:spPr>
            <a:xfrm>
              <a:off x="6872040" y="1164600"/>
              <a:ext cx="2508840" cy="1505160"/>
            </a:xfrm>
            <a:prstGeom prst="rect">
              <a:avLst/>
            </a:prstGeom>
            <a:solidFill>
              <a:schemeClr val="dk2">
                <a:hueOff val="0"/>
                <a:satOff val="0"/>
                <a:lumOff val="0"/>
                <a:alphaOff val="0"/>
              </a:schemeClr>
            </a:solidFill>
            <a:ln>
              <a:solidFill>
                <a:schemeClr val="lt2">
                  <a:hueOff val="0"/>
                  <a:satOff val="0"/>
                  <a:lumOff val="0"/>
                  <a:alphaOff val="0"/>
                </a:schemeClr>
              </a:solidFill>
            </a:ln>
          </p:spPr>
          <p:style>
            <a:lnRef idx="2">
              <a:scrgbClr r="0" g="0" b="0"/>
            </a:lnRef>
            <a:fillRef idx="0">
              <a:scrgbClr r="0" g="0" b="0"/>
            </a:fillRef>
            <a:effectRef idx="0">
              <a:scrgbClr r="0" g="0" b="0"/>
            </a:effectRef>
            <a:fontRef idx="minor"/>
          </p:style>
          <p:txBody>
            <a:bodyPr lIns="123120" tIns="128880" rIns="123120" bIns="128880" anchor="ctr"/>
            <a:lstStyle/>
            <a:p>
              <a:pPr algn="ctr">
                <a:lnSpc>
                  <a:spcPct val="90000"/>
                </a:lnSpc>
                <a:spcAft>
                  <a:spcPts val="490"/>
                </a:spcAft>
              </a:pPr>
              <a:r>
                <a:rPr lang="en-US" sz="1400" b="0" strike="noStrike" spc="-1">
                  <a:solidFill>
                    <a:srgbClr val="FFFFFF"/>
                  </a:solidFill>
                  <a:latin typeface="Calibri"/>
                </a:rPr>
                <a:t>Development</a:t>
              </a:r>
              <a:endParaRPr lang="en-US" sz="1400" b="0" strike="noStrike" spc="-1">
                <a:latin typeface="Arial"/>
              </a:endParaRPr>
            </a:p>
          </p:txBody>
        </p:sp>
        <p:sp>
          <p:nvSpPr>
            <p:cNvPr id="287" name="CustomShape 11"/>
            <p:cNvSpPr/>
            <p:nvPr/>
          </p:nvSpPr>
          <p:spPr>
            <a:xfrm>
              <a:off x="3206880" y="3954240"/>
              <a:ext cx="546120" cy="91080"/>
            </a:xfrm>
            <a:custGeom>
              <a:avLst/>
              <a:gdLst/>
              <a:ahLst/>
              <a:cxnLst/>
              <a:rect l="l" t="t" r="r" b="b"/>
              <a:pathLst>
                <a:path w="546474">
                  <a:moveTo>
                    <a:pt x="0" y="45720"/>
                  </a:moveTo>
                  <a:lnTo>
                    <a:pt x="546474" y="45720"/>
                  </a:lnTo>
                </a:path>
              </a:pathLst>
            </a:custGeom>
            <a:noFill/>
            <a:ln>
              <a:solidFill>
                <a:schemeClr val="dk2">
                  <a:hueOff val="0"/>
                  <a:satOff val="0"/>
                  <a:lumOff val="0"/>
                  <a:alphaOff val="0"/>
                </a:schemeClr>
              </a:solidFill>
              <a:tailEnd type="triangle" w="med" len="med"/>
            </a:ln>
          </p:spPr>
          <p:style>
            <a:lnRef idx="1">
              <a:scrgbClr r="0" g="0" b="0"/>
            </a:lnRef>
            <a:fillRef idx="0">
              <a:scrgbClr r="0" g="0" b="0"/>
            </a:fillRef>
            <a:effectRef idx="0">
              <a:scrgbClr r="0" g="0" b="0"/>
            </a:effectRef>
            <a:fontRef idx="minor"/>
          </p:style>
        </p:sp>
        <p:sp>
          <p:nvSpPr>
            <p:cNvPr id="288" name="CustomShape 12"/>
            <p:cNvSpPr/>
            <p:nvPr/>
          </p:nvSpPr>
          <p:spPr>
            <a:xfrm>
              <a:off x="699840" y="3247200"/>
              <a:ext cx="2508840" cy="1505160"/>
            </a:xfrm>
            <a:prstGeom prst="rect">
              <a:avLst/>
            </a:prstGeom>
            <a:solidFill>
              <a:schemeClr val="dk2">
                <a:hueOff val="0"/>
                <a:satOff val="0"/>
                <a:lumOff val="0"/>
                <a:alphaOff val="0"/>
              </a:schemeClr>
            </a:solidFill>
            <a:ln>
              <a:solidFill>
                <a:schemeClr val="lt2">
                  <a:hueOff val="0"/>
                  <a:satOff val="0"/>
                  <a:lumOff val="0"/>
                  <a:alphaOff val="0"/>
                </a:schemeClr>
              </a:solidFill>
            </a:ln>
          </p:spPr>
          <p:style>
            <a:lnRef idx="2">
              <a:scrgbClr r="0" g="0" b="0"/>
            </a:lnRef>
            <a:fillRef idx="0">
              <a:scrgbClr r="0" g="0" b="0"/>
            </a:fillRef>
            <a:effectRef idx="0">
              <a:scrgbClr r="0" g="0" b="0"/>
            </a:effectRef>
            <a:fontRef idx="minor"/>
          </p:style>
          <p:txBody>
            <a:bodyPr lIns="123120" tIns="128880" rIns="123120" bIns="128880" anchor="ctr"/>
            <a:lstStyle/>
            <a:p>
              <a:pPr algn="ctr">
                <a:lnSpc>
                  <a:spcPct val="90000"/>
                </a:lnSpc>
                <a:spcAft>
                  <a:spcPts val="490"/>
                </a:spcAft>
              </a:pPr>
              <a:r>
                <a:rPr lang="en-US" sz="1400" b="0" strike="noStrike" spc="-1">
                  <a:solidFill>
                    <a:srgbClr val="FFFFFF"/>
                  </a:solidFill>
                  <a:latin typeface="Calibri"/>
                </a:rPr>
                <a:t>Peer review</a:t>
              </a:r>
              <a:endParaRPr lang="en-US" sz="1400" b="0" strike="noStrike" spc="-1">
                <a:latin typeface="Arial"/>
              </a:endParaRPr>
            </a:p>
          </p:txBody>
        </p:sp>
        <p:sp>
          <p:nvSpPr>
            <p:cNvPr id="289" name="CustomShape 13"/>
            <p:cNvSpPr/>
            <p:nvPr/>
          </p:nvSpPr>
          <p:spPr>
            <a:xfrm>
              <a:off x="6293160" y="3954240"/>
              <a:ext cx="546120" cy="91080"/>
            </a:xfrm>
            <a:custGeom>
              <a:avLst/>
              <a:gdLst/>
              <a:ahLst/>
              <a:cxnLst/>
              <a:rect l="l" t="t" r="r" b="b"/>
              <a:pathLst>
                <a:path w="546474">
                  <a:moveTo>
                    <a:pt x="0" y="45720"/>
                  </a:moveTo>
                  <a:lnTo>
                    <a:pt x="546474" y="45720"/>
                  </a:lnTo>
                </a:path>
              </a:pathLst>
            </a:custGeom>
            <a:noFill/>
            <a:ln>
              <a:solidFill>
                <a:schemeClr val="dk2">
                  <a:hueOff val="0"/>
                  <a:satOff val="0"/>
                  <a:lumOff val="0"/>
                  <a:alphaOff val="0"/>
                </a:schemeClr>
              </a:solidFill>
              <a:tailEnd type="triangle" w="med" len="med"/>
            </a:ln>
          </p:spPr>
          <p:style>
            <a:lnRef idx="1">
              <a:scrgbClr r="0" g="0" b="0"/>
            </a:lnRef>
            <a:fillRef idx="0">
              <a:scrgbClr r="0" g="0" b="0"/>
            </a:fillRef>
            <a:effectRef idx="0">
              <a:scrgbClr r="0" g="0" b="0"/>
            </a:effectRef>
            <a:fontRef idx="minor"/>
          </p:style>
        </p:sp>
        <p:sp>
          <p:nvSpPr>
            <p:cNvPr id="290" name="CustomShape 14"/>
            <p:cNvSpPr/>
            <p:nvPr/>
          </p:nvSpPr>
          <p:spPr>
            <a:xfrm>
              <a:off x="3785760" y="3247200"/>
              <a:ext cx="2508840" cy="1505160"/>
            </a:xfrm>
            <a:prstGeom prst="rect">
              <a:avLst/>
            </a:prstGeom>
            <a:solidFill>
              <a:schemeClr val="dk2">
                <a:hueOff val="0"/>
                <a:satOff val="0"/>
                <a:lumOff val="0"/>
                <a:alphaOff val="0"/>
              </a:schemeClr>
            </a:solidFill>
            <a:ln>
              <a:solidFill>
                <a:schemeClr val="lt2">
                  <a:hueOff val="0"/>
                  <a:satOff val="0"/>
                  <a:lumOff val="0"/>
                  <a:alphaOff val="0"/>
                </a:schemeClr>
              </a:solidFill>
            </a:ln>
          </p:spPr>
          <p:style>
            <a:lnRef idx="2">
              <a:scrgbClr r="0" g="0" b="0"/>
            </a:lnRef>
            <a:fillRef idx="0">
              <a:scrgbClr r="0" g="0" b="0"/>
            </a:fillRef>
            <a:effectRef idx="0">
              <a:scrgbClr r="0" g="0" b="0"/>
            </a:effectRef>
            <a:fontRef idx="minor"/>
          </p:style>
          <p:txBody>
            <a:bodyPr lIns="123120" tIns="128880" rIns="123120" bIns="128880" anchor="ctr"/>
            <a:lstStyle/>
            <a:p>
              <a:pPr algn="ctr">
                <a:lnSpc>
                  <a:spcPct val="90000"/>
                </a:lnSpc>
                <a:spcAft>
                  <a:spcPts val="490"/>
                </a:spcAft>
              </a:pPr>
              <a:r>
                <a:rPr lang="en-US" sz="1400" b="0" strike="noStrike" spc="-1" dirty="0">
                  <a:solidFill>
                    <a:srgbClr val="FFFFFF"/>
                  </a:solidFill>
                  <a:latin typeface="Calibri"/>
                </a:rPr>
                <a:t>Publication in a version-controlled repository, with a Document Object Identifier and a “Travelling Imprimatur” (</a:t>
              </a:r>
              <a:r>
                <a:rPr lang="en-US" sz="1400" b="0" u="sng" strike="noStrike" spc="-1" dirty="0">
                  <a:solidFill>
                    <a:schemeClr val="bg1"/>
                  </a:solidFill>
                  <a:uFillTx/>
                  <a:latin typeface="Calibri"/>
                  <a:hlinkClick r:id="rId2">
                    <a:extLst>
                      <a:ext uri="{A12FA001-AC4F-418D-AE19-62706E023703}">
                        <ahyp:hlinkClr xmlns:ahyp="http://schemas.microsoft.com/office/drawing/2018/hyperlinkcolor" val="tx"/>
                      </a:ext>
                    </a:extLst>
                  </a:hlinkClick>
                </a:rPr>
                <a:t>https://goo.gl/VsniJD</a:t>
              </a:r>
              <a:r>
                <a:rPr lang="en-US" sz="1400" b="0" strike="noStrike" spc="-1" dirty="0">
                  <a:solidFill>
                    <a:srgbClr val="FFFFFF"/>
                  </a:solidFill>
                  <a:latin typeface="Calibri"/>
                </a:rPr>
                <a:t>)</a:t>
              </a:r>
              <a:endParaRPr lang="en-US" sz="1400" b="0" strike="noStrike" spc="-1" dirty="0">
                <a:latin typeface="Arial"/>
              </a:endParaRPr>
            </a:p>
          </p:txBody>
        </p:sp>
        <p:sp>
          <p:nvSpPr>
            <p:cNvPr id="291" name="CustomShape 15"/>
            <p:cNvSpPr/>
            <p:nvPr/>
          </p:nvSpPr>
          <p:spPr>
            <a:xfrm>
              <a:off x="6872040" y="3247200"/>
              <a:ext cx="2508840" cy="1505160"/>
            </a:xfrm>
            <a:prstGeom prst="rect">
              <a:avLst/>
            </a:prstGeom>
            <a:solidFill>
              <a:schemeClr val="dk2">
                <a:hueOff val="0"/>
                <a:satOff val="0"/>
                <a:lumOff val="0"/>
                <a:alphaOff val="0"/>
              </a:schemeClr>
            </a:solidFill>
            <a:ln>
              <a:solidFill>
                <a:schemeClr val="lt2">
                  <a:hueOff val="0"/>
                  <a:satOff val="0"/>
                  <a:lumOff val="0"/>
                  <a:alphaOff val="0"/>
                </a:schemeClr>
              </a:solidFill>
            </a:ln>
          </p:spPr>
          <p:style>
            <a:lnRef idx="2">
              <a:scrgbClr r="0" g="0" b="0"/>
            </a:lnRef>
            <a:fillRef idx="0">
              <a:scrgbClr r="0" g="0" b="0"/>
            </a:fillRef>
            <a:effectRef idx="0">
              <a:scrgbClr r="0" g="0" b="0"/>
            </a:effectRef>
            <a:fontRef idx="minor"/>
          </p:style>
          <p:txBody>
            <a:bodyPr lIns="123120" tIns="128880" rIns="123120" bIns="128880" anchor="ctr"/>
            <a:lstStyle/>
            <a:p>
              <a:pPr algn="ctr">
                <a:lnSpc>
                  <a:spcPct val="90000"/>
                </a:lnSpc>
                <a:spcAft>
                  <a:spcPts val="490"/>
                </a:spcAft>
              </a:pPr>
              <a:r>
                <a:rPr lang="en-US" sz="1400" b="0" strike="noStrike" spc="-1" dirty="0">
                  <a:solidFill>
                    <a:srgbClr val="FFFFFF"/>
                  </a:solidFill>
                  <a:latin typeface="Calibri"/>
                </a:rPr>
                <a:t>Addition to the LDLT site</a:t>
              </a:r>
              <a:endParaRPr lang="en-US" sz="1400" b="0" strike="noStrike" spc="-1" dirty="0">
                <a:latin typeface="Arial"/>
              </a:endParaRPr>
            </a:p>
          </p:txBody>
        </p:sp>
      </p:grpSp>
      <p:grpSp>
        <p:nvGrpSpPr>
          <p:cNvPr id="292" name="Group 16"/>
          <p:cNvGrpSpPr/>
          <p:nvPr/>
        </p:nvGrpSpPr>
        <p:grpSpPr>
          <a:xfrm>
            <a:off x="0" y="0"/>
            <a:ext cx="36000" cy="36000"/>
            <a:chOff x="0" y="0"/>
            <a:chExt cx="36000" cy="36000"/>
          </a:xfrm>
        </p:grpSpPr>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2" name="Title 1">
            <a:extLst>
              <a:ext uri="{FF2B5EF4-FFF2-40B4-BE49-F238E27FC236}">
                <a16:creationId xmlns:a16="http://schemas.microsoft.com/office/drawing/2014/main" id="{F496BEB1-0059-D54A-A3F1-D251B8E2902E}"/>
              </a:ext>
            </a:extLst>
          </p:cNvPr>
          <p:cNvSpPr>
            <a:spLocks noGrp="1"/>
          </p:cNvSpPr>
          <p:nvPr>
            <p:ph type="title"/>
          </p:nvPr>
        </p:nvSpPr>
        <p:spPr>
          <a:xfrm>
            <a:off x="693042" y="5021104"/>
            <a:ext cx="5704028" cy="1899426"/>
          </a:xfrm>
        </p:spPr>
        <p:txBody>
          <a:bodyPr vert="horz" lIns="91440" tIns="45720" rIns="91440" bIns="45720" rtlCol="0" anchor="ctr">
            <a:normAutofit/>
          </a:bodyPr>
          <a:lstStyle/>
          <a:p>
            <a:pPr algn="r"/>
            <a:r>
              <a:rPr lang="en-US" sz="6000" kern="1200">
                <a:solidFill>
                  <a:schemeClr val="tx1"/>
                </a:solidFill>
                <a:latin typeface="+mj-lt"/>
                <a:ea typeface="+mj-ea"/>
                <a:cs typeface="+mj-cs"/>
              </a:rPr>
              <a:t>Also in development</a:t>
            </a:r>
          </a:p>
        </p:txBody>
      </p:sp>
      <p:sp>
        <p:nvSpPr>
          <p:cNvPr id="3" name="Subtitle 2">
            <a:extLst>
              <a:ext uri="{FF2B5EF4-FFF2-40B4-BE49-F238E27FC236}">
                <a16:creationId xmlns:a16="http://schemas.microsoft.com/office/drawing/2014/main" id="{761D96E6-4F9E-B94C-935C-263A9D945CDB}"/>
              </a:ext>
            </a:extLst>
          </p:cNvPr>
          <p:cNvSpPr>
            <a:spLocks noGrp="1"/>
          </p:cNvSpPr>
          <p:nvPr>
            <p:ph type="subTitle"/>
          </p:nvPr>
        </p:nvSpPr>
        <p:spPr>
          <a:xfrm>
            <a:off x="6787629" y="5021104"/>
            <a:ext cx="2797363" cy="1899426"/>
          </a:xfrm>
        </p:spPr>
        <p:txBody>
          <a:bodyPr vert="horz" lIns="91440" tIns="45720" rIns="91440" bIns="45720" rtlCol="0" anchor="ctr">
            <a:normAutofit/>
          </a:bodyPr>
          <a:lstStyle/>
          <a:p>
            <a:pPr>
              <a:spcBef>
                <a:spcPts val="1000"/>
              </a:spcBef>
            </a:pPr>
            <a:r>
              <a:rPr lang="en-US" sz="1100" kern="1200" dirty="0">
                <a:solidFill>
                  <a:schemeClr val="tx1"/>
                </a:solidFill>
                <a:latin typeface="+mn-lt"/>
                <a:ea typeface="+mn-ea"/>
                <a:cs typeface="+mn-cs"/>
              </a:rPr>
              <a:t>Applications to facilitate and/or automate encoding of critical editions</a:t>
            </a:r>
          </a:p>
          <a:p>
            <a:pPr>
              <a:spcBef>
                <a:spcPts val="1000"/>
              </a:spcBef>
            </a:pPr>
            <a:r>
              <a:rPr lang="en-US" sz="1100" kern="1200" dirty="0">
                <a:solidFill>
                  <a:schemeClr val="tx1"/>
                </a:solidFill>
                <a:latin typeface="+mn-lt"/>
                <a:ea typeface="+mn-ea"/>
                <a:cs typeface="+mn-cs"/>
              </a:rPr>
              <a:t>Guidelines for evaluating digital scholarship</a:t>
            </a:r>
          </a:p>
          <a:p>
            <a:pPr>
              <a:spcBef>
                <a:spcPts val="1000"/>
              </a:spcBef>
            </a:pPr>
            <a:r>
              <a:rPr lang="en-US" sz="1100" kern="1200" dirty="0">
                <a:solidFill>
                  <a:schemeClr val="tx1"/>
                </a:solidFill>
                <a:latin typeface="+mn-lt"/>
                <a:ea typeface="+mn-ea"/>
                <a:cs typeface="+mn-cs"/>
              </a:rPr>
              <a:t>Workflows for sharing data with Open Greek &amp; Latin, Dickinson Classical Commentaries, </a:t>
            </a:r>
            <a:r>
              <a:rPr lang="en-US" sz="1100" kern="1200" dirty="0" err="1">
                <a:solidFill>
                  <a:schemeClr val="tx1"/>
                </a:solidFill>
                <a:latin typeface="+mn-lt"/>
                <a:ea typeface="+mn-ea"/>
                <a:cs typeface="+mn-cs"/>
              </a:rPr>
              <a:t>Pelagios</a:t>
            </a:r>
            <a:r>
              <a:rPr lang="en-US" sz="1100" kern="1200" dirty="0">
                <a:solidFill>
                  <a:schemeClr val="tx1"/>
                </a:solidFill>
                <a:latin typeface="+mn-lt"/>
                <a:ea typeface="+mn-ea"/>
                <a:cs typeface="+mn-cs"/>
              </a:rPr>
              <a:t>, Pleiades, and other projects</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640" y="1457932"/>
            <a:ext cx="1855225" cy="185502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7067" y="2984192"/>
            <a:ext cx="795730" cy="7956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8155" y="2869593"/>
            <a:ext cx="242833" cy="2428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2517" y="0"/>
            <a:ext cx="5308109" cy="3779837"/>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2351" y="5265625"/>
            <a:ext cx="0" cy="1436338"/>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327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64"/>
            <a:ext cx="10080625" cy="75633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66017" y="354651"/>
            <a:ext cx="9569225" cy="6850372"/>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7F452DD8-27C0-2844-8608-0E142B17C2DE}"/>
              </a:ext>
            </a:extLst>
          </p:cNvPr>
          <p:cNvSpPr>
            <a:spLocks noGrp="1"/>
          </p:cNvSpPr>
          <p:nvPr>
            <p:ph type="title"/>
          </p:nvPr>
        </p:nvSpPr>
        <p:spPr>
          <a:xfrm>
            <a:off x="1260078" y="1237196"/>
            <a:ext cx="7560468" cy="3130615"/>
          </a:xfrm>
        </p:spPr>
        <p:txBody>
          <a:bodyPr vert="horz" lIns="91440" tIns="45720" rIns="91440" bIns="45720" rtlCol="0" anchor="b">
            <a:normAutofit/>
          </a:bodyPr>
          <a:lstStyle/>
          <a:p>
            <a:pPr algn="ctr"/>
            <a:r>
              <a:rPr lang="en-US" sz="5600" kern="1200" dirty="0">
                <a:solidFill>
                  <a:schemeClr val="tx1"/>
                </a:solidFill>
                <a:latin typeface="+mj-lt"/>
                <a:ea typeface="+mj-ea"/>
                <a:cs typeface="+mj-cs"/>
              </a:rPr>
              <a:t>Background</a:t>
            </a:r>
          </a:p>
        </p:txBody>
      </p:sp>
      <p:cxnSp>
        <p:nvCxnSpPr>
          <p:cNvPr id="15" name="Straight Connector 14">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06242" y="4529871"/>
            <a:ext cx="226814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75059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48276" cy="75596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7BD418-5F4A-2444-A686-F6D190F0F380}"/>
              </a:ext>
            </a:extLst>
          </p:cNvPr>
          <p:cNvSpPr>
            <a:spLocks noGrp="1"/>
          </p:cNvSpPr>
          <p:nvPr>
            <p:ph type="title"/>
          </p:nvPr>
        </p:nvSpPr>
        <p:spPr>
          <a:xfrm>
            <a:off x="630039" y="616941"/>
            <a:ext cx="2950033" cy="5459205"/>
          </a:xfrm>
        </p:spPr>
        <p:txBody>
          <a:bodyPr>
            <a:normAutofit/>
          </a:bodyPr>
          <a:lstStyle/>
          <a:p>
            <a:r>
              <a:rPr lang="en-US" dirty="0">
                <a:solidFill>
                  <a:schemeClr val="bg1"/>
                </a:solidFill>
              </a:rPr>
              <a:t>Funding from Andrew W. Mellon Foundation</a:t>
            </a:r>
          </a:p>
        </p:txBody>
      </p:sp>
      <p:cxnSp>
        <p:nvCxnSpPr>
          <p:cNvPr id="27" name="Straight Connector 26">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834054"/>
            <a:ext cx="355342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0" name="Text Placeholder 2">
            <a:extLst>
              <a:ext uri="{FF2B5EF4-FFF2-40B4-BE49-F238E27FC236}">
                <a16:creationId xmlns:a16="http://schemas.microsoft.com/office/drawing/2014/main" id="{EBE5A4AA-6EE4-4EAA-8AE7-018A7D101BFF}"/>
              </a:ext>
            </a:extLst>
          </p:cNvPr>
          <p:cNvGraphicFramePr/>
          <p:nvPr>
            <p:extLst>
              <p:ext uri="{D42A27DB-BD31-4B8C-83A1-F6EECF244321}">
                <p14:modId xmlns:p14="http://schemas.microsoft.com/office/powerpoint/2010/main" val="2669648325"/>
              </p:ext>
            </p:extLst>
          </p:nvPr>
        </p:nvGraphicFramePr>
        <p:xfrm>
          <a:off x="4284265" y="626473"/>
          <a:ext cx="5166320" cy="6234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ACC2B1B-7554-ED4B-85D3-F22AA64F3047}"/>
              </a:ext>
            </a:extLst>
          </p:cNvPr>
          <p:cNvSpPr txBox="1"/>
          <p:nvPr/>
        </p:nvSpPr>
        <p:spPr>
          <a:xfrm>
            <a:off x="603387" y="5209673"/>
            <a:ext cx="2950033" cy="646331"/>
          </a:xfrm>
          <a:prstGeom prst="rect">
            <a:avLst/>
          </a:prstGeom>
          <a:noFill/>
        </p:spPr>
        <p:txBody>
          <a:bodyPr wrap="square" rtlCol="0">
            <a:spAutoFit/>
          </a:bodyPr>
          <a:lstStyle/>
          <a:p>
            <a:r>
              <a:rPr lang="en-US" dirty="0">
                <a:solidFill>
                  <a:schemeClr val="bg1"/>
                </a:solidFill>
              </a:rPr>
              <a:t>Donald Waters</a:t>
            </a:r>
          </a:p>
          <a:p>
            <a:r>
              <a:rPr lang="en-US" dirty="0">
                <a:solidFill>
                  <a:schemeClr val="bg1"/>
                </a:solidFill>
              </a:rPr>
              <a:t>Helen </a:t>
            </a:r>
            <a:r>
              <a:rPr lang="en-US" dirty="0" err="1">
                <a:solidFill>
                  <a:schemeClr val="bg1"/>
                </a:solidFill>
              </a:rPr>
              <a:t>Cullyer</a:t>
            </a:r>
            <a:endParaRPr lang="en-US" dirty="0">
              <a:solidFill>
                <a:schemeClr val="bg1"/>
              </a:solidFill>
            </a:endParaRPr>
          </a:p>
        </p:txBody>
      </p:sp>
    </p:spTree>
    <p:extLst>
      <p:ext uri="{BB962C8B-B14F-4D97-AF65-F5344CB8AC3E}">
        <p14:creationId xmlns:p14="http://schemas.microsoft.com/office/powerpoint/2010/main" val="582870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56115" cy="755967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5DF0D6-2DC8-B940-97AB-DD59D9CB155D}"/>
              </a:ext>
            </a:extLst>
          </p:cNvPr>
          <p:cNvSpPr>
            <a:spLocks noGrp="1"/>
          </p:cNvSpPr>
          <p:nvPr>
            <p:ph type="title"/>
          </p:nvPr>
        </p:nvSpPr>
        <p:spPr>
          <a:xfrm>
            <a:off x="693042" y="1557006"/>
            <a:ext cx="2397116" cy="4810330"/>
          </a:xfrm>
        </p:spPr>
        <p:txBody>
          <a:bodyPr anchor="t">
            <a:normAutofit/>
          </a:bodyPr>
          <a:lstStyle/>
          <a:p>
            <a:r>
              <a:rPr lang="en-US" sz="3200" dirty="0">
                <a:solidFill>
                  <a:srgbClr val="FFFFFF"/>
                </a:solidFill>
              </a:rPr>
              <a:t>Planning Grant Team</a:t>
            </a:r>
          </a:p>
        </p:txBody>
      </p:sp>
      <p:sp>
        <p:nvSpPr>
          <p:cNvPr id="4" name="Text Placeholder 3">
            <a:extLst>
              <a:ext uri="{FF2B5EF4-FFF2-40B4-BE49-F238E27FC236}">
                <a16:creationId xmlns:a16="http://schemas.microsoft.com/office/drawing/2014/main" id="{01B2C145-6B3B-A14A-AF1B-48E867C4B85E}"/>
              </a:ext>
            </a:extLst>
          </p:cNvPr>
          <p:cNvSpPr>
            <a:spLocks noGrp="1"/>
          </p:cNvSpPr>
          <p:nvPr>
            <p:ph type="body"/>
          </p:nvPr>
        </p:nvSpPr>
        <p:spPr>
          <a:xfrm>
            <a:off x="3622191" y="1557007"/>
            <a:ext cx="2833756" cy="4810330"/>
          </a:xfrm>
        </p:spPr>
        <p:txBody>
          <a:bodyPr>
            <a:normAutofit/>
          </a:bodyPr>
          <a:lstStyle/>
          <a:p>
            <a:pPr>
              <a:spcAft>
                <a:spcPts val="600"/>
              </a:spcAft>
            </a:pPr>
            <a:r>
              <a:rPr lang="en-US" sz="1900" dirty="0"/>
              <a:t>Roger Bagnall</a:t>
            </a:r>
          </a:p>
          <a:p>
            <a:pPr>
              <a:spcAft>
                <a:spcPts val="600"/>
              </a:spcAft>
            </a:pPr>
            <a:r>
              <a:rPr lang="en-US" sz="1900" dirty="0"/>
              <a:t>Adam </a:t>
            </a:r>
            <a:r>
              <a:rPr lang="en-US" sz="1900" dirty="0" err="1"/>
              <a:t>Blistein</a:t>
            </a:r>
            <a:endParaRPr lang="en-US" sz="1900" dirty="0"/>
          </a:p>
          <a:p>
            <a:pPr>
              <a:spcAft>
                <a:spcPts val="600"/>
              </a:spcAft>
            </a:pPr>
            <a:r>
              <a:rPr lang="en-US" sz="1900" dirty="0"/>
              <a:t>Hugh </a:t>
            </a:r>
            <a:r>
              <a:rPr lang="en-US" sz="1900" dirty="0" err="1"/>
              <a:t>Cayless</a:t>
            </a:r>
            <a:endParaRPr lang="en-US" sz="1900" dirty="0"/>
          </a:p>
          <a:p>
            <a:pPr>
              <a:spcAft>
                <a:spcPts val="600"/>
              </a:spcAft>
            </a:pPr>
            <a:r>
              <a:rPr lang="en-US" sz="1900" dirty="0"/>
              <a:t>Kathleen Coleman</a:t>
            </a:r>
          </a:p>
          <a:p>
            <a:pPr>
              <a:spcAft>
                <a:spcPts val="600"/>
              </a:spcAft>
            </a:pPr>
            <a:r>
              <a:rPr lang="en-US" sz="1900" dirty="0"/>
              <a:t>Cynthia Damon</a:t>
            </a:r>
          </a:p>
          <a:p>
            <a:pPr>
              <a:spcAft>
                <a:spcPts val="600"/>
              </a:spcAft>
            </a:pPr>
            <a:r>
              <a:rPr lang="en-US" sz="1900" dirty="0"/>
              <a:t>Tom Elliott</a:t>
            </a:r>
          </a:p>
          <a:p>
            <a:pPr>
              <a:spcAft>
                <a:spcPts val="600"/>
              </a:spcAft>
            </a:pPr>
            <a:r>
              <a:rPr lang="en-US" sz="1900" dirty="0"/>
              <a:t>Michael Gagarin</a:t>
            </a:r>
          </a:p>
          <a:p>
            <a:pPr>
              <a:spcAft>
                <a:spcPts val="600"/>
              </a:spcAft>
            </a:pPr>
            <a:r>
              <a:rPr lang="en-US" sz="1900" dirty="0"/>
              <a:t>James </a:t>
            </a:r>
            <a:r>
              <a:rPr lang="en-US" sz="1900" dirty="0" err="1"/>
              <a:t>Ginther</a:t>
            </a:r>
            <a:endParaRPr lang="en-US" sz="1900" dirty="0"/>
          </a:p>
        </p:txBody>
      </p:sp>
      <p:cxnSp>
        <p:nvCxnSpPr>
          <p:cNvPr id="12" name="Straight Connector 11">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1963" y="1557006"/>
            <a:ext cx="0" cy="4031827"/>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BBBF8174-193F-8340-BBFC-78B07AAE8C88}"/>
              </a:ext>
            </a:extLst>
          </p:cNvPr>
          <p:cNvSpPr>
            <a:spLocks noGrp="1"/>
          </p:cNvSpPr>
          <p:nvPr>
            <p:ph type="body"/>
          </p:nvPr>
        </p:nvSpPr>
        <p:spPr>
          <a:xfrm>
            <a:off x="6987979" y="1557007"/>
            <a:ext cx="2643933" cy="4810330"/>
          </a:xfrm>
        </p:spPr>
        <p:txBody>
          <a:bodyPr>
            <a:normAutofit/>
          </a:bodyPr>
          <a:lstStyle/>
          <a:p>
            <a:pPr>
              <a:spcAft>
                <a:spcPts val="600"/>
              </a:spcAft>
            </a:pPr>
            <a:r>
              <a:rPr lang="en-US" sz="1900" dirty="0"/>
              <a:t>Sander Goldberg</a:t>
            </a:r>
          </a:p>
          <a:p>
            <a:pPr>
              <a:spcAft>
                <a:spcPts val="600"/>
              </a:spcAft>
            </a:pPr>
            <a:r>
              <a:rPr lang="en-US" sz="1900" dirty="0"/>
              <a:t>Jeffrey Henderson</a:t>
            </a:r>
          </a:p>
          <a:p>
            <a:pPr>
              <a:spcAft>
                <a:spcPts val="600"/>
              </a:spcAft>
            </a:pPr>
            <a:r>
              <a:rPr lang="en-US" sz="1900" dirty="0"/>
              <a:t>Sam Huskey</a:t>
            </a:r>
          </a:p>
          <a:p>
            <a:pPr>
              <a:spcAft>
                <a:spcPts val="600"/>
              </a:spcAft>
            </a:pPr>
            <a:r>
              <a:rPr lang="en-US" sz="1900" dirty="0"/>
              <a:t>Robert A. </a:t>
            </a:r>
            <a:r>
              <a:rPr lang="en-US" sz="1900" dirty="0" err="1"/>
              <a:t>Kaster</a:t>
            </a:r>
            <a:endParaRPr lang="en-US" sz="1900" dirty="0"/>
          </a:p>
          <a:p>
            <a:pPr>
              <a:spcAft>
                <a:spcPts val="600"/>
              </a:spcAft>
            </a:pPr>
            <a:r>
              <a:rPr lang="en-US" sz="1900" dirty="0"/>
              <a:t>John Miller</a:t>
            </a:r>
          </a:p>
          <a:p>
            <a:pPr>
              <a:spcAft>
                <a:spcPts val="600"/>
              </a:spcAft>
            </a:pPr>
            <a:r>
              <a:rPr lang="en-US" sz="1900" dirty="0"/>
              <a:t>Jim O’Donnell</a:t>
            </a:r>
          </a:p>
          <a:p>
            <a:pPr>
              <a:spcAft>
                <a:spcPts val="600"/>
              </a:spcAft>
            </a:pPr>
            <a:r>
              <a:rPr lang="en-US" sz="1900" dirty="0"/>
              <a:t>Diana Robin</a:t>
            </a:r>
          </a:p>
          <a:p>
            <a:pPr>
              <a:spcAft>
                <a:spcPts val="600"/>
              </a:spcAft>
            </a:pPr>
            <a:r>
              <a:rPr lang="en-US" sz="1900" dirty="0"/>
              <a:t>Alex Ward</a:t>
            </a:r>
          </a:p>
        </p:txBody>
      </p:sp>
    </p:spTree>
    <p:extLst>
      <p:ext uri="{BB962C8B-B14F-4D97-AF65-F5344CB8AC3E}">
        <p14:creationId xmlns:p14="http://schemas.microsoft.com/office/powerpoint/2010/main" val="418337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89103" y="-2"/>
            <a:ext cx="5191522" cy="7559677"/>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18F98DB-66E1-214D-85BD-B75170120044}"/>
              </a:ext>
            </a:extLst>
          </p:cNvPr>
          <p:cNvSpPr>
            <a:spLocks noGrp="1"/>
          </p:cNvSpPr>
          <p:nvPr>
            <p:ph type="title"/>
          </p:nvPr>
        </p:nvSpPr>
        <p:spPr>
          <a:xfrm>
            <a:off x="541833" y="402482"/>
            <a:ext cx="7452198" cy="1789401"/>
          </a:xfrm>
        </p:spPr>
        <p:txBody>
          <a:bodyPr anchor="b">
            <a:normAutofit/>
          </a:bodyPr>
          <a:lstStyle/>
          <a:p>
            <a:r>
              <a:rPr lang="en-US" sz="3800" dirty="0"/>
              <a:t>Advisory Board</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1412" y="2553490"/>
            <a:ext cx="6804422"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7993E8F5-ED39-7C43-8771-188B14470F1B}"/>
              </a:ext>
            </a:extLst>
          </p:cNvPr>
          <p:cNvSpPr>
            <a:spLocks noGrp="1"/>
          </p:cNvSpPr>
          <p:nvPr>
            <p:ph type="body"/>
          </p:nvPr>
        </p:nvSpPr>
        <p:spPr>
          <a:xfrm>
            <a:off x="541833" y="2915091"/>
            <a:ext cx="7452198" cy="3667678"/>
          </a:xfrm>
        </p:spPr>
        <p:txBody>
          <a:bodyPr>
            <a:normAutofit/>
          </a:bodyPr>
          <a:lstStyle/>
          <a:p>
            <a:pPr>
              <a:spcAft>
                <a:spcPts val="600"/>
              </a:spcAft>
            </a:pPr>
            <a:r>
              <a:rPr lang="en-US" sz="1900" dirty="0"/>
              <a:t>Adam </a:t>
            </a:r>
            <a:r>
              <a:rPr lang="en-US" sz="1900" dirty="0" err="1"/>
              <a:t>Kosto</a:t>
            </a:r>
            <a:r>
              <a:rPr lang="en-US" sz="1900" dirty="0"/>
              <a:t> (MAA)</a:t>
            </a:r>
          </a:p>
          <a:p>
            <a:pPr>
              <a:spcAft>
                <a:spcPts val="600"/>
              </a:spcAft>
            </a:pPr>
            <a:r>
              <a:rPr lang="en-US" sz="1900" dirty="0"/>
              <a:t>Jeffrey Witt (RSA)</a:t>
            </a:r>
          </a:p>
          <a:p>
            <a:pPr>
              <a:spcAft>
                <a:spcPts val="600"/>
              </a:spcAft>
            </a:pPr>
            <a:r>
              <a:rPr lang="en-US" sz="1900" dirty="0"/>
              <a:t>Robert A. </a:t>
            </a:r>
            <a:r>
              <a:rPr lang="en-US" sz="1900" dirty="0" err="1"/>
              <a:t>Kaster</a:t>
            </a:r>
            <a:r>
              <a:rPr lang="en-US" sz="1900" dirty="0"/>
              <a:t> (SCS)</a:t>
            </a:r>
          </a:p>
          <a:p>
            <a:pPr>
              <a:spcAft>
                <a:spcPts val="600"/>
              </a:spcAft>
            </a:pPr>
            <a:r>
              <a:rPr lang="en-US" sz="1900" dirty="0"/>
              <a:t>Michael Gagarin (SCS)</a:t>
            </a:r>
          </a:p>
          <a:p>
            <a:pPr>
              <a:spcAft>
                <a:spcPts val="600"/>
              </a:spcAft>
            </a:pPr>
            <a:r>
              <a:rPr lang="en-US" sz="1900" dirty="0"/>
              <a:t>Donald </a:t>
            </a:r>
            <a:r>
              <a:rPr lang="en-US" sz="1900" dirty="0" err="1"/>
              <a:t>Mastronarde</a:t>
            </a:r>
            <a:r>
              <a:rPr lang="en-US" sz="1900" dirty="0"/>
              <a:t> (SCS)</a:t>
            </a:r>
          </a:p>
          <a:p>
            <a:pPr>
              <a:spcAft>
                <a:spcPts val="600"/>
              </a:spcAft>
            </a:pPr>
            <a:r>
              <a:rPr lang="en-US" sz="1900" dirty="0"/>
              <a:t>James </a:t>
            </a:r>
            <a:r>
              <a:rPr lang="en-US" sz="1900" dirty="0" err="1"/>
              <a:t>Ginther</a:t>
            </a:r>
            <a:r>
              <a:rPr lang="en-US" sz="1900" dirty="0"/>
              <a:t> (MAA)</a:t>
            </a:r>
          </a:p>
          <a:p>
            <a:pPr>
              <a:spcAft>
                <a:spcPts val="600"/>
              </a:spcAft>
            </a:pPr>
            <a:r>
              <a:rPr lang="en-US" sz="1900" dirty="0"/>
              <a:t>Noreen Humble (RSA)</a:t>
            </a:r>
          </a:p>
          <a:p>
            <a:pPr>
              <a:spcAft>
                <a:spcPts val="600"/>
              </a:spcAft>
            </a:pPr>
            <a:r>
              <a:rPr lang="en-US" sz="1900" dirty="0"/>
              <a:t>Sallie Spence (MAA)</a:t>
            </a:r>
          </a:p>
        </p:txBody>
      </p:sp>
    </p:spTree>
    <p:extLst>
      <p:ext uri="{BB962C8B-B14F-4D97-AF65-F5344CB8AC3E}">
        <p14:creationId xmlns:p14="http://schemas.microsoft.com/office/powerpoint/2010/main" val="267484700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1520" cy="7559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A2FB0CD-884A-A94B-B0F1-DB91B20D18C4}"/>
              </a:ext>
            </a:extLst>
          </p:cNvPr>
          <p:cNvSpPr>
            <a:spLocks noGrp="1"/>
          </p:cNvSpPr>
          <p:nvPr>
            <p:ph type="title"/>
          </p:nvPr>
        </p:nvSpPr>
        <p:spPr>
          <a:xfrm>
            <a:off x="524433" y="885935"/>
            <a:ext cx="3479814" cy="3345368"/>
          </a:xfrm>
        </p:spPr>
        <p:txBody>
          <a:bodyPr vert="horz" lIns="91440" tIns="45720" rIns="91440" bIns="45720" rtlCol="0" anchor="b">
            <a:normAutofit/>
          </a:bodyPr>
          <a:lstStyle/>
          <a:p>
            <a:pPr algn="r"/>
            <a:r>
              <a:rPr lang="en-US" sz="5200" kern="1200">
                <a:solidFill>
                  <a:srgbClr val="FFFFFF"/>
                </a:solidFill>
                <a:latin typeface="+mj-lt"/>
                <a:ea typeface="+mj-ea"/>
                <a:cs typeface="+mj-cs"/>
              </a:rPr>
              <a:t>Host Institution</a:t>
            </a:r>
          </a:p>
        </p:txBody>
      </p:sp>
      <p:sp>
        <p:nvSpPr>
          <p:cNvPr id="14" name="Subtitle 13">
            <a:extLst>
              <a:ext uri="{FF2B5EF4-FFF2-40B4-BE49-F238E27FC236}">
                <a16:creationId xmlns:a16="http://schemas.microsoft.com/office/drawing/2014/main" id="{813D78C2-9CCB-DE45-9870-164FECE2A424}"/>
              </a:ext>
            </a:extLst>
          </p:cNvPr>
          <p:cNvSpPr>
            <a:spLocks noGrp="1"/>
          </p:cNvSpPr>
          <p:nvPr>
            <p:ph type="subTitle"/>
          </p:nvPr>
        </p:nvSpPr>
        <p:spPr>
          <a:xfrm>
            <a:off x="528274" y="4423771"/>
            <a:ext cx="3475973" cy="2431411"/>
          </a:xfrm>
        </p:spPr>
        <p:txBody>
          <a:bodyPr vert="horz" lIns="91440" tIns="45720" rIns="91440" bIns="45720" rtlCol="0" anchor="t">
            <a:normAutofit/>
          </a:bodyPr>
          <a:lstStyle/>
          <a:p>
            <a:pPr algn="r">
              <a:spcBef>
                <a:spcPts val="1000"/>
              </a:spcBef>
            </a:pPr>
            <a:r>
              <a:rPr lang="en-US" sz="1700" kern="1200">
                <a:solidFill>
                  <a:srgbClr val="FFFFFF"/>
                </a:solidFill>
                <a:latin typeface="+mn-lt"/>
                <a:ea typeface="+mn-ea"/>
                <a:cs typeface="+mn-cs"/>
              </a:rPr>
              <a:t>Samuel J. Huskey, Department of Classics and Letters</a:t>
            </a:r>
          </a:p>
          <a:p>
            <a:pPr algn="r">
              <a:spcBef>
                <a:spcPts val="1000"/>
              </a:spcBef>
            </a:pPr>
            <a:r>
              <a:rPr lang="en-US" sz="1700" kern="1200">
                <a:solidFill>
                  <a:srgbClr val="FFFFFF"/>
                </a:solidFill>
                <a:latin typeface="+mn-lt"/>
                <a:ea typeface="+mn-ea"/>
                <a:cs typeface="+mn-cs"/>
              </a:rPr>
              <a:t>June Abbas, School of Library and Information Studies</a:t>
            </a:r>
          </a:p>
          <a:p>
            <a:pPr algn="r">
              <a:spcBef>
                <a:spcPts val="1000"/>
              </a:spcBef>
            </a:pPr>
            <a:r>
              <a:rPr lang="en-US" sz="1700" kern="1200">
                <a:solidFill>
                  <a:srgbClr val="FFFFFF"/>
                </a:solidFill>
                <a:latin typeface="+mn-lt"/>
                <a:ea typeface="+mn-ea"/>
                <a:cs typeface="+mn-cs"/>
              </a:rPr>
              <a:t>Chris Weaver, School of Computer Science</a:t>
            </a:r>
          </a:p>
        </p:txBody>
      </p:sp>
      <p:cxnSp>
        <p:nvCxnSpPr>
          <p:cNvPr id="28" name="Straight Connector 27">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0444" y="4330927"/>
            <a:ext cx="3251001"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D07D4C6-E04B-034F-878D-BB2E8D9D30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312" y="1523367"/>
            <a:ext cx="4514015" cy="4514015"/>
          </a:xfrm>
          <a:prstGeom prst="rect">
            <a:avLst/>
          </a:prstGeom>
        </p:spPr>
      </p:pic>
    </p:spTree>
    <p:extLst>
      <p:ext uri="{BB962C8B-B14F-4D97-AF65-F5344CB8AC3E}">
        <p14:creationId xmlns:p14="http://schemas.microsoft.com/office/powerpoint/2010/main" val="777131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65876" y="352784"/>
            <a:ext cx="9548872" cy="6854106"/>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C74823-7D5D-1C4C-B28B-59F7A53C35B0}"/>
              </a:ext>
            </a:extLst>
          </p:cNvPr>
          <p:cNvSpPr>
            <a:spLocks noGrp="1"/>
          </p:cNvSpPr>
          <p:nvPr>
            <p:ph type="title"/>
          </p:nvPr>
        </p:nvSpPr>
        <p:spPr>
          <a:xfrm>
            <a:off x="693042" y="696470"/>
            <a:ext cx="8694540" cy="1461187"/>
          </a:xfrm>
        </p:spPr>
        <p:txBody>
          <a:bodyPr>
            <a:normAutofit/>
          </a:bodyPr>
          <a:lstStyle/>
          <a:p>
            <a:r>
              <a:rPr lang="en-US" dirty="0"/>
              <a:t>Research Outcomes</a:t>
            </a:r>
          </a:p>
        </p:txBody>
      </p:sp>
      <p:sp>
        <p:nvSpPr>
          <p:cNvPr id="3" name="Text Placeholder 2">
            <a:extLst>
              <a:ext uri="{FF2B5EF4-FFF2-40B4-BE49-F238E27FC236}">
                <a16:creationId xmlns:a16="http://schemas.microsoft.com/office/drawing/2014/main" id="{7DC19296-F35E-D646-AEFB-7541CEED7120}"/>
              </a:ext>
            </a:extLst>
          </p:cNvPr>
          <p:cNvSpPr>
            <a:spLocks noGrp="1"/>
          </p:cNvSpPr>
          <p:nvPr>
            <p:ph type="body"/>
          </p:nvPr>
        </p:nvSpPr>
        <p:spPr>
          <a:xfrm>
            <a:off x="693042" y="2267902"/>
            <a:ext cx="8694540" cy="4267901"/>
          </a:xfrm>
        </p:spPr>
        <p:txBody>
          <a:bodyPr>
            <a:normAutofit/>
          </a:bodyPr>
          <a:lstStyle/>
          <a:p>
            <a:pPr>
              <a:spcAft>
                <a:spcPts val="600"/>
              </a:spcAft>
            </a:pPr>
            <a:r>
              <a:rPr lang="en-US" sz="2300" dirty="0"/>
              <a:t>Eleven articles or chapters in books</a:t>
            </a:r>
          </a:p>
          <a:p>
            <a:pPr>
              <a:spcAft>
                <a:spcPts val="600"/>
              </a:spcAft>
            </a:pPr>
            <a:r>
              <a:rPr lang="en-US" sz="2300" dirty="0"/>
              <a:t>Twenty-five conference presentations</a:t>
            </a:r>
          </a:p>
          <a:p>
            <a:pPr>
              <a:spcAft>
                <a:spcPts val="600"/>
              </a:spcAft>
            </a:pPr>
            <a:r>
              <a:rPr lang="en-US" sz="2300" dirty="0"/>
              <a:t>Five master’s theses in Computer Science</a:t>
            </a:r>
          </a:p>
          <a:p>
            <a:pPr>
              <a:spcAft>
                <a:spcPts val="600"/>
              </a:spcAft>
            </a:pPr>
            <a:r>
              <a:rPr lang="en-US" sz="2300" dirty="0"/>
              <a:t>Guidelines for Encoding Critical Editions for the Library of Digital Latin Texts</a:t>
            </a:r>
          </a:p>
          <a:p>
            <a:pPr>
              <a:spcAft>
                <a:spcPts val="600"/>
              </a:spcAft>
            </a:pPr>
            <a:r>
              <a:rPr lang="en-US" sz="2300" dirty="0"/>
              <a:t>One sample critical edition</a:t>
            </a:r>
          </a:p>
          <a:p>
            <a:pPr>
              <a:spcAft>
                <a:spcPts val="600"/>
              </a:spcAft>
            </a:pPr>
            <a:r>
              <a:rPr lang="en-US" sz="2300" dirty="0"/>
              <a:t>One application for viewing digital critical editions</a:t>
            </a:r>
          </a:p>
          <a:p>
            <a:pPr>
              <a:spcAft>
                <a:spcPts val="600"/>
              </a:spcAft>
            </a:pPr>
            <a:r>
              <a:rPr lang="en-US" sz="2300" dirty="0"/>
              <a:t>An international seminar on textual criticism in the digital age</a:t>
            </a:r>
          </a:p>
          <a:p>
            <a:pPr>
              <a:spcAft>
                <a:spcPts val="600"/>
              </a:spcAft>
            </a:pPr>
            <a:r>
              <a:rPr lang="en-US" sz="2300" dirty="0"/>
              <a:t>A workshop on encoding critical editions in TEI XML</a:t>
            </a:r>
          </a:p>
        </p:txBody>
      </p:sp>
    </p:spTree>
    <p:extLst>
      <p:ext uri="{BB962C8B-B14F-4D97-AF65-F5344CB8AC3E}">
        <p14:creationId xmlns:p14="http://schemas.microsoft.com/office/powerpoint/2010/main" val="3752708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904</Words>
  <Application>Microsoft Macintosh PowerPoint</Application>
  <PresentationFormat>Custom</PresentationFormat>
  <Paragraphs>144</Paragraphs>
  <Slides>32</Slides>
  <Notes>2</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32</vt:i4>
      </vt:variant>
    </vt:vector>
  </HeadingPairs>
  <TitlesOfParts>
    <vt:vector size="43" baseType="lpstr">
      <vt:lpstr>Arial</vt:lpstr>
      <vt:lpstr>Calibri</vt:lpstr>
      <vt:lpstr>Calibri Light</vt:lpstr>
      <vt:lpstr>Open Sans</vt:lpstr>
      <vt:lpstr>Symbol</vt:lpstr>
      <vt:lpstr>Times New Roman</vt:lpstr>
      <vt:lpstr>Wingdings</vt:lpstr>
      <vt:lpstr>Office Theme</vt:lpstr>
      <vt:lpstr>Office Theme</vt:lpstr>
      <vt:lpstr>Office Theme</vt:lpstr>
      <vt:lpstr>Office Theme</vt:lpstr>
      <vt:lpstr>The Digital Latin Library</vt:lpstr>
      <vt:lpstr>PowerPoint Presentation</vt:lpstr>
      <vt:lpstr>Our Panel</vt:lpstr>
      <vt:lpstr>Background</vt:lpstr>
      <vt:lpstr>Funding from Andrew W. Mellon Foundation</vt:lpstr>
      <vt:lpstr>Planning Grant Team</vt:lpstr>
      <vt:lpstr>Advisory Board</vt:lpstr>
      <vt:lpstr>Host Institution</vt:lpstr>
      <vt:lpstr>Research Outcomes</vt:lpstr>
      <vt:lpstr>Two Projects</vt:lpstr>
      <vt:lpstr>PowerPoint Presentation</vt:lpstr>
      <vt:lpstr>PowerPoint Presentation</vt:lpstr>
      <vt:lpstr>PowerPoint Presentation</vt:lpstr>
      <vt:lpstr>Items in the Catalog</vt:lpstr>
      <vt:lpstr>Coming in 2019:</vt:lpstr>
      <vt:lpstr>PowerPoint Presentation</vt:lpstr>
      <vt:lpstr>PowerPoint Presentation</vt:lpstr>
      <vt:lpstr>PowerPoint Presentation</vt:lpstr>
      <vt:lpstr>PowerPoint Presentation</vt:lpstr>
      <vt:lpstr>PowerPoint Presentation</vt:lpstr>
      <vt:lpstr>What is an LDLT Edition? </vt:lpstr>
      <vt:lpstr>PowerPoint Presentation</vt:lpstr>
      <vt:lpstr>Data Model</vt:lpstr>
      <vt:lpstr>PowerPoint Presentation</vt:lpstr>
      <vt:lpstr>PowerPoint Presentation</vt:lpstr>
      <vt:lpstr>PowerPoint Presentation</vt:lpstr>
      <vt:lpstr>PowerPoint Presentation</vt:lpstr>
      <vt:lpstr>Traditional View</vt:lpstr>
      <vt:lpstr>Current Projects</vt:lpstr>
      <vt:lpstr>PowerPoint Presentation</vt:lpstr>
      <vt:lpstr>Also in development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Latin Library</dc:title>
  <dc:creator>Huskey, Samuel J.</dc:creator>
  <cp:lastModifiedBy>Huskey, Samuel J.</cp:lastModifiedBy>
  <cp:revision>1</cp:revision>
  <dcterms:created xsi:type="dcterms:W3CDTF">2019-01-06T02:50:40Z</dcterms:created>
  <dcterms:modified xsi:type="dcterms:W3CDTF">2019-01-06T02:55:11Z</dcterms:modified>
</cp:coreProperties>
</file>