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76" r:id="rId10"/>
    <p:sldId id="265" r:id="rId11"/>
    <p:sldId id="266" r:id="rId12"/>
    <p:sldId id="267" r:id="rId13"/>
    <p:sldId id="268" r:id="rId14"/>
    <p:sldId id="269" r:id="rId15"/>
    <p:sldId id="270" r:id="rId16"/>
    <p:sldId id="271" r:id="rId17"/>
    <p:sldId id="272" r:id="rId18"/>
    <p:sldId id="277" r:id="rId19"/>
    <p:sldId id="278"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4"/>
    <p:restoredTop sz="94653"/>
  </p:normalViewPr>
  <p:slideViewPr>
    <p:cSldViewPr snapToGrid="0" snapToObjects="1">
      <p:cViewPr varScale="1">
        <p:scale>
          <a:sx n="113" d="100"/>
          <a:sy n="113"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823-4B45-3E40-B0D3-CC505CF2C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7FAFB1-6407-8944-8E0C-F998EBF4A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5175A-FD43-574C-AA9C-33EA6DBA4244}"/>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5" name="Footer Placeholder 4">
            <a:extLst>
              <a:ext uri="{FF2B5EF4-FFF2-40B4-BE49-F238E27FC236}">
                <a16:creationId xmlns:a16="http://schemas.microsoft.com/office/drawing/2014/main" id="{3DF2C284-9BEB-D14F-852D-9895A82AE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56ACE-6324-C044-BFC0-1F082E467AAA}"/>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6920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E372-B5F4-4E47-A102-013048B01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70B10-7187-2344-B2D0-BCF72D5063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B01AE-072F-4744-8284-1FC06DB01D1A}"/>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5" name="Footer Placeholder 4">
            <a:extLst>
              <a:ext uri="{FF2B5EF4-FFF2-40B4-BE49-F238E27FC236}">
                <a16:creationId xmlns:a16="http://schemas.microsoft.com/office/drawing/2014/main" id="{4D5C433B-A8E3-8B4C-9579-14EC9B9D6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6E07A-40D8-3E43-8F02-C964374EFEAD}"/>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127674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0EB0D-7FA9-F64A-855E-79BD93CC9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6111A6-86D7-3642-8F60-A2957CA7D4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B7D29-6E6A-2147-B1BA-E68F5F80996C}"/>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5" name="Footer Placeholder 4">
            <a:extLst>
              <a:ext uri="{FF2B5EF4-FFF2-40B4-BE49-F238E27FC236}">
                <a16:creationId xmlns:a16="http://schemas.microsoft.com/office/drawing/2014/main" id="{C2A27A0D-C033-9E4B-8067-941C4B8EB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ECEEC-CF87-6A40-8B41-F6AC4B11D099}"/>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349306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E1EE-FEC4-664B-8C83-EF15D8803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6AE50-F867-1845-BE63-604FCF439D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7498E-8DD6-2D47-8FD8-E88E1C6D1A0A}"/>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5" name="Footer Placeholder 4">
            <a:extLst>
              <a:ext uri="{FF2B5EF4-FFF2-40B4-BE49-F238E27FC236}">
                <a16:creationId xmlns:a16="http://schemas.microsoft.com/office/drawing/2014/main" id="{11A10B27-A3BF-8B47-923F-BCBA5620C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78215-30C2-D04A-B965-B5BA0A720B72}"/>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420114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28DE-ECC8-E44B-A20F-F38A29424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116B53-7777-BF4B-9860-6C6BFE2E7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F60245-B90B-2140-ADA1-FE8FF0C45A17}"/>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5" name="Footer Placeholder 4">
            <a:extLst>
              <a:ext uri="{FF2B5EF4-FFF2-40B4-BE49-F238E27FC236}">
                <a16:creationId xmlns:a16="http://schemas.microsoft.com/office/drawing/2014/main" id="{86CA3A50-2D24-BB41-90F3-65019594E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A8010-6F2A-2144-A40B-52ABEC63E47F}"/>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341034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DE7B-C192-564D-BFAE-C0169B083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FD122-F7EC-8C4D-97A0-AD4238D13C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EFD803-472B-9B49-9C89-B4BD55A7FD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27B22-9E11-5C44-8101-2779519750F8}"/>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6" name="Footer Placeholder 5">
            <a:extLst>
              <a:ext uri="{FF2B5EF4-FFF2-40B4-BE49-F238E27FC236}">
                <a16:creationId xmlns:a16="http://schemas.microsoft.com/office/drawing/2014/main" id="{AF7FF46F-F8FB-7542-82DA-D3A3A2152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F2E3-8B93-094E-AF56-55A99D8AB7B0}"/>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187886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A42D-448E-2F49-8370-7C5771F3F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B9DAC-2E75-E34E-8805-FF7011CFE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D9B529-ED3A-2F4A-9A66-FEB3A9DCC0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668CB4-217F-C443-8893-5BCBA30B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2BD4EF-9E37-E149-B66C-524D45AC84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B5D60-AF68-B745-B785-5D5F36796D8D}"/>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8" name="Footer Placeholder 7">
            <a:extLst>
              <a:ext uri="{FF2B5EF4-FFF2-40B4-BE49-F238E27FC236}">
                <a16:creationId xmlns:a16="http://schemas.microsoft.com/office/drawing/2014/main" id="{C2A43676-1CF0-6946-972D-579998B972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0A9233-1076-0B46-863D-95E89177C009}"/>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96860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6E90-F5B9-F840-90D8-B36364FE0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85697-0E59-3C4B-B70E-810A7CD62DC8}"/>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4" name="Footer Placeholder 3">
            <a:extLst>
              <a:ext uri="{FF2B5EF4-FFF2-40B4-BE49-F238E27FC236}">
                <a16:creationId xmlns:a16="http://schemas.microsoft.com/office/drawing/2014/main" id="{358EEE6C-A8D0-6346-959D-93FC629F61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7DC73-6441-3649-9317-F33FBD4E6A5F}"/>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410529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08FFE-1338-6045-A094-2E3569AB4BFF}"/>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3" name="Footer Placeholder 2">
            <a:extLst>
              <a:ext uri="{FF2B5EF4-FFF2-40B4-BE49-F238E27FC236}">
                <a16:creationId xmlns:a16="http://schemas.microsoft.com/office/drawing/2014/main" id="{E01B71CF-6AD0-AB4A-8BB9-362CAA999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6E21A-F7AB-FA42-AE2A-7C618F89275A}"/>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319150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91E5-9D70-6441-9A9A-0EF49CA1E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7D1691-715A-EA48-9CB7-0F6F7CA6E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DB9DF6-4A27-9E40-AC0A-2B2390F66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975916-5AAA-984B-BB8C-F864AE520D77}"/>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6" name="Footer Placeholder 5">
            <a:extLst>
              <a:ext uri="{FF2B5EF4-FFF2-40B4-BE49-F238E27FC236}">
                <a16:creationId xmlns:a16="http://schemas.microsoft.com/office/drawing/2014/main" id="{8D06CA07-73FB-024A-8FA5-6F3504A55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1E6B6-700E-4646-B93C-9D1DAED94A51}"/>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199648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27B5-CE30-2F4C-B289-2263FFD66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27F4B1-7920-AB49-9FC7-2C222930E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D9E3C-475A-0541-885E-7340B2C8F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9CF5C-50EE-0A43-B0D1-41106A02CD0E}"/>
              </a:ext>
            </a:extLst>
          </p:cNvPr>
          <p:cNvSpPr>
            <a:spLocks noGrp="1"/>
          </p:cNvSpPr>
          <p:nvPr>
            <p:ph type="dt" sz="half" idx="10"/>
          </p:nvPr>
        </p:nvSpPr>
        <p:spPr/>
        <p:txBody>
          <a:bodyPr/>
          <a:lstStyle/>
          <a:p>
            <a:fld id="{53E3512B-4F48-CF4F-80F2-8F50C61C5D55}" type="datetimeFigureOut">
              <a:rPr lang="en-US" smtClean="0"/>
              <a:t>1/5/19</a:t>
            </a:fld>
            <a:endParaRPr lang="en-US"/>
          </a:p>
        </p:txBody>
      </p:sp>
      <p:sp>
        <p:nvSpPr>
          <p:cNvPr id="6" name="Footer Placeholder 5">
            <a:extLst>
              <a:ext uri="{FF2B5EF4-FFF2-40B4-BE49-F238E27FC236}">
                <a16:creationId xmlns:a16="http://schemas.microsoft.com/office/drawing/2014/main" id="{0DD3DBBF-6C63-6144-BE66-7A221F640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5304A-6F00-9340-A79A-0E782C5FDD84}"/>
              </a:ext>
            </a:extLst>
          </p:cNvPr>
          <p:cNvSpPr>
            <a:spLocks noGrp="1"/>
          </p:cNvSpPr>
          <p:nvPr>
            <p:ph type="sldNum" sz="quarter" idx="12"/>
          </p:nvPr>
        </p:nvSpPr>
        <p:spPr/>
        <p:txBody>
          <a:bodyPr/>
          <a:lstStyle/>
          <a:p>
            <a:fld id="{A121A202-EDEB-F546-98E2-C59F6E89E88D}" type="slidenum">
              <a:rPr lang="en-US" smtClean="0"/>
              <a:t>‹#›</a:t>
            </a:fld>
            <a:endParaRPr lang="en-US"/>
          </a:p>
        </p:txBody>
      </p:sp>
    </p:spTree>
    <p:extLst>
      <p:ext uri="{BB962C8B-B14F-4D97-AF65-F5344CB8AC3E}">
        <p14:creationId xmlns:p14="http://schemas.microsoft.com/office/powerpoint/2010/main" val="42209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16504-FDFF-C043-B966-FE6B28026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E445F-E2A9-B341-81A8-6E040E8D90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C00D0-2A0F-2141-BF42-8B10589F3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3512B-4F48-CF4F-80F2-8F50C61C5D55}" type="datetimeFigureOut">
              <a:rPr lang="en-US" smtClean="0"/>
              <a:t>1/5/19</a:t>
            </a:fld>
            <a:endParaRPr lang="en-US"/>
          </a:p>
        </p:txBody>
      </p:sp>
      <p:sp>
        <p:nvSpPr>
          <p:cNvPr id="5" name="Footer Placeholder 4">
            <a:extLst>
              <a:ext uri="{FF2B5EF4-FFF2-40B4-BE49-F238E27FC236}">
                <a16:creationId xmlns:a16="http://schemas.microsoft.com/office/drawing/2014/main" id="{6A6DCAE5-0791-2144-984D-CB3D953BA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3CA37-A59B-624C-B3D0-A2D320F24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1A202-EDEB-F546-98E2-C59F6E89E88D}" type="slidenum">
              <a:rPr lang="en-US" smtClean="0"/>
              <a:t>‹#›</a:t>
            </a:fld>
            <a:endParaRPr lang="en-US"/>
          </a:p>
        </p:txBody>
      </p:sp>
    </p:spTree>
    <p:extLst>
      <p:ext uri="{BB962C8B-B14F-4D97-AF65-F5344CB8AC3E}">
        <p14:creationId xmlns:p14="http://schemas.microsoft.com/office/powerpoint/2010/main" val="1621077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6547554"/>
          </a:xfrm>
        </p:spPr>
        <p:txBody>
          <a:bodyPr>
            <a:normAutofit fontScale="90000"/>
          </a:bodyPr>
          <a:lstStyle/>
          <a:p>
            <a:r>
              <a:rPr lang="en-US" dirty="0"/>
              <a:t>Session 65: The Digital Latin Library</a:t>
            </a:r>
            <a:br>
              <a:rPr lang="en-US" dirty="0"/>
            </a:br>
            <a:br>
              <a:rPr lang="en-US" dirty="0"/>
            </a:br>
            <a:r>
              <a:rPr lang="en-US" dirty="0"/>
              <a:t> </a:t>
            </a:r>
            <a:br>
              <a:rPr lang="en-US" dirty="0"/>
            </a:br>
            <a:r>
              <a:rPr lang="en-US" dirty="0"/>
              <a:t>Is There an Editor in this Text?</a:t>
            </a:r>
            <a:br>
              <a:rPr lang="en-US" dirty="0"/>
            </a:br>
            <a:br>
              <a:rPr lang="en-US" dirty="0"/>
            </a:br>
            <a:br>
              <a:rPr lang="en-US" dirty="0"/>
            </a:br>
            <a:r>
              <a:rPr lang="en-US" dirty="0"/>
              <a:t>Bob </a:t>
            </a:r>
            <a:r>
              <a:rPr lang="en-US" dirty="0" err="1"/>
              <a:t>Kaster</a:t>
            </a:r>
            <a:br>
              <a:rPr lang="en-US" dirty="0"/>
            </a:br>
            <a:endParaRPr lang="en-US" dirty="0"/>
          </a:p>
        </p:txBody>
      </p:sp>
    </p:spTree>
    <p:extLst>
      <p:ext uri="{BB962C8B-B14F-4D97-AF65-F5344CB8AC3E}">
        <p14:creationId xmlns:p14="http://schemas.microsoft.com/office/powerpoint/2010/main" val="97856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751732" cy="2585323"/>
          </a:xfrm>
          <a:prstGeom prst="rect">
            <a:avLst/>
          </a:prstGeom>
          <a:noFill/>
        </p:spPr>
        <p:txBody>
          <a:bodyPr wrap="square" rtlCol="0">
            <a:spAutoFit/>
          </a:bodyPr>
          <a:lstStyle/>
          <a:p>
            <a:endParaRPr lang="en-US" dirty="0">
              <a:latin typeface="New Athena Unicode" panose="02000503000000020003" pitchFamily="2" charset="77"/>
            </a:endParaRPr>
          </a:p>
          <a:p>
            <a:endParaRPr lang="en-US" dirty="0">
              <a:latin typeface="New Athena Unicode" panose="02000503000000020003" pitchFamily="2" charset="77"/>
            </a:endParaRPr>
          </a:p>
          <a:p>
            <a:endParaRPr lang="en-US" dirty="0">
              <a:latin typeface="New Athena Unicode" panose="02000503000000020003" pitchFamily="2" charset="77"/>
            </a:endParaRPr>
          </a:p>
          <a:p>
            <a:endParaRPr lang="en-US" dirty="0">
              <a:latin typeface="New Athena Unicode" panose="02000503000000020003" pitchFamily="2" charset="77"/>
            </a:endParaRPr>
          </a:p>
          <a:p>
            <a:endParaRPr lang="en-US" dirty="0">
              <a:latin typeface="New Athena Unicode" panose="02000503000000020003" pitchFamily="2" charset="77"/>
            </a:endParaRPr>
          </a:p>
          <a:p>
            <a:endParaRPr lang="en-US" dirty="0">
              <a:latin typeface="New Athena Unicode" panose="02000503000000020003" pitchFamily="2" charset="77"/>
            </a:endParaRPr>
          </a:p>
          <a:p>
            <a:endParaRPr lang="en-US" dirty="0">
              <a:latin typeface="New Athena Unicode" panose="02000503000000020003" pitchFamily="2" charset="77"/>
            </a:endParaRPr>
          </a:p>
          <a:p>
            <a:pPr algn="ctr"/>
            <a:r>
              <a:rPr lang="en-US" dirty="0" err="1">
                <a:latin typeface="New Athena Unicode" panose="02000503000000020003" pitchFamily="2" charset="77"/>
              </a:rPr>
              <a:t>omine</a:t>
            </a:r>
            <a:r>
              <a:rPr lang="en-US" dirty="0">
                <a:latin typeface="New Athena Unicode" panose="02000503000000020003" pitchFamily="2" charset="77"/>
              </a:rPr>
              <a:t> </a:t>
            </a:r>
            <a:r>
              <a:rPr lang="el-GR" b="1" dirty="0">
                <a:latin typeface="New Athena Unicode" panose="02000503000000020003" pitchFamily="2" charset="77"/>
              </a:rPr>
              <a:t>ω</a:t>
            </a:r>
            <a:r>
              <a:rPr lang="en-US" dirty="0">
                <a:latin typeface="New Athena Unicode" panose="02000503000000020003" pitchFamily="2" charset="77"/>
              </a:rPr>
              <a:t>: </a:t>
            </a:r>
            <a:r>
              <a:rPr lang="en-US" dirty="0" err="1">
                <a:latin typeface="New Athena Unicode" panose="02000503000000020003" pitchFamily="2" charset="77"/>
              </a:rPr>
              <a:t>homine</a:t>
            </a:r>
            <a:r>
              <a:rPr lang="en-US" dirty="0">
                <a:latin typeface="New Athena Unicode" panose="02000503000000020003" pitchFamily="2" charset="77"/>
              </a:rPr>
              <a:t> </a:t>
            </a:r>
            <a:r>
              <a:rPr lang="en-US" b="1" dirty="0">
                <a:latin typeface="New Athena Unicode" panose="02000503000000020003" pitchFamily="2" charset="77"/>
              </a:rPr>
              <a:t>X</a:t>
            </a:r>
            <a:r>
              <a:rPr lang="en-US" dirty="0">
                <a:latin typeface="New Athena Unicode" panose="02000503000000020003" pitchFamily="2" charset="77"/>
              </a:rPr>
              <a:t> [orthographical] [lexical]</a:t>
            </a:r>
          </a:p>
          <a:p>
            <a:endParaRPr lang="en-US" dirty="0">
              <a:latin typeface="New Athena Unicode" panose="02000503000000020003" pitchFamily="2" charset="77"/>
            </a:endParaRPr>
          </a:p>
        </p:txBody>
      </p:sp>
    </p:spTree>
    <p:extLst>
      <p:ext uri="{BB962C8B-B14F-4D97-AF65-F5344CB8AC3E}">
        <p14:creationId xmlns:p14="http://schemas.microsoft.com/office/powerpoint/2010/main" val="226762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133082"/>
            <a:ext cx="12079111" cy="6724918"/>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 . .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cf. Serv. in A. 7.803, 11.581     |     non </a:t>
            </a:r>
            <a:r>
              <a:rPr lang="en-US"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dirty="0">
                <a:latin typeface="New Athena Unicode" panose="02000503000000020003" pitchFamily="2" charset="77"/>
                <a:ea typeface="Calibri" panose="020F0502020204030204" pitchFamily="34" charset="0"/>
                <a:cs typeface="Times New Roman" panose="02020603050405020304" pitchFamily="18" charset="0"/>
              </a:rPr>
              <a:t> . . . </a:t>
            </a:r>
            <a:r>
              <a:rPr lang="en-US" dirty="0" err="1">
                <a:latin typeface="New Athena Unicode" panose="02000503000000020003" pitchFamily="2" charset="77"/>
                <a:ea typeface="Calibri" panose="020F0502020204030204" pitchFamily="34" charset="0"/>
                <a:cs typeface="Times New Roman" panose="02020603050405020304" pitchFamily="18" charset="0"/>
              </a:rPr>
              <a:t>domum</a:t>
            </a:r>
            <a:r>
              <a:rPr lang="en-US" dirty="0">
                <a:latin typeface="New Athena Unicode" panose="02000503000000020003" pitchFamily="2" charset="77"/>
                <a:ea typeface="Calibri" panose="020F0502020204030204" pitchFamily="34" charset="0"/>
                <a:cs typeface="Times New Roman" panose="02020603050405020304" pitchFamily="18" charset="0"/>
              </a:rPr>
              <a:t>] cf. Serv. in A. 1.600     </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 . .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accepere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Verg</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Δ</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urbes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 </a:t>
            </a:r>
            <a:r>
              <a:rPr lang="en-US" dirty="0">
                <a:latin typeface="New Athena Unicode" panose="02000503000000020003" pitchFamily="2" charset="77"/>
                <a:ea typeface="Calibri" panose="020F0502020204030204" pitchFamily="34" charset="0"/>
                <a:cs typeface="Times New Roman" panose="02020603050405020304" pitchFamily="18" charset="0"/>
              </a:rPr>
              <a:t>u. n. m. u. a. </a:t>
            </a:r>
            <a:r>
              <a:rPr lang="en-US" b="1"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FΣ</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om</a:t>
            </a:r>
            <a:r>
              <a:rPr lang="en-US" dirty="0" err="1">
                <a:latin typeface="New Athena Unicode" panose="02000503000000020003" pitchFamily="2" charset="77"/>
                <a:ea typeface="Calibri" panose="020F0502020204030204" pitchFamily="34" charset="0"/>
                <a:cs typeface="Times New Roman" panose="02020603050405020304" pitchFamily="18" charset="0"/>
              </a:rPr>
              <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FΣ</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FΔ</a:t>
            </a:r>
            <a:r>
              <a:rPr lang="en-US" i="1" dirty="0" err="1">
                <a:latin typeface="New Athena Unicode" panose="02000503000000020003" pitchFamily="2" charset="77"/>
                <a:ea typeface="Calibri" panose="020F0502020204030204" pitchFamily="34" charset="0"/>
                <a:cs typeface="Times New Roman" panose="02020603050405020304" pitchFamily="18" charset="0"/>
              </a:rPr>
              <a:t>Pa</a:t>
            </a:r>
            <a:r>
              <a:rPr lang="en-US" dirty="0" err="1">
                <a:latin typeface="New Athena Unicode" panose="02000503000000020003" pitchFamily="2" charset="77"/>
                <a:ea typeface="Calibri" panose="020F0502020204030204" pitchFamily="34" charset="0"/>
                <a:cs typeface="Times New Roman" panose="02020603050405020304" pitchFamily="18" charset="0"/>
              </a:rPr>
              <a:t>γ</a:t>
            </a:r>
            <a:r>
              <a:rPr lang="en-US" i="1" dirty="0" err="1">
                <a:latin typeface="New Athena Unicode" panose="02000503000000020003" pitchFamily="2" charset="77"/>
                <a:ea typeface="Calibri" panose="020F0502020204030204" pitchFamily="34" charset="0"/>
                <a:cs typeface="Times New Roman" panose="02020603050405020304" pitchFamily="18" charset="0"/>
              </a:rPr>
              <a:t>W</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priuernam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a:latin typeface="New Athena Unicode" panose="02000503000000020003" pitchFamily="2" charset="77"/>
                <a:ea typeface="Calibri" panose="020F0502020204030204" pitchFamily="34" charset="0"/>
                <a:cs typeface="Times New Roman" panose="02020603050405020304" pitchFamily="18" charset="0"/>
              </a:rPr>
              <a:t>QN</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FΔ</a:t>
            </a:r>
            <a:r>
              <a:rPr lang="en-US" dirty="0">
                <a:latin typeface="New Athena Unicode" panose="02000503000000020003" pitchFamily="2" charset="77"/>
                <a:ea typeface="Calibri" panose="020F0502020204030204" pitchFamily="34" charset="0"/>
                <a:cs typeface="Times New Roman" panose="02020603050405020304" pitchFamily="18" charset="0"/>
              </a:rPr>
              <a:t>º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et </a:t>
            </a:r>
            <a:r>
              <a:rPr lang="en-US" i="1" dirty="0">
                <a:latin typeface="New Athena Unicode" panose="02000503000000020003" pitchFamily="2" charset="77"/>
                <a:ea typeface="Calibri" panose="020F0502020204030204" pitchFamily="34" charset="0"/>
                <a:cs typeface="Times New Roman" panose="02020603050405020304" pitchFamily="18" charset="0"/>
              </a:rPr>
              <a:t>Q</a:t>
            </a:r>
            <a:r>
              <a:rPr lang="en-US" dirty="0">
                <a:latin typeface="New Athena Unicode" panose="02000503000000020003" pitchFamily="2" charset="77"/>
                <a:ea typeface="Calibri" panose="020F0502020204030204" pitchFamily="34" charset="0"/>
                <a:cs typeface="Times New Roman" panose="02020603050405020304" pitchFamily="18" charset="0"/>
              </a:rPr>
              <a:t>     |     omnium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dirty="0">
                <a:latin typeface="New Athena Unicode" panose="02000503000000020003" pitchFamily="2" charset="77"/>
                <a:ea typeface="Calibri" panose="020F0502020204030204" pitchFamily="34" charset="0"/>
                <a:cs typeface="Times New Roman" panose="02020603050405020304" pitchFamily="18" charset="0"/>
              </a:rPr>
              <a:t> omnia </a:t>
            </a:r>
            <a:r>
              <a:rPr lang="en-US" b="1" dirty="0">
                <a:latin typeface="New Athena Unicode" panose="02000503000000020003" pitchFamily="2" charset="77"/>
                <a:ea typeface="Calibri" panose="020F0502020204030204" pitchFamily="34" charset="0"/>
                <a:cs typeface="Times New Roman" panose="02020603050405020304" pitchFamily="18" charset="0"/>
              </a:rPr>
              <a:t>F</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 . .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FΔ</a:t>
            </a:r>
            <a:r>
              <a:rPr lang="en-US" i="1" dirty="0" err="1">
                <a:latin typeface="New Athena Unicode" panose="02000503000000020003" pitchFamily="2" charset="77"/>
                <a:ea typeface="Calibri" panose="020F0502020204030204" pitchFamily="34" charset="0"/>
                <a:cs typeface="Times New Roman" panose="02020603050405020304" pitchFamily="18" charset="0"/>
              </a:rPr>
              <a:t>Pa</a:t>
            </a:r>
            <a:r>
              <a:rPr lang="en-US" dirty="0" err="1">
                <a:latin typeface="New Athena Unicode" panose="02000503000000020003" pitchFamily="2" charset="77"/>
                <a:ea typeface="Calibri" panose="020F0502020204030204" pitchFamily="34" charset="0"/>
                <a:cs typeface="Times New Roman" panose="02020603050405020304" pitchFamily="18" charset="0"/>
              </a:rPr>
              <a:t>γ</a:t>
            </a:r>
            <a:r>
              <a:rPr lang="en-US" i="1" dirty="0" err="1">
                <a:latin typeface="New Athena Unicode" panose="02000503000000020003" pitchFamily="2" charset="77"/>
                <a:ea typeface="Calibri" panose="020F0502020204030204" pitchFamily="34" charset="0"/>
                <a:cs typeface="Times New Roman" panose="02020603050405020304" pitchFamily="18" charset="0"/>
              </a:rPr>
              <a:t>W</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om</a:t>
            </a:r>
            <a:r>
              <a:rPr lang="en-US" dirty="0" err="1">
                <a:latin typeface="New Athena Unicode" panose="02000503000000020003" pitchFamily="2" charset="77"/>
                <a:ea typeface="Calibri" panose="020F0502020204030204" pitchFamily="34" charset="0"/>
                <a:cs typeface="Times New Roman" panose="02020603050405020304" pitchFamily="18" charset="0"/>
              </a:rPr>
              <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a:latin typeface="New Athena Unicode" panose="02000503000000020003" pitchFamily="2" charset="77"/>
                <a:ea typeface="Calibri" panose="020F0502020204030204" pitchFamily="34" charset="0"/>
                <a:cs typeface="Times New Roman" panose="02020603050405020304" pitchFamily="18" charset="0"/>
              </a:rPr>
              <a:t>Q</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FΣ</a:t>
            </a:r>
            <a:r>
              <a:rPr lang="en-US" dirty="0">
                <a:latin typeface="New Athena Unicode" panose="02000503000000020003" pitchFamily="2" charset="77"/>
                <a:ea typeface="Calibri" panose="020F0502020204030204" pitchFamily="34" charset="0"/>
                <a:cs typeface="Times New Roman" panose="02020603050405020304" pitchFamily="18" charset="0"/>
              </a:rPr>
              <a:t>, et </a:t>
            </a:r>
            <a:r>
              <a:rPr lang="en-US" dirty="0" err="1">
                <a:latin typeface="New Athena Unicode" panose="02000503000000020003" pitchFamily="2" charset="77"/>
                <a:ea typeface="Calibri" panose="020F0502020204030204" pitchFamily="34" charset="0"/>
                <a:cs typeface="Times New Roman" panose="02020603050405020304" pitchFamily="18" charset="0"/>
              </a:rPr>
              <a:t>rusticorum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Q</a:t>
            </a:r>
            <a:r>
              <a:rPr lang="en-US" i="1" baseline="30000" dirty="0" err="1">
                <a:latin typeface="New Athena Unicode" panose="02000503000000020003" pitchFamily="2" charset="77"/>
                <a:ea typeface="Calibri" panose="020F0502020204030204" pitchFamily="34" charset="0"/>
                <a:cs typeface="Times New Roman" panose="02020603050405020304" pitchFamily="18" charset="0"/>
              </a:rPr>
              <a:t>ac</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FΔ</a:t>
            </a:r>
            <a:r>
              <a:rPr lang="en-US" dirty="0" err="1">
                <a:latin typeface="New Athena Unicode" panose="02000503000000020003" pitchFamily="2" charset="77"/>
                <a:ea typeface="Calibri" panose="020F0502020204030204" pitchFamily="34" charset="0"/>
                <a:cs typeface="Times New Roman" panose="02020603050405020304" pitchFamily="18" charset="0"/>
              </a:rPr>
              <a:t>τσ</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unde</a:t>
            </a:r>
            <a:r>
              <a:rPr lang="en-US" dirty="0">
                <a:latin typeface="New Athena Unicode" panose="02000503000000020003" pitchFamily="2" charset="77"/>
                <a:ea typeface="Calibri" panose="020F0502020204030204" pitchFamily="34" charset="0"/>
                <a:cs typeface="Times New Roman" panose="02020603050405020304" pitchFamily="18" charset="0"/>
              </a:rPr>
              <a:t> et infra </a:t>
            </a:r>
            <a:r>
              <a:rPr lang="en-US"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FΔ</a:t>
            </a:r>
            <a:r>
              <a:rPr lang="en-US" i="1" dirty="0" err="1">
                <a:latin typeface="New Athena Unicode" panose="02000503000000020003" pitchFamily="2" charset="77"/>
                <a:ea typeface="Calibri" panose="020F0502020204030204" pitchFamily="34" charset="0"/>
                <a:cs typeface="Times New Roman" panose="02020603050405020304" pitchFamily="18" charset="0"/>
              </a:rPr>
              <a:t>PaPcW</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multa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multam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a:latin typeface="New Athena Unicode" panose="02000503000000020003" pitchFamily="2" charset="77"/>
                <a:ea typeface="Calibri" panose="020F0502020204030204" pitchFamily="34" charset="0"/>
                <a:cs typeface="Times New Roman" panose="02020603050405020304" pitchFamily="18" charset="0"/>
              </a:rPr>
              <a:t>Y</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a:t>
            </a:r>
            <a:r>
              <a:rPr lang="en-US" i="1" dirty="0" err="1">
                <a:latin typeface="New Athena Unicode" panose="02000503000000020003" pitchFamily="2" charset="77"/>
                <a:ea typeface="Calibri" panose="020F0502020204030204" pitchFamily="34" charset="0"/>
                <a:cs typeface="Times New Roman" panose="02020603050405020304" pitchFamily="18" charset="0"/>
              </a:rPr>
              <a:t>PaW</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tyrrene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t. </a:t>
            </a:r>
            <a:r>
              <a:rPr lang="en-US" b="1" dirty="0" err="1">
                <a:latin typeface="New Athena Unicode" panose="02000503000000020003" pitchFamily="2" charset="77"/>
                <a:ea typeface="Calibri" panose="020F0502020204030204" pitchFamily="34" charset="0"/>
                <a:cs typeface="Times New Roman" panose="02020603050405020304" pitchFamily="18" charset="0"/>
              </a:rPr>
              <a:t>Δ</a:t>
            </a:r>
            <a:r>
              <a:rPr lang="en-US" dirty="0">
                <a:latin typeface="New Athena Unicode" panose="02000503000000020003" pitchFamily="2" charset="77"/>
                <a:ea typeface="Calibri" panose="020F0502020204030204" pitchFamily="34" charset="0"/>
                <a:cs typeface="Times New Roman" panose="02020603050405020304" pitchFamily="18" charset="0"/>
              </a:rPr>
              <a:t>     |     quod (2º)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a:t>
            </a:r>
            <a:r>
              <a:rPr lang="en-US" dirty="0" err="1">
                <a:latin typeface="New Athena Unicode" panose="02000503000000020003" pitchFamily="2" charset="77"/>
                <a:ea typeface="Calibri" panose="020F0502020204030204" pitchFamily="34" charset="0"/>
                <a:cs typeface="Times New Roman" panose="02020603050405020304" pitchFamily="18" charset="0"/>
              </a:rPr>
              <a:t>θ</a:t>
            </a:r>
            <a:r>
              <a:rPr lang="en-US" b="1" dirty="0" err="1">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eo</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a:latin typeface="New Athena Unicode" panose="02000503000000020003" pitchFamily="2" charset="77"/>
                <a:ea typeface="Calibri" panose="020F0502020204030204" pitchFamily="34" charset="0"/>
                <a:cs typeface="Times New Roman" panose="02020603050405020304" pitchFamily="18" charset="0"/>
              </a:rPr>
              <a:t>J</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om</a:t>
            </a:r>
            <a:r>
              <a:rPr lang="en-US" dirty="0" err="1">
                <a:latin typeface="New Athena Unicode" panose="02000503000000020003" pitchFamily="2" charset="77"/>
                <a:ea typeface="Calibri" panose="020F0502020204030204" pitchFamily="34" charset="0"/>
                <a:cs typeface="Times New Roman" panose="02020603050405020304" pitchFamily="18" charset="0"/>
              </a:rPr>
              <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a:t>
            </a:r>
            <a:r>
              <a:rPr lang="en-US" dirty="0">
                <a:latin typeface="New Athena Unicode" panose="02000503000000020003" pitchFamily="2" charset="77"/>
                <a:ea typeface="Calibri" panose="020F0502020204030204" pitchFamily="34" charset="0"/>
                <a:cs typeface="Times New Roman" panose="02020603050405020304" pitchFamily="18" charset="0"/>
              </a:rPr>
              <a:t>     |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FΓ</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conuiuii</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Δ</a:t>
            </a:r>
            <a:endParaRPr lang="en-US" b="1"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(note: </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dirty="0">
                <a:latin typeface="New Athena Unicode" panose="02000503000000020003" pitchFamily="2" charset="77"/>
                <a:ea typeface="Calibri" panose="020F0502020204030204" pitchFamily="34" charset="0"/>
                <a:cs typeface="Times New Roman" panose="02020603050405020304" pitchFamily="18" charset="0"/>
              </a:rPr>
              <a:t> and </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denote the two branches of the tradition of the vulgate Servius [= </a:t>
            </a:r>
            <a:r>
              <a:rPr lang="el-GR" b="1" dirty="0">
                <a:latin typeface="New Athena Unicode" panose="02000503000000020003" pitchFamily="2" charset="77"/>
                <a:ea typeface="Calibri" panose="020F0502020204030204" pitchFamily="34" charset="0"/>
                <a:cs typeface="Times New Roman" panose="02020603050405020304" pitchFamily="18" charset="0"/>
              </a:rPr>
              <a:t>Σ</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F</a:t>
            </a:r>
            <a:r>
              <a:rPr lang="en-US" dirty="0">
                <a:latin typeface="New Athena Unicode" panose="02000503000000020003" pitchFamily="2" charset="77"/>
                <a:ea typeface="Calibri" panose="020F0502020204030204" pitchFamily="34" charset="0"/>
                <a:cs typeface="Times New Roman" panose="02020603050405020304" pitchFamily="18" charset="0"/>
              </a:rPr>
              <a:t> is the tradition of Servius </a:t>
            </a:r>
            <a:r>
              <a:rPr lang="en-US" dirty="0" err="1">
                <a:latin typeface="New Athena Unicode" panose="02000503000000020003" pitchFamily="2" charset="77"/>
                <a:ea typeface="Calibri" panose="020F0502020204030204" pitchFamily="34" charset="0"/>
                <a:cs typeface="Times New Roman" panose="02020603050405020304" pitchFamily="18" charset="0"/>
              </a:rPr>
              <a:t>Auctus</a:t>
            </a:r>
            <a:r>
              <a:rPr lang="en-US" dirty="0">
                <a:latin typeface="New Athena Unicode" panose="02000503000000020003" pitchFamily="2" charset="77"/>
                <a:ea typeface="Calibri" panose="020F0502020204030204" pitchFamily="34" charset="0"/>
                <a:cs typeface="Times New Roman" panose="02020603050405020304" pitchFamily="18" charset="0"/>
              </a:rPr>
              <a:t>; other </a:t>
            </a:r>
            <a:r>
              <a:rPr lang="en-US" i="1" dirty="0">
                <a:latin typeface="New Athena Unicode" panose="02000503000000020003" pitchFamily="2" charset="77"/>
                <a:ea typeface="Calibri" panose="020F0502020204030204" pitchFamily="34" charset="0"/>
                <a:cs typeface="Times New Roman" panose="02020603050405020304" pitchFamily="18" charset="0"/>
              </a:rPr>
              <a:t>sigla</a:t>
            </a:r>
            <a:r>
              <a:rPr lang="en-US" dirty="0">
                <a:latin typeface="New Athena Unicode" panose="02000503000000020003" pitchFamily="2" charset="77"/>
                <a:ea typeface="Calibri" panose="020F0502020204030204" pitchFamily="34" charset="0"/>
                <a:cs typeface="Times New Roman" panose="02020603050405020304" pitchFamily="18" charset="0"/>
              </a:rPr>
              <a:t> denote either reconstructed </a:t>
            </a:r>
            <a:r>
              <a:rPr lang="en-US" dirty="0" err="1">
                <a:latin typeface="New Athena Unicode" panose="02000503000000020003" pitchFamily="2" charset="77"/>
                <a:ea typeface="Calibri" panose="020F0502020204030204" pitchFamily="34" charset="0"/>
                <a:cs typeface="Times New Roman" panose="02020603050405020304" pitchFamily="18" charset="0"/>
              </a:rPr>
              <a:t>hyparchetypes</a:t>
            </a:r>
            <a:r>
              <a:rPr lang="en-US" dirty="0">
                <a:latin typeface="New Athena Unicode" panose="02000503000000020003" pitchFamily="2" charset="77"/>
                <a:ea typeface="Calibri" panose="020F0502020204030204" pitchFamily="34" charset="0"/>
                <a:cs typeface="Times New Roman" panose="02020603050405020304" pitchFamily="18" charset="0"/>
              </a:rPr>
              <a:t> [e.g., </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dirty="0">
                <a:latin typeface="New Athena Unicode" panose="02000503000000020003" pitchFamily="2" charset="77"/>
                <a:ea typeface="Calibri" panose="020F0502020204030204" pitchFamily="34" charset="0"/>
                <a:cs typeface="Times New Roman" panose="02020603050405020304" pitchFamily="18" charset="0"/>
              </a:rPr>
              <a:t>] or individual extant manuscripts [e.g., </a:t>
            </a:r>
            <a:r>
              <a:rPr lang="en-US" i="1" dirty="0">
                <a:latin typeface="New Athena Unicode" panose="02000503000000020003" pitchFamily="2" charset="77"/>
                <a:ea typeface="Calibri" panose="020F0502020204030204" pitchFamily="34" charset="0"/>
                <a:cs typeface="Times New Roman" panose="02020603050405020304" pitchFamily="18" charset="0"/>
              </a:rPr>
              <a:t>Pa</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endParaRPr lang="en-US" dirty="0"/>
          </a:p>
          <a:p>
            <a:r>
              <a:rPr lang="en-US" dirty="0">
                <a:latin typeface="New Athena Unicode" panose="02000503000000020003" pitchFamily="2" charset="77"/>
              </a:rPr>
              <a:t>(</a:t>
            </a:r>
            <a:r>
              <a:rPr lang="en-US" b="1" dirty="0">
                <a:latin typeface="New Athena Unicode" panose="02000503000000020003" pitchFamily="2" charset="77"/>
              </a:rPr>
              <a:t>567</a:t>
            </a:r>
            <a:r>
              <a:rPr lang="en-US" dirty="0">
                <a:latin typeface="New Athena Unicode" panose="02000503000000020003" pitchFamily="2" charset="77"/>
              </a:rPr>
              <a:t> </a:t>
            </a:r>
            <a:r>
              <a:rPr lang="en-US" cap="small" dirty="0">
                <a:latin typeface="New Athena Unicode" panose="02000503000000020003" pitchFamily="2" charset="77"/>
              </a:rPr>
              <a:t>cities received that man neither within their dwellings nor within their walls </a:t>
            </a:r>
            <a:r>
              <a:rPr lang="en-US" dirty="0">
                <a:latin typeface="New Athena Unicode" panose="02000503000000020003" pitchFamily="2" charset="77"/>
              </a:rPr>
              <a:t> It is not surprising that no community received that man: for though he was a native of </a:t>
            </a:r>
            <a:r>
              <a:rPr lang="en-US" dirty="0" err="1">
                <a:latin typeface="New Athena Unicode" panose="02000503000000020003" pitchFamily="2" charset="77"/>
              </a:rPr>
              <a:t>Privernum</a:t>
            </a:r>
            <a:r>
              <a:rPr lang="en-US" dirty="0">
                <a:latin typeface="New Athena Unicode" panose="02000503000000020003" pitchFamily="2" charset="77"/>
              </a:rPr>
              <a:t>, the hatred of all people was directed in general against </a:t>
            </a:r>
            <a:r>
              <a:rPr lang="en-US" dirty="0" err="1">
                <a:latin typeface="New Athena Unicode" panose="02000503000000020003" pitchFamily="2" charset="77"/>
              </a:rPr>
              <a:t>Metabus</a:t>
            </a:r>
            <a:r>
              <a:rPr lang="en-US" dirty="0">
                <a:latin typeface="New Athena Unicode" panose="02000503000000020003" pitchFamily="2" charset="77"/>
              </a:rPr>
              <a:t>, since almost all of Italy had been in the dominion of the Etruscans. In fact he had been expelled by the nation of the Volsci, which was itself also in the power of the Etruscans, a subject that Cato pursued in great detail. Hence the line (11.581), “Throughout the towns of Etruria many mothers wished in vain to have her [Camilla] as a daughter-in-law,” which would make no sense if rights of intermarriage did not obtain among them.)</a:t>
            </a:r>
          </a:p>
        </p:txBody>
      </p:sp>
    </p:spTree>
    <p:extLst>
      <p:ext uri="{BB962C8B-B14F-4D97-AF65-F5344CB8AC3E}">
        <p14:creationId xmlns:p14="http://schemas.microsoft.com/office/powerpoint/2010/main" val="200317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133082"/>
            <a:ext cx="12079111" cy="6631046"/>
          </a:xfrm>
          <a:prstGeom prst="rect">
            <a:avLst/>
          </a:prstGeom>
          <a:noFill/>
        </p:spPr>
        <p:txBody>
          <a:bodyPr wrap="square" rtlCol="0">
            <a:spAutoFit/>
          </a:bodyPr>
          <a:lstStyle/>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cap="small" dirty="0" err="1">
                <a:latin typeface="New Athena Unicode" panose="02000503000000020003" pitchFamily="2" charset="77"/>
                <a:ea typeface="Times New Roman" panose="02020603050405020304" pitchFamily="18" charset="0"/>
                <a:cs typeface="Times New Roman" panose="02020603050405020304" pitchFamily="18" charset="0"/>
              </a:rPr>
              <a:t>vllae</a:t>
            </a:r>
            <a:r>
              <a:rPr lang="en-US" cap="small"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 u. </a:t>
            </a:r>
            <a:r>
              <a:rPr lang="el-GR" b="1" dirty="0">
                <a:latin typeface="New Athena Unicode" panose="02000503000000020003" pitchFamily="2" charset="77"/>
                <a:ea typeface="Times New Roman" panose="02020603050405020304" pitchFamily="18" charset="0"/>
                <a:cs typeface="Times New Roman" panose="02020603050405020304" pitchFamily="18" charset="0"/>
              </a:rPr>
              <a:t>Γ</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moenibvs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accepere</a:t>
            </a:r>
            <a:r>
              <a:rPr lang="en-US" cap="small"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Verg</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cap="small"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urbes</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 n. m. u. a.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a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nulla</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susceptum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non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susceptum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Privernas</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FΔ</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priuernam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QN</a:t>
            </a:r>
            <a:r>
              <a:rPr lang="en-US" dirty="0">
                <a:latin typeface="New Athena Unicode" panose="02000503000000020003" pitchFamily="2" charset="77"/>
                <a:ea typeface="Times New Roman" panose="02020603050405020304" pitchFamily="18" charset="0"/>
                <a:cs typeface="Times New Roman" panose="02020603050405020304" pitchFamily="18" charset="0"/>
              </a:rPr>
              <a:t> [morphological]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esset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FΔ</a:t>
            </a:r>
            <a:r>
              <a:rPr lang="en-US" dirty="0">
                <a:latin typeface="New Athena Unicode" panose="02000503000000020003" pitchFamily="2" charset="77"/>
                <a:ea typeface="Times New Roman" panose="02020603050405020304" pitchFamily="18" charset="0"/>
                <a:cs typeface="Times New Roman" panose="02020603050405020304" pitchFamily="18" charset="0"/>
              </a:rPr>
              <a:t>º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esset</a:t>
            </a:r>
            <a:r>
              <a:rPr lang="en-US" dirty="0">
                <a:latin typeface="New Athena Unicode" panose="02000503000000020003" pitchFamily="2" charset="77"/>
                <a:ea typeface="Times New Roman" panose="02020603050405020304" pitchFamily="18" charset="0"/>
                <a:cs typeface="Times New Roman" panose="02020603050405020304" pitchFamily="18" charset="0"/>
              </a:rPr>
              <a:t> et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Q</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omnium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omnia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odia</a:t>
            </a:r>
            <a:r>
              <a:rPr lang="en-US" dirty="0">
                <a:latin typeface="New Athena Unicode" panose="02000503000000020003" pitchFamily="2" charset="77"/>
                <a:ea typeface="Times New Roman" panose="02020603050405020304" pitchFamily="18" charset="0"/>
                <a:cs typeface="Times New Roman" panose="02020603050405020304" pitchFamily="18" charset="0"/>
              </a:rPr>
              <a:t> . . .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etiam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FΔ</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Q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Etruscorum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et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rusticorum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Q</a:t>
            </a:r>
            <a:r>
              <a:rPr lang="en-US" i="1" baseline="30000" dirty="0" err="1">
                <a:latin typeface="New Athena Unicode" panose="02000503000000020003" pitchFamily="2" charset="77"/>
                <a:ea typeface="Times New Roman" panose="02020603050405020304" pitchFamily="18" charset="0"/>
                <a:cs typeface="Times New Roman" panose="02020603050405020304" pitchFamily="18" charset="0"/>
              </a:rPr>
              <a:t>ac</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segmentational</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 [lexical]</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regebatur</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regebantur</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morphologivcal</a:t>
            </a:r>
            <a:r>
              <a:rPr lang="en-US" dirty="0">
                <a:latin typeface="New Athena Unicode" panose="02000503000000020003" pitchFamily="2" charset="77"/>
                <a:ea typeface="Times New Roman" panose="02020603050405020304" pitchFamily="18" charset="0"/>
                <a:cs typeface="Times New Roman" panose="02020603050405020304" pitchFamily="18" charset="0"/>
              </a:rPr>
              <a:t>]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hinc</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est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FΔ</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τσ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unde</a:t>
            </a:r>
            <a:r>
              <a:rPr lang="en-US" dirty="0">
                <a:latin typeface="New Athena Unicode" panose="02000503000000020003" pitchFamily="2" charset="77"/>
                <a:ea typeface="Times New Roman" panose="02020603050405020304" pitchFamily="18" charset="0"/>
                <a:cs typeface="Times New Roman" panose="02020603050405020304" pitchFamily="18" charset="0"/>
              </a:rPr>
              <a:t> et infra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[lexical]</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multae</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FΔ</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PaPcW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multa</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multam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Y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Tyrrhena</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tyrrene</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[orthographical]</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 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quod non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procederet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quae</a:t>
            </a:r>
            <a:r>
              <a:rPr lang="en-US" dirty="0">
                <a:latin typeface="New Athena Unicode" panose="02000503000000020003" pitchFamily="2" charset="77"/>
                <a:ea typeface="Times New Roman" panose="02020603050405020304" pitchFamily="18" charset="0"/>
                <a:cs typeface="Times New Roman" panose="02020603050405020304" pitchFamily="18" charset="0"/>
              </a:rPr>
              <a:t> non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procederent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inter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eos</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θ</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inter in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eo</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J</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 [morphological]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essent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0"/>
              </a:spcBef>
              <a:spcAft>
                <a:spcPts val="600"/>
              </a:spcAft>
              <a:tabLst>
                <a:tab pos="228600" algn="l"/>
                <a:tab pos="457200" algn="l"/>
                <a:tab pos="2971800" algn="ctr"/>
                <a:tab pos="5943600" algn="r"/>
                <a:tab pos="457200" algn="l"/>
                <a:tab pos="2971800" algn="ctr"/>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conubii</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conuiuii</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[orthographical] [lexical]</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ndParaRPr>
          </a:p>
        </p:txBody>
      </p:sp>
    </p:spTree>
    <p:extLst>
      <p:ext uri="{BB962C8B-B14F-4D97-AF65-F5344CB8AC3E}">
        <p14:creationId xmlns:p14="http://schemas.microsoft.com/office/powerpoint/2010/main" val="395608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133082"/>
            <a:ext cx="12079111" cy="3387594"/>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dirty="0">
                <a:latin typeface="New Athena Unicode" panose="02000503000000020003" pitchFamily="2" charset="77"/>
                <a:ea typeface="Calibri" panose="020F0502020204030204" pitchFamily="34" charset="0"/>
                <a:cs typeface="Times New Roman" panose="02020603050405020304" pitchFamily="18" charset="0"/>
              </a:rPr>
              <a:t>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a </a:t>
            </a:r>
            <a:r>
              <a:rPr lang="en-US" b="1"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cap="small" dirty="0" err="1">
                <a:latin typeface="New Athena Unicode" panose="02000503000000020003" pitchFamily="2" charset="77"/>
                <a:ea typeface="Times New Roman" panose="02020603050405020304" pitchFamily="18" charset="0"/>
                <a:cs typeface="Times New Roman" panose="02020603050405020304" pitchFamily="18" charset="0"/>
              </a:rPr>
              <a:t>vllae</a:t>
            </a:r>
            <a:r>
              <a:rPr lang="en-US" cap="small"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 u. </a:t>
            </a:r>
            <a:r>
              <a:rPr lang="el-GR" b="1" dirty="0">
                <a:latin typeface="New Athena Unicode" panose="02000503000000020003" pitchFamily="2" charset="77"/>
                <a:ea typeface="Times New Roman" panose="02020603050405020304" pitchFamily="18" charset="0"/>
                <a:cs typeface="Times New Roman" panose="02020603050405020304" pitchFamily="18" charset="0"/>
              </a:rPr>
              <a:t>Γ</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moenibvs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accepere</a:t>
            </a:r>
            <a:r>
              <a:rPr lang="en-US" cap="small"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Verg</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cap="small"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urbes</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 n. m. u. a.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a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nulla</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om</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susceptum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non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susceptum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081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133082"/>
            <a:ext cx="12079111" cy="2351093"/>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b="1"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Privernas</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FΔ</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priuernam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QN</a:t>
            </a:r>
            <a:r>
              <a:rPr lang="en-US" dirty="0">
                <a:latin typeface="New Athena Unicode" panose="02000503000000020003" pitchFamily="2" charset="77"/>
                <a:ea typeface="Times New Roman" panose="02020603050405020304" pitchFamily="18" charset="0"/>
                <a:cs typeface="Times New Roman" panose="02020603050405020304" pitchFamily="18" charset="0"/>
              </a:rPr>
              <a:t> [morphological] [syntactic]</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00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133082"/>
            <a:ext cx="12079111" cy="2351093"/>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omnium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omnium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omnia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37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133082"/>
            <a:ext cx="12079111" cy="3058979"/>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omnia                                                                                               |   omnium</a:t>
            </a:r>
            <a:r>
              <a:rPr lang="en-US" dirty="0">
                <a:latin typeface="New Athena Unicode" panose="02000503000000020003" pitchFamily="2" charset="77"/>
                <a:ea typeface="Calibri" panose="020F0502020204030204" pitchFamily="34" charset="0"/>
                <a:cs typeface="Times New Roman" panose="02020603050405020304" pitchFamily="18" charset="0"/>
              </a:rPr>
              <a:t> </a:t>
            </a:r>
          </a:p>
          <a:p>
            <a:pPr algn="just">
              <a:spcAft>
                <a:spcPts val="600"/>
              </a:spcAft>
              <a:tabLst>
                <a:tab pos="228600" algn="l"/>
                <a:tab pos="457200" algn="l"/>
                <a:tab pos="2971800" algn="ctr"/>
                <a:tab pos="5943600" algn="r"/>
              </a:tabLst>
            </a:pP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a:latin typeface="New Athena Unicode" panose="02000503000000020003" pitchFamily="2" charset="77"/>
                <a:ea typeface="Times New Roman" panose="02020603050405020304" pitchFamily="18" charset="0"/>
                <a:cs typeface="Times New Roman" panose="02020603050405020304" pitchFamily="18" charset="0"/>
              </a:rPr>
              <a:t>omnium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Σ</a:t>
            </a:r>
            <a:r>
              <a:rPr lang="en-US" dirty="0">
                <a:latin typeface="New Athena Unicode" panose="02000503000000020003" pitchFamily="2" charset="77"/>
                <a:ea typeface="Times New Roman" panose="02020603050405020304" pitchFamily="18" charset="0"/>
                <a:cs typeface="Times New Roman" panose="02020603050405020304" pitchFamily="18" charset="0"/>
              </a:rPr>
              <a:t> omnia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32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48463"/>
            <a:ext cx="12079111" cy="2720938"/>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b="1"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multae</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FΔ</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PaPcW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multa</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multam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Y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Tyrrhena</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F</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paW</a:t>
            </a:r>
            <a:r>
              <a:rPr lang="en-US" i="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tyrrene</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Γ</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[orthographical]</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[morphological] [syntactic] 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[subtractive]</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179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48463"/>
            <a:ext cx="12079111" cy="2351093"/>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Etruscorum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et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rusticorum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Q</a:t>
            </a:r>
            <a:r>
              <a:rPr lang="en-US" i="1" baseline="30000" dirty="0" err="1">
                <a:latin typeface="New Athena Unicode" panose="02000503000000020003" pitchFamily="2" charset="77"/>
                <a:ea typeface="Times New Roman" panose="02020603050405020304" pitchFamily="18" charset="0"/>
                <a:cs typeface="Times New Roman" panose="02020603050405020304" pitchFamily="18" charset="0"/>
              </a:rPr>
              <a:t>ac</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segmentational</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 [lexical]</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704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48463"/>
            <a:ext cx="12079111" cy="3830472"/>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Etruscorum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FΣ</a:t>
            </a:r>
            <a:r>
              <a:rPr lang="en-US" dirty="0">
                <a:latin typeface="New Athena Unicode" panose="02000503000000020003" pitchFamily="2" charset="77"/>
                <a:ea typeface="Times New Roman" panose="02020603050405020304" pitchFamily="18" charset="0"/>
                <a:cs typeface="Times New Roman" panose="02020603050405020304" pitchFamily="18" charset="0"/>
              </a:rPr>
              <a:t>, et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rusticorum</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i="1" dirty="0" err="1">
                <a:latin typeface="New Athena Unicode" panose="02000503000000020003" pitchFamily="2" charset="77"/>
                <a:ea typeface="Times New Roman" panose="02020603050405020304" pitchFamily="18" charset="0"/>
                <a:cs typeface="Times New Roman" panose="02020603050405020304" pitchFamily="18" charset="0"/>
              </a:rPr>
              <a:t>Q</a:t>
            </a:r>
            <a:r>
              <a:rPr lang="en-US" i="1" baseline="30000" dirty="0" err="1">
                <a:latin typeface="New Athena Unicode" panose="02000503000000020003" pitchFamily="2" charset="77"/>
                <a:ea typeface="Times New Roman" panose="02020603050405020304" pitchFamily="18" charset="0"/>
                <a:cs typeface="Times New Roman" panose="02020603050405020304" pitchFamily="18" charset="0"/>
              </a:rPr>
              <a:t>ac</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segmentational</a:t>
            </a:r>
            <a:r>
              <a:rPr lang="en-US" dirty="0">
                <a:latin typeface="New Athena Unicode" panose="02000503000000020003" pitchFamily="2" charset="77"/>
                <a:ea typeface="Times New Roman" panose="02020603050405020304" pitchFamily="18" charset="0"/>
                <a:cs typeface="Times New Roman" panose="02020603050405020304" pitchFamily="18" charset="0"/>
              </a:rPr>
              <a:t>] [additive] [lexical]</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indent="-228600" algn="ctr">
              <a:lnSpc>
                <a:spcPct val="115000"/>
              </a:lnSpc>
              <a:spcBef>
                <a:spcPts val="430"/>
              </a:spcBef>
              <a:tabLst>
                <a:tab pos="228600" algn="l"/>
                <a:tab pos="457200" algn="l"/>
                <a:tab pos="2971800" algn="ctr"/>
                <a:tab pos="5943600" algn="r"/>
                <a:tab pos="228600" algn="l"/>
                <a:tab pos="457200" algn="l"/>
                <a:tab pos="2540000" algn="l"/>
                <a:tab pos="2971800" algn="ctr"/>
                <a:tab pos="4051300" algn="l"/>
                <a:tab pos="5943600" algn="r"/>
              </a:tabLst>
            </a:pPr>
            <a:r>
              <a:rPr lang="en-US" i="1"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—&gt; </a:t>
            </a:r>
            <a:r>
              <a:rPr lang="en-US" i="1" dirty="0">
                <a:latin typeface="New Athena Unicode" panose="02000503000000020003" pitchFamily="2" charset="77"/>
                <a:ea typeface="Calibri" panose="020F0502020204030204" pitchFamily="34" charset="0"/>
                <a:cs typeface="Times New Roman" panose="02020603050405020304" pitchFamily="18" charset="0"/>
              </a:rPr>
              <a:t>et </a:t>
            </a:r>
            <a:r>
              <a:rPr lang="en-US" i="1" dirty="0" err="1">
                <a:latin typeface="New Athena Unicode" panose="02000503000000020003" pitchFamily="2" charset="77"/>
                <a:ea typeface="Calibri" panose="020F0502020204030204" pitchFamily="34" charset="0"/>
                <a:cs typeface="Times New Roman" panose="02020603050405020304" pitchFamily="18" charset="0"/>
              </a:rPr>
              <a:t>ruscorum</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dirty="0">
                <a:latin typeface="New Athena Unicode" panose="02000503000000020003" pitchFamily="2" charset="77"/>
                <a:ea typeface="Calibri" panose="020F0502020204030204" pitchFamily="34" charset="0"/>
                <a:cs typeface="Times New Roman" panose="02020603050405020304" pitchFamily="18" charset="0"/>
              </a:rPr>
              <a:t>[segmentation] —&gt; </a:t>
            </a:r>
            <a:r>
              <a:rPr lang="en-US" i="1" dirty="0">
                <a:latin typeface="New Athena Unicode" panose="02000503000000020003" pitchFamily="2" charset="77"/>
                <a:ea typeface="Calibri" panose="020F0502020204030204" pitchFamily="34" charset="0"/>
                <a:cs typeface="Times New Roman" panose="02020603050405020304" pitchFamily="18" charset="0"/>
              </a:rPr>
              <a:t>et </a:t>
            </a:r>
            <a:r>
              <a:rPr lang="en-US" i="1" dirty="0" err="1">
                <a:latin typeface="New Athena Unicode" panose="02000503000000020003" pitchFamily="2" charset="77"/>
                <a:ea typeface="Calibri" panose="020F0502020204030204" pitchFamily="34" charset="0"/>
                <a:cs typeface="Times New Roman" panose="02020603050405020304" pitchFamily="18" charset="0"/>
              </a:rPr>
              <a:t>rusticorum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a:latin typeface="New Athena Unicode" panose="02000503000000020003" pitchFamily="2" charset="77"/>
                <a:ea typeface="Times New Roman" panose="02020603050405020304" pitchFamily="18" charset="0"/>
                <a:cs typeface="Times New Roman" panose="02020603050405020304" pitchFamily="18" charset="0"/>
              </a:rPr>
              <a:t>[additive] [lexical]</a:t>
            </a: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i="1"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750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2000" dirty="0">
                <a:latin typeface="New Athena Unicode" panose="02000503000000020003" pitchFamily="2" charset="77"/>
              </a:rPr>
              <a:t>Taxonomy of variants</a:t>
            </a: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923330"/>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endParaRPr lang="en-US" dirty="0">
              <a:latin typeface="New Athena Unicode" panose="02000503000000020003" pitchFamily="2" charset="77"/>
            </a:endParaRPr>
          </a:p>
        </p:txBody>
      </p:sp>
    </p:spTree>
    <p:extLst>
      <p:ext uri="{BB962C8B-B14F-4D97-AF65-F5344CB8AC3E}">
        <p14:creationId xmlns:p14="http://schemas.microsoft.com/office/powerpoint/2010/main" val="384172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48463"/>
            <a:ext cx="12079111" cy="2376741"/>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marL="228600" marR="0" indent="-228600" algn="just">
              <a:lnSpc>
                <a:spcPct val="115000"/>
              </a:lnSpc>
              <a:spcBef>
                <a:spcPts val="0"/>
              </a:spcBef>
              <a:spcAft>
                <a:spcPts val="600"/>
              </a:spcAft>
              <a:tabLst>
                <a:tab pos="228600" algn="l"/>
                <a:tab pos="457200" algn="l"/>
                <a:tab pos="2971800" algn="ctr"/>
                <a:tab pos="5943600" algn="r"/>
                <a:tab pos="457200" algn="l"/>
                <a:tab pos="2971800" algn="ctr"/>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conubii</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conuiuii</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[orthographical] [lexical]</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marL="228600" marR="0" indent="-228600" algn="just">
              <a:lnSpc>
                <a:spcPct val="115000"/>
              </a:lnSpc>
              <a:spcBef>
                <a:spcPts val="430"/>
              </a:spcBef>
              <a:spcAft>
                <a:spcPts val="0"/>
              </a:spcAft>
              <a:tabLst>
                <a:tab pos="228600" algn="l"/>
                <a:tab pos="457200" algn="l"/>
                <a:tab pos="2971800" algn="ctr"/>
                <a:tab pos="5943600" algn="r"/>
                <a:tab pos="228600" algn="l"/>
                <a:tab pos="457200" algn="l"/>
                <a:tab pos="2540000" algn="l"/>
                <a:tab pos="2971800" algn="ctr"/>
                <a:tab pos="4051300" algn="l"/>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0502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112889" y="48463"/>
            <a:ext cx="12079111" cy="4739759"/>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cap="small" dirty="0">
                <a:latin typeface="New Athena Unicode" panose="02000503000000020003" pitchFamily="2" charset="77"/>
                <a:ea typeface="Calibri" panose="020F0502020204030204" pitchFamily="34" charset="0"/>
                <a:cs typeface="Times New Roman" panose="02020603050405020304" pitchFamily="18" charset="0"/>
              </a:rPr>
              <a:t> n&lt;on&gt; m&lt;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oenibvs</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a&lt;</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ccepere</a:t>
            </a:r>
            <a:r>
              <a:rPr lang="en-US"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omnium </a:t>
            </a:r>
            <a:r>
              <a:rPr lang="en-US" dirty="0" err="1">
                <a:latin typeface="New Athena Unicode" panose="02000503000000020003" pitchFamily="2" charset="77"/>
                <a:ea typeface="Calibri" panose="020F0502020204030204" pitchFamily="34" charset="0"/>
                <a:cs typeface="Times New Roman" panose="02020603050405020304" pitchFamily="18" charset="0"/>
              </a:rPr>
              <a:t>odia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pulsus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 </a:t>
            </a:r>
            <a:r>
              <a:rPr lang="en-US"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quae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dirty="0" err="1">
                <a:latin typeface="New Athena Unicode" panose="02000503000000020003" pitchFamily="2" charset="77"/>
                <a:ea typeface="Calibri" panose="020F0502020204030204" pitchFamily="34" charset="0"/>
                <a:cs typeface="Times New Roman" panose="02020603050405020304" pitchFamily="18" charset="0"/>
              </a:rPr>
              <a:t>hinc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i="1" dirty="0">
                <a:latin typeface="New Athena Unicode" panose="02000503000000020003" pitchFamily="2" charset="77"/>
                <a:ea typeface="Calibri" panose="020F0502020204030204" pitchFamily="34" charset="0"/>
                <a:cs typeface="Times New Roman" panose="02020603050405020304" pitchFamily="18" charset="0"/>
              </a:rPr>
              <a:t> 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quod non </a:t>
            </a:r>
            <a:r>
              <a:rPr lang="en-US"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dirty="0">
                <a:latin typeface="New Athena Unicode" panose="02000503000000020003" pitchFamily="2" charset="77"/>
                <a:ea typeface="Calibri" panose="020F0502020204030204" pitchFamily="34" charset="0"/>
                <a:cs typeface="Times New Roman" panose="02020603050405020304" pitchFamily="18" charset="0"/>
              </a:rPr>
              <a:t>, nisi inter </a:t>
            </a:r>
            <a:r>
              <a:rPr lang="en-US" dirty="0" err="1">
                <a:latin typeface="New Athena Unicode" panose="02000503000000020003" pitchFamily="2" charset="77"/>
                <a:ea typeface="Calibri" panose="020F0502020204030204" pitchFamily="34" charset="0"/>
                <a:cs typeface="Times New Roman" panose="02020603050405020304" pitchFamily="18" charset="0"/>
              </a:rPr>
              <a:t>eos</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a:latin typeface="New Athena Unicode" panose="02000503000000020003" pitchFamily="2" charset="77"/>
                <a:ea typeface="Calibri" panose="020F0502020204030204" pitchFamily="34" charset="0"/>
                <a:cs typeface="Times New Roman" panose="02020603050405020304" pitchFamily="18" charset="0"/>
              </a:rPr>
              <a:t>——————————————————————————————————————</a:t>
            </a:r>
          </a:p>
          <a:p>
            <a:pPr algn="just">
              <a:spcAft>
                <a:spcPts val="600"/>
              </a:spcAft>
              <a:tabLst>
                <a:tab pos="228600" algn="l"/>
                <a:tab pos="457200" algn="l"/>
                <a:tab pos="2971800" algn="ctr"/>
                <a:tab pos="5943600" algn="r"/>
              </a:tabLst>
            </a:pPr>
            <a:r>
              <a:rPr lang="en-US" dirty="0" err="1">
                <a:latin typeface="New Athena Unicode" panose="02000503000000020003" pitchFamily="2" charset="77"/>
                <a:ea typeface="Times New Roman" panose="02020603050405020304" pitchFamily="18" charset="0"/>
                <a:cs typeface="Times New Roman" panose="02020603050405020304" pitchFamily="18" charset="0"/>
              </a:rPr>
              <a:t>conubii</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a:latin typeface="New Athena Unicode" panose="02000503000000020003" pitchFamily="2" charset="77"/>
                <a:ea typeface="Times New Roman" panose="02020603050405020304" pitchFamily="18" charset="0"/>
                <a:cs typeface="Times New Roman" panose="02020603050405020304" pitchFamily="18" charset="0"/>
              </a:rPr>
              <a:t>FΓ</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dirty="0" err="1">
                <a:latin typeface="New Athena Unicode" panose="02000503000000020003" pitchFamily="2" charset="77"/>
                <a:ea typeface="Times New Roman" panose="02020603050405020304" pitchFamily="18" charset="0"/>
                <a:cs typeface="Times New Roman" panose="02020603050405020304" pitchFamily="18" charset="0"/>
              </a:rPr>
              <a:t>conuiuii</a:t>
            </a:r>
            <a:r>
              <a:rPr lang="en-US" dirty="0">
                <a:latin typeface="New Athena Unicode" panose="02000503000000020003" pitchFamily="2" charset="77"/>
                <a:ea typeface="Times New Roman" panose="02020603050405020304" pitchFamily="18" charset="0"/>
                <a:cs typeface="Times New Roman" panose="02020603050405020304" pitchFamily="18" charset="0"/>
              </a:rPr>
              <a:t> </a:t>
            </a:r>
            <a:r>
              <a:rPr lang="en-US" b="1" dirty="0" err="1">
                <a:latin typeface="New Athena Unicode" panose="02000503000000020003" pitchFamily="2" charset="77"/>
                <a:ea typeface="Times New Roman" panose="02020603050405020304" pitchFamily="18" charset="0"/>
                <a:cs typeface="Times New Roman" panose="02020603050405020304" pitchFamily="18" charset="0"/>
              </a:rPr>
              <a:t>Δ</a:t>
            </a:r>
            <a:r>
              <a:rPr lang="en-US" dirty="0">
                <a:latin typeface="New Athena Unicode" panose="02000503000000020003" pitchFamily="2" charset="77"/>
                <a:ea typeface="Times New Roman" panose="02020603050405020304" pitchFamily="18" charset="0"/>
                <a:cs typeface="Times New Roman" panose="02020603050405020304" pitchFamily="18" charset="0"/>
              </a:rPr>
              <a:t> [orthographical] [lexical]</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ctr">
              <a:spcAft>
                <a:spcPts val="600"/>
              </a:spcAft>
              <a:tabLst>
                <a:tab pos="228600" algn="l"/>
                <a:tab pos="457200" algn="l"/>
                <a:tab pos="2971800" algn="ctr"/>
                <a:tab pos="5943600" algn="r"/>
              </a:tabLst>
            </a:pPr>
            <a:r>
              <a:rPr lang="en-US" i="1"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i="1" dirty="0">
                <a:latin typeface="New Athena Unicode" panose="02000503000000020003" pitchFamily="2" charset="77"/>
                <a:ea typeface="Calibri" panose="020F0502020204030204" pitchFamily="34" charset="0"/>
                <a:cs typeface="Times New Roman" panose="02020603050405020304" pitchFamily="18" charset="0"/>
              </a:rPr>
              <a:t> —&gt; </a:t>
            </a:r>
            <a:r>
              <a:rPr lang="en-US" i="1" dirty="0" err="1">
                <a:latin typeface="New Athena Unicode" panose="02000503000000020003" pitchFamily="2" charset="77"/>
                <a:ea typeface="Calibri" panose="020F0502020204030204" pitchFamily="34" charset="0"/>
                <a:cs typeface="Times New Roman" panose="02020603050405020304" pitchFamily="18" charset="0"/>
              </a:rPr>
              <a:t>conuuii</a:t>
            </a:r>
            <a:r>
              <a:rPr lang="en-US" i="1" dirty="0">
                <a:latin typeface="New Athena Unicode" panose="02000503000000020003" pitchFamily="2" charset="77"/>
                <a:ea typeface="Calibri" panose="020F0502020204030204" pitchFamily="34" charset="0"/>
                <a:cs typeface="Times New Roman" panose="02020603050405020304" pitchFamily="18" charset="0"/>
              </a:rPr>
              <a:t> —&gt; </a:t>
            </a:r>
            <a:r>
              <a:rPr lang="en-US" i="1" dirty="0" err="1">
                <a:latin typeface="New Athena Unicode" panose="02000503000000020003" pitchFamily="2" charset="77"/>
                <a:ea typeface="Calibri" panose="020F0502020204030204" pitchFamily="34" charset="0"/>
                <a:cs typeface="Times New Roman" panose="02020603050405020304" pitchFamily="18" charset="0"/>
              </a:rPr>
              <a:t>conuiuii</a:t>
            </a:r>
            <a:endParaRPr lang="en-US" i="1"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a:p>
            <a:pPr algn="just">
              <a:spcAft>
                <a:spcPts val="600"/>
              </a:spcAft>
              <a:tabLst>
                <a:tab pos="228600" algn="l"/>
                <a:tab pos="457200" algn="l"/>
                <a:tab pos="2971800" algn="ctr"/>
                <a:tab pos="5943600" algn="r"/>
              </a:tabLst>
            </a:pP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706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33E6E-4BE8-864C-96BF-552C86D10E9C}"/>
              </a:ext>
            </a:extLst>
          </p:cNvPr>
          <p:cNvSpPr txBox="1"/>
          <p:nvPr/>
        </p:nvSpPr>
        <p:spPr>
          <a:xfrm>
            <a:off x="0" y="511307"/>
            <a:ext cx="12079111" cy="5632311"/>
          </a:xfrm>
          <a:prstGeom prst="rect">
            <a:avLst/>
          </a:prstGeom>
          <a:noFill/>
        </p:spPr>
        <p:txBody>
          <a:bodyPr wrap="square" rtlCol="0">
            <a:spAutoFit/>
          </a:bodyPr>
          <a:lstStyle/>
          <a:p>
            <a:pPr algn="just">
              <a:spcAft>
                <a:spcPts val="600"/>
              </a:spcAft>
              <a:tabLst>
                <a:tab pos="228600" algn="l"/>
                <a:tab pos="457200" algn="l"/>
                <a:tab pos="2971800" algn="ctr"/>
                <a:tab pos="5943600" algn="r"/>
              </a:tabLst>
            </a:pPr>
            <a:r>
              <a:rPr lang="en-US" b="1" dirty="0">
                <a:latin typeface="New Athena Unicode" panose="02000503000000020003" pitchFamily="2" charset="77"/>
                <a:ea typeface="Calibri" panose="020F0502020204030204" pitchFamily="34" charset="0"/>
                <a:cs typeface="Times New Roman" panose="02020603050405020304" pitchFamily="18" charset="0"/>
              </a:rPr>
              <a:t>567</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illvm</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cap="small" dirty="0" err="1">
                <a:latin typeface="New Athena Unicode" panose="02000503000000020003" pitchFamily="2" charset="77"/>
                <a:ea typeface="Calibri" panose="020F0502020204030204" pitchFamily="34" charset="0"/>
                <a:cs typeface="Times New Roman" panose="02020603050405020304" pitchFamily="18" charset="0"/>
              </a:rPr>
              <a:t>tectis</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a:latin typeface="New Athena Unicode" panose="02000503000000020003" pitchFamily="2" charset="77"/>
                <a:ea typeface="Calibri" panose="020F0502020204030204" pitchFamily="34" charset="0"/>
                <a:cs typeface="Times New Roman" panose="02020603050405020304" pitchFamily="18" charset="0"/>
              </a:rPr>
              <a: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Δ</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vllae</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a:t>
            </a:r>
            <a:r>
              <a:rPr lang="en-US" b="1" cap="small">
                <a:latin typeface="New Athena Unicode" panose="02000503000000020003" pitchFamily="2" charset="77"/>
                <a:ea typeface="Calibri" panose="020F0502020204030204" pitchFamily="34" charset="0"/>
                <a:cs typeface="Times New Roman" panose="02020603050405020304" pitchFamily="18" charset="0"/>
              </a:rPr>
              <a:t>subtractive”/&gt;&lt;/</a:t>
            </a:r>
            <a:r>
              <a:rPr lang="en-US" b="1" dirty="0">
                <a:latin typeface="New Athena Unicode" panose="02000503000000020003" pitchFamily="2" charset="77"/>
                <a:ea typeface="Calibri" panose="020F0502020204030204" pitchFamily="34" charset="0"/>
                <a:cs typeface="Times New Roman" panose="02020603050405020304" pitchFamily="18" charset="0"/>
              </a:rPr>
              <a:t>app</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&gt;</a:t>
            </a:r>
            <a:r>
              <a:rPr lang="en-US"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source="#</a:t>
            </a:r>
            <a:r>
              <a:rPr lang="en-US" b="1" dirty="0" err="1">
                <a:latin typeface="New Athena Unicode" panose="02000503000000020003" pitchFamily="2" charset="77"/>
                <a:ea typeface="Calibri" panose="020F0502020204030204" pitchFamily="34" charset="0"/>
                <a:cs typeface="Times New Roman" panose="02020603050405020304" pitchFamily="18" charset="0"/>
              </a:rPr>
              <a:t>Verg</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non </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moenibvs</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vrbes</a:t>
            </a:r>
            <a:r>
              <a:rPr lang="en-US" b="1" cap="small" dirty="0">
                <a:latin typeface="New Athena Unicode" panose="02000503000000020003" pitchFamily="2" charset="77"/>
                <a:ea typeface="Calibri" panose="020F0502020204030204" pitchFamily="34" charset="0"/>
                <a:cs typeface="Times New Roman" panose="02020603050405020304" pitchFamily="18" charset="0"/>
              </a:rPr>
              <a:t> </a:t>
            </a:r>
            <a:r>
              <a:rPr lang="en-US" b="1" cap="small" dirty="0" err="1">
                <a:latin typeface="New Athena Unicode" panose="02000503000000020003" pitchFamily="2" charset="77"/>
                <a:ea typeface="Calibri" panose="020F0502020204030204" pitchFamily="34" charset="0"/>
                <a:cs typeface="Times New Roman" panose="02020603050405020304" pitchFamily="18" charset="0"/>
              </a:rPr>
              <a:t>accepere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="#subtractive"&gt;</a:t>
            </a:r>
            <a:r>
              <a:rPr lang="en-US" b="1" dirty="0" err="1">
                <a:latin typeface="New Athena Unicode" panose="02000503000000020003" pitchFamily="2" charset="77"/>
                <a:ea typeface="Calibri" panose="020F0502020204030204" pitchFamily="34" charset="0"/>
                <a:cs typeface="Times New Roman" panose="02020603050405020304" pitchFamily="18" charset="0"/>
              </a:rPr>
              <a:t>urbes</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="#subtractive"&gt;n. m. u. a.&lt;/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 </a:t>
            </a:r>
            <a:r>
              <a:rPr lang="en-US" dirty="0">
                <a:latin typeface="New Athena Unicode" panose="02000503000000020003" pitchFamily="2" charset="77"/>
                <a:ea typeface="Calibri" panose="020F0502020204030204" pitchFamily="34" charset="0"/>
                <a:cs typeface="Times New Roman" panose="02020603050405020304" pitchFamily="18" charset="0"/>
              </a:rPr>
              <a:t>non </a:t>
            </a:r>
            <a:r>
              <a:rPr lang="en-US" dirty="0" err="1">
                <a:latin typeface="New Athena Unicode" panose="02000503000000020003" pitchFamily="2" charset="77"/>
                <a:ea typeface="Calibri" panose="020F0502020204030204" pitchFamily="34" charset="0"/>
                <a:cs typeface="Times New Roman" panose="02020603050405020304" pitchFamily="18" charset="0"/>
              </a:rPr>
              <a:t>mirum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”&gt;a </a:t>
            </a:r>
            <a:r>
              <a:rPr lang="en-US" b="1" dirty="0" err="1">
                <a:latin typeface="New Athena Unicode" panose="02000503000000020003" pitchFamily="2" charset="77"/>
                <a:ea typeface="Calibri" panose="020F0502020204030204" pitchFamily="34" charset="0"/>
                <a:cs typeface="Times New Roman" panose="02020603050405020304" pitchFamily="18" charset="0"/>
              </a:rPr>
              <a:t>nulla</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="#subtractive"/&gt;&lt;/app&gt; </a:t>
            </a:r>
            <a:r>
              <a:rPr lang="en-US" dirty="0" err="1">
                <a:latin typeface="New Athena Unicode" panose="02000503000000020003" pitchFamily="2" charset="77"/>
                <a:ea typeface="Calibri" panose="020F0502020204030204" pitchFamily="34" charset="0"/>
                <a:cs typeface="Times New Roman" panose="02020603050405020304" pitchFamily="18" charset="0"/>
              </a:rPr>
              <a:t>hunc</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civitate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="#additive"&gt;non </a:t>
            </a:r>
            <a:r>
              <a:rPr lang="en-US" b="1" dirty="0" err="1">
                <a:latin typeface="New Athena Unicode" panose="02000503000000020003" pitchFamily="2" charset="77"/>
                <a:ea typeface="Calibri" panose="020F0502020204030204" pitchFamily="34" charset="0"/>
                <a:cs typeface="Times New Roman" panose="02020603050405020304" pitchFamily="18" charset="0"/>
              </a:rPr>
              <a:t>susceptum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nam</a:t>
            </a:r>
            <a:r>
              <a:rPr lang="en-US" dirty="0">
                <a:latin typeface="New Athena Unicode" panose="02000503000000020003" pitchFamily="2" charset="77"/>
                <a:ea typeface="Calibri" panose="020F0502020204030204" pitchFamily="34" charset="0"/>
                <a:cs typeface="Times New Roman" panose="02020603050405020304" pitchFamily="18" charset="0"/>
              </a:rPr>
              <a:t> licet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#Pa #</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#W”&gt;</a:t>
            </a:r>
            <a:r>
              <a:rPr lang="en-US" b="1" dirty="0" err="1">
                <a:latin typeface="New Athena Unicode" panose="02000503000000020003" pitchFamily="2" charset="77"/>
                <a:ea typeface="Calibri" panose="020F0502020204030204" pitchFamily="34" charset="0"/>
                <a:cs typeface="Times New Roman" panose="02020603050405020304" pitchFamily="18" charset="0"/>
              </a:rPr>
              <a:t>Privernas</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wit="#Q #N"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="#morphological"&gt;</a:t>
            </a:r>
            <a:r>
              <a:rPr lang="en-US" b="1" dirty="0" err="1">
                <a:latin typeface="New Athena Unicode" panose="02000503000000020003" pitchFamily="2" charset="77"/>
                <a:ea typeface="Calibri" panose="020F0502020204030204" pitchFamily="34" charset="0"/>
                <a:cs typeface="Times New Roman" panose="02020603050405020304" pitchFamily="18" charset="0"/>
              </a:rPr>
              <a:t>Privernam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#º"&gt;</a:t>
            </a:r>
            <a:r>
              <a:rPr lang="en-US" b="1"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wit="#Q"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="#additive"&gt;</a:t>
            </a:r>
            <a:r>
              <a:rPr lang="en-US" b="1" dirty="0" err="1">
                <a:latin typeface="New Athena Unicode" panose="02000503000000020003" pitchFamily="2" charset="77"/>
                <a:ea typeface="Calibri" panose="020F0502020204030204" pitchFamily="34" charset="0"/>
                <a:cs typeface="Times New Roman" panose="02020603050405020304" pitchFamily="18" charset="0"/>
              </a:rPr>
              <a:t>esset</a:t>
            </a:r>
            <a:r>
              <a:rPr lang="en-US" b="1" dirty="0">
                <a:latin typeface="New Athena Unicode" panose="02000503000000020003" pitchFamily="2" charset="77"/>
                <a:ea typeface="Calibri" panose="020F0502020204030204" pitchFamily="34" charset="0"/>
                <a:cs typeface="Times New Roman" panose="02020603050405020304" pitchFamily="18" charset="0"/>
              </a:rPr>
              <a:t> et&lt;/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tamen</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quia</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Tuscorum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iure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paene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omnis</a:t>
            </a:r>
            <a:r>
              <a:rPr lang="en-US" dirty="0">
                <a:latin typeface="New Athena Unicode" panose="02000503000000020003" pitchFamily="2" charset="77"/>
                <a:ea typeface="Calibri" panose="020F0502020204030204" pitchFamily="34" charset="0"/>
                <a:cs typeface="Times New Roman" panose="02020603050405020304" pitchFamily="18" charset="0"/>
              </a:rPr>
              <a:t> Italia </a:t>
            </a:r>
            <a:r>
              <a:rPr lang="en-US"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generaliter</a:t>
            </a:r>
            <a:r>
              <a:rPr lang="en-US" dirty="0">
                <a:latin typeface="New Athena Unicode" panose="02000503000000020003" pitchFamily="2" charset="77"/>
                <a:ea typeface="Calibri" panose="020F0502020204030204" pitchFamily="34" charset="0"/>
                <a:cs typeface="Times New Roman" panose="02020603050405020304" pitchFamily="18" charset="0"/>
              </a:rPr>
              <a:t> in </a:t>
            </a:r>
            <a:r>
              <a:rPr lang="en-US" dirty="0" err="1">
                <a:latin typeface="New Athena Unicode" panose="02000503000000020003" pitchFamily="2" charset="77"/>
                <a:ea typeface="Calibri" panose="020F0502020204030204" pitchFamily="34" charset="0"/>
                <a:cs typeface="Times New Roman" panose="02020603050405020304" pitchFamily="18" charset="0"/>
              </a:rPr>
              <a:t>Metabum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”&gt;omnium&lt;/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 #syntactic"&gt;omnia&lt;/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#Pa #</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#W”&gt; </a:t>
            </a:r>
            <a:r>
              <a:rPr lang="en-US" b="1" dirty="0" err="1">
                <a:latin typeface="New Athena Unicode" panose="02000503000000020003" pitchFamily="2" charset="77"/>
                <a:ea typeface="Calibri" panose="020F0502020204030204" pitchFamily="34" charset="0"/>
                <a:cs typeface="Times New Roman" panose="02020603050405020304" pitchFamily="18" charset="0"/>
              </a:rPr>
              <a:t>odia</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ferebantur</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nam</a:t>
            </a:r>
            <a:r>
              <a:rPr lang="en-US" b="1" dirty="0">
                <a:latin typeface="New Athena Unicode" panose="02000503000000020003" pitchFamily="2" charset="77"/>
                <a:ea typeface="Calibri" panose="020F0502020204030204" pitchFamily="34" charset="0"/>
                <a:cs typeface="Times New Roman" panose="02020603050405020304" pitchFamily="18" charset="0"/>
              </a:rPr>
              <a:t> pulsus </a:t>
            </a:r>
            <a:r>
              <a:rPr lang="en-US" b="1" dirty="0" err="1">
                <a:latin typeface="New Athena Unicode" panose="02000503000000020003" pitchFamily="2" charset="77"/>
                <a:ea typeface="Calibri" panose="020F0502020204030204" pitchFamily="34" charset="0"/>
                <a:cs typeface="Times New Roman" panose="02020603050405020304" pitchFamily="18" charset="0"/>
              </a:rPr>
              <a:t>fuerat</a:t>
            </a:r>
            <a:r>
              <a:rPr lang="en-US" b="1" dirty="0">
                <a:latin typeface="New Athena Unicode" panose="02000503000000020003" pitchFamily="2" charset="77"/>
                <a:ea typeface="Calibri" panose="020F0502020204030204" pitchFamily="34" charset="0"/>
                <a:cs typeface="Times New Roman" panose="02020603050405020304" pitchFamily="18" charset="0"/>
              </a:rPr>
              <a:t> a </a:t>
            </a:r>
            <a:r>
              <a:rPr lang="en-US" b="1" dirty="0" err="1">
                <a:latin typeface="New Athena Unicode" panose="02000503000000020003" pitchFamily="2" charset="77"/>
                <a:ea typeface="Calibri" panose="020F0502020204030204" pitchFamily="34" charset="0"/>
                <a:cs typeface="Times New Roman" panose="02020603050405020304" pitchFamily="18" charset="0"/>
              </a:rPr>
              <a:t>gente</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Volscorum</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quae</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etiam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wit="#Q"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="#subtractive"/&gt;&lt;/app&gt; </a:t>
            </a:r>
            <a:r>
              <a:rPr lang="en-US" dirty="0" err="1">
                <a:latin typeface="New Athena Unicode" panose="02000503000000020003" pitchFamily="2" charset="77"/>
                <a:ea typeface="Calibri" panose="020F0502020204030204" pitchFamily="34" charset="0"/>
                <a:cs typeface="Times New Roman" panose="02020603050405020304" pitchFamily="18" charset="0"/>
              </a:rPr>
              <a:t>ipsa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err="1">
                <a:latin typeface="New Athena Unicode" panose="02000503000000020003" pitchFamily="2" charset="77"/>
                <a:ea typeface="Calibri" panose="020F0502020204030204" pitchFamily="34" charset="0"/>
                <a:cs typeface="Times New Roman" panose="02020603050405020304" pitchFamily="18" charset="0"/>
              </a:rPr>
              <a:t>Etruscorum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n-US" b="1" dirty="0" err="1">
                <a:latin typeface="New Athena Unicode" panose="02000503000000020003" pitchFamily="2" charset="77"/>
                <a:ea typeface="Calibri" panose="020F0502020204030204" pitchFamily="34" charset="0"/>
                <a:cs typeface="Times New Roman" panose="02020603050405020304" pitchFamily="18" charset="0"/>
              </a:rPr>
              <a:t>Qac</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a:t>
            </a:r>
            <a:r>
              <a:rPr lang="en-US" b="1" dirty="0" err="1">
                <a:latin typeface="New Athena Unicode" panose="02000503000000020003" pitchFamily="2" charset="77"/>
                <a:ea typeface="Calibri" panose="020F0502020204030204" pitchFamily="34" charset="0"/>
                <a:cs typeface="Times New Roman" panose="02020603050405020304" pitchFamily="18" charset="0"/>
              </a:rPr>
              <a:t>segmentational</a:t>
            </a:r>
            <a:r>
              <a:rPr lang="en-US" b="1" dirty="0">
                <a:latin typeface="New Athena Unicode" panose="02000503000000020003" pitchFamily="2" charset="77"/>
                <a:ea typeface="Calibri" panose="020F0502020204030204" pitchFamily="34" charset="0"/>
                <a:cs typeface="Times New Roman" panose="02020603050405020304" pitchFamily="18" charset="0"/>
              </a:rPr>
              <a:t> #additive #lexical"&gt;et </a:t>
            </a:r>
            <a:r>
              <a:rPr lang="en-US" b="1" dirty="0" err="1">
                <a:latin typeface="New Athena Unicode" panose="02000503000000020003" pitchFamily="2" charset="77"/>
                <a:ea typeface="Calibri" panose="020F0502020204030204" pitchFamily="34" charset="0"/>
                <a:cs typeface="Times New Roman" panose="02020603050405020304" pitchFamily="18" charset="0"/>
              </a:rPr>
              <a:t>rusticorum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 </a:t>
            </a:r>
            <a:r>
              <a:rPr lang="en-US" dirty="0" err="1">
                <a:latin typeface="New Athena Unicode" panose="02000503000000020003" pitchFamily="2" charset="77"/>
                <a:ea typeface="Calibri" panose="020F0502020204030204" pitchFamily="34" charset="0"/>
                <a:cs typeface="Times New Roman" panose="02020603050405020304" pitchFamily="18" charset="0"/>
              </a:rPr>
              <a:t>potestate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err="1">
                <a:latin typeface="New Athena Unicode" panose="02000503000000020003" pitchFamily="2" charset="77"/>
                <a:ea typeface="Calibri" panose="020F0502020204030204" pitchFamily="34" charset="0"/>
                <a:cs typeface="Times New Roman" panose="02020603050405020304" pitchFamily="18" charset="0"/>
              </a:rPr>
              <a:t>regebatur</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 #syntactic"&gt;</a:t>
            </a:r>
            <a:r>
              <a:rPr lang="en-US" b="1" dirty="0" err="1">
                <a:latin typeface="New Athena Unicode" panose="02000503000000020003" pitchFamily="2" charset="77"/>
                <a:ea typeface="Calibri" panose="020F0502020204030204" pitchFamily="34" charset="0"/>
                <a:cs typeface="Times New Roman" panose="02020603050405020304" pitchFamily="18" charset="0"/>
              </a:rPr>
              <a:t>regebantur</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quod Cato </a:t>
            </a:r>
            <a:r>
              <a:rPr lang="en-US" dirty="0" err="1">
                <a:latin typeface="New Athena Unicode" panose="02000503000000020003" pitchFamily="2" charset="77"/>
                <a:ea typeface="Calibri" panose="020F0502020204030204" pitchFamily="34" charset="0"/>
                <a:cs typeface="Times New Roman" panose="02020603050405020304" pitchFamily="18" charset="0"/>
              </a:rPr>
              <a:t>plenissime</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exsecutus</a:t>
            </a:r>
            <a:r>
              <a:rPr lang="en-US" dirty="0">
                <a:latin typeface="New Athena Unicode" panose="02000503000000020003" pitchFamily="2" charset="77"/>
                <a:ea typeface="Calibri" panose="020F0502020204030204" pitchFamily="34" charset="0"/>
                <a:cs typeface="Times New Roman" panose="02020603050405020304" pitchFamily="18" charset="0"/>
              </a:rPr>
              <a:t> est. </a:t>
            </a:r>
            <a:r>
              <a:rPr lang="en-US" b="1" dirty="0">
                <a:latin typeface="New Athena Unicode" panose="02000503000000020003" pitchFamily="2" charset="77"/>
                <a:ea typeface="Calibri" panose="020F0502020204030204" pitchFamily="34" charset="0"/>
                <a:cs typeface="Times New Roman" panose="02020603050405020304" pitchFamily="18" charset="0"/>
              </a:rPr>
              <a:t>&lt;app.&lt;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τ</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err="1">
                <a:latin typeface="New Athena Unicode" panose="02000503000000020003" pitchFamily="2" charset="77"/>
                <a:ea typeface="Calibri" panose="020F0502020204030204" pitchFamily="34" charset="0"/>
                <a:cs typeface="Times New Roman" panose="02020603050405020304" pitchFamily="18" charset="0"/>
              </a:rPr>
              <a:t>hinc</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est</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="#lexical”&gt;</a:t>
            </a:r>
            <a:r>
              <a:rPr lang="en-US" b="1" dirty="0" err="1">
                <a:latin typeface="New Athena Unicode" panose="02000503000000020003" pitchFamily="2" charset="77"/>
                <a:ea typeface="Calibri" panose="020F0502020204030204" pitchFamily="34" charset="0"/>
                <a:cs typeface="Times New Roman" panose="02020603050405020304" pitchFamily="18" charset="0"/>
              </a:rPr>
              <a:t>unde</a:t>
            </a:r>
            <a:r>
              <a:rPr lang="en-US" b="1" dirty="0">
                <a:latin typeface="New Athena Unicode" panose="02000503000000020003" pitchFamily="2" charset="77"/>
                <a:ea typeface="Calibri" panose="020F0502020204030204" pitchFamily="34" charset="0"/>
                <a:cs typeface="Times New Roman" panose="02020603050405020304" pitchFamily="18" charset="0"/>
              </a:rPr>
              <a:t> et infra&lt;/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#Pa #Pc #W"&gt;</a:t>
            </a:r>
            <a:r>
              <a:rPr lang="en-US" b="1" dirty="0" err="1">
                <a:latin typeface="New Athena Unicode" panose="02000503000000020003" pitchFamily="2" charset="77"/>
                <a:ea typeface="Calibri" panose="020F0502020204030204" pitchFamily="34" charset="0"/>
                <a:cs typeface="Times New Roman" panose="02020603050405020304" pitchFamily="18" charset="0"/>
              </a:rPr>
              <a:t>multae</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 #syntactic"&gt;</a:t>
            </a:r>
            <a:r>
              <a:rPr lang="en-US" b="1" dirty="0" err="1">
                <a:latin typeface="New Athena Unicode" panose="02000503000000020003" pitchFamily="2" charset="77"/>
                <a:ea typeface="Calibri" panose="020F0502020204030204" pitchFamily="34" charset="0"/>
                <a:cs typeface="Times New Roman" panose="02020603050405020304" pitchFamily="18" charset="0"/>
              </a:rPr>
              <a:t>multa</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wit="#Y"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 #syntactic"&gt;</a:t>
            </a:r>
            <a:r>
              <a:rPr lang="en-US" b="1" dirty="0" err="1">
                <a:latin typeface="New Athena Unicode" panose="02000503000000020003" pitchFamily="2" charset="77"/>
                <a:ea typeface="Calibri" panose="020F0502020204030204" pitchFamily="34" charset="0"/>
                <a:cs typeface="Times New Roman" panose="02020603050405020304" pitchFamily="18" charset="0"/>
              </a:rPr>
              <a:t>multam</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 </a:t>
            </a:r>
            <a:r>
              <a:rPr lang="en-US" i="1" dirty="0" err="1">
                <a:latin typeface="New Athena Unicode" panose="02000503000000020003" pitchFamily="2" charset="77"/>
                <a:ea typeface="Calibri" panose="020F0502020204030204" pitchFamily="34" charset="0"/>
                <a:cs typeface="Times New Roman" panose="02020603050405020304" pitchFamily="18" charset="0"/>
              </a:rPr>
              <a:t>illam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frustra</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#Pa #W"&gt;</a:t>
            </a:r>
            <a:r>
              <a:rPr lang="en-US" b="1" dirty="0" err="1">
                <a:latin typeface="New Athena Unicode" panose="02000503000000020003" pitchFamily="2" charset="77"/>
                <a:ea typeface="Calibri" panose="020F0502020204030204" pitchFamily="34" charset="0"/>
                <a:cs typeface="Times New Roman" panose="02020603050405020304" pitchFamily="18" charset="0"/>
              </a:rPr>
              <a:t>Tyrrhena</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 #syntactic"&gt;</a:t>
            </a:r>
            <a:r>
              <a:rPr lang="en-US" b="1" dirty="0" err="1">
                <a:latin typeface="New Athena Unicode" panose="02000503000000020003" pitchFamily="2" charset="77"/>
                <a:ea typeface="Calibri" panose="020F0502020204030204" pitchFamily="34" charset="0"/>
                <a:cs typeface="Times New Roman" panose="02020603050405020304" pitchFamily="18" charset="0"/>
              </a:rPr>
              <a:t>tyrrene</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="#subtractive"&gt;t.&lt;/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i="1" dirty="0">
                <a:latin typeface="New Athena Unicode" panose="02000503000000020003" pitchFamily="2" charset="77"/>
                <a:ea typeface="Calibri" panose="020F0502020204030204" pitchFamily="34" charset="0"/>
                <a:cs typeface="Times New Roman" panose="02020603050405020304" pitchFamily="18" charset="0"/>
              </a:rPr>
              <a:t>per oppida </a:t>
            </a:r>
            <a:r>
              <a:rPr lang="en-US" i="1" dirty="0" err="1">
                <a:latin typeface="New Athena Unicode" panose="02000503000000020003" pitchFamily="2" charset="77"/>
                <a:ea typeface="Calibri" panose="020F0502020204030204" pitchFamily="34" charset="0"/>
                <a:cs typeface="Times New Roman" panose="02020603050405020304" pitchFamily="18" charset="0"/>
              </a:rPr>
              <a:t>matres</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optavere</a:t>
            </a:r>
            <a:r>
              <a:rPr lang="en-US" i="1" dirty="0">
                <a:latin typeface="New Athena Unicode" panose="02000503000000020003" pitchFamily="2" charset="77"/>
                <a:ea typeface="Calibri" panose="020F0502020204030204" pitchFamily="34" charset="0"/>
                <a:cs typeface="Times New Roman" panose="02020603050405020304" pitchFamily="18" charset="0"/>
              </a:rPr>
              <a:t> </a:t>
            </a:r>
            <a:r>
              <a:rPr lang="en-US" i="1" dirty="0" err="1">
                <a:latin typeface="New Athena Unicode" panose="02000503000000020003" pitchFamily="2" charset="77"/>
                <a:ea typeface="Calibri" panose="020F0502020204030204" pitchFamily="34" charset="0"/>
                <a:cs typeface="Times New Roman" panose="02020603050405020304" pitchFamily="18" charset="0"/>
              </a:rPr>
              <a:t>nurum</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”&gt;quod non </a:t>
            </a:r>
            <a:r>
              <a:rPr lang="en-US" b="1" dirty="0" err="1">
                <a:latin typeface="New Athena Unicode" panose="02000503000000020003" pitchFamily="2" charset="77"/>
                <a:ea typeface="Calibri" panose="020F0502020204030204" pitchFamily="34" charset="0"/>
                <a:cs typeface="Times New Roman" panose="02020603050405020304" pitchFamily="18" charset="0"/>
              </a:rPr>
              <a:t>procederet</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="#morphological #syntactic"&gt;</a:t>
            </a:r>
            <a:r>
              <a:rPr lang="en-US" b="1" dirty="0" err="1">
                <a:latin typeface="New Athena Unicode" panose="02000503000000020003" pitchFamily="2" charset="77"/>
                <a:ea typeface="Calibri" panose="020F0502020204030204" pitchFamily="34" charset="0"/>
                <a:cs typeface="Times New Roman" panose="02020603050405020304" pitchFamily="18" charset="0"/>
              </a:rPr>
              <a:t>quae</a:t>
            </a:r>
            <a:r>
              <a:rPr lang="en-US" b="1" dirty="0">
                <a:latin typeface="New Athena Unicode" panose="02000503000000020003" pitchFamily="2" charset="77"/>
                <a:ea typeface="Calibri" panose="020F0502020204030204" pitchFamily="34" charset="0"/>
                <a:cs typeface="Times New Roman" panose="02020603050405020304" pitchFamily="18" charset="0"/>
              </a:rPr>
              <a:t> non </a:t>
            </a:r>
            <a:r>
              <a:rPr lang="en-US" b="1" dirty="0" err="1">
                <a:latin typeface="New Athena Unicode" panose="02000503000000020003" pitchFamily="2" charset="77"/>
                <a:ea typeface="Calibri" panose="020F0502020204030204" pitchFamily="34" charset="0"/>
                <a:cs typeface="Times New Roman" panose="02020603050405020304" pitchFamily="18" charset="0"/>
              </a:rPr>
              <a:t>procederent</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latin typeface="New Athena Unicode" panose="02000503000000020003" pitchFamily="2" charset="77"/>
                <a:ea typeface="Calibri" panose="020F0502020204030204" pitchFamily="34" charset="0"/>
                <a:cs typeface="Times New Roman" panose="02020603050405020304" pitchFamily="18" charset="0"/>
              </a:rPr>
              <a:t>, nisi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θ</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"&gt;inter </a:t>
            </a:r>
            <a:r>
              <a:rPr lang="en-US" b="1" dirty="0" err="1">
                <a:latin typeface="New Athena Unicode" panose="02000503000000020003" pitchFamily="2" charset="77"/>
                <a:ea typeface="Calibri" panose="020F0502020204030204" pitchFamily="34" charset="0"/>
                <a:cs typeface="Times New Roman" panose="02020603050405020304" pitchFamily="18" charset="0"/>
              </a:rPr>
              <a:t>eos</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wit="#J"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="#additive #morphological #syntactic"&gt;inter in </a:t>
            </a:r>
            <a:r>
              <a:rPr lang="en-US" b="1" dirty="0" err="1">
                <a:latin typeface="New Athena Unicode" panose="02000503000000020003" pitchFamily="2" charset="77"/>
                <a:ea typeface="Calibri" panose="020F0502020204030204" pitchFamily="34" charset="0"/>
                <a:cs typeface="Times New Roman" panose="02020603050405020304" pitchFamily="18" charset="0"/>
              </a:rPr>
              <a:t>eo</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 &lt;app&gt;&lt;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Σ</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err="1">
                <a:latin typeface="New Athena Unicode" panose="02000503000000020003" pitchFamily="2" charset="77"/>
                <a:ea typeface="Calibri" panose="020F0502020204030204" pitchFamily="34" charset="0"/>
                <a:cs typeface="Times New Roman" panose="02020603050405020304" pitchFamily="18" charset="0"/>
              </a:rPr>
              <a:t>essent</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="#subtractive"/&gt;&lt;/app&gt; </a:t>
            </a:r>
            <a:r>
              <a:rPr lang="en-US" dirty="0" err="1">
                <a:latin typeface="New Athena Unicode" panose="02000503000000020003" pitchFamily="2" charset="77"/>
                <a:ea typeface="Calibri" panose="020F0502020204030204" pitchFamily="34" charset="0"/>
                <a:cs typeface="Times New Roman" panose="02020603050405020304" pitchFamily="18" charset="0"/>
              </a:rPr>
              <a:t>iura</a:t>
            </a:r>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a:latin typeface="New Athena Unicode" panose="02000503000000020003" pitchFamily="2" charset="77"/>
                <a:ea typeface="Calibri" panose="020F0502020204030204" pitchFamily="34" charset="0"/>
                <a:cs typeface="Times New Roman" panose="02020603050405020304" pitchFamily="18" charset="0"/>
              </a:rPr>
              <a:t>&lt;app&gt;&lt;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 wit="#F #</a:t>
            </a:r>
            <a:r>
              <a:rPr lang="el-GR" b="1" dirty="0">
                <a:latin typeface="New Athena Unicode" panose="02000503000000020003" pitchFamily="2" charset="77"/>
                <a:ea typeface="Calibri" panose="020F0502020204030204" pitchFamily="34" charset="0"/>
                <a:cs typeface="Times New Roman" panose="02020603050405020304" pitchFamily="18" charset="0"/>
              </a:rPr>
              <a:t>Γ</a:t>
            </a:r>
            <a:r>
              <a:rPr lang="en-US" b="1" dirty="0">
                <a:latin typeface="New Athena Unicode" panose="02000503000000020003" pitchFamily="2" charset="77"/>
                <a:ea typeface="Calibri" panose="020F0502020204030204" pitchFamily="34" charset="0"/>
                <a:cs typeface="Times New Roman" panose="02020603050405020304" pitchFamily="18" charset="0"/>
              </a:rPr>
              <a:t>"&gt;</a:t>
            </a:r>
            <a:r>
              <a:rPr lang="en-US" b="1" dirty="0" err="1">
                <a:latin typeface="New Athena Unicode" panose="02000503000000020003" pitchFamily="2" charset="77"/>
                <a:ea typeface="Calibri" panose="020F0502020204030204" pitchFamily="34" charset="0"/>
                <a:cs typeface="Times New Roman" panose="02020603050405020304" pitchFamily="18" charset="0"/>
              </a:rPr>
              <a:t>conubii</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lem</a:t>
            </a:r>
            <a:r>
              <a:rPr lang="en-US" b="1" dirty="0">
                <a:latin typeface="New Athena Unicode" panose="02000503000000020003" pitchFamily="2" charset="77"/>
                <a:ea typeface="Calibri" panose="020F0502020204030204" pitchFamily="34" charset="0"/>
                <a:cs typeface="Times New Roman" panose="02020603050405020304" pitchFamily="18" charset="0"/>
              </a:rPr>
              <a:t>&gt;&lt;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 wit="#</a:t>
            </a:r>
            <a:r>
              <a:rPr lang="el-GR" b="1" dirty="0">
                <a:latin typeface="New Athena Unicode" panose="02000503000000020003" pitchFamily="2" charset="77"/>
                <a:ea typeface="Calibri" panose="020F0502020204030204" pitchFamily="34" charset="0"/>
                <a:cs typeface="Times New Roman" panose="02020603050405020304" pitchFamily="18" charset="0"/>
              </a:rPr>
              <a:t>Δ</a:t>
            </a:r>
            <a:r>
              <a:rPr lang="en-US" b="1" dirty="0">
                <a:latin typeface="New Athena Unicode" panose="02000503000000020003" pitchFamily="2" charset="77"/>
                <a:ea typeface="Calibri" panose="020F0502020204030204" pitchFamily="34" charset="0"/>
                <a:cs typeface="Times New Roman" panose="02020603050405020304" pitchFamily="18" charset="0"/>
              </a:rPr>
              <a:t>" </a:t>
            </a:r>
            <a:r>
              <a:rPr lang="en-US" b="1" dirty="0" err="1">
                <a:latin typeface="New Athena Unicode" panose="02000503000000020003" pitchFamily="2" charset="77"/>
                <a:ea typeface="Calibri" panose="020F0502020204030204" pitchFamily="34" charset="0"/>
                <a:cs typeface="Times New Roman" panose="02020603050405020304" pitchFamily="18" charset="0"/>
              </a:rPr>
              <a:t>ana</a:t>
            </a:r>
            <a:r>
              <a:rPr lang="en-US" b="1" dirty="0">
                <a:latin typeface="New Athena Unicode" panose="02000503000000020003" pitchFamily="2" charset="77"/>
                <a:ea typeface="Calibri" panose="020F0502020204030204" pitchFamily="34" charset="0"/>
                <a:cs typeface="Times New Roman" panose="02020603050405020304" pitchFamily="18" charset="0"/>
              </a:rPr>
              <a:t>="#orthographical #lexical"&gt;</a:t>
            </a:r>
            <a:r>
              <a:rPr lang="en-US" b="1" dirty="0" err="1">
                <a:latin typeface="New Athena Unicode" panose="02000503000000020003" pitchFamily="2" charset="77"/>
                <a:ea typeface="Calibri" panose="020F0502020204030204" pitchFamily="34" charset="0"/>
                <a:cs typeface="Times New Roman" panose="02020603050405020304" pitchFamily="18" charset="0"/>
              </a:rPr>
              <a:t>conuiuii</a:t>
            </a:r>
            <a:r>
              <a:rPr lang="en-US" b="1" dirty="0">
                <a:latin typeface="New Athena Unicode" panose="02000503000000020003" pitchFamily="2" charset="77"/>
                <a:ea typeface="Calibri" panose="020F0502020204030204" pitchFamily="34" charset="0"/>
                <a:cs typeface="Times New Roman" panose="02020603050405020304" pitchFamily="18" charset="0"/>
              </a:rPr>
              <a:t>&lt;/</a:t>
            </a:r>
            <a:r>
              <a:rPr lang="en-US" b="1" dirty="0" err="1">
                <a:latin typeface="New Athena Unicode" panose="02000503000000020003" pitchFamily="2" charset="77"/>
                <a:ea typeface="Calibri" panose="020F0502020204030204" pitchFamily="34" charset="0"/>
                <a:cs typeface="Times New Roman" panose="02020603050405020304" pitchFamily="18" charset="0"/>
              </a:rPr>
              <a:t>rdg</a:t>
            </a:r>
            <a:r>
              <a:rPr lang="en-US" b="1" dirty="0">
                <a:latin typeface="New Athena Unicode" panose="02000503000000020003" pitchFamily="2" charset="77"/>
                <a:ea typeface="Calibri" panose="020F0502020204030204" pitchFamily="34" charset="0"/>
                <a:cs typeface="Times New Roman" panose="02020603050405020304" pitchFamily="18" charset="0"/>
              </a:rPr>
              <a:t>&gt;&lt;/app&gt;</a:t>
            </a:r>
            <a:r>
              <a:rPr lang="en-US" dirty="0"/>
              <a:t>.</a:t>
            </a:r>
            <a:endParaRPr lang="en-US" dirty="0">
              <a:latin typeface="New Athena Unicode" panose="02000503000000020003" pitchFamily="2" charset="7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57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1477328"/>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endParaRPr lang="en-US" dirty="0">
              <a:latin typeface="New Athena Unicode" panose="02000503000000020003" pitchFamily="2" charset="77"/>
            </a:endParaRPr>
          </a:p>
        </p:txBody>
      </p:sp>
    </p:spTree>
    <p:extLst>
      <p:ext uri="{BB962C8B-B14F-4D97-AF65-F5344CB8AC3E}">
        <p14:creationId xmlns:p14="http://schemas.microsoft.com/office/powerpoint/2010/main" val="45642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2031325"/>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ordinal: the reading changes the order in which units (letters, words, phrases, sentences, lines) occur. </a:t>
            </a:r>
          </a:p>
          <a:p>
            <a:endParaRPr lang="en-US" dirty="0">
              <a:latin typeface="New Athena Unicode" panose="02000503000000020003" pitchFamily="2" charset="77"/>
              <a:cs typeface="Times New Roman" panose="02020603050405020304" pitchFamily="18" charset="0"/>
            </a:endParaRPr>
          </a:p>
          <a:p>
            <a:endParaRPr lang="en-US" dirty="0">
              <a:latin typeface="New Athena Unicode" panose="02000503000000020003" pitchFamily="2" charset="77"/>
            </a:endParaRPr>
          </a:p>
        </p:txBody>
      </p:sp>
    </p:spTree>
    <p:extLst>
      <p:ext uri="{BB962C8B-B14F-4D97-AF65-F5344CB8AC3E}">
        <p14:creationId xmlns:p14="http://schemas.microsoft.com/office/powerpoint/2010/main" val="57456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2585323"/>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ordinal: the reading changes the order in which units (letters, words, phrases, sentences, lines) occur. </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orthographical: the reading differs from the lemma only in spelling (e.g., presence or absence of aspiration, interchange of </a:t>
            </a:r>
            <a:r>
              <a:rPr lang="en-US" i="1" dirty="0">
                <a:latin typeface="New Athena Unicode" panose="02000503000000020003" pitchFamily="2" charset="77"/>
                <a:ea typeface="Calibri" panose="020F0502020204030204" pitchFamily="34" charset="0"/>
                <a:cs typeface="Times New Roman" panose="02020603050405020304" pitchFamily="18" charset="0"/>
              </a:rPr>
              <a:t>e </a:t>
            </a:r>
            <a:r>
              <a:rPr lang="en-US" dirty="0">
                <a:latin typeface="New Athena Unicode" panose="02000503000000020003" pitchFamily="2" charset="77"/>
                <a:ea typeface="Calibri" panose="020F0502020204030204" pitchFamily="34" charset="0"/>
                <a:cs typeface="Times New Roman" panose="02020603050405020304" pitchFamily="18" charset="0"/>
              </a:rPr>
              <a:t>and the diphthong </a:t>
            </a:r>
            <a:r>
              <a:rPr lang="en-US" i="1" dirty="0">
                <a:latin typeface="New Athena Unicode" panose="02000503000000020003" pitchFamily="2" charset="77"/>
                <a:ea typeface="Calibri" panose="020F0502020204030204" pitchFamily="34" charset="0"/>
                <a:cs typeface="Times New Roman" panose="02020603050405020304" pitchFamily="18" charset="0"/>
              </a:rPr>
              <a:t>ae </a:t>
            </a:r>
            <a:r>
              <a:rPr lang="en-US" dirty="0">
                <a:latin typeface="New Athena Unicode" panose="02000503000000020003" pitchFamily="2" charset="77"/>
                <a:ea typeface="Calibri" panose="020F0502020204030204" pitchFamily="34" charset="0"/>
                <a:cs typeface="Times New Roman" panose="02020603050405020304" pitchFamily="18" charset="0"/>
              </a:rPr>
              <a:t>or of </a:t>
            </a:r>
            <a:r>
              <a:rPr lang="en-US" i="1" dirty="0">
                <a:latin typeface="New Athena Unicode" panose="02000503000000020003" pitchFamily="2" charset="77"/>
                <a:ea typeface="Calibri" panose="020F0502020204030204" pitchFamily="34" charset="0"/>
                <a:cs typeface="Times New Roman" panose="02020603050405020304" pitchFamily="18" charset="0"/>
              </a:rPr>
              <a:t>b</a:t>
            </a:r>
            <a:r>
              <a:rPr lang="en-US" dirty="0">
                <a:latin typeface="New Athena Unicode" panose="02000503000000020003" pitchFamily="2" charset="77"/>
                <a:ea typeface="Calibri" panose="020F0502020204030204" pitchFamily="34" charset="0"/>
                <a:cs typeface="Times New Roman" panose="02020603050405020304" pitchFamily="18" charset="0"/>
              </a:rPr>
              <a:t> and consonantal </a:t>
            </a:r>
            <a:r>
              <a:rPr lang="en-US" i="1" dirty="0">
                <a:latin typeface="New Athena Unicode" panose="02000503000000020003" pitchFamily="2" charset="77"/>
                <a:ea typeface="Calibri" panose="020F0502020204030204" pitchFamily="34" charset="0"/>
                <a:cs typeface="Times New Roman" panose="02020603050405020304" pitchFamily="18" charset="0"/>
              </a:rPr>
              <a:t>u</a:t>
            </a:r>
            <a:r>
              <a:rPr lang="en-US" dirty="0">
                <a:latin typeface="New Athena Unicode" panose="02000503000000020003" pitchFamily="2" charset="77"/>
                <a:ea typeface="Calibri" panose="020F0502020204030204" pitchFamily="34" charset="0"/>
                <a:cs typeface="Times New Roman" panose="02020603050405020304" pitchFamily="18" charset="0"/>
              </a:rPr>
              <a:t>, but not in any grammatically significant way).</a:t>
            </a:r>
            <a:endParaRPr lang="en-US" dirty="0">
              <a:latin typeface="New Athena Unicode" panose="02000503000000020003" pitchFamily="2" charset="77"/>
              <a:cs typeface="Times New Roman" panose="02020603050405020304" pitchFamily="18" charset="0"/>
            </a:endParaRPr>
          </a:p>
          <a:p>
            <a:endParaRPr lang="en-US" dirty="0">
              <a:latin typeface="New Athena Unicode" panose="02000503000000020003" pitchFamily="2" charset="77"/>
            </a:endParaRPr>
          </a:p>
        </p:txBody>
      </p:sp>
    </p:spTree>
    <p:extLst>
      <p:ext uri="{BB962C8B-B14F-4D97-AF65-F5344CB8AC3E}">
        <p14:creationId xmlns:p14="http://schemas.microsoft.com/office/powerpoint/2010/main" val="62181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3416320"/>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ordinal: the reading changes the order in which units (letters, words, phrases, sentences, lines) occur. </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orthographical: the reading differs from the lemma only in spelling (e.g., presence or absence of aspiration, interchange of </a:t>
            </a:r>
            <a:r>
              <a:rPr lang="en-US" i="1" dirty="0">
                <a:latin typeface="New Athena Unicode" panose="02000503000000020003" pitchFamily="2" charset="77"/>
                <a:ea typeface="Calibri" panose="020F0502020204030204" pitchFamily="34" charset="0"/>
                <a:cs typeface="Times New Roman" panose="02020603050405020304" pitchFamily="18" charset="0"/>
              </a:rPr>
              <a:t>e </a:t>
            </a:r>
            <a:r>
              <a:rPr lang="en-US" dirty="0">
                <a:latin typeface="New Athena Unicode" panose="02000503000000020003" pitchFamily="2" charset="77"/>
                <a:ea typeface="Calibri" panose="020F0502020204030204" pitchFamily="34" charset="0"/>
                <a:cs typeface="Times New Roman" panose="02020603050405020304" pitchFamily="18" charset="0"/>
              </a:rPr>
              <a:t>and the diphthong </a:t>
            </a:r>
            <a:r>
              <a:rPr lang="en-US" i="1" dirty="0">
                <a:latin typeface="New Athena Unicode" panose="02000503000000020003" pitchFamily="2" charset="77"/>
                <a:ea typeface="Calibri" panose="020F0502020204030204" pitchFamily="34" charset="0"/>
                <a:cs typeface="Times New Roman" panose="02020603050405020304" pitchFamily="18" charset="0"/>
              </a:rPr>
              <a:t>ae </a:t>
            </a:r>
            <a:r>
              <a:rPr lang="en-US" dirty="0">
                <a:latin typeface="New Athena Unicode" panose="02000503000000020003" pitchFamily="2" charset="77"/>
                <a:ea typeface="Calibri" panose="020F0502020204030204" pitchFamily="34" charset="0"/>
                <a:cs typeface="Times New Roman" panose="02020603050405020304" pitchFamily="18" charset="0"/>
              </a:rPr>
              <a:t>or of </a:t>
            </a:r>
            <a:r>
              <a:rPr lang="en-US" i="1" dirty="0">
                <a:latin typeface="New Athena Unicode" panose="02000503000000020003" pitchFamily="2" charset="77"/>
                <a:ea typeface="Calibri" panose="020F0502020204030204" pitchFamily="34" charset="0"/>
                <a:cs typeface="Times New Roman" panose="02020603050405020304" pitchFamily="18" charset="0"/>
              </a:rPr>
              <a:t>b</a:t>
            </a:r>
            <a:r>
              <a:rPr lang="en-US" dirty="0">
                <a:latin typeface="New Athena Unicode" panose="02000503000000020003" pitchFamily="2" charset="77"/>
                <a:ea typeface="Calibri" panose="020F0502020204030204" pitchFamily="34" charset="0"/>
                <a:cs typeface="Times New Roman" panose="02020603050405020304" pitchFamily="18" charset="0"/>
              </a:rPr>
              <a:t> and consonantal </a:t>
            </a:r>
            <a:r>
              <a:rPr lang="en-US" i="1" dirty="0">
                <a:latin typeface="New Athena Unicode" panose="02000503000000020003" pitchFamily="2" charset="77"/>
                <a:ea typeface="Calibri" panose="020F0502020204030204" pitchFamily="34" charset="0"/>
                <a:cs typeface="Times New Roman" panose="02020603050405020304" pitchFamily="18" charset="0"/>
              </a:rPr>
              <a:t>u</a:t>
            </a:r>
            <a:r>
              <a:rPr lang="en-US" dirty="0">
                <a:latin typeface="New Athena Unicode" panose="02000503000000020003" pitchFamily="2" charset="77"/>
                <a:ea typeface="Calibri" panose="020F0502020204030204" pitchFamily="34" charset="0"/>
                <a:cs typeface="Times New Roman" panose="02020603050405020304" pitchFamily="18" charset="0"/>
              </a:rPr>
              <a:t>, but not in any grammatically significant way).</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rPr>
              <a:t>—  </a:t>
            </a:r>
            <a:r>
              <a:rPr lang="en-US" dirty="0">
                <a:latin typeface="New Athena Unicode" panose="02000503000000020003" pitchFamily="2" charset="77"/>
                <a:ea typeface="Calibri" panose="020F0502020204030204" pitchFamily="34" charset="0"/>
                <a:cs typeface="Times New Roman" panose="02020603050405020304" pitchFamily="18" charset="0"/>
              </a:rPr>
              <a:t>syntactic: the reading differs from the lemma in its grammatical construction or arrangement.</a:t>
            </a:r>
            <a:r>
              <a:rPr lang="en-US" dirty="0"/>
              <a:t> </a:t>
            </a:r>
          </a:p>
          <a:p>
            <a:endParaRPr lang="en-US" dirty="0">
              <a:latin typeface="New Athena Unicode" panose="02000503000000020003" pitchFamily="2" charset="77"/>
            </a:endParaRPr>
          </a:p>
          <a:p>
            <a:endParaRPr lang="en-US" dirty="0">
              <a:latin typeface="New Athena Unicode" panose="02000503000000020003" pitchFamily="2" charset="77"/>
            </a:endParaRPr>
          </a:p>
        </p:txBody>
      </p:sp>
    </p:spTree>
    <p:extLst>
      <p:ext uri="{BB962C8B-B14F-4D97-AF65-F5344CB8AC3E}">
        <p14:creationId xmlns:p14="http://schemas.microsoft.com/office/powerpoint/2010/main" val="76074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4247317"/>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ordinal: the reading changes the order in which units (letters, words, phrases, sentences, lines) occur. </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orthographical: the reading differs from the lemma only in spelling (e.g., presence or absence of aspiration, interchange of </a:t>
            </a:r>
            <a:r>
              <a:rPr lang="en-US" i="1" dirty="0">
                <a:latin typeface="New Athena Unicode" panose="02000503000000020003" pitchFamily="2" charset="77"/>
                <a:ea typeface="Calibri" panose="020F0502020204030204" pitchFamily="34" charset="0"/>
                <a:cs typeface="Times New Roman" panose="02020603050405020304" pitchFamily="18" charset="0"/>
              </a:rPr>
              <a:t>e </a:t>
            </a:r>
            <a:r>
              <a:rPr lang="en-US" dirty="0">
                <a:latin typeface="New Athena Unicode" panose="02000503000000020003" pitchFamily="2" charset="77"/>
                <a:ea typeface="Calibri" panose="020F0502020204030204" pitchFamily="34" charset="0"/>
                <a:cs typeface="Times New Roman" panose="02020603050405020304" pitchFamily="18" charset="0"/>
              </a:rPr>
              <a:t>and the diphthong </a:t>
            </a:r>
            <a:r>
              <a:rPr lang="en-US" i="1" dirty="0">
                <a:latin typeface="New Athena Unicode" panose="02000503000000020003" pitchFamily="2" charset="77"/>
                <a:ea typeface="Calibri" panose="020F0502020204030204" pitchFamily="34" charset="0"/>
                <a:cs typeface="Times New Roman" panose="02020603050405020304" pitchFamily="18" charset="0"/>
              </a:rPr>
              <a:t>ae </a:t>
            </a:r>
            <a:r>
              <a:rPr lang="en-US" dirty="0">
                <a:latin typeface="New Athena Unicode" panose="02000503000000020003" pitchFamily="2" charset="77"/>
                <a:ea typeface="Calibri" panose="020F0502020204030204" pitchFamily="34" charset="0"/>
                <a:cs typeface="Times New Roman" panose="02020603050405020304" pitchFamily="18" charset="0"/>
              </a:rPr>
              <a:t>or of </a:t>
            </a:r>
            <a:r>
              <a:rPr lang="en-US" i="1" dirty="0">
                <a:latin typeface="New Athena Unicode" panose="02000503000000020003" pitchFamily="2" charset="77"/>
                <a:ea typeface="Calibri" panose="020F0502020204030204" pitchFamily="34" charset="0"/>
                <a:cs typeface="Times New Roman" panose="02020603050405020304" pitchFamily="18" charset="0"/>
              </a:rPr>
              <a:t>b</a:t>
            </a:r>
            <a:r>
              <a:rPr lang="en-US" dirty="0">
                <a:latin typeface="New Athena Unicode" panose="02000503000000020003" pitchFamily="2" charset="77"/>
                <a:ea typeface="Calibri" panose="020F0502020204030204" pitchFamily="34" charset="0"/>
                <a:cs typeface="Times New Roman" panose="02020603050405020304" pitchFamily="18" charset="0"/>
              </a:rPr>
              <a:t> and consonantal </a:t>
            </a:r>
            <a:r>
              <a:rPr lang="en-US" i="1" dirty="0">
                <a:latin typeface="New Athena Unicode" panose="02000503000000020003" pitchFamily="2" charset="77"/>
                <a:ea typeface="Calibri" panose="020F0502020204030204" pitchFamily="34" charset="0"/>
                <a:cs typeface="Times New Roman" panose="02020603050405020304" pitchFamily="18" charset="0"/>
              </a:rPr>
              <a:t>u</a:t>
            </a:r>
            <a:r>
              <a:rPr lang="en-US" dirty="0">
                <a:latin typeface="New Athena Unicode" panose="02000503000000020003" pitchFamily="2" charset="77"/>
                <a:ea typeface="Calibri" panose="020F0502020204030204" pitchFamily="34" charset="0"/>
                <a:cs typeface="Times New Roman" panose="02020603050405020304" pitchFamily="18" charset="0"/>
              </a:rPr>
              <a:t>, but not in any grammatically significant way).</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rPr>
              <a:t>—  </a:t>
            </a:r>
            <a:r>
              <a:rPr lang="en-US" dirty="0">
                <a:latin typeface="New Athena Unicode" panose="02000503000000020003" pitchFamily="2" charset="77"/>
                <a:ea typeface="Calibri" panose="020F0502020204030204" pitchFamily="34" charset="0"/>
                <a:cs typeface="Times New Roman" panose="02020603050405020304" pitchFamily="18" charset="0"/>
              </a:rPr>
              <a:t>syntactic: the reading differs from the lemma in its grammatical construction or arrangement.</a:t>
            </a:r>
            <a:r>
              <a:rPr lang="en-US" dirty="0"/>
              <a:t>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subtractive: the reading differs from the lemma in omitting</a:t>
            </a:r>
            <a:r>
              <a:rPr lang="en-US" dirty="0"/>
              <a:t> </a:t>
            </a:r>
            <a:r>
              <a:rPr lang="en-US" dirty="0">
                <a:latin typeface="New Athena Unicode" panose="02000503000000020003" pitchFamily="2" charset="77"/>
                <a:ea typeface="Calibri" panose="020F0502020204030204" pitchFamily="34" charset="0"/>
                <a:cs typeface="Times New Roman" panose="02020603050405020304" pitchFamily="18" charset="0"/>
              </a:rPr>
              <a:t>some unit of text through oversight, erasure, or some other cause.</a:t>
            </a:r>
          </a:p>
          <a:p>
            <a:endParaRPr lang="en-US" dirty="0">
              <a:latin typeface="New Athena Unicode" panose="02000503000000020003" pitchFamily="2" charset="77"/>
              <a:cs typeface="Times New Roman" panose="02020603050405020304" pitchFamily="18" charset="0"/>
            </a:endParaRPr>
          </a:p>
          <a:p>
            <a:endParaRPr lang="en-US" dirty="0">
              <a:latin typeface="New Athena Unicode" panose="02000503000000020003" pitchFamily="2" charset="77"/>
            </a:endParaRPr>
          </a:p>
        </p:txBody>
      </p:sp>
    </p:spTree>
    <p:extLst>
      <p:ext uri="{BB962C8B-B14F-4D97-AF65-F5344CB8AC3E}">
        <p14:creationId xmlns:p14="http://schemas.microsoft.com/office/powerpoint/2010/main" val="69080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4524315"/>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ordinal: the reading changes the order in which units (letters, words, phrases, sentences, lines) occur. </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orthographical: the reading differs from the lemma only in spelling (e.g., presence or absence of aspiration, interchange of </a:t>
            </a:r>
            <a:r>
              <a:rPr lang="en-US" i="1" dirty="0">
                <a:latin typeface="New Athena Unicode" panose="02000503000000020003" pitchFamily="2" charset="77"/>
                <a:ea typeface="Calibri" panose="020F0502020204030204" pitchFamily="34" charset="0"/>
                <a:cs typeface="Times New Roman" panose="02020603050405020304" pitchFamily="18" charset="0"/>
              </a:rPr>
              <a:t>e </a:t>
            </a:r>
            <a:r>
              <a:rPr lang="en-US" dirty="0">
                <a:latin typeface="New Athena Unicode" panose="02000503000000020003" pitchFamily="2" charset="77"/>
                <a:ea typeface="Calibri" panose="020F0502020204030204" pitchFamily="34" charset="0"/>
                <a:cs typeface="Times New Roman" panose="02020603050405020304" pitchFamily="18" charset="0"/>
              </a:rPr>
              <a:t>and the diphthong </a:t>
            </a:r>
            <a:r>
              <a:rPr lang="en-US" i="1" dirty="0">
                <a:latin typeface="New Athena Unicode" panose="02000503000000020003" pitchFamily="2" charset="77"/>
                <a:ea typeface="Calibri" panose="020F0502020204030204" pitchFamily="34" charset="0"/>
                <a:cs typeface="Times New Roman" panose="02020603050405020304" pitchFamily="18" charset="0"/>
              </a:rPr>
              <a:t>ae </a:t>
            </a:r>
            <a:r>
              <a:rPr lang="en-US" dirty="0">
                <a:latin typeface="New Athena Unicode" panose="02000503000000020003" pitchFamily="2" charset="77"/>
                <a:ea typeface="Calibri" panose="020F0502020204030204" pitchFamily="34" charset="0"/>
                <a:cs typeface="Times New Roman" panose="02020603050405020304" pitchFamily="18" charset="0"/>
              </a:rPr>
              <a:t>or of </a:t>
            </a:r>
            <a:r>
              <a:rPr lang="en-US" i="1" dirty="0">
                <a:latin typeface="New Athena Unicode" panose="02000503000000020003" pitchFamily="2" charset="77"/>
                <a:ea typeface="Calibri" panose="020F0502020204030204" pitchFamily="34" charset="0"/>
                <a:cs typeface="Times New Roman" panose="02020603050405020304" pitchFamily="18" charset="0"/>
              </a:rPr>
              <a:t>b</a:t>
            </a:r>
            <a:r>
              <a:rPr lang="en-US" dirty="0">
                <a:latin typeface="New Athena Unicode" panose="02000503000000020003" pitchFamily="2" charset="77"/>
                <a:ea typeface="Calibri" panose="020F0502020204030204" pitchFamily="34" charset="0"/>
                <a:cs typeface="Times New Roman" panose="02020603050405020304" pitchFamily="18" charset="0"/>
              </a:rPr>
              <a:t> and consonantal </a:t>
            </a:r>
            <a:r>
              <a:rPr lang="en-US" i="1" dirty="0">
                <a:latin typeface="New Athena Unicode" panose="02000503000000020003" pitchFamily="2" charset="77"/>
                <a:ea typeface="Calibri" panose="020F0502020204030204" pitchFamily="34" charset="0"/>
                <a:cs typeface="Times New Roman" panose="02020603050405020304" pitchFamily="18" charset="0"/>
              </a:rPr>
              <a:t>u</a:t>
            </a:r>
            <a:r>
              <a:rPr lang="en-US" dirty="0">
                <a:latin typeface="New Athena Unicode" panose="02000503000000020003" pitchFamily="2" charset="77"/>
                <a:ea typeface="Calibri" panose="020F0502020204030204" pitchFamily="34" charset="0"/>
                <a:cs typeface="Times New Roman" panose="02020603050405020304" pitchFamily="18" charset="0"/>
              </a:rPr>
              <a:t>, but not in any grammatically significant way).</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rPr>
              <a:t>—  </a:t>
            </a:r>
            <a:r>
              <a:rPr lang="en-US" dirty="0">
                <a:latin typeface="New Athena Unicode" panose="02000503000000020003" pitchFamily="2" charset="77"/>
                <a:ea typeface="Calibri" panose="020F0502020204030204" pitchFamily="34" charset="0"/>
                <a:cs typeface="Times New Roman" panose="02020603050405020304" pitchFamily="18" charset="0"/>
              </a:rPr>
              <a:t>syntactic: the reading differs from the lemma in its grammatical construction or arrangement.</a:t>
            </a:r>
            <a:r>
              <a:rPr lang="en-US" dirty="0"/>
              <a:t>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subtractive: the reading differs from the lemma in omitting</a:t>
            </a:r>
            <a:r>
              <a:rPr lang="en-US" dirty="0"/>
              <a:t> </a:t>
            </a:r>
            <a:r>
              <a:rPr lang="en-US" dirty="0">
                <a:latin typeface="New Athena Unicode" panose="02000503000000020003" pitchFamily="2" charset="77"/>
                <a:ea typeface="Calibri" panose="020F0502020204030204" pitchFamily="34" charset="0"/>
                <a:cs typeface="Times New Roman" panose="02020603050405020304" pitchFamily="18" charset="0"/>
              </a:rPr>
              <a:t>some unit of text through oversight, erasure, or some other cause.</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rPr>
              <a:t>—  </a:t>
            </a:r>
            <a:r>
              <a:rPr lang="en-US" dirty="0">
                <a:latin typeface="New Athena Unicode" panose="02000503000000020003" pitchFamily="2" charset="77"/>
                <a:ea typeface="Calibri" panose="020F0502020204030204" pitchFamily="34" charset="0"/>
                <a:cs typeface="Times New Roman" panose="02020603050405020304" pitchFamily="18" charset="0"/>
              </a:rPr>
              <a:t>additive: an interpolation, i.e., some text judged by the editor to have entered the tradition through the mistaken or deliberate copying of auxiliary material (e.g., glosses, marginalia, etc.). </a:t>
            </a:r>
            <a:endParaRPr lang="en-US" dirty="0">
              <a:latin typeface="New Athena Unicode" panose="02000503000000020003" pitchFamily="2" charset="77"/>
            </a:endParaRPr>
          </a:p>
        </p:txBody>
      </p:sp>
    </p:spTree>
    <p:extLst>
      <p:ext uri="{BB962C8B-B14F-4D97-AF65-F5344CB8AC3E}">
        <p14:creationId xmlns:p14="http://schemas.microsoft.com/office/powerpoint/2010/main" val="408694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4DF1-2745-BE40-95B4-236D578F9CB9}"/>
              </a:ext>
            </a:extLst>
          </p:cNvPr>
          <p:cNvSpPr>
            <a:spLocks noGrp="1"/>
          </p:cNvSpPr>
          <p:nvPr>
            <p:ph type="ctrTitle"/>
          </p:nvPr>
        </p:nvSpPr>
        <p:spPr>
          <a:xfrm>
            <a:off x="146757" y="112890"/>
            <a:ext cx="11875910" cy="349954"/>
          </a:xfrm>
        </p:spPr>
        <p:txBody>
          <a:bodyPr anchor="t">
            <a:normAutofit fontScale="90000"/>
          </a:bodyPr>
          <a:lstStyle/>
          <a:p>
            <a:r>
              <a:rPr lang="en-US" sz="1800" dirty="0">
                <a:latin typeface="New Athena Unicode" panose="02000503000000020003" pitchFamily="2" charset="77"/>
              </a:rPr>
              <a:t>Taxonomy of variants</a:t>
            </a:r>
            <a:br>
              <a:rPr lang="en-US" sz="1600" dirty="0">
                <a:latin typeface="New Athena Unicode" panose="02000503000000020003" pitchFamily="2" charset="77"/>
              </a:rPr>
            </a:br>
            <a:br>
              <a:rPr lang="en-US" sz="1800" dirty="0">
                <a:latin typeface="New Athena Unicode" panose="02000503000000020003" pitchFamily="2" charset="77"/>
              </a:rPr>
            </a:br>
            <a:br>
              <a:rPr lang="en-US" dirty="0">
                <a:latin typeface="New Athena Unicode" panose="02000503000000020003" pitchFamily="2" charset="77"/>
              </a:rPr>
            </a:br>
            <a:endParaRPr lang="en-US" dirty="0">
              <a:latin typeface="New Athena Unicode" panose="02000503000000020003" pitchFamily="2" charset="77"/>
            </a:endParaRPr>
          </a:p>
        </p:txBody>
      </p:sp>
      <p:sp>
        <p:nvSpPr>
          <p:cNvPr id="3" name="TextBox 2">
            <a:extLst>
              <a:ext uri="{FF2B5EF4-FFF2-40B4-BE49-F238E27FC236}">
                <a16:creationId xmlns:a16="http://schemas.microsoft.com/office/drawing/2014/main" id="{FE4EA7C8-1A3D-6C4B-B73F-953D925910A0}"/>
              </a:ext>
            </a:extLst>
          </p:cNvPr>
          <p:cNvSpPr txBox="1"/>
          <p:nvPr/>
        </p:nvSpPr>
        <p:spPr>
          <a:xfrm>
            <a:off x="146757" y="462844"/>
            <a:ext cx="11695287" cy="5078313"/>
          </a:xfrm>
          <a:prstGeom prst="rect">
            <a:avLst/>
          </a:prstGeom>
          <a:noFill/>
        </p:spPr>
        <p:txBody>
          <a:bodyPr wrap="square" rtlCol="0">
            <a:spAutoFit/>
          </a:bodyPr>
          <a:lstStyle/>
          <a:p>
            <a:r>
              <a:rPr lang="en-US" dirty="0">
                <a:latin typeface="New Athena Unicode" panose="02000503000000020003" pitchFamily="2" charset="77"/>
              </a:rPr>
              <a:t>—  lexical: the reading differs from the lemma by offering an entirely different lexeme. </a:t>
            </a:r>
          </a:p>
          <a:p>
            <a:endParaRPr lang="en-US" dirty="0">
              <a:latin typeface="New Athena Unicode" panose="02000503000000020003" pitchFamily="2" charset="77"/>
            </a:endParaRPr>
          </a:p>
          <a:p>
            <a:r>
              <a:rPr lang="en-US" dirty="0">
                <a:latin typeface="New Athena Unicode" panose="02000503000000020003" pitchFamily="2" charset="77"/>
              </a:rPr>
              <a:t>—  morphological: the reading differs from the lemma in its grammatical form (typically, a nominal or verbal ending).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ordinal: the reading changes the order in which units (letters, words, phrases, sentences, lines) occur. </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orthographical: the reading differs from the lemma only in spelling (e.g., presence or absence of aspiration, interchange of </a:t>
            </a:r>
            <a:r>
              <a:rPr lang="en-US" i="1" dirty="0">
                <a:latin typeface="New Athena Unicode" panose="02000503000000020003" pitchFamily="2" charset="77"/>
                <a:ea typeface="Calibri" panose="020F0502020204030204" pitchFamily="34" charset="0"/>
                <a:cs typeface="Times New Roman" panose="02020603050405020304" pitchFamily="18" charset="0"/>
              </a:rPr>
              <a:t>e </a:t>
            </a:r>
            <a:r>
              <a:rPr lang="en-US" dirty="0">
                <a:latin typeface="New Athena Unicode" panose="02000503000000020003" pitchFamily="2" charset="77"/>
                <a:ea typeface="Calibri" panose="020F0502020204030204" pitchFamily="34" charset="0"/>
                <a:cs typeface="Times New Roman" panose="02020603050405020304" pitchFamily="18" charset="0"/>
              </a:rPr>
              <a:t>and the diphthong </a:t>
            </a:r>
            <a:r>
              <a:rPr lang="en-US" i="1" dirty="0">
                <a:latin typeface="New Athena Unicode" panose="02000503000000020003" pitchFamily="2" charset="77"/>
                <a:ea typeface="Calibri" panose="020F0502020204030204" pitchFamily="34" charset="0"/>
                <a:cs typeface="Times New Roman" panose="02020603050405020304" pitchFamily="18" charset="0"/>
              </a:rPr>
              <a:t>ae </a:t>
            </a:r>
            <a:r>
              <a:rPr lang="en-US" dirty="0">
                <a:latin typeface="New Athena Unicode" panose="02000503000000020003" pitchFamily="2" charset="77"/>
                <a:ea typeface="Calibri" panose="020F0502020204030204" pitchFamily="34" charset="0"/>
                <a:cs typeface="Times New Roman" panose="02020603050405020304" pitchFamily="18" charset="0"/>
              </a:rPr>
              <a:t>or of </a:t>
            </a:r>
            <a:r>
              <a:rPr lang="en-US" i="1" dirty="0">
                <a:latin typeface="New Athena Unicode" panose="02000503000000020003" pitchFamily="2" charset="77"/>
                <a:ea typeface="Calibri" panose="020F0502020204030204" pitchFamily="34" charset="0"/>
                <a:cs typeface="Times New Roman" panose="02020603050405020304" pitchFamily="18" charset="0"/>
              </a:rPr>
              <a:t>b</a:t>
            </a:r>
            <a:r>
              <a:rPr lang="en-US" dirty="0">
                <a:latin typeface="New Athena Unicode" panose="02000503000000020003" pitchFamily="2" charset="77"/>
                <a:ea typeface="Calibri" panose="020F0502020204030204" pitchFamily="34" charset="0"/>
                <a:cs typeface="Times New Roman" panose="02020603050405020304" pitchFamily="18" charset="0"/>
              </a:rPr>
              <a:t> and consonantal </a:t>
            </a:r>
            <a:r>
              <a:rPr lang="en-US" i="1" dirty="0">
                <a:latin typeface="New Athena Unicode" panose="02000503000000020003" pitchFamily="2" charset="77"/>
                <a:ea typeface="Calibri" panose="020F0502020204030204" pitchFamily="34" charset="0"/>
                <a:cs typeface="Times New Roman" panose="02020603050405020304" pitchFamily="18" charset="0"/>
              </a:rPr>
              <a:t>u</a:t>
            </a:r>
            <a:r>
              <a:rPr lang="en-US" dirty="0">
                <a:latin typeface="New Athena Unicode" panose="02000503000000020003" pitchFamily="2" charset="77"/>
                <a:ea typeface="Calibri" panose="020F0502020204030204" pitchFamily="34" charset="0"/>
                <a:cs typeface="Times New Roman" panose="02020603050405020304" pitchFamily="18" charset="0"/>
              </a:rPr>
              <a:t>, but not in any grammatically significant way).</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rPr>
              <a:t>—  </a:t>
            </a:r>
            <a:r>
              <a:rPr lang="en-US" dirty="0">
                <a:latin typeface="New Athena Unicode" panose="02000503000000020003" pitchFamily="2" charset="77"/>
                <a:ea typeface="Calibri" panose="020F0502020204030204" pitchFamily="34" charset="0"/>
                <a:cs typeface="Times New Roman" panose="02020603050405020304" pitchFamily="18" charset="0"/>
              </a:rPr>
              <a:t>syntactic: the reading differs from the lemma in its grammatical construction or arrangement.</a:t>
            </a:r>
            <a:r>
              <a:rPr lang="en-US" dirty="0"/>
              <a:t> </a:t>
            </a:r>
          </a:p>
          <a:p>
            <a:endParaRPr lang="en-US" dirty="0">
              <a:latin typeface="New Athena Unicode" panose="02000503000000020003" pitchFamily="2" charset="77"/>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subtractive: the reading differs from the lemma in omitting</a:t>
            </a:r>
            <a:r>
              <a:rPr lang="en-US" dirty="0"/>
              <a:t> </a:t>
            </a:r>
            <a:r>
              <a:rPr lang="en-US" dirty="0">
                <a:latin typeface="New Athena Unicode" panose="02000503000000020003" pitchFamily="2" charset="77"/>
                <a:ea typeface="Calibri" panose="020F0502020204030204" pitchFamily="34" charset="0"/>
                <a:cs typeface="Times New Roman" panose="02020603050405020304" pitchFamily="18" charset="0"/>
              </a:rPr>
              <a:t>some unit of text through oversight, erasure, or some other cause.</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rPr>
              <a:t>—  </a:t>
            </a:r>
            <a:r>
              <a:rPr lang="en-US" dirty="0">
                <a:latin typeface="New Athena Unicode" panose="02000503000000020003" pitchFamily="2" charset="77"/>
                <a:ea typeface="Calibri" panose="020F0502020204030204" pitchFamily="34" charset="0"/>
                <a:cs typeface="Times New Roman" panose="02020603050405020304" pitchFamily="18" charset="0"/>
              </a:rPr>
              <a:t>additive: an interpolation, i.e., some text judged by the editor to have entered the tradition through the mistaken or deliberate copying of auxiliary material (e.g., glosses, marginalia, etc.). </a:t>
            </a:r>
          </a:p>
          <a:p>
            <a:endParaRPr lang="en-US" dirty="0">
              <a:latin typeface="New Athena Unicode" panose="02000503000000020003" pitchFamily="2" charset="77"/>
              <a:cs typeface="Times New Roman" panose="02020603050405020304" pitchFamily="18" charset="0"/>
            </a:endParaRPr>
          </a:p>
          <a:p>
            <a:r>
              <a:rPr lang="en-US" dirty="0">
                <a:latin typeface="New Athena Unicode" panose="02000503000000020003" pitchFamily="2" charset="77"/>
                <a:ea typeface="Calibri" panose="020F0502020204030204" pitchFamily="34" charset="0"/>
                <a:cs typeface="Times New Roman" panose="02020603050405020304" pitchFamily="18" charset="0"/>
              </a:rPr>
              <a:t>— </a:t>
            </a:r>
            <a:r>
              <a:rPr lang="en-US" dirty="0" err="1">
                <a:latin typeface="New Athena Unicode" panose="02000503000000020003" pitchFamily="2" charset="77"/>
                <a:ea typeface="Calibri" panose="020F0502020204030204" pitchFamily="34" charset="0"/>
                <a:cs typeface="Times New Roman" panose="02020603050405020304" pitchFamily="18" charset="0"/>
              </a:rPr>
              <a:t>segmentational</a:t>
            </a:r>
            <a:r>
              <a:rPr lang="en-US" dirty="0">
                <a:latin typeface="New Athena Unicode" panose="02000503000000020003" pitchFamily="2" charset="77"/>
                <a:ea typeface="Calibri" panose="020F0502020204030204" pitchFamily="34" charset="0"/>
                <a:cs typeface="Times New Roman" panose="02020603050405020304" pitchFamily="18" charset="0"/>
              </a:rPr>
              <a:t>: the reading differs from the lemma in altering divisions between words or other units of text.</a:t>
            </a:r>
            <a:endParaRPr lang="en-US" dirty="0">
              <a:latin typeface="New Athena Unicode" panose="02000503000000020003" pitchFamily="2" charset="77"/>
            </a:endParaRPr>
          </a:p>
        </p:txBody>
      </p:sp>
    </p:spTree>
    <p:extLst>
      <p:ext uri="{BB962C8B-B14F-4D97-AF65-F5344CB8AC3E}">
        <p14:creationId xmlns:p14="http://schemas.microsoft.com/office/powerpoint/2010/main" val="137982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3266</Words>
  <Application>Microsoft Macintosh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New Athena Unicode</vt:lpstr>
      <vt:lpstr>Times New Roman</vt:lpstr>
      <vt:lpstr>Office Theme</vt:lpstr>
      <vt:lpstr>Session 65: The Digital Latin Library    Is There an Editor in this Text?   Bob Kaster </vt:lpstr>
      <vt:lpstr>Taxonomy of variants  </vt:lpstr>
      <vt:lpstr>Taxonomy of variants   </vt:lpstr>
      <vt:lpstr>Taxonomy of variants   </vt:lpstr>
      <vt:lpstr>Taxonomy of variants   </vt:lpstr>
      <vt:lpstr>Taxonomy of variants   </vt:lpstr>
      <vt:lpstr>Taxonomy of variants   </vt:lpstr>
      <vt:lpstr>Taxonomy of variants   </vt:lpstr>
      <vt:lpstr>Taxonomy of variants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65: The Digital Latin Library    Is There an Editor in this Text?   Bob Kaster </dc:title>
  <dc:creator>Robert A. Kaster</dc:creator>
  <cp:lastModifiedBy>Bob Kaster</cp:lastModifiedBy>
  <cp:revision>20</cp:revision>
  <dcterms:created xsi:type="dcterms:W3CDTF">2018-10-19T12:17:13Z</dcterms:created>
  <dcterms:modified xsi:type="dcterms:W3CDTF">2019-01-06T00:17:43Z</dcterms:modified>
</cp:coreProperties>
</file>