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8"/>
  </p:notesMasterIdLst>
  <p:sldIdLst>
    <p:sldId id="256" r:id="rId2"/>
    <p:sldId id="257" r:id="rId3"/>
    <p:sldId id="262" r:id="rId4"/>
    <p:sldId id="260" r:id="rId5"/>
    <p:sldId id="258" r:id="rId6"/>
    <p:sldId id="263" r:id="rId7"/>
    <p:sldId id="274" r:id="rId8"/>
    <p:sldId id="265" r:id="rId9"/>
    <p:sldId id="266" r:id="rId10"/>
    <p:sldId id="261" r:id="rId11"/>
    <p:sldId id="264" r:id="rId12"/>
    <p:sldId id="267" r:id="rId13"/>
    <p:sldId id="268" r:id="rId14"/>
    <p:sldId id="271" r:id="rId15"/>
    <p:sldId id="27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B050"/>
    <a:srgbClr val="00BA5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1"/>
    <p:restoredTop sz="55142"/>
  </p:normalViewPr>
  <p:slideViewPr>
    <p:cSldViewPr snapToGrid="0" snapToObjects="1">
      <p:cViewPr>
        <p:scale>
          <a:sx n="81" d="100"/>
          <a:sy n="81" d="100"/>
        </p:scale>
        <p:origin x="-48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7CA47-7D80-6443-83AA-18E8D258D1E9}"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85001-02D4-C748-9D35-B44844BDBD9A}" type="slidenum">
              <a:rPr lang="en-US" smtClean="0"/>
              <a:t>‹#›</a:t>
            </a:fld>
            <a:endParaRPr lang="en-US"/>
          </a:p>
        </p:txBody>
      </p:sp>
    </p:spTree>
    <p:extLst>
      <p:ext uri="{BB962C8B-B14F-4D97-AF65-F5344CB8AC3E}">
        <p14:creationId xmlns:p14="http://schemas.microsoft.com/office/powerpoint/2010/main" val="1797879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1</a:t>
            </a:fld>
            <a:endParaRPr lang="en-US"/>
          </a:p>
        </p:txBody>
      </p:sp>
    </p:spTree>
    <p:extLst>
      <p:ext uri="{BB962C8B-B14F-4D97-AF65-F5344CB8AC3E}">
        <p14:creationId xmlns:p14="http://schemas.microsoft.com/office/powerpoint/2010/main" val="33169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Because different types of texts need to be processed differently, I needed a persistent way of associating a type with one (or potentially 2, for parallel sections) raw text strings and an XML string. </a:t>
            </a:r>
          </a:p>
          <a:p>
            <a:pPr marL="628650" lvl="1" indent="-171450">
              <a:buFontTx/>
              <a:buChar char="-"/>
            </a:pPr>
            <a:r>
              <a:rPr lang="en-US" baseline="0" dirty="0" smtClean="0"/>
              <a:t>I briefly considered using a </a:t>
            </a:r>
            <a:r>
              <a:rPr lang="en-US" baseline="0" dirty="0" err="1" smtClean="0"/>
              <a:t>dict</a:t>
            </a:r>
            <a:r>
              <a:rPr lang="en-US" baseline="0" dirty="0" smtClean="0"/>
              <a:t> or list but ultimately decided to write a </a:t>
            </a:r>
            <a:r>
              <a:rPr lang="en-US" baseline="0" dirty="0" err="1" smtClean="0"/>
              <a:t>ServThing</a:t>
            </a:r>
            <a:r>
              <a:rPr lang="en-US" baseline="0" dirty="0" smtClean="0"/>
              <a:t>() class</a:t>
            </a:r>
          </a:p>
          <a:p>
            <a:pPr marL="1085850" lvl="2" indent="-171450">
              <a:buFontTx/>
              <a:buChar char="-"/>
            </a:pPr>
            <a:r>
              <a:rPr lang="en-US" baseline="0" dirty="0" smtClean="0"/>
              <a:t>Reasons: ease of use and encapsulation of type-dependent processing to simplify the main method</a:t>
            </a:r>
          </a:p>
          <a:p>
            <a:pPr marL="1085850" lvl="2" indent="-171450">
              <a:buFontTx/>
              <a:buChar char="-"/>
            </a:pPr>
            <a:r>
              <a:rPr lang="en-US" baseline="0" dirty="0" smtClean="0"/>
              <a:t>E.g. each </a:t>
            </a:r>
            <a:r>
              <a:rPr lang="en-US" baseline="0" dirty="0" err="1" smtClean="0"/>
              <a:t>ServThing</a:t>
            </a:r>
            <a:r>
              <a:rPr lang="en-US" baseline="0" dirty="0" smtClean="0"/>
              <a:t> generates an XML representation of itself</a:t>
            </a:r>
          </a:p>
          <a:p>
            <a:pPr marL="1543050" lvl="3" indent="-171450">
              <a:buFontTx/>
              <a:buChar char="-"/>
            </a:pPr>
            <a:r>
              <a:rPr lang="en-US" baseline="0" dirty="0" smtClean="0"/>
              <a:t>It can do this because it knows its own type</a:t>
            </a:r>
          </a:p>
          <a:p>
            <a:pPr marL="1085850" lvl="2" indent="-171450">
              <a:buFontTx/>
              <a:buChar char="-"/>
            </a:pPr>
            <a:r>
              <a:rPr lang="en-US" baseline="0" dirty="0" smtClean="0"/>
              <a:t>Then, the caller can use </a:t>
            </a:r>
            <a:r>
              <a:rPr lang="en-US" baseline="0" dirty="0" err="1" smtClean="0"/>
              <a:t>thing.xml</a:t>
            </a:r>
            <a:r>
              <a:rPr lang="en-US" baseline="0" dirty="0" smtClean="0"/>
              <a:t> for any </a:t>
            </a:r>
            <a:r>
              <a:rPr lang="en-US" baseline="0" dirty="0" err="1" smtClean="0"/>
              <a:t>ServThing</a:t>
            </a:r>
            <a:r>
              <a:rPr lang="en-US" baseline="0" dirty="0" smtClean="0"/>
              <a:t> and be guaranteed a correct XML representation of the object</a:t>
            </a:r>
          </a:p>
          <a:p>
            <a:pPr marL="1543050" lvl="3" indent="-171450">
              <a:buFontTx/>
              <a:buChar char="-"/>
            </a:pPr>
            <a:r>
              <a:rPr lang="en-US" baseline="0" dirty="0" smtClean="0"/>
              <a:t>Reduce processing time by greatly reducing the amount of if statements needed to process one </a:t>
            </a:r>
            <a:r>
              <a:rPr lang="en-US" baseline="0" dirty="0" err="1" smtClean="0"/>
              <a:t>ServThing</a:t>
            </a:r>
            <a:endParaRPr lang="en-US" baseline="0" dirty="0" smtClean="0"/>
          </a:p>
          <a:p>
            <a:pPr marL="1543050" lvl="3" indent="-171450">
              <a:buFontTx/>
              <a:buChar char="-"/>
            </a:pPr>
            <a:r>
              <a:rPr lang="en-US" baseline="0" dirty="0" smtClean="0"/>
              <a:t>Especially important for iterative processing of </a:t>
            </a:r>
            <a:r>
              <a:rPr lang="en-US" baseline="0" dirty="0" err="1" smtClean="0"/>
              <a:t>ServThings</a:t>
            </a:r>
            <a:r>
              <a:rPr lang="en-US" baseline="0" dirty="0" smtClean="0"/>
              <a:t>, which is what my script does and is likely to be important in other applications</a:t>
            </a:r>
          </a:p>
          <a:p>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10</a:t>
            </a:fld>
            <a:endParaRPr lang="en-US"/>
          </a:p>
        </p:txBody>
      </p:sp>
    </p:spTree>
    <p:extLst>
      <p:ext uri="{BB962C8B-B14F-4D97-AF65-F5344CB8AC3E}">
        <p14:creationId xmlns:p14="http://schemas.microsoft.com/office/powerpoint/2010/main" val="94752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Subdivision</a:t>
            </a:r>
            <a:r>
              <a:rPr lang="en-US" baseline="0" dirty="0" smtClean="0"/>
              <a:t> of the text</a:t>
            </a:r>
          </a:p>
          <a:p>
            <a:r>
              <a:rPr lang="en-US" baseline="0" dirty="0" smtClean="0"/>
              <a:t>	Verses (smallest numbered subdivision)</a:t>
            </a:r>
          </a:p>
          <a:p>
            <a:r>
              <a:rPr lang="en-US" baseline="0" dirty="0" smtClean="0"/>
              <a:t>		light green boxes </a:t>
            </a:r>
          </a:p>
          <a:p>
            <a:r>
              <a:rPr lang="en-US" baseline="0" dirty="0" smtClean="0"/>
              <a:t>		corresponding XML tag is &lt;div type = </a:t>
            </a:r>
            <a:r>
              <a:rPr lang="en-US" baseline="0" dirty="0" err="1" smtClean="0"/>
              <a:t>textpart</a:t>
            </a:r>
            <a:r>
              <a:rPr lang="en-US" baseline="0" dirty="0" smtClean="0"/>
              <a:t>, subtype = verse&gt;</a:t>
            </a:r>
          </a:p>
          <a:p>
            <a:r>
              <a:rPr lang="en-US" baseline="0" dirty="0" smtClean="0"/>
              <a:t>	Lemmas (bits of text referring to the same word/phrase from Vergil) </a:t>
            </a:r>
            <a:r>
              <a:rPr lang="mr-IN" baseline="0" dirty="0" smtClean="0"/>
              <a:t>–</a:t>
            </a:r>
            <a:r>
              <a:rPr lang="en-US" baseline="0" dirty="0" smtClean="0"/>
              <a:t> clarify what is meant by lemma</a:t>
            </a:r>
          </a:p>
          <a:p>
            <a:r>
              <a:rPr lang="en-US" baseline="0" dirty="0" smtClean="0"/>
              <a:t>		corresponding XML tag is &lt;ab&gt;</a:t>
            </a:r>
          </a:p>
          <a:p>
            <a:r>
              <a:rPr lang="en-US" baseline="0" dirty="0" smtClean="0"/>
              <a:t>		dark green boxes</a:t>
            </a:r>
          </a:p>
          <a:p>
            <a:r>
              <a:rPr lang="en-US" baseline="0" dirty="0" smtClean="0"/>
              <a:t>	</a:t>
            </a:r>
            <a:r>
              <a:rPr lang="en-US" baseline="0" dirty="0" err="1" smtClean="0"/>
              <a:t>ServThings</a:t>
            </a:r>
            <a:r>
              <a:rPr lang="en-US" baseline="0" dirty="0" smtClean="0"/>
              <a:t> (smallest meaningful subdivision </a:t>
            </a:r>
            <a:r>
              <a:rPr lang="mr-IN" baseline="0" dirty="0" smtClean="0"/>
              <a:t>–</a:t>
            </a:r>
            <a:r>
              <a:rPr lang="en-US" baseline="0" dirty="0" smtClean="0"/>
              <a:t> unit of text of one type)</a:t>
            </a:r>
          </a:p>
          <a:p>
            <a:r>
              <a:rPr lang="en-US" baseline="0" dirty="0" smtClean="0"/>
              <a:t>		for example, a line that is JUST from </a:t>
            </a:r>
            <a:r>
              <a:rPr lang="en-US" baseline="0" dirty="0" err="1" smtClean="0"/>
              <a:t>Servius</a:t>
            </a:r>
            <a:r>
              <a:rPr lang="en-US" baseline="0" dirty="0" smtClean="0"/>
              <a:t> or </a:t>
            </a:r>
            <a:r>
              <a:rPr lang="en-US" baseline="0" dirty="0" err="1" smtClean="0"/>
              <a:t>Auctus</a:t>
            </a:r>
            <a:r>
              <a:rPr lang="en-US" baseline="0" dirty="0" smtClean="0"/>
              <a:t>, or a section from both</a:t>
            </a:r>
          </a:p>
          <a:p>
            <a:r>
              <a:rPr lang="en-US" baseline="0" dirty="0" smtClean="0"/>
              <a:t>		correspond to a &lt;</a:t>
            </a:r>
            <a:r>
              <a:rPr lang="en-US" baseline="0" dirty="0" err="1" smtClean="0"/>
              <a:t>seg</a:t>
            </a:r>
            <a:r>
              <a:rPr lang="en-US" baseline="0" dirty="0" smtClean="0"/>
              <a:t>&gt; tag, or, for parallel sections, a &lt;choice&gt; containing two </a:t>
            </a:r>
            <a:r>
              <a:rPr lang="en-US" baseline="0" dirty="0" err="1" smtClean="0"/>
              <a:t>segs</a:t>
            </a:r>
            <a:endParaRPr lang="en-US" baseline="0" dirty="0" smtClean="0"/>
          </a:p>
          <a:p>
            <a:r>
              <a:rPr lang="en-US" baseline="0" dirty="0" smtClean="0"/>
              <a:t>		blue boxes above</a:t>
            </a:r>
          </a:p>
          <a:p>
            <a:endParaRPr lang="en-US" baseline="0" dirty="0" smtClean="0"/>
          </a:p>
          <a:p>
            <a:endParaRPr lang="en-US" baseline="0" dirty="0" smtClean="0"/>
          </a:p>
          <a:p>
            <a:r>
              <a:rPr lang="en-US" baseline="0" dirty="0" smtClean="0"/>
              <a:t>Because the internal structure of each element (e.g. number of </a:t>
            </a:r>
            <a:r>
              <a:rPr lang="en-US" baseline="0" dirty="0" err="1" smtClean="0"/>
              <a:t>lemmata</a:t>
            </a:r>
            <a:r>
              <a:rPr lang="en-US" baseline="0" dirty="0" smtClean="0"/>
              <a:t> in a verse) is variable, it doesn’t make sense to put &lt;div&gt;s in the whole document, then &lt;ab&gt;s, then &lt;</a:t>
            </a:r>
            <a:r>
              <a:rPr lang="en-US" baseline="0" dirty="0" err="1" smtClean="0"/>
              <a:t>seg</a:t>
            </a:r>
            <a:r>
              <a:rPr lang="en-US" baseline="0" dirty="0" smtClean="0"/>
              <a:t>&gt;s like we did for prose.</a:t>
            </a:r>
          </a:p>
          <a:p>
            <a:endParaRPr lang="en-US" baseline="0" dirty="0" smtClean="0"/>
          </a:p>
          <a:p>
            <a:r>
              <a:rPr lang="en-US" baseline="0" dirty="0" smtClean="0"/>
              <a:t>Instead, the </a:t>
            </a:r>
            <a:r>
              <a:rPr lang="en-US" baseline="0" dirty="0" err="1" smtClean="0"/>
              <a:t>Servius</a:t>
            </a:r>
            <a:r>
              <a:rPr lang="en-US" baseline="0" dirty="0" smtClean="0"/>
              <a:t> script uses a nested loop structure. We start by getting a list of all verses in the document. Then, FOR EACH VERSE, we find all the </a:t>
            </a:r>
            <a:r>
              <a:rPr lang="en-US" baseline="0" dirty="0" err="1" smtClean="0"/>
              <a:t>lemmata</a:t>
            </a:r>
            <a:r>
              <a:rPr lang="en-US" baseline="0" dirty="0" smtClean="0"/>
              <a:t> pertaining to that verse</a:t>
            </a:r>
          </a:p>
          <a:p>
            <a:endParaRPr lang="en-US" baseline="0" dirty="0" smtClean="0"/>
          </a:p>
          <a:p>
            <a:r>
              <a:rPr lang="en-US" baseline="0" dirty="0" smtClean="0"/>
              <a:t>Similarly, FOR EACH LEMMA, we find all the sections in pertaining to that lemma. Detailed discussion on next slide.</a:t>
            </a:r>
          </a:p>
        </p:txBody>
      </p:sp>
      <p:sp>
        <p:nvSpPr>
          <p:cNvPr id="4" name="Slide Number Placeholder 3"/>
          <p:cNvSpPr>
            <a:spLocks noGrp="1"/>
          </p:cNvSpPr>
          <p:nvPr>
            <p:ph type="sldNum" sz="quarter" idx="10"/>
          </p:nvPr>
        </p:nvSpPr>
        <p:spPr/>
        <p:txBody>
          <a:bodyPr/>
          <a:lstStyle/>
          <a:p>
            <a:fld id="{87A85001-02D4-C748-9D35-B44844BDBD9A}" type="slidenum">
              <a:rPr lang="en-US" smtClean="0"/>
              <a:t>11</a:t>
            </a:fld>
            <a:endParaRPr lang="en-US"/>
          </a:p>
        </p:txBody>
      </p:sp>
    </p:spTree>
    <p:extLst>
      <p:ext uri="{BB962C8B-B14F-4D97-AF65-F5344CB8AC3E}">
        <p14:creationId xmlns:p14="http://schemas.microsoft.com/office/powerpoint/2010/main" val="107846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an &lt;ab&gt;, we split text based on a blank line to break up the &lt;</a:t>
            </a:r>
            <a:r>
              <a:rPr lang="en-US" baseline="0" dirty="0" err="1" smtClean="0"/>
              <a:t>seg</a:t>
            </a:r>
            <a:r>
              <a:rPr lang="en-US" baseline="0" dirty="0" smtClean="0"/>
              <a:t>&gt;s.</a:t>
            </a:r>
          </a:p>
          <a:p>
            <a:endParaRPr lang="en-US" baseline="0" dirty="0" smtClean="0"/>
          </a:p>
          <a:p>
            <a:r>
              <a:rPr lang="en-US" baseline="0" dirty="0" smtClean="0"/>
              <a:t>Then, for each </a:t>
            </a:r>
            <a:r>
              <a:rPr lang="en-US" baseline="0" dirty="0" err="1" smtClean="0"/>
              <a:t>seg</a:t>
            </a:r>
            <a:r>
              <a:rPr lang="en-US" baseline="0" dirty="0" smtClean="0"/>
              <a:t>, we use special markup (pipe characters, tabs at beginning of line, </a:t>
            </a:r>
            <a:r>
              <a:rPr lang="en-US" baseline="0" dirty="0" err="1" smtClean="0"/>
              <a:t>etc</a:t>
            </a:r>
            <a:r>
              <a:rPr lang="en-US" baseline="0" dirty="0" smtClean="0"/>
              <a:t>) to find the type.</a:t>
            </a:r>
          </a:p>
          <a:p>
            <a:endParaRPr lang="en-US" baseline="0" dirty="0" smtClean="0"/>
          </a:p>
          <a:p>
            <a:r>
              <a:rPr lang="en-US" baseline="0" dirty="0" smtClean="0"/>
              <a:t>For the first </a:t>
            </a:r>
            <a:r>
              <a:rPr lang="en-US" baseline="0" dirty="0" err="1" smtClean="0"/>
              <a:t>seg</a:t>
            </a:r>
            <a:r>
              <a:rPr lang="en-US" baseline="0" dirty="0" smtClean="0"/>
              <a:t> in the &lt;ab&gt;, or, if the type is different than the previous type, we make a new &lt;</a:t>
            </a:r>
            <a:r>
              <a:rPr lang="en-US" baseline="0" dirty="0" err="1" smtClean="0"/>
              <a:t>seg</a:t>
            </a:r>
            <a:r>
              <a:rPr lang="en-US" baseline="0" dirty="0" smtClean="0"/>
              <a:t>&gt; and add it to the &lt;ab&gt;</a:t>
            </a:r>
          </a:p>
          <a:p>
            <a:endParaRPr lang="en-US" baseline="0" dirty="0" smtClean="0"/>
          </a:p>
          <a:p>
            <a:r>
              <a:rPr lang="en-US" baseline="0" dirty="0" smtClean="0"/>
              <a:t>However, if the type is the same (or if , we have either </a:t>
            </a:r>
            <a:r>
              <a:rPr lang="en-US" baseline="0" dirty="0" err="1" smtClean="0"/>
              <a:t>servius</a:t>
            </a:r>
            <a:r>
              <a:rPr lang="en-US" baseline="0" dirty="0" smtClean="0"/>
              <a:t> or </a:t>
            </a:r>
            <a:r>
              <a:rPr lang="en-US" baseline="0" dirty="0" err="1" smtClean="0"/>
              <a:t>auctus</a:t>
            </a:r>
            <a:r>
              <a:rPr lang="en-US" baseline="0" dirty="0" smtClean="0"/>
              <a:t> following a parallel section) we insert the text into the previous section using the </a:t>
            </a:r>
            <a:r>
              <a:rPr lang="en-US" baseline="0" dirty="0" err="1" smtClean="0"/>
              <a:t>addText</a:t>
            </a:r>
            <a:r>
              <a:rPr lang="en-US" baseline="0" dirty="0" smtClean="0"/>
              <a:t>() method of the </a:t>
            </a:r>
            <a:r>
              <a:rPr lang="en-US" baseline="0" dirty="0" err="1" smtClean="0"/>
              <a:t>ServThing</a:t>
            </a:r>
            <a:r>
              <a:rPr lang="en-US" baseline="0" dirty="0" smtClean="0"/>
              <a:t>() class. This is significant for two reasons. First, it allows us to put back together text that is typographically separated but semantically goes together, as shown in line 547 above. Second, because the </a:t>
            </a:r>
            <a:r>
              <a:rPr lang="en-US" baseline="0" dirty="0" err="1" smtClean="0"/>
              <a:t>addText</a:t>
            </a:r>
            <a:r>
              <a:rPr lang="en-US" baseline="0" dirty="0" smtClean="0"/>
              <a:t>() method encapsulates the type-dependent processing, the interface is substantially the same for any combination of types of text, making things much easier for the programmer</a:t>
            </a:r>
          </a:p>
        </p:txBody>
      </p:sp>
      <p:sp>
        <p:nvSpPr>
          <p:cNvPr id="4" name="Slide Number Placeholder 3"/>
          <p:cNvSpPr>
            <a:spLocks noGrp="1"/>
          </p:cNvSpPr>
          <p:nvPr>
            <p:ph type="sldNum" sz="quarter" idx="10"/>
          </p:nvPr>
        </p:nvSpPr>
        <p:spPr/>
        <p:txBody>
          <a:bodyPr/>
          <a:lstStyle/>
          <a:p>
            <a:fld id="{87A85001-02D4-C748-9D35-B44844BDBD9A}" type="slidenum">
              <a:rPr lang="en-US" smtClean="0"/>
              <a:t>12</a:t>
            </a:fld>
            <a:endParaRPr lang="en-US"/>
          </a:p>
        </p:txBody>
      </p:sp>
    </p:spTree>
    <p:extLst>
      <p:ext uri="{BB962C8B-B14F-4D97-AF65-F5344CB8AC3E}">
        <p14:creationId xmlns:p14="http://schemas.microsoft.com/office/powerpoint/2010/main" val="650307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Chose </a:t>
            </a:r>
            <a:r>
              <a:rPr lang="en-US" dirty="0" smtClean="0"/>
              <a:t>not to require additional numbering because traditional print editions don’t tend to</a:t>
            </a:r>
            <a:r>
              <a:rPr lang="en-US" baseline="0" dirty="0" smtClean="0"/>
              <a:t> number sections smaller than a verse, and we want to make creating the spreadsheet very intuitive for an editor who is used to working on print </a:t>
            </a:r>
            <a:r>
              <a:rPr lang="en-US" baseline="0" dirty="0" smtClean="0"/>
              <a:t>editions.</a:t>
            </a:r>
          </a:p>
          <a:p>
            <a:pPr marL="171450" indent="-171450">
              <a:buFontTx/>
              <a:buChar char="-"/>
            </a:pPr>
            <a:endParaRPr lang="en-US" baseline="0" dirty="0" smtClean="0"/>
          </a:p>
          <a:p>
            <a:pPr marL="171450" indent="-171450">
              <a:buFontTx/>
              <a:buChar char="-"/>
            </a:pPr>
            <a:r>
              <a:rPr lang="en-US" baseline="0" dirty="0" smtClean="0"/>
              <a:t>Ok, so I said that the time complexity of this operation is linear, but what does that MEAN?</a:t>
            </a:r>
          </a:p>
          <a:p>
            <a:pPr marL="628650" lvl="1" indent="-171450">
              <a:buFontTx/>
              <a:buChar char="-"/>
            </a:pPr>
            <a:r>
              <a:rPr lang="en-US" baseline="0" dirty="0" smtClean="0"/>
              <a:t>Computer scientists talk about algorithms in terms of theoretical complexity, which is the approximate mathematical relationship between the size of the input (n) and the running time of the algorithm. In reality, this theoretical number does not predict the exact runtime, but it shows the general trend as inputs get arbitrarily large</a:t>
            </a:r>
          </a:p>
          <a:p>
            <a:pPr marL="628650" lvl="1" indent="-171450">
              <a:buFontTx/>
              <a:buChar char="-"/>
            </a:pPr>
            <a:r>
              <a:rPr lang="en-US" baseline="0" dirty="0" smtClean="0"/>
              <a:t>In the CS world, an algorithm with linear time is REALLY, REALLY good. There are lots of problems (e.g. sorting a list of numbers) for which a linear solution isn’t possible. </a:t>
            </a:r>
          </a:p>
          <a:p>
            <a:pPr marL="628650" lvl="1" indent="-171450">
              <a:buFontTx/>
              <a:buChar char="-"/>
            </a:pPr>
            <a:r>
              <a:rPr lang="en-US" baseline="0" dirty="0" smtClean="0"/>
              <a:t>The notation for theoretical time complexity often hides large constant factors that slow down execution. The optimization I am working on affects one of these constants, so it will drastically reduce actual running time, but will not change theoretical time complexity.</a:t>
            </a:r>
          </a:p>
        </p:txBody>
      </p:sp>
      <p:sp>
        <p:nvSpPr>
          <p:cNvPr id="4" name="Slide Number Placeholder 3"/>
          <p:cNvSpPr>
            <a:spLocks noGrp="1"/>
          </p:cNvSpPr>
          <p:nvPr>
            <p:ph type="sldNum" sz="quarter" idx="10"/>
          </p:nvPr>
        </p:nvSpPr>
        <p:spPr/>
        <p:txBody>
          <a:bodyPr/>
          <a:lstStyle/>
          <a:p>
            <a:fld id="{87A85001-02D4-C748-9D35-B44844BDBD9A}" type="slidenum">
              <a:rPr lang="en-US" smtClean="0"/>
              <a:t>13</a:t>
            </a:fld>
            <a:endParaRPr lang="en-US"/>
          </a:p>
        </p:txBody>
      </p:sp>
    </p:spTree>
    <p:extLst>
      <p:ext uri="{BB962C8B-B14F-4D97-AF65-F5344CB8AC3E}">
        <p14:creationId xmlns:p14="http://schemas.microsoft.com/office/powerpoint/2010/main" val="179812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15</a:t>
            </a:fld>
            <a:endParaRPr lang="en-US"/>
          </a:p>
        </p:txBody>
      </p:sp>
    </p:spTree>
    <p:extLst>
      <p:ext uri="{BB962C8B-B14F-4D97-AF65-F5344CB8AC3E}">
        <p14:creationId xmlns:p14="http://schemas.microsoft.com/office/powerpoint/2010/main" val="1166214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16</a:t>
            </a:fld>
            <a:endParaRPr lang="en-US"/>
          </a:p>
        </p:txBody>
      </p:sp>
    </p:spTree>
    <p:extLst>
      <p:ext uri="{BB962C8B-B14F-4D97-AF65-F5344CB8AC3E}">
        <p14:creationId xmlns:p14="http://schemas.microsoft.com/office/powerpoint/2010/main" val="66107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I</a:t>
            </a:r>
            <a:r>
              <a:rPr lang="en-US" baseline="0" dirty="0" smtClean="0"/>
              <a:t> will discuss my previous work in automating the encoding of prose, poetry, drama, and mixed matter text. </a:t>
            </a:r>
          </a:p>
          <a:p>
            <a:endParaRPr lang="en-US" baseline="0" dirty="0" smtClean="0"/>
          </a:p>
          <a:p>
            <a:r>
              <a:rPr lang="en-US" baseline="0" dirty="0" smtClean="0"/>
              <a:t>During this discussion, I will give a general overview of how the DLL Automation process works, as well as discussing the algorithm used for wrapping simpler texts in XML.</a:t>
            </a:r>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2</a:t>
            </a:fld>
            <a:endParaRPr lang="en-US"/>
          </a:p>
        </p:txBody>
      </p:sp>
    </p:spTree>
    <p:extLst>
      <p:ext uri="{BB962C8B-B14F-4D97-AF65-F5344CB8AC3E}">
        <p14:creationId xmlns:p14="http://schemas.microsoft.com/office/powerpoint/2010/main" val="128580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This is what DLL is already doing</a:t>
            </a:r>
          </a:p>
          <a:p>
            <a:pPr marL="171450" indent="-171450">
              <a:buFontTx/>
              <a:buChar char="-"/>
            </a:pPr>
            <a:r>
              <a:rPr lang="en-US" baseline="0" dirty="0" smtClean="0"/>
              <a:t>A traditional critical edition, which includes an edited version of an ancient text and possible alternate readings, is visually encoded data which is understandable by a person with relevant background. It is not machine readable.</a:t>
            </a:r>
          </a:p>
          <a:p>
            <a:pPr marL="171450" indent="-171450">
              <a:buFontTx/>
              <a:buChar char="-"/>
            </a:pPr>
            <a:r>
              <a:rPr lang="en-US" baseline="0" dirty="0" smtClean="0"/>
              <a:t>An XML-encoded edition is a machine readable representation of the same textual data. It allows us to use computers to visualize, analyze, and better understand the text.</a:t>
            </a:r>
          </a:p>
          <a:p>
            <a:pPr marL="171450" indent="-171450">
              <a:buFontTx/>
              <a:buChar char="-"/>
            </a:pPr>
            <a:r>
              <a:rPr lang="en-US" baseline="0" dirty="0" smtClean="0"/>
              <a:t>I have already developed a Python script to automate this process for simpler texts, like Caesar,.</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85A0C6D7-B696-2648-BE3C-1195BD4329FF}"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875391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Ease of use</a:t>
            </a:r>
          </a:p>
          <a:p>
            <a:pPr marL="171450" indent="-171450">
              <a:buFontTx/>
              <a:buChar char="-"/>
            </a:pPr>
            <a:r>
              <a:rPr lang="en-US" dirty="0" smtClean="0"/>
              <a:t>We want creating a</a:t>
            </a:r>
            <a:r>
              <a:rPr lang="en-US" baseline="0" dirty="0" smtClean="0"/>
              <a:t> DLL critical edition to be intuitive for editors. Therefore, our input files are designed to be as similar to a print critical edition as possible. In particular, the CSV closely mirrors the format of a printed critical apparatus entry. We take the burden of digital formatting off of the editor and allow them to focus on their argument about the text.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Dr. </a:t>
            </a:r>
            <a:r>
              <a:rPr lang="en-US" dirty="0" err="1" smtClean="0"/>
              <a:t>Huskey</a:t>
            </a:r>
            <a:r>
              <a:rPr lang="en-US" dirty="0" smtClean="0"/>
              <a:t> originally developed these input formats, but I have done a lot of work in refining them to deal with a wider variety of texts and critical annotations. I have also written guidelines and example</a:t>
            </a:r>
            <a:r>
              <a:rPr lang="en-US" baseline="0" dirty="0" smtClean="0"/>
              <a:t> inputs</a:t>
            </a:r>
            <a:r>
              <a:rPr lang="en-US" dirty="0" smtClean="0"/>
              <a:t> for all</a:t>
            </a:r>
            <a:r>
              <a:rPr lang="en-US" baseline="0" dirty="0" smtClean="0"/>
              <a:t> types of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Simple Automation Algorithm</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We go through the text sequentially 2 times, first wrapping paragraphs in &lt;p&gt; tags, then wrapping sentences in &lt;</a:t>
            </a:r>
            <a:r>
              <a:rPr lang="en-US" baseline="0" dirty="0" err="1" smtClean="0"/>
              <a:t>seg</a:t>
            </a:r>
            <a:r>
              <a:rPr lang="en-US" baseline="0" dirty="0" smtClean="0"/>
              <a:t>&gt; tags.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Text is represented as a big string and we use simple find and replace operations to insert the tags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This simple algorithm is dependent on the text having a predictable structure and having all sections properly numbered.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Once the base text is encoded, we process the CSV row-by-row, using simple find and replace operations on one sentence at a time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Add in a bit about how sentences are the smallest meaningful unit of text, and since we have them numbered, it is easy to search for the lemma/amount of text searched is fairly deterministic?</a:t>
            </a:r>
          </a:p>
        </p:txBody>
      </p:sp>
      <p:sp>
        <p:nvSpPr>
          <p:cNvPr id="4" name="Slide Number Placeholder 3"/>
          <p:cNvSpPr>
            <a:spLocks noGrp="1"/>
          </p:cNvSpPr>
          <p:nvPr>
            <p:ph type="sldNum" sz="quarter" idx="10"/>
          </p:nvPr>
        </p:nvSpPr>
        <p:spPr/>
        <p:txBody>
          <a:bodyPr/>
          <a:lstStyle/>
          <a:p>
            <a:fld id="{87A85001-02D4-C748-9D35-B44844BDBD9A}" type="slidenum">
              <a:rPr lang="en-US" smtClean="0"/>
              <a:t>4</a:t>
            </a:fld>
            <a:endParaRPr lang="en-US"/>
          </a:p>
        </p:txBody>
      </p:sp>
    </p:spTree>
    <p:extLst>
      <p:ext uri="{BB962C8B-B14F-4D97-AF65-F5344CB8AC3E}">
        <p14:creationId xmlns:p14="http://schemas.microsoft.com/office/powerpoint/2010/main" val="106619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a:t>
            </a:r>
            <a:r>
              <a:rPr lang="en-US" baseline="0" dirty="0" smtClean="0"/>
              <a:t> I will discuss my recent work on automatically generating a critical edition of books 9-12 of </a:t>
            </a:r>
            <a:r>
              <a:rPr lang="en-US" baseline="0" dirty="0" err="1" smtClean="0"/>
              <a:t>Murgia</a:t>
            </a:r>
            <a:r>
              <a:rPr lang="en-US" baseline="0" dirty="0" smtClean="0"/>
              <a:t> and </a:t>
            </a:r>
            <a:r>
              <a:rPr lang="en-US" baseline="0" dirty="0" err="1" smtClean="0"/>
              <a:t>Kaster’s</a:t>
            </a:r>
            <a:r>
              <a:rPr lang="en-US" baseline="0" dirty="0" smtClean="0"/>
              <a:t> critical edition of </a:t>
            </a:r>
            <a:r>
              <a:rPr lang="en-US" baseline="0" dirty="0" err="1" smtClean="0"/>
              <a:t>Servius</a:t>
            </a:r>
            <a:r>
              <a:rPr lang="en-US" baseline="0" dirty="0" smtClean="0"/>
              <a:t>. </a:t>
            </a:r>
          </a:p>
          <a:p>
            <a:endParaRPr lang="en-US" baseline="0" dirty="0" smtClean="0"/>
          </a:p>
          <a:p>
            <a:r>
              <a:rPr lang="en-US" baseline="0" dirty="0" smtClean="0"/>
              <a:t>I will begin by discussing how </a:t>
            </a:r>
            <a:r>
              <a:rPr lang="en-US" baseline="0" dirty="0" err="1" smtClean="0"/>
              <a:t>Servius</a:t>
            </a:r>
            <a:r>
              <a:rPr lang="en-US" baseline="0" dirty="0" smtClean="0"/>
              <a:t> is different from other texts, and why a fundamentally different computational approach is necessary. </a:t>
            </a:r>
          </a:p>
          <a:p>
            <a:endParaRPr lang="en-US" baseline="0" dirty="0" smtClean="0"/>
          </a:p>
          <a:p>
            <a:r>
              <a:rPr lang="en-US" baseline="0" dirty="0" smtClean="0"/>
              <a:t>I will then discuss how I approached the problem by using the fundamental concepts of object oriented programming. I will provide a detailed explanation of how the script works and why I chose to process </a:t>
            </a:r>
            <a:r>
              <a:rPr lang="en-US" baseline="0" dirty="0" err="1" smtClean="0"/>
              <a:t>Servius</a:t>
            </a:r>
            <a:r>
              <a:rPr lang="en-US" baseline="0" dirty="0" smtClean="0"/>
              <a:t> in this way. I will also briefly discuss how this script processes the critical apparatus and how it differs from the previous automation scripts.</a:t>
            </a:r>
          </a:p>
          <a:p>
            <a:endParaRPr lang="en-US" baseline="0" dirty="0" smtClean="0"/>
          </a:p>
          <a:p>
            <a:r>
              <a:rPr lang="en-US" baseline="0" dirty="0" smtClean="0"/>
              <a:t>I will show a live demonstration of the </a:t>
            </a:r>
            <a:r>
              <a:rPr lang="en-US" baseline="0" dirty="0" err="1" smtClean="0"/>
              <a:t>Servius</a:t>
            </a:r>
            <a:r>
              <a:rPr lang="en-US" baseline="0" dirty="0" smtClean="0"/>
              <a:t> script. I will conclude by discussing my plans for future work and what I have learned from this project. In particular, I will present some preliminary thoughts on how the concept of object-oriented text representation can improve the way we understand and programmatically interact with texts.</a:t>
            </a:r>
          </a:p>
          <a:p>
            <a:endParaRPr lang="en-US" baseline="0" dirty="0" smtClean="0"/>
          </a:p>
        </p:txBody>
      </p:sp>
      <p:sp>
        <p:nvSpPr>
          <p:cNvPr id="4" name="Slide Number Placeholder 3"/>
          <p:cNvSpPr>
            <a:spLocks noGrp="1"/>
          </p:cNvSpPr>
          <p:nvPr>
            <p:ph type="sldNum" sz="quarter" idx="10"/>
          </p:nvPr>
        </p:nvSpPr>
        <p:spPr/>
        <p:txBody>
          <a:bodyPr/>
          <a:lstStyle/>
          <a:p>
            <a:fld id="{87A85001-02D4-C748-9D35-B44844BDBD9A}" type="slidenum">
              <a:rPr lang="en-US" smtClean="0"/>
              <a:t>5</a:t>
            </a:fld>
            <a:endParaRPr lang="en-US"/>
          </a:p>
        </p:txBody>
      </p:sp>
    </p:spTree>
    <p:extLst>
      <p:ext uri="{BB962C8B-B14F-4D97-AF65-F5344CB8AC3E}">
        <p14:creationId xmlns:p14="http://schemas.microsoft.com/office/powerpoint/2010/main" val="25192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Servius</a:t>
            </a:r>
            <a:r>
              <a:rPr lang="en-US" baseline="0" dirty="0" smtClean="0"/>
              <a:t> </a:t>
            </a:r>
            <a:r>
              <a:rPr lang="en-US" baseline="0" dirty="0" smtClean="0"/>
              <a:t>has a unique and complicated transmission history</a:t>
            </a:r>
          </a:p>
          <a:p>
            <a:pPr marL="628650" lvl="1" indent="-171450">
              <a:buFontTx/>
              <a:buChar char="-"/>
            </a:pPr>
            <a:r>
              <a:rPr lang="en-US" baseline="0" dirty="0" err="1" smtClean="0"/>
              <a:t>Servius</a:t>
            </a:r>
            <a:r>
              <a:rPr lang="en-US" baseline="0" dirty="0" smtClean="0"/>
              <a:t> himself wrote in the late 4</a:t>
            </a:r>
            <a:r>
              <a:rPr lang="en-US" baseline="30000" dirty="0" smtClean="0"/>
              <a:t>th</a:t>
            </a:r>
            <a:r>
              <a:rPr lang="en-US" baseline="0" dirty="0" smtClean="0"/>
              <a:t> century</a:t>
            </a:r>
          </a:p>
          <a:p>
            <a:pPr marL="628650" lvl="1" indent="-171450">
              <a:buFontTx/>
              <a:buChar char="-"/>
            </a:pPr>
            <a:r>
              <a:rPr lang="en-US" baseline="0" dirty="0" smtClean="0"/>
              <a:t>His text was edited by an anonymous author we call the Compiler in about the 10</a:t>
            </a:r>
            <a:r>
              <a:rPr lang="en-US" baseline="30000" dirty="0" smtClean="0"/>
              <a:t>th</a:t>
            </a:r>
            <a:r>
              <a:rPr lang="en-US" baseline="0" dirty="0" smtClean="0"/>
              <a:t> century</a:t>
            </a:r>
          </a:p>
          <a:p>
            <a:pPr marL="628650" lvl="1" indent="-171450">
              <a:buFontTx/>
              <a:buChar char="-"/>
            </a:pPr>
            <a:r>
              <a:rPr lang="en-US" baseline="0" dirty="0" smtClean="0"/>
              <a:t>The compiler added substantial comments of his own and made changes to the original text</a:t>
            </a:r>
          </a:p>
          <a:p>
            <a:pPr marL="628650" lvl="1" indent="-171450">
              <a:buFontTx/>
              <a:buChar char="-"/>
            </a:pPr>
            <a:r>
              <a:rPr lang="en-US" baseline="0" dirty="0" smtClean="0"/>
              <a:t>The two texts are passed down through separate manuscript traditions, both of which are significantly corrupted, i.e. there is lots of text </a:t>
            </a:r>
            <a:r>
              <a:rPr lang="en-US" baseline="0" dirty="0" smtClean="0"/>
              <a:t>missing. Sometimes one tradition is our only witness for the other tradition.</a:t>
            </a:r>
            <a:endParaRPr lang="en-US" baseline="0" dirty="0" smtClean="0"/>
          </a:p>
          <a:p>
            <a:pPr marL="628650" lvl="1" indent="-171450">
              <a:buFontTx/>
              <a:buChar char="-"/>
            </a:pPr>
            <a:endParaRPr lang="en-US" baseline="0" dirty="0" smtClean="0"/>
          </a:p>
          <a:p>
            <a:pPr marL="628650" lvl="1" indent="-171450">
              <a:buFontTx/>
              <a:buChar char="-"/>
            </a:pPr>
            <a:r>
              <a:rPr lang="en-US" baseline="0" dirty="0" smtClean="0"/>
              <a:t>STEMMA: proposed diagram of the transmission history of the manuscript</a:t>
            </a:r>
          </a:p>
          <a:p>
            <a:pPr marL="1085850" lvl="2" indent="-171450">
              <a:buFontTx/>
              <a:buChar char="-"/>
            </a:pPr>
            <a:r>
              <a:rPr lang="en-US" baseline="0" dirty="0" smtClean="0"/>
              <a:t>What is shown above is JUST for </a:t>
            </a:r>
            <a:r>
              <a:rPr lang="en-US" baseline="0" dirty="0" err="1" smtClean="0"/>
              <a:t>Servius</a:t>
            </a:r>
            <a:endParaRPr lang="en-US" baseline="0" dirty="0" smtClean="0"/>
          </a:p>
          <a:p>
            <a:pPr marL="1085850" lvl="2" indent="-171450">
              <a:buFontTx/>
              <a:buChar char="-"/>
            </a:pPr>
            <a:r>
              <a:rPr lang="en-US" baseline="0" dirty="0" smtClean="0"/>
              <a:t>There is a whole other tradition for </a:t>
            </a:r>
            <a:r>
              <a:rPr lang="en-US" baseline="0" dirty="0" err="1" smtClean="0"/>
              <a:t>Servius</a:t>
            </a:r>
            <a:r>
              <a:rPr lang="en-US" baseline="0" dirty="0" smtClean="0"/>
              <a:t> </a:t>
            </a:r>
            <a:r>
              <a:rPr lang="en-US" baseline="0" dirty="0" err="1" smtClean="0"/>
              <a:t>Auctus</a:t>
            </a:r>
            <a:endParaRPr lang="en-US" baseline="0" dirty="0" smtClean="0"/>
          </a:p>
          <a:p>
            <a:pPr marL="1085850" lvl="2" indent="-171450">
              <a:buFontTx/>
              <a:buChar char="-"/>
            </a:pPr>
            <a:r>
              <a:rPr lang="en-US" baseline="0" dirty="0" smtClean="0"/>
              <a:t>Basically, this text is complicated</a:t>
            </a:r>
          </a:p>
          <a:p>
            <a:pPr marL="628650" lvl="1" indent="-171450">
              <a:buFontTx/>
              <a:buChar char="-"/>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85A0C6D7-B696-2648-BE3C-1195BD4329F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1910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Caesar example here is fairly in terms of typographical conventions. We have a base text with some paragraph and section numbers, follow by a critical apparatus. This follows a pretty standard model for typesetting critical editions of simple texts like Caesar.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contrast this to </a:t>
            </a:r>
            <a:r>
              <a:rPr lang="en-US" baseline="0" dirty="0" err="1" smtClean="0"/>
              <a:t>Servius</a:t>
            </a:r>
            <a:r>
              <a:rPr lang="en-US" baseline="0" dirty="0" smtClean="0"/>
              <a:t>. Shown on the right is one page from one edition. Because of the strange transmission history, there are a nontrivial number of typographical conventions for representing </a:t>
            </a:r>
            <a:r>
              <a:rPr lang="en-US" baseline="0" dirty="0" err="1" smtClean="0"/>
              <a:t>Servius</a:t>
            </a:r>
            <a:r>
              <a:rPr lang="en-US" baseline="0" dirty="0" smtClean="0"/>
              <a:t> in print. They are different in each edition. Even for an experienced textual critic, it is necessary to read the preface for a specific edition of </a:t>
            </a:r>
            <a:r>
              <a:rPr lang="en-US" baseline="0" dirty="0" err="1" smtClean="0"/>
              <a:t>Servius</a:t>
            </a:r>
            <a:r>
              <a:rPr lang="en-US" baseline="0" dirty="0" smtClean="0"/>
              <a:t> in order to make sense of the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far, no one has managed to produce an edition of </a:t>
            </a:r>
            <a:r>
              <a:rPr lang="en-US" baseline="0" dirty="0" err="1" smtClean="0"/>
              <a:t>Servius</a:t>
            </a:r>
            <a:r>
              <a:rPr lang="en-US" baseline="0" dirty="0" smtClean="0"/>
              <a:t> that is immediately intuitive for readers to understand. I would argue that this is because they focus too much on typesetting and not enough on representing the actual semantic structure of the text.</a:t>
            </a:r>
          </a:p>
          <a:p>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7</a:t>
            </a:fld>
            <a:endParaRPr lang="en-US"/>
          </a:p>
        </p:txBody>
      </p:sp>
    </p:spTree>
    <p:extLst>
      <p:ext uri="{BB962C8B-B14F-4D97-AF65-F5344CB8AC3E}">
        <p14:creationId xmlns:p14="http://schemas.microsoft.com/office/powerpoint/2010/main" val="594509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dirty="0" smtClean="0"/>
              <a:t>Let’s look at these typesetting conventions in more detail</a:t>
            </a:r>
          </a:p>
          <a:p>
            <a:pPr marL="628650" lvl="1" indent="-171450">
              <a:buFontTx/>
              <a:buChar char="-"/>
            </a:pPr>
            <a:r>
              <a:rPr lang="en-US" baseline="0" dirty="0" smtClean="0"/>
              <a:t>These </a:t>
            </a:r>
            <a:r>
              <a:rPr lang="en-US" baseline="0" dirty="0" smtClean="0"/>
              <a:t>conventions have meaning to humans looking at the book, but they don’t have any meaning to a computer, or even outside of that specific edition of </a:t>
            </a:r>
            <a:r>
              <a:rPr lang="en-US" baseline="0" dirty="0" err="1" smtClean="0"/>
              <a:t>Servius</a:t>
            </a:r>
            <a:endParaRPr lang="en-US" baseline="0" dirty="0" smtClean="0"/>
          </a:p>
          <a:p>
            <a:pPr marL="628650" lvl="1" indent="-171450">
              <a:buFontTx/>
              <a:buChar char="-"/>
            </a:pPr>
            <a:r>
              <a:rPr lang="en-US" baseline="0" dirty="0" smtClean="0"/>
              <a:t>Specifically, these refer to what I am calling the TYPE of a section of text</a:t>
            </a:r>
          </a:p>
          <a:p>
            <a:pPr marL="1085850" lvl="2" indent="-171450">
              <a:buFontTx/>
              <a:buChar char="-"/>
            </a:pPr>
            <a:r>
              <a:rPr lang="en-US" baseline="0" dirty="0" err="1" smtClean="0"/>
              <a:t>Servius</a:t>
            </a:r>
            <a:endParaRPr lang="en-US" baseline="0" dirty="0" smtClean="0"/>
          </a:p>
          <a:p>
            <a:pPr marL="1085850" lvl="2" indent="-171450">
              <a:buFontTx/>
              <a:buChar char="-"/>
            </a:pPr>
            <a:r>
              <a:rPr lang="en-US" baseline="0" dirty="0" err="1" smtClean="0"/>
              <a:t>Auctus</a:t>
            </a:r>
            <a:endParaRPr lang="en-US" baseline="0" dirty="0" smtClean="0"/>
          </a:p>
          <a:p>
            <a:pPr marL="1085850" lvl="2" indent="-171450">
              <a:buFontTx/>
              <a:buChar char="-"/>
            </a:pPr>
            <a:r>
              <a:rPr lang="en-US" baseline="0" dirty="0" smtClean="0"/>
              <a:t>Same</a:t>
            </a:r>
          </a:p>
          <a:p>
            <a:pPr marL="1085850" lvl="2" indent="-171450">
              <a:buFontTx/>
              <a:buChar char="-"/>
            </a:pPr>
            <a:r>
              <a:rPr lang="en-US" baseline="0" dirty="0" smtClean="0"/>
              <a:t>Parallel</a:t>
            </a:r>
          </a:p>
          <a:p>
            <a:pPr marL="628650" lvl="1" indent="-171450">
              <a:buFontTx/>
              <a:buChar char="-"/>
            </a:pPr>
            <a:endParaRPr lang="en-US" baseline="0" dirty="0" smtClean="0"/>
          </a:p>
          <a:p>
            <a:pPr marL="171450" lvl="0" indent="-171450">
              <a:buFontTx/>
              <a:buChar char="-"/>
            </a:pPr>
            <a:r>
              <a:rPr lang="en-US" baseline="0" dirty="0" smtClean="0"/>
              <a:t>The challenge was to get a computer to pick out these conventions, recognize their meaning, and encode them in a way that is meaningful to both humans and computers</a:t>
            </a:r>
          </a:p>
          <a:p>
            <a:pPr marL="171450" lvl="0" indent="-171450">
              <a:buFontTx/>
              <a:buChar char="-"/>
            </a:pPr>
            <a:endParaRPr lang="en-US" baseline="0" dirty="0" smtClean="0"/>
          </a:p>
          <a:p>
            <a:pPr marL="171450" lvl="0" indent="-171450">
              <a:buFontTx/>
              <a:buChar char="-"/>
            </a:pPr>
            <a:r>
              <a:rPr lang="en-US" baseline="0" dirty="0" smtClean="0"/>
              <a:t>Before we discuss how my script processes </a:t>
            </a:r>
            <a:r>
              <a:rPr lang="en-US" baseline="0" dirty="0" err="1" smtClean="0"/>
              <a:t>Servius</a:t>
            </a:r>
            <a:r>
              <a:rPr lang="en-US" baseline="0" dirty="0" smtClean="0"/>
              <a:t>, we need a 1-minute crash course in object oriented programming</a:t>
            </a:r>
          </a:p>
        </p:txBody>
      </p:sp>
      <p:sp>
        <p:nvSpPr>
          <p:cNvPr id="4" name="Slide Number Placeholder 3"/>
          <p:cNvSpPr>
            <a:spLocks noGrp="1"/>
          </p:cNvSpPr>
          <p:nvPr>
            <p:ph type="sldNum" sz="quarter" idx="10"/>
          </p:nvPr>
        </p:nvSpPr>
        <p:spPr/>
        <p:txBody>
          <a:bodyPr/>
          <a:lstStyle/>
          <a:p>
            <a:fld id="{85A0C6D7-B696-2648-BE3C-1195BD4329FF}" type="slidenum">
              <a:rPr lang="en-US" smtClean="0"/>
              <a:t>8</a:t>
            </a:fld>
            <a:endParaRPr lang="en-US"/>
          </a:p>
        </p:txBody>
      </p:sp>
    </p:spTree>
    <p:extLst>
      <p:ext uri="{BB962C8B-B14F-4D97-AF65-F5344CB8AC3E}">
        <p14:creationId xmlns:p14="http://schemas.microsoft.com/office/powerpoint/2010/main" val="957022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85001-02D4-C748-9D35-B44844BDBD9A}" type="slidenum">
              <a:rPr lang="en-US" smtClean="0"/>
              <a:t>9</a:t>
            </a:fld>
            <a:endParaRPr lang="en-US"/>
          </a:p>
        </p:txBody>
      </p:sp>
    </p:spTree>
    <p:extLst>
      <p:ext uri="{BB962C8B-B14F-4D97-AF65-F5344CB8AC3E}">
        <p14:creationId xmlns:p14="http://schemas.microsoft.com/office/powerpoint/2010/main" val="180756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F5BDE9-B434-4441-8653-4DBC8240BF6E}"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9D7FB-BFD1-0741-8263-8B0F0F3125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F5BDE9-B434-4441-8653-4DBC8240BF6E}"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F5BDE9-B434-4441-8653-4DBC8240BF6E}" type="datetimeFigureOut">
              <a:rPr lang="en-US" smtClean="0"/>
              <a:t>12/18/18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F5BDE9-B434-4441-8653-4DBC8240BF6E}"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F5BDE9-B434-4441-8653-4DBC8240BF6E}"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9D7FB-BFD1-0741-8263-8B0F0F3125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0F5BDE9-B434-4441-8653-4DBC8240BF6E}" type="datetimeFigureOut">
              <a:rPr lang="en-US" smtClean="0"/>
              <a:t>12/18/18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F5BDE9-B434-4441-8653-4DBC8240BF6E}" type="datetimeFigureOut">
              <a:rPr lang="en-US" smtClean="0"/>
              <a:t>12/18/18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9D7FB-BFD1-0741-8263-8B0F0F3125C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F5BDE9-B434-4441-8653-4DBC8240BF6E}" type="datetimeFigureOut">
              <a:rPr lang="en-US" smtClean="0"/>
              <a:t>12/18/18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5BDE9-B434-4441-8653-4DBC8240BF6E}" type="datetimeFigureOut">
              <a:rPr lang="en-US" smtClean="0"/>
              <a:t>12/18/18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0F5BDE9-B434-4441-8653-4DBC8240BF6E}" type="datetimeFigureOut">
              <a:rPr lang="en-US" smtClean="0"/>
              <a:t>12/18/18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0F5BDE9-B434-4441-8653-4DBC8240BF6E}" type="datetimeFigureOut">
              <a:rPr lang="en-US" smtClean="0"/>
              <a:t>12/18/18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5D9D7FB-BFD1-0741-8263-8B0F0F3125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0F5BDE9-B434-4441-8653-4DBC8240BF6E}" type="datetimeFigureOut">
              <a:rPr lang="en-US" smtClean="0"/>
              <a:t>12/18/18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5D9D7FB-BFD1-0741-8263-8B0F0F3125CD}" type="slidenum">
              <a:rPr lang="en-US" smtClean="0"/>
              <a:t>‹#›</a:t>
            </a:fld>
            <a:endParaRPr lang="en-US"/>
          </a:p>
        </p:txBody>
      </p:sp>
    </p:spTree>
    <p:extLst>
      <p:ext uri="{BB962C8B-B14F-4D97-AF65-F5344CB8AC3E}">
        <p14:creationId xmlns:p14="http://schemas.microsoft.com/office/powerpoint/2010/main" val="18325693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Automatically Encoding critical editions of Latin Texts</a:t>
            </a:r>
            <a:endParaRPr lang="en-US" dirty="0"/>
          </a:p>
        </p:txBody>
      </p:sp>
      <p:sp>
        <p:nvSpPr>
          <p:cNvPr id="3" name="Subtitle 2"/>
          <p:cNvSpPr>
            <a:spLocks noGrp="1"/>
          </p:cNvSpPr>
          <p:nvPr>
            <p:ph type="subTitle" idx="1"/>
          </p:nvPr>
        </p:nvSpPr>
        <p:spPr/>
        <p:txBody>
          <a:bodyPr>
            <a:normAutofit/>
          </a:bodyPr>
          <a:lstStyle/>
          <a:p>
            <a:r>
              <a:rPr lang="en-US" dirty="0" smtClean="0">
                <a:solidFill>
                  <a:schemeClr val="bg1"/>
                </a:solidFill>
              </a:rPr>
              <a:t>Virginia K. Felkner</a:t>
            </a:r>
          </a:p>
          <a:p>
            <a:r>
              <a:rPr lang="en-US" dirty="0" smtClean="0">
                <a:solidFill>
                  <a:schemeClr val="bg1"/>
                </a:solidFill>
              </a:rPr>
              <a:t>University of Oklahoma</a:t>
            </a:r>
            <a:endParaRPr lang="en-US" dirty="0">
              <a:solidFill>
                <a:schemeClr val="bg1"/>
              </a:solidFill>
            </a:endParaRPr>
          </a:p>
        </p:txBody>
      </p:sp>
    </p:spTree>
    <p:extLst>
      <p:ext uri="{BB962C8B-B14F-4D97-AF65-F5344CB8AC3E}">
        <p14:creationId xmlns:p14="http://schemas.microsoft.com/office/powerpoint/2010/main" val="2126117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t>
            </a:r>
            <a:r>
              <a:rPr lang="en-US" dirty="0" err="1" smtClean="0"/>
              <a:t>Servius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a:t>
            </a:r>
            <a:r>
              <a:rPr lang="en-US" dirty="0" smtClean="0"/>
              <a:t>equential</a:t>
            </a:r>
            <a:r>
              <a:rPr lang="en-US" dirty="0"/>
              <a:t>, string-processing based way I was dealing with the other texts </a:t>
            </a:r>
            <a:r>
              <a:rPr lang="en-US" dirty="0" smtClean="0"/>
              <a:t>was not sophisticated enough to process the structure of this </a:t>
            </a:r>
            <a:r>
              <a:rPr lang="en-US" dirty="0" smtClean="0"/>
              <a:t>text</a:t>
            </a:r>
          </a:p>
          <a:p>
            <a:r>
              <a:rPr lang="en-US" dirty="0" smtClean="0"/>
              <a:t>Needed a data structure to associate a text string with a type</a:t>
            </a:r>
            <a:endParaRPr lang="en-US" dirty="0" smtClean="0"/>
          </a:p>
          <a:p>
            <a:r>
              <a:rPr lang="en-US" dirty="0" smtClean="0"/>
              <a:t>I chose to represent small pieces of text using </a:t>
            </a:r>
            <a:r>
              <a:rPr lang="en-US" dirty="0" smtClean="0"/>
              <a:t>the </a:t>
            </a:r>
            <a:r>
              <a:rPr lang="en-US" dirty="0" err="1" smtClean="0"/>
              <a:t>ServThing</a:t>
            </a:r>
            <a:r>
              <a:rPr lang="en-US" dirty="0" smtClean="0"/>
              <a:t>() class which I designed. </a:t>
            </a:r>
            <a:endParaRPr lang="en-US" dirty="0" smtClean="0"/>
          </a:p>
          <a:p>
            <a:pPr>
              <a:buClr>
                <a:schemeClr val="bg1"/>
              </a:buClr>
            </a:pPr>
            <a:r>
              <a:rPr lang="en-US" dirty="0">
                <a:solidFill>
                  <a:schemeClr val="tx1"/>
                </a:solidFill>
              </a:rPr>
              <a:t>In representing </a:t>
            </a:r>
            <a:r>
              <a:rPr lang="en-US" dirty="0" err="1">
                <a:solidFill>
                  <a:schemeClr val="tx1"/>
                </a:solidFill>
              </a:rPr>
              <a:t>Servius</a:t>
            </a:r>
            <a:r>
              <a:rPr lang="en-US" dirty="0">
                <a:solidFill>
                  <a:schemeClr val="tx1"/>
                </a:solidFill>
              </a:rPr>
              <a:t>, I chose to use a class rather than an </a:t>
            </a:r>
            <a:r>
              <a:rPr lang="en-US" dirty="0" err="1">
                <a:solidFill>
                  <a:schemeClr val="tx1"/>
                </a:solidFill>
              </a:rPr>
              <a:t>iterable</a:t>
            </a:r>
            <a:r>
              <a:rPr lang="en-US" dirty="0">
                <a:solidFill>
                  <a:schemeClr val="tx1"/>
                </a:solidFill>
              </a:rPr>
              <a:t> (e.g. </a:t>
            </a:r>
            <a:r>
              <a:rPr lang="en-US" dirty="0" err="1">
                <a:solidFill>
                  <a:schemeClr val="tx1"/>
                </a:solidFill>
              </a:rPr>
              <a:t>dict</a:t>
            </a:r>
            <a:r>
              <a:rPr lang="en-US" dirty="0">
                <a:solidFill>
                  <a:schemeClr val="tx1"/>
                </a:solidFill>
              </a:rPr>
              <a:t> or list) primarily for ease of use.</a:t>
            </a:r>
          </a:p>
          <a:p>
            <a:pPr lvl="1">
              <a:buClr>
                <a:schemeClr val="bg1"/>
              </a:buClr>
            </a:pPr>
            <a:r>
              <a:rPr lang="en-US" dirty="0">
                <a:solidFill>
                  <a:schemeClr val="tx1"/>
                </a:solidFill>
              </a:rPr>
              <a:t>Classes provide an intuitive, user-friendly way to interact with text</a:t>
            </a:r>
          </a:p>
          <a:p>
            <a:pPr lvl="1">
              <a:buClr>
                <a:schemeClr val="bg1"/>
              </a:buClr>
            </a:pPr>
            <a:r>
              <a:rPr lang="en-US" dirty="0">
                <a:solidFill>
                  <a:schemeClr val="tx1"/>
                </a:solidFill>
              </a:rPr>
              <a:t>This is because we can leave type-checking, XML syntax validation, and other tedious, error-prone tasks to the class</a:t>
            </a:r>
          </a:p>
          <a:p>
            <a:endParaRPr lang="en-US" dirty="0" smtClean="0"/>
          </a:p>
        </p:txBody>
      </p:sp>
    </p:spTree>
    <p:extLst>
      <p:ext uri="{BB962C8B-B14F-4D97-AF65-F5344CB8AC3E}">
        <p14:creationId xmlns:p14="http://schemas.microsoft.com/office/powerpoint/2010/main" val="186644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b="33614"/>
          <a:stretch/>
        </p:blipFill>
        <p:spPr>
          <a:xfrm>
            <a:off x="139416" y="875119"/>
            <a:ext cx="5930308" cy="4941489"/>
          </a:xfrm>
        </p:spPr>
      </p:pic>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90442" y="875118"/>
            <a:ext cx="5756019" cy="4941489"/>
          </a:xfrm>
        </p:spPr>
      </p:pic>
      <p:sp>
        <p:nvSpPr>
          <p:cNvPr id="9" name="Rectangle 8"/>
          <p:cNvSpPr/>
          <p:nvPr/>
        </p:nvSpPr>
        <p:spPr>
          <a:xfrm>
            <a:off x="139416" y="875118"/>
            <a:ext cx="5930308" cy="4012192"/>
          </a:xfrm>
          <a:prstGeom prst="rect">
            <a:avLst/>
          </a:prstGeom>
          <a:solidFill>
            <a:srgbClr val="92D05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90442" y="875118"/>
            <a:ext cx="5756019" cy="3602289"/>
          </a:xfrm>
          <a:prstGeom prst="rect">
            <a:avLst/>
          </a:prstGeom>
          <a:solidFill>
            <a:srgbClr val="92D05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9416" y="1982579"/>
            <a:ext cx="5930308" cy="1797269"/>
          </a:xfrm>
          <a:prstGeom prst="rect">
            <a:avLst/>
          </a:prstGeom>
          <a:solidFill>
            <a:srgbClr val="00B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90442" y="2182276"/>
            <a:ext cx="5756019" cy="1317669"/>
          </a:xfrm>
          <a:prstGeom prst="rect">
            <a:avLst/>
          </a:prstGeom>
          <a:solidFill>
            <a:srgbClr val="00BA55">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9416" y="4146331"/>
            <a:ext cx="3139812" cy="220717"/>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412012" y="3575027"/>
            <a:ext cx="2634449" cy="204821"/>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6272200" y="3779848"/>
            <a:ext cx="2162352" cy="145766"/>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2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687" y="1718442"/>
            <a:ext cx="10517347" cy="2995447"/>
          </a:xfrm>
          <a:prstGeom prst="rect">
            <a:avLst/>
          </a:prstGeom>
        </p:spPr>
      </p:pic>
      <p:sp>
        <p:nvSpPr>
          <p:cNvPr id="7" name="Rectangle 6"/>
          <p:cNvSpPr/>
          <p:nvPr/>
        </p:nvSpPr>
        <p:spPr>
          <a:xfrm>
            <a:off x="947686" y="2144110"/>
            <a:ext cx="10517347" cy="740981"/>
          </a:xfrm>
          <a:prstGeom prst="rect">
            <a:avLst/>
          </a:prstGeom>
          <a:solidFill>
            <a:srgbClr val="92D050">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6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Critical Apparatus Processing</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Generation of &lt;app&gt; tags and spreadsheet processing is substantially similar between </a:t>
            </a:r>
            <a:r>
              <a:rPr lang="en-US" dirty="0" err="1" smtClean="0"/>
              <a:t>Servius</a:t>
            </a:r>
            <a:r>
              <a:rPr lang="en-US" dirty="0" smtClean="0"/>
              <a:t> and other texts</a:t>
            </a:r>
          </a:p>
          <a:p>
            <a:r>
              <a:rPr lang="en-US" dirty="0" smtClean="0"/>
              <a:t>The main difference is </a:t>
            </a:r>
            <a:r>
              <a:rPr lang="en-US" b="1" dirty="0" smtClean="0"/>
              <a:t>insertion </a:t>
            </a:r>
            <a:r>
              <a:rPr lang="en-US" dirty="0" smtClean="0"/>
              <a:t>of generated &lt;app&gt; tags into the main text</a:t>
            </a:r>
          </a:p>
          <a:p>
            <a:pPr lvl="1"/>
            <a:r>
              <a:rPr lang="en-US" dirty="0" smtClean="0"/>
              <a:t>For other texts, the numbering specified for the spreadsheet corresponds to the smallest meaningful subdivision of text</a:t>
            </a:r>
          </a:p>
          <a:p>
            <a:pPr lvl="1"/>
            <a:r>
              <a:rPr lang="en-US" dirty="0" smtClean="0"/>
              <a:t>For </a:t>
            </a:r>
            <a:r>
              <a:rPr lang="en-US" dirty="0" err="1" smtClean="0"/>
              <a:t>Servius</a:t>
            </a:r>
            <a:r>
              <a:rPr lang="en-US" dirty="0" smtClean="0"/>
              <a:t>, we have two subdivisions smaller than the smallest numbered subdivision, so we are left with the problem of finding where to put the &lt;app&gt; tag</a:t>
            </a:r>
          </a:p>
          <a:p>
            <a:r>
              <a:rPr lang="en-US" dirty="0" smtClean="0"/>
              <a:t>Currently, we search for each lemma from the beginning of the matching number &lt;div&gt;</a:t>
            </a:r>
          </a:p>
          <a:p>
            <a:pPr lvl="1"/>
            <a:r>
              <a:rPr lang="en-US" dirty="0" smtClean="0"/>
              <a:t>The time complexity of this operation is linear in the length of the &lt;div&gt;, and takes on average n/2 time</a:t>
            </a:r>
          </a:p>
          <a:p>
            <a:pPr lvl="1"/>
            <a:r>
              <a:rPr lang="en-US" dirty="0" smtClean="0"/>
              <a:t>working on a runtime optimization that will reduce time to find the lemma to almost constant</a:t>
            </a:r>
            <a:endParaRPr lang="en-US" dirty="0"/>
          </a:p>
        </p:txBody>
      </p:sp>
    </p:spTree>
    <p:extLst>
      <p:ext uri="{BB962C8B-B14F-4D97-AF65-F5344CB8AC3E}">
        <p14:creationId xmlns:p14="http://schemas.microsoft.com/office/powerpoint/2010/main" val="13294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Tree>
    <p:extLst>
      <p:ext uri="{BB962C8B-B14F-4D97-AF65-F5344CB8AC3E}">
        <p14:creationId xmlns:p14="http://schemas.microsoft.com/office/powerpoint/2010/main" val="452619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Servius</a:t>
            </a:r>
            <a:r>
              <a:rPr lang="en-US" dirty="0" smtClean="0"/>
              <a:t>: Future Goals</a:t>
            </a:r>
            <a:endParaRPr lang="en-US" dirty="0"/>
          </a:p>
        </p:txBody>
      </p:sp>
      <p:sp>
        <p:nvSpPr>
          <p:cNvPr id="5" name="Content Placeholder 4"/>
          <p:cNvSpPr>
            <a:spLocks noGrp="1"/>
          </p:cNvSpPr>
          <p:nvPr>
            <p:ph idx="1"/>
          </p:nvPr>
        </p:nvSpPr>
        <p:spPr/>
        <p:txBody>
          <a:bodyPr/>
          <a:lstStyle/>
          <a:p>
            <a:pPr>
              <a:buClr>
                <a:schemeClr val="bg1"/>
              </a:buClr>
            </a:pPr>
            <a:r>
              <a:rPr lang="en-US" dirty="0" smtClean="0">
                <a:solidFill>
                  <a:schemeClr val="tx1"/>
                </a:solidFill>
              </a:rPr>
              <a:t>Working on semantically encoding references and text reuse within </a:t>
            </a:r>
            <a:r>
              <a:rPr lang="en-US" dirty="0" err="1" smtClean="0">
                <a:solidFill>
                  <a:schemeClr val="tx1"/>
                </a:solidFill>
              </a:rPr>
              <a:t>Servius</a:t>
            </a:r>
            <a:endParaRPr lang="en-US" dirty="0" smtClean="0">
              <a:solidFill>
                <a:schemeClr val="tx1"/>
              </a:solidFill>
            </a:endParaRPr>
          </a:p>
          <a:p>
            <a:pPr lvl="1">
              <a:buClr>
                <a:schemeClr val="bg1"/>
              </a:buClr>
            </a:pPr>
            <a:r>
              <a:rPr lang="en-US" dirty="0" smtClean="0">
                <a:solidFill>
                  <a:schemeClr val="tx1"/>
                </a:solidFill>
              </a:rPr>
              <a:t>Plan to automatically insert CTS URNs to lines in Vergil </a:t>
            </a:r>
          </a:p>
          <a:p>
            <a:pPr>
              <a:buClr>
                <a:schemeClr val="bg1"/>
              </a:buClr>
            </a:pPr>
            <a:r>
              <a:rPr lang="en-US" dirty="0" smtClean="0">
                <a:solidFill>
                  <a:schemeClr val="tx1"/>
                </a:solidFill>
              </a:rPr>
              <a:t>Apply </a:t>
            </a:r>
            <a:r>
              <a:rPr lang="en-US" dirty="0">
                <a:solidFill>
                  <a:schemeClr val="tx1"/>
                </a:solidFill>
              </a:rPr>
              <a:t>the concept object-oriented text representation to other texts</a:t>
            </a:r>
          </a:p>
          <a:p>
            <a:pPr lvl="1">
              <a:buClr>
                <a:schemeClr val="bg1"/>
              </a:buClr>
            </a:pPr>
            <a:r>
              <a:rPr lang="en-US" dirty="0">
                <a:solidFill>
                  <a:schemeClr val="tx1"/>
                </a:solidFill>
              </a:rPr>
              <a:t>Starting with prose</a:t>
            </a:r>
          </a:p>
          <a:p>
            <a:pPr lvl="1">
              <a:buClr>
                <a:schemeClr val="bg1"/>
              </a:buClr>
            </a:pPr>
            <a:r>
              <a:rPr lang="en-US" dirty="0">
                <a:solidFill>
                  <a:schemeClr val="tx1"/>
                </a:solidFill>
              </a:rPr>
              <a:t>Develop plain text to object representation and TEI-XML to object representation </a:t>
            </a:r>
            <a:r>
              <a:rPr lang="en-US" dirty="0" smtClean="0">
                <a:solidFill>
                  <a:schemeClr val="tx1"/>
                </a:solidFill>
              </a:rPr>
              <a:t>scripts</a:t>
            </a:r>
            <a:endParaRPr lang="en-US" dirty="0">
              <a:solidFill>
                <a:schemeClr val="tx1"/>
              </a:solidFill>
            </a:endParaRPr>
          </a:p>
        </p:txBody>
      </p:sp>
    </p:spTree>
    <p:extLst>
      <p:ext uri="{BB962C8B-B14F-4D97-AF65-F5344CB8AC3E}">
        <p14:creationId xmlns:p14="http://schemas.microsoft.com/office/powerpoint/2010/main" val="177910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Object-oriented text representation</a:t>
            </a:r>
          </a:p>
        </p:txBody>
      </p:sp>
      <p:sp>
        <p:nvSpPr>
          <p:cNvPr id="3" name="Content Placeholder 2"/>
          <p:cNvSpPr>
            <a:spLocks noGrp="1"/>
          </p:cNvSpPr>
          <p:nvPr>
            <p:ph idx="1"/>
          </p:nvPr>
        </p:nvSpPr>
        <p:spPr/>
        <p:txBody>
          <a:bodyPr>
            <a:normAutofit/>
          </a:bodyPr>
          <a:lstStyle/>
          <a:p>
            <a:pPr>
              <a:buClr>
                <a:schemeClr val="bg1"/>
              </a:buClr>
            </a:pPr>
            <a:r>
              <a:rPr lang="en-US" dirty="0" smtClean="0">
                <a:solidFill>
                  <a:schemeClr val="tx1"/>
                </a:solidFill>
              </a:rPr>
              <a:t>Vision</a:t>
            </a:r>
            <a:r>
              <a:rPr lang="en-US" dirty="0">
                <a:solidFill>
                  <a:schemeClr val="tx1"/>
                </a:solidFill>
              </a:rPr>
              <a:t>: a Python library that generates object representations of text from both plain text and TEI-XML </a:t>
            </a:r>
            <a:r>
              <a:rPr lang="en-US" dirty="0" smtClean="0">
                <a:solidFill>
                  <a:schemeClr val="tx1"/>
                </a:solidFill>
              </a:rPr>
              <a:t>inputs</a:t>
            </a:r>
          </a:p>
          <a:p>
            <a:pPr lvl="1">
              <a:buClr>
                <a:schemeClr val="bg1"/>
              </a:buClr>
            </a:pPr>
            <a:r>
              <a:rPr lang="en-US" dirty="0" smtClean="0">
                <a:solidFill>
                  <a:schemeClr val="tx1"/>
                </a:solidFill>
              </a:rPr>
              <a:t>Allows editors to avoid tedious</a:t>
            </a:r>
            <a:r>
              <a:rPr lang="en-US" dirty="0">
                <a:solidFill>
                  <a:schemeClr val="tx1"/>
                </a:solidFill>
              </a:rPr>
              <a:t>, error-prone tasks </a:t>
            </a:r>
            <a:r>
              <a:rPr lang="en-US" dirty="0" smtClean="0">
                <a:solidFill>
                  <a:schemeClr val="tx1"/>
                </a:solidFill>
              </a:rPr>
              <a:t>like type-checking and XML </a:t>
            </a:r>
            <a:r>
              <a:rPr lang="en-US" dirty="0">
                <a:solidFill>
                  <a:schemeClr val="tx1"/>
                </a:solidFill>
              </a:rPr>
              <a:t>syntax </a:t>
            </a:r>
            <a:r>
              <a:rPr lang="en-US" dirty="0" smtClean="0">
                <a:solidFill>
                  <a:schemeClr val="tx1"/>
                </a:solidFill>
              </a:rPr>
              <a:t>validation, because the class does it for them!</a:t>
            </a:r>
          </a:p>
          <a:p>
            <a:pPr>
              <a:buClr>
                <a:schemeClr val="bg1"/>
              </a:buClr>
            </a:pPr>
            <a:r>
              <a:rPr lang="en-US" dirty="0" smtClean="0">
                <a:solidFill>
                  <a:schemeClr val="tx1"/>
                </a:solidFill>
              </a:rPr>
              <a:t>Application</a:t>
            </a:r>
            <a:r>
              <a:rPr lang="en-US" dirty="0">
                <a:solidFill>
                  <a:schemeClr val="tx1"/>
                </a:solidFill>
              </a:rPr>
              <a:t>: gives humanities scholars a </a:t>
            </a:r>
            <a:r>
              <a:rPr lang="en-US" dirty="0" smtClean="0">
                <a:solidFill>
                  <a:schemeClr val="tx1"/>
                </a:solidFill>
              </a:rPr>
              <a:t>more accessible</a:t>
            </a:r>
            <a:r>
              <a:rPr lang="en-US" dirty="0" smtClean="0">
                <a:solidFill>
                  <a:schemeClr val="tx1"/>
                </a:solidFill>
              </a:rPr>
              <a:t> </a:t>
            </a:r>
            <a:r>
              <a:rPr lang="en-US" dirty="0">
                <a:solidFill>
                  <a:schemeClr val="tx1"/>
                </a:solidFill>
              </a:rPr>
              <a:t>interface for interacting programmatically with text</a:t>
            </a:r>
          </a:p>
          <a:p>
            <a:pPr lvl="1">
              <a:buClr>
                <a:schemeClr val="bg1"/>
              </a:buClr>
            </a:pPr>
            <a:r>
              <a:rPr lang="en-US" dirty="0">
                <a:solidFill>
                  <a:schemeClr val="tx1"/>
                </a:solidFill>
              </a:rPr>
              <a:t>Abstracts away having to deal with XPath and XML </a:t>
            </a:r>
            <a:r>
              <a:rPr lang="en-US" dirty="0" smtClean="0">
                <a:solidFill>
                  <a:schemeClr val="tx1"/>
                </a:solidFill>
              </a:rPr>
              <a:t>syntax</a:t>
            </a:r>
          </a:p>
          <a:p>
            <a:pPr lvl="1">
              <a:buClr>
                <a:schemeClr val="bg1"/>
              </a:buClr>
            </a:pPr>
            <a:r>
              <a:rPr lang="en-US" dirty="0" smtClean="0">
                <a:solidFill>
                  <a:schemeClr val="tx1"/>
                </a:solidFill>
              </a:rPr>
              <a:t>Script generates predictably structured data</a:t>
            </a:r>
            <a:endParaRPr lang="en-US" dirty="0">
              <a:solidFill>
                <a:schemeClr val="tx1"/>
              </a:solidFill>
            </a:endParaRPr>
          </a:p>
          <a:p>
            <a:pPr lvl="1">
              <a:buClr>
                <a:schemeClr val="bg1"/>
              </a:buClr>
            </a:pPr>
            <a:r>
              <a:rPr lang="en-US" dirty="0" smtClean="0">
                <a:solidFill>
                  <a:schemeClr val="tx1"/>
                </a:solidFill>
              </a:rPr>
              <a:t>Makes it easier to develop and use NLP </a:t>
            </a:r>
            <a:r>
              <a:rPr lang="en-US" dirty="0">
                <a:solidFill>
                  <a:schemeClr val="tx1"/>
                </a:solidFill>
              </a:rPr>
              <a:t>and analysis tools, like the CLTK</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74816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Previous work</a:t>
            </a:r>
            <a:endParaRPr lang="en-US" dirty="0"/>
          </a:p>
        </p:txBody>
      </p:sp>
    </p:spTree>
    <p:extLst>
      <p:ext uri="{BB962C8B-B14F-4D97-AF65-F5344CB8AC3E}">
        <p14:creationId xmlns:p14="http://schemas.microsoft.com/office/powerpoint/2010/main" val="2025012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183"/>
          <a:stretch/>
        </p:blipFill>
        <p:spPr>
          <a:xfrm>
            <a:off x="533500" y="760101"/>
            <a:ext cx="4027350" cy="5510070"/>
          </a:xfrm>
        </p:spPr>
      </p:pic>
      <p:pic>
        <p:nvPicPr>
          <p:cNvPr id="11" name="Content Placeholder 10"/>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43378" y="760101"/>
            <a:ext cx="5769803" cy="5510070"/>
          </a:xfrm>
        </p:spPr>
      </p:pic>
      <p:sp>
        <p:nvSpPr>
          <p:cNvPr id="2" name="Right Arrow 1"/>
          <p:cNvSpPr/>
          <p:nvPr/>
        </p:nvSpPr>
        <p:spPr>
          <a:xfrm>
            <a:off x="4738797" y="3162621"/>
            <a:ext cx="1226634" cy="705029"/>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2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smtClean="0"/>
              <a:t>DLL Automation is designed to be easy for editors to use. </a:t>
            </a:r>
            <a:r>
              <a:rPr lang="en-US" dirty="0" smtClean="0"/>
              <a:t>Input </a:t>
            </a:r>
            <a:r>
              <a:rPr lang="en-US" dirty="0" smtClean="0"/>
              <a:t>files are:</a:t>
            </a:r>
          </a:p>
          <a:p>
            <a:pPr lvl="1"/>
            <a:r>
              <a:rPr lang="en-US" dirty="0"/>
              <a:t>Plain text (.txt) version of the editor’s text</a:t>
            </a:r>
          </a:p>
          <a:p>
            <a:pPr lvl="1"/>
            <a:r>
              <a:rPr lang="en-US" dirty="0"/>
              <a:t>Spreadsheet (.csv) of the critical </a:t>
            </a:r>
            <a:r>
              <a:rPr lang="en-US" dirty="0" smtClean="0"/>
              <a:t>apparatus</a:t>
            </a:r>
            <a:endParaRPr lang="en-US" dirty="0">
              <a:sym typeface="Wingdings"/>
            </a:endParaRPr>
          </a:p>
          <a:p>
            <a:r>
              <a:rPr lang="en-US" dirty="0" smtClean="0">
                <a:sym typeface="Wingdings"/>
              </a:rPr>
              <a:t>Simple algorithm</a:t>
            </a:r>
          </a:p>
          <a:p>
            <a:pPr lvl="1"/>
            <a:r>
              <a:rPr lang="en-US" dirty="0" smtClean="0">
                <a:sym typeface="Wingdings"/>
              </a:rPr>
              <a:t>Using sentence numbers as delimiters, we go through the text and wrap each sentence in a tag.</a:t>
            </a:r>
          </a:p>
          <a:p>
            <a:pPr lvl="1"/>
            <a:r>
              <a:rPr lang="en-US" dirty="0" smtClean="0">
                <a:sym typeface="Wingdings"/>
              </a:rPr>
              <a:t> Internally, we represent the text as a big string and use find/replace operations</a:t>
            </a:r>
          </a:p>
          <a:p>
            <a:pPr lvl="1"/>
            <a:r>
              <a:rPr lang="en-US" dirty="0" smtClean="0">
                <a:sym typeface="Wingdings"/>
              </a:rPr>
              <a:t>Then, process the CSV row-by-row, again using find/replace on strings</a:t>
            </a:r>
          </a:p>
        </p:txBody>
      </p:sp>
    </p:spTree>
    <p:extLst>
      <p:ext uri="{BB962C8B-B14F-4D97-AF65-F5344CB8AC3E}">
        <p14:creationId xmlns:p14="http://schemas.microsoft.com/office/powerpoint/2010/main" val="22037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Servius</a:t>
            </a:r>
            <a:endParaRPr lang="en-US" dirty="0"/>
          </a:p>
        </p:txBody>
      </p:sp>
      <p:sp>
        <p:nvSpPr>
          <p:cNvPr id="3" name="Text Placeholder 2"/>
          <p:cNvSpPr>
            <a:spLocks noGrp="1"/>
          </p:cNvSpPr>
          <p:nvPr>
            <p:ph type="body" idx="1"/>
          </p:nvPr>
        </p:nvSpPr>
        <p:spPr/>
        <p:txBody>
          <a:bodyPr>
            <a:normAutofit/>
          </a:bodyPr>
          <a:lstStyle/>
          <a:p>
            <a:r>
              <a:rPr lang="en-US" sz="2800" dirty="0" smtClean="0"/>
              <a:t>Automation Round 2: This Time It’s Personal</a:t>
            </a:r>
            <a:endParaRPr lang="en-US" sz="2800" dirty="0"/>
          </a:p>
        </p:txBody>
      </p:sp>
    </p:spTree>
    <p:extLst>
      <p:ext uri="{BB962C8B-B14F-4D97-AF65-F5344CB8AC3E}">
        <p14:creationId xmlns:p14="http://schemas.microsoft.com/office/powerpoint/2010/main" val="1061383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968624" y="782262"/>
            <a:ext cx="6361113" cy="5218487"/>
          </a:xfrm>
          <a:prstGeom prst="rect">
            <a:avLst/>
          </a:prstGeom>
        </p:spPr>
      </p:pic>
    </p:spTree>
    <p:extLst>
      <p:ext uri="{BB962C8B-B14F-4D97-AF65-F5344CB8AC3E}">
        <p14:creationId xmlns:p14="http://schemas.microsoft.com/office/powerpoint/2010/main" val="257285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527501" y="760101"/>
            <a:ext cx="4270247" cy="5510070"/>
          </a:xfrm>
        </p:spPr>
        <p:txBody>
          <a:bodyPr/>
          <a:lstStyle/>
          <a:p>
            <a:r>
              <a:rPr lang="en-US" dirty="0" smtClean="0"/>
              <a:t>Scan of a page (probably the one with line 9.547) from M-K </a:t>
            </a:r>
            <a:r>
              <a:rPr lang="en-US" dirty="0" err="1" smtClean="0"/>
              <a:t>Servius</a:t>
            </a:r>
            <a:r>
              <a:rPr lang="en-US" dirty="0" smtClean="0"/>
              <a:t> goes here</a:t>
            </a:r>
            <a:endParaRPr lang="en-US" dirty="0"/>
          </a:p>
        </p:txBody>
      </p:sp>
      <p:pic>
        <p:nvPicPr>
          <p:cNvPr id="5" name="Content Placeholder 11"/>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183"/>
          <a:stretch/>
        </p:blipFill>
        <p:spPr>
          <a:xfrm>
            <a:off x="533500" y="760101"/>
            <a:ext cx="4027350" cy="5510070"/>
          </a:xfrm>
        </p:spPr>
      </p:pic>
    </p:spTree>
    <p:extLst>
      <p:ext uri="{BB962C8B-B14F-4D97-AF65-F5344CB8AC3E}">
        <p14:creationId xmlns:p14="http://schemas.microsoft.com/office/powerpoint/2010/main" val="111915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b="57478"/>
          <a:stretch/>
        </p:blipFill>
        <p:spPr>
          <a:xfrm>
            <a:off x="2384914" y="4067708"/>
            <a:ext cx="7344873" cy="2606771"/>
          </a:xfrm>
        </p:spPr>
      </p:pic>
      <p:pic>
        <p:nvPicPr>
          <p:cNvPr id="5" name="Content Placeholder 4"/>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1443" b="51715"/>
          <a:stretch/>
        </p:blipFill>
        <p:spPr>
          <a:xfrm>
            <a:off x="2384914" y="242887"/>
            <a:ext cx="7344873" cy="2614613"/>
          </a:xfrm>
        </p:spPr>
      </p:pic>
      <p:sp>
        <p:nvSpPr>
          <p:cNvPr id="9" name="Down Arrow 8"/>
          <p:cNvSpPr/>
          <p:nvPr/>
        </p:nvSpPr>
        <p:spPr>
          <a:xfrm>
            <a:off x="5815034" y="2973400"/>
            <a:ext cx="484632" cy="978408"/>
          </a:xfrm>
          <a:prstGeom prst="down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041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OOPS! You just learned some </a:t>
            </a:r>
            <a:r>
              <a:rPr lang="en-US" b="1" dirty="0" smtClean="0"/>
              <a:t>o</a:t>
            </a:r>
            <a:r>
              <a:rPr lang="en-US" dirty="0" smtClean="0"/>
              <a:t>bject </a:t>
            </a:r>
            <a:r>
              <a:rPr lang="en-US" b="1" dirty="0" smtClean="0"/>
              <a:t>o</a:t>
            </a:r>
            <a:r>
              <a:rPr lang="en-US" dirty="0" smtClean="0"/>
              <a:t>riented </a:t>
            </a:r>
            <a:r>
              <a:rPr lang="en-US" b="1" dirty="0" smtClean="0"/>
              <a:t>p</a:t>
            </a:r>
            <a:r>
              <a:rPr lang="en-US" dirty="0" smtClean="0"/>
              <a:t>rogramming </a:t>
            </a:r>
            <a:r>
              <a:rPr lang="en-US" b="1" dirty="0" smtClean="0"/>
              <a:t>s</a:t>
            </a:r>
            <a:r>
              <a:rPr lang="en-US" dirty="0" smtClean="0"/>
              <a:t>tuff!</a:t>
            </a:r>
            <a:endParaRPr lang="en-US" dirty="0"/>
          </a:p>
        </p:txBody>
      </p:sp>
      <p:sp>
        <p:nvSpPr>
          <p:cNvPr id="8" name="Content Placeholder 7"/>
          <p:cNvSpPr>
            <a:spLocks noGrp="1"/>
          </p:cNvSpPr>
          <p:nvPr>
            <p:ph idx="1"/>
          </p:nvPr>
        </p:nvSpPr>
        <p:spPr/>
        <p:txBody>
          <a:bodyPr/>
          <a:lstStyle/>
          <a:p>
            <a:r>
              <a:rPr lang="en-US" b="1" dirty="0" smtClean="0"/>
              <a:t>Class</a:t>
            </a:r>
            <a:r>
              <a:rPr lang="en-US" dirty="0" smtClean="0"/>
              <a:t>: a </a:t>
            </a:r>
            <a:r>
              <a:rPr lang="en-US" dirty="0"/>
              <a:t>user-defined data </a:t>
            </a:r>
            <a:r>
              <a:rPr lang="en-US" dirty="0" smtClean="0"/>
              <a:t>type with </a:t>
            </a:r>
            <a:r>
              <a:rPr lang="en-US" b="1" dirty="0" smtClean="0"/>
              <a:t>fields</a:t>
            </a:r>
            <a:r>
              <a:rPr lang="en-US" dirty="0" smtClean="0"/>
              <a:t> (internal data) and </a:t>
            </a:r>
            <a:r>
              <a:rPr lang="en-US" b="1" dirty="0" smtClean="0"/>
              <a:t>methods </a:t>
            </a:r>
            <a:r>
              <a:rPr lang="en-US" dirty="0" smtClean="0"/>
              <a:t>(operations on its data)</a:t>
            </a:r>
          </a:p>
          <a:p>
            <a:r>
              <a:rPr lang="en-US" b="1" dirty="0" smtClean="0"/>
              <a:t>Object</a:t>
            </a:r>
            <a:r>
              <a:rPr lang="en-US" dirty="0" smtClean="0"/>
              <a:t>: one specific instance of a class. </a:t>
            </a:r>
          </a:p>
          <a:p>
            <a:pPr lvl="1"/>
            <a:r>
              <a:rPr lang="en-US" dirty="0" smtClean="0"/>
              <a:t>For example, Classicist is a class, and you are an object of class Classicist</a:t>
            </a:r>
          </a:p>
          <a:p>
            <a:r>
              <a:rPr lang="en-US" dirty="0" smtClean="0"/>
              <a:t>Objects know things about themselves</a:t>
            </a:r>
          </a:p>
          <a:p>
            <a:r>
              <a:rPr lang="en-US" dirty="0" smtClean="0"/>
              <a:t>Objects can do things to themselves</a:t>
            </a:r>
          </a:p>
          <a:p>
            <a:r>
              <a:rPr lang="en-US" dirty="0" smtClean="0"/>
              <a:t>The </a:t>
            </a:r>
            <a:r>
              <a:rPr lang="en-US" dirty="0" smtClean="0"/>
              <a:t>a programmer using a class doesn’t </a:t>
            </a:r>
            <a:r>
              <a:rPr lang="en-US" dirty="0" smtClean="0"/>
              <a:t>need to </a:t>
            </a:r>
            <a:r>
              <a:rPr lang="en-US" dirty="0" smtClean="0"/>
              <a:t>know its </a:t>
            </a:r>
            <a:r>
              <a:rPr lang="en-US" dirty="0" smtClean="0"/>
              <a:t>internal structure or how its methods work</a:t>
            </a:r>
            <a:endParaRPr lang="en-US" dirty="0"/>
          </a:p>
          <a:p>
            <a:endParaRPr lang="en-US" dirty="0"/>
          </a:p>
        </p:txBody>
      </p:sp>
    </p:spTree>
    <p:extLst>
      <p:ext uri="{BB962C8B-B14F-4D97-AF65-F5344CB8AC3E}">
        <p14:creationId xmlns:p14="http://schemas.microsoft.com/office/powerpoint/2010/main" val="3013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619</TotalTime>
  <Words>2148</Words>
  <Application>Microsoft Macintosh PowerPoint</Application>
  <PresentationFormat>Widescreen</PresentationFormat>
  <Paragraphs>155</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Gill Sans MT</vt:lpstr>
      <vt:lpstr>Mangal</vt:lpstr>
      <vt:lpstr>Wingdings</vt:lpstr>
      <vt:lpstr>Arial</vt:lpstr>
      <vt:lpstr>Parcel</vt:lpstr>
      <vt:lpstr>Automatically Encoding critical editions of Latin Texts</vt:lpstr>
      <vt:lpstr>AUTOMATION: Previous work</vt:lpstr>
      <vt:lpstr>PowerPoint Presentation</vt:lpstr>
      <vt:lpstr>HOW IT WORKS</vt:lpstr>
      <vt:lpstr>Servius</vt:lpstr>
      <vt:lpstr>PowerPoint Presentation</vt:lpstr>
      <vt:lpstr>PowerPoint Presentation</vt:lpstr>
      <vt:lpstr>PowerPoint Presentation</vt:lpstr>
      <vt:lpstr>OOPS! You just learned some object oriented programming stuff!</vt:lpstr>
      <vt:lpstr>Object Oriented Servius?</vt:lpstr>
      <vt:lpstr>PowerPoint Presentation</vt:lpstr>
      <vt:lpstr>PowerPoint Presentation</vt:lpstr>
      <vt:lpstr>Critical Apparatus Processing</vt:lpstr>
      <vt:lpstr>Demo Time!!!!</vt:lpstr>
      <vt:lpstr>Servius: Future Goals</vt:lpstr>
      <vt:lpstr>Applications of Object-oriented text representation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Automatically Encoding critical editions of Latin Texts</dc:title>
  <dc:creator>Katy Felkner</dc:creator>
  <cp:lastModifiedBy>Katy Felkner</cp:lastModifiedBy>
  <cp:revision>27</cp:revision>
  <dcterms:created xsi:type="dcterms:W3CDTF">2018-11-26T07:23:18Z</dcterms:created>
  <dcterms:modified xsi:type="dcterms:W3CDTF">2018-12-18T16:35:38Z</dcterms:modified>
</cp:coreProperties>
</file>