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1037"/>
  </p:normalViewPr>
  <p:slideViewPr>
    <p:cSldViewPr snapToGrid="0" snapToObjects="1">
      <p:cViewPr varScale="1">
        <p:scale>
          <a:sx n="79" d="100"/>
          <a:sy n="79" d="100"/>
        </p:scale>
        <p:origin x="1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AC726-B6EC-2F45-A39D-BB57EBA981CC}" type="datetimeFigureOut">
              <a:rPr lang="en-US" smtClean="0"/>
              <a:t>11/29/17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0C6D7-B696-2648-BE3C-1195BD4329FF}" type="slidenum">
              <a:rPr lang="en-US" smtClean="0"/>
              <a:t>‹#›</a:t>
            </a:fld>
            <a:endParaRPr lang="en-US"/>
          </a:p>
        </p:txBody>
      </p:sp>
    </p:spTree>
    <p:extLst>
      <p:ext uri="{BB962C8B-B14F-4D97-AF65-F5344CB8AC3E}">
        <p14:creationId xmlns:p14="http://schemas.microsoft.com/office/powerpoint/2010/main" val="181991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A0C6D7-B696-2648-BE3C-1195BD4329FF}" type="slidenum">
              <a:rPr lang="en-US" smtClean="0"/>
              <a:t>1</a:t>
            </a:fld>
            <a:endParaRPr lang="en-US"/>
          </a:p>
        </p:txBody>
      </p:sp>
    </p:spTree>
    <p:extLst>
      <p:ext uri="{BB962C8B-B14F-4D97-AF65-F5344CB8AC3E}">
        <p14:creationId xmlns:p14="http://schemas.microsoft.com/office/powerpoint/2010/main" val="122219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First, explain what a critical edition is</a:t>
            </a:r>
          </a:p>
          <a:p>
            <a:pPr marL="628650" lvl="1" indent="-171450">
              <a:buFontTx/>
              <a:buChar char="-"/>
            </a:pPr>
            <a:r>
              <a:rPr lang="en-US" baseline="0" dirty="0" smtClean="0"/>
              <a:t>Ancient texts come down to us via hand copied manuscripts, which contain lots of errors</a:t>
            </a:r>
          </a:p>
          <a:p>
            <a:pPr marL="628650" lvl="1" indent="-171450">
              <a:buFontTx/>
              <a:buChar char="-"/>
            </a:pPr>
            <a:r>
              <a:rPr lang="en-US" baseline="0" dirty="0" smtClean="0"/>
              <a:t>The critical apparatus contains information about textual variants in different manuscripts</a:t>
            </a:r>
          </a:p>
          <a:p>
            <a:pPr marL="171450" indent="-171450">
              <a:buFontTx/>
              <a:buChar char="-"/>
            </a:pPr>
            <a:r>
              <a:rPr lang="en-US" baseline="0" dirty="0" smtClean="0"/>
              <a:t>A </a:t>
            </a:r>
            <a:r>
              <a:rPr lang="en-US" baseline="0" dirty="0" smtClean="0"/>
              <a:t>traditional critical edition, which includes an edited version of an ancient text and possible alternate readings, is visually encoded data which is understandable by a person with relevant background. It is not machine readable</a:t>
            </a:r>
            <a:r>
              <a:rPr lang="en-US" baseline="0" dirty="0" smtClean="0"/>
              <a:t>.</a:t>
            </a:r>
          </a:p>
          <a:p>
            <a:pPr marL="171450" indent="-171450">
              <a:buFontTx/>
              <a:buChar char="-"/>
            </a:pPr>
            <a:r>
              <a:rPr lang="en-US" baseline="0" dirty="0" smtClean="0"/>
              <a:t>XML is </a:t>
            </a:r>
            <a:endParaRPr lang="en-US" baseline="0" dirty="0" smtClean="0"/>
          </a:p>
          <a:p>
            <a:pPr marL="171450" indent="-171450">
              <a:buFontTx/>
              <a:buChar char="-"/>
            </a:pPr>
            <a:r>
              <a:rPr lang="en-US" baseline="0" dirty="0" smtClean="0"/>
              <a:t>An XML-encoded edition is a machine readable representation of the same textual data. It allows us to use computers to visualize, analyze, and better understand the text.</a:t>
            </a:r>
          </a:p>
          <a:p>
            <a:pPr marL="171450" indent="-171450">
              <a:buFontTx/>
              <a:buChar char="-"/>
            </a:pPr>
            <a:r>
              <a:rPr lang="en-US" baseline="0" dirty="0" smtClean="0"/>
              <a:t>The goal of my project was to develop a software tool which automates this encoding in order to facilitate the creation of new digital critical editions.</a:t>
            </a:r>
          </a:p>
        </p:txBody>
      </p:sp>
      <p:sp>
        <p:nvSpPr>
          <p:cNvPr id="4" name="Slide Number Placeholder 3"/>
          <p:cNvSpPr>
            <a:spLocks noGrp="1"/>
          </p:cNvSpPr>
          <p:nvPr>
            <p:ph type="sldNum" sz="quarter" idx="10"/>
          </p:nvPr>
        </p:nvSpPr>
        <p:spPr/>
        <p:txBody>
          <a:bodyPr/>
          <a:lstStyle/>
          <a:p>
            <a:fld id="{85A0C6D7-B696-2648-BE3C-1195BD4329FF}" type="slidenum">
              <a:rPr lang="en-US" smtClean="0"/>
              <a:t>2</a:t>
            </a:fld>
            <a:endParaRPr lang="en-US"/>
          </a:p>
        </p:txBody>
      </p:sp>
    </p:spTree>
    <p:extLst>
      <p:ext uri="{BB962C8B-B14F-4D97-AF65-F5344CB8AC3E}">
        <p14:creationId xmlns:p14="http://schemas.microsoft.com/office/powerpoint/2010/main" val="72010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In particular, I have developed a python script which automates the creation of a fully-encoded critical edition from a plain text file and a text CSV app crit.</a:t>
            </a:r>
          </a:p>
          <a:p>
            <a:pPr marL="171450" indent="-171450">
              <a:buFontTx/>
              <a:buChar char="-"/>
            </a:pPr>
            <a:r>
              <a:rPr lang="en-US" baseline="0" dirty="0" smtClean="0"/>
              <a:t>On the left is a plain text version of Caesar’s Bellum </a:t>
            </a:r>
            <a:r>
              <a:rPr lang="en-US" baseline="0" dirty="0" err="1" smtClean="0"/>
              <a:t>Alexandrinum</a:t>
            </a:r>
            <a:r>
              <a:rPr lang="en-US" baseline="0" dirty="0" smtClean="0"/>
              <a:t>. It includes only the text itself, paragraph and section numbers, and very limited markup. Unlike the printed critical edition in the last slide, it does not include information about alternate readings or other critical data.</a:t>
            </a:r>
          </a:p>
          <a:p>
            <a:pPr marL="171450" indent="-171450">
              <a:buFontTx/>
              <a:buChar char="-"/>
            </a:pPr>
            <a:r>
              <a:rPr lang="en-US" baseline="0" dirty="0" smtClean="0"/>
              <a:t>On the right is the critical apparatus. The actual input is a plain CSV (comma separated values) file but it is shown here as a spreadsheet for clarity. </a:t>
            </a:r>
            <a:endParaRPr lang="en-US" dirty="0"/>
          </a:p>
        </p:txBody>
      </p:sp>
      <p:sp>
        <p:nvSpPr>
          <p:cNvPr id="4" name="Slide Number Placeholder 3"/>
          <p:cNvSpPr>
            <a:spLocks noGrp="1"/>
          </p:cNvSpPr>
          <p:nvPr>
            <p:ph type="sldNum" sz="quarter" idx="10"/>
          </p:nvPr>
        </p:nvSpPr>
        <p:spPr/>
        <p:txBody>
          <a:bodyPr/>
          <a:lstStyle/>
          <a:p>
            <a:fld id="{85A0C6D7-B696-2648-BE3C-1195BD4329FF}" type="slidenum">
              <a:rPr lang="en-US" smtClean="0"/>
              <a:t>3</a:t>
            </a:fld>
            <a:endParaRPr lang="en-US"/>
          </a:p>
        </p:txBody>
      </p:sp>
    </p:spTree>
    <p:extLst>
      <p:ext uri="{BB962C8B-B14F-4D97-AF65-F5344CB8AC3E}">
        <p14:creationId xmlns:p14="http://schemas.microsoft.com/office/powerpoint/2010/main" val="4941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switch over</a:t>
            </a:r>
            <a:r>
              <a:rPr lang="en-US" baseline="0" dirty="0" smtClean="0"/>
              <a:t> to python and show my demo here!</a:t>
            </a:r>
            <a:endParaRPr lang="en-US" dirty="0"/>
          </a:p>
        </p:txBody>
      </p:sp>
      <p:sp>
        <p:nvSpPr>
          <p:cNvPr id="4" name="Slide Number Placeholder 3"/>
          <p:cNvSpPr>
            <a:spLocks noGrp="1"/>
          </p:cNvSpPr>
          <p:nvPr>
            <p:ph type="sldNum" sz="quarter" idx="10"/>
          </p:nvPr>
        </p:nvSpPr>
        <p:spPr/>
        <p:txBody>
          <a:bodyPr/>
          <a:lstStyle/>
          <a:p>
            <a:fld id="{85A0C6D7-B696-2648-BE3C-1195BD4329FF}" type="slidenum">
              <a:rPr lang="en-US" smtClean="0"/>
              <a:t>4</a:t>
            </a:fld>
            <a:endParaRPr lang="en-US"/>
          </a:p>
        </p:txBody>
      </p:sp>
    </p:spTree>
    <p:extLst>
      <p:ext uri="{BB962C8B-B14F-4D97-AF65-F5344CB8AC3E}">
        <p14:creationId xmlns:p14="http://schemas.microsoft.com/office/powerpoint/2010/main" val="52517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Mention that Princeton</a:t>
            </a:r>
            <a:r>
              <a:rPr lang="en-US" baseline="0" dirty="0" smtClean="0"/>
              <a:t> undergrads are using my work</a:t>
            </a:r>
          </a:p>
          <a:p>
            <a:pPr marL="171450" indent="-171450">
              <a:buFontTx/>
              <a:buChar char="-"/>
            </a:pPr>
            <a:r>
              <a:rPr lang="en-US" baseline="0" dirty="0" smtClean="0"/>
              <a:t>LDLT data is free and open source </a:t>
            </a:r>
            <a:r>
              <a:rPr lang="mr-IN" baseline="0" dirty="0" smtClean="0"/>
              <a:t>–</a:t>
            </a:r>
            <a:r>
              <a:rPr lang="en-US" baseline="0" dirty="0" smtClean="0"/>
              <a:t> people can do whatever they want with it</a:t>
            </a:r>
          </a:p>
          <a:p>
            <a:pPr marL="171450" indent="-171450">
              <a:buFontTx/>
              <a:buChar char="-"/>
            </a:pPr>
            <a:r>
              <a:rPr lang="en-US" baseline="0" dirty="0" smtClean="0"/>
              <a:t>Also mention educational outcomes</a:t>
            </a:r>
          </a:p>
          <a:p>
            <a:pPr marL="628650" lvl="1" indent="-171450">
              <a:buFontTx/>
              <a:buChar char="-"/>
            </a:pPr>
            <a:r>
              <a:rPr lang="en-US" dirty="0" smtClean="0"/>
              <a:t>Makes critical editions accessible to advanced high</a:t>
            </a:r>
            <a:r>
              <a:rPr lang="en-US" baseline="0" dirty="0" smtClean="0"/>
              <a:t> school and early undergraduate Latin students</a:t>
            </a:r>
          </a:p>
          <a:p>
            <a:pPr marL="628650" lvl="1" indent="-171450">
              <a:buFontTx/>
              <a:buChar char="-"/>
            </a:pPr>
            <a:r>
              <a:rPr lang="en-US" baseline="0" dirty="0" smtClean="0"/>
              <a:t>Allows students to understand the texts they read in class more fully</a:t>
            </a:r>
          </a:p>
          <a:p>
            <a:pPr marL="628650" lvl="1" indent="-171450">
              <a:buFontTx/>
              <a:buChar char="-"/>
            </a:pPr>
            <a:r>
              <a:rPr lang="en-US" baseline="0" dirty="0" smtClean="0"/>
              <a:t>Helps bridge the gap between textbooks and scholarly editions</a:t>
            </a:r>
          </a:p>
          <a:p>
            <a:pPr marL="628650" lvl="1" indent="-171450">
              <a:buFontTx/>
              <a:buChar char="-"/>
            </a:pPr>
            <a:endParaRPr lang="en-US" dirty="0"/>
          </a:p>
        </p:txBody>
      </p:sp>
      <p:sp>
        <p:nvSpPr>
          <p:cNvPr id="4" name="Slide Number Placeholder 3"/>
          <p:cNvSpPr>
            <a:spLocks noGrp="1"/>
          </p:cNvSpPr>
          <p:nvPr>
            <p:ph type="sldNum" sz="quarter" idx="10"/>
          </p:nvPr>
        </p:nvSpPr>
        <p:spPr/>
        <p:txBody>
          <a:bodyPr/>
          <a:lstStyle/>
          <a:p>
            <a:fld id="{85A0C6D7-B696-2648-BE3C-1195BD4329FF}" type="slidenum">
              <a:rPr lang="en-US" smtClean="0"/>
              <a:t>5</a:t>
            </a:fld>
            <a:endParaRPr lang="en-US"/>
          </a:p>
        </p:txBody>
      </p:sp>
    </p:spTree>
    <p:extLst>
      <p:ext uri="{BB962C8B-B14F-4D97-AF65-F5344CB8AC3E}">
        <p14:creationId xmlns:p14="http://schemas.microsoft.com/office/powerpoint/2010/main" val="5075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8902733-CE67-6F4E-8B68-9F4AD7B5F274}"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17265-FD20-FF43-BE79-4D397552E3B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02733-CE67-6F4E-8B68-9F4AD7B5F274}"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902733-CE67-6F4E-8B68-9F4AD7B5F274}" type="datetimeFigureOut">
              <a:rPr lang="en-US" smtClean="0"/>
              <a:t>11/29/17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902733-CE67-6F4E-8B68-9F4AD7B5F274}"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8902733-CE67-6F4E-8B68-9F4AD7B5F274}"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17265-FD20-FF43-BE79-4D397552E3B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68902733-CE67-6F4E-8B68-9F4AD7B5F274}" type="datetimeFigureOut">
              <a:rPr lang="en-US" smtClean="0"/>
              <a:t>11/29/17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8902733-CE67-6F4E-8B68-9F4AD7B5F274}" type="datetimeFigureOut">
              <a:rPr lang="en-US" smtClean="0"/>
              <a:t>11/29/17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17265-FD20-FF43-BE79-4D397552E3B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902733-CE67-6F4E-8B68-9F4AD7B5F274}" type="datetimeFigureOut">
              <a:rPr lang="en-US" smtClean="0"/>
              <a:t>11/29/17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02733-CE67-6F4E-8B68-9F4AD7B5F274}" type="datetimeFigureOut">
              <a:rPr lang="en-US" smtClean="0"/>
              <a:t>11/29/17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68902733-CE67-6F4E-8B68-9F4AD7B5F274}" type="datetimeFigureOut">
              <a:rPr lang="en-US" smtClean="0"/>
              <a:t>11/29/17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902733-CE67-6F4E-8B68-9F4AD7B5F274}" type="datetimeFigureOut">
              <a:rPr lang="en-US" smtClean="0"/>
              <a:t>11/29/17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CD17265-FD20-FF43-BE79-4D397552E3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8902733-CE67-6F4E-8B68-9F4AD7B5F274}" type="datetimeFigureOut">
              <a:rPr lang="en-US" smtClean="0"/>
              <a:t>11/29/17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D17265-FD20-FF43-BE79-4D397552E3BD}" type="slidenum">
              <a:rPr lang="en-US" smtClean="0"/>
              <a:t>‹#›</a:t>
            </a:fld>
            <a:endParaRPr lang="en-US"/>
          </a:p>
        </p:txBody>
      </p:sp>
    </p:spTree>
    <p:extLst>
      <p:ext uri="{BB962C8B-B14F-4D97-AF65-F5344CB8AC3E}">
        <p14:creationId xmlns:p14="http://schemas.microsoft.com/office/powerpoint/2010/main" val="3218828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as classical scholarship</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solidFill>
                  <a:schemeClr val="bg1"/>
                </a:solidFill>
              </a:rPr>
              <a:t>Katy Felkner</a:t>
            </a:r>
          </a:p>
          <a:p>
            <a:r>
              <a:rPr lang="en-US" dirty="0" smtClean="0">
                <a:solidFill>
                  <a:schemeClr val="bg1"/>
                </a:solidFill>
              </a:rPr>
              <a:t>Advisor: Dr. Samuel </a:t>
            </a:r>
            <a:r>
              <a:rPr lang="en-US" dirty="0" err="1" smtClean="0">
                <a:solidFill>
                  <a:schemeClr val="bg1"/>
                </a:solidFill>
              </a:rPr>
              <a:t>Huskey</a:t>
            </a:r>
            <a:r>
              <a:rPr lang="en-US" dirty="0" smtClean="0">
                <a:solidFill>
                  <a:schemeClr val="bg1"/>
                </a:solidFill>
              </a:rPr>
              <a:t>, Classics and Letters</a:t>
            </a:r>
          </a:p>
          <a:p>
            <a:r>
              <a:rPr lang="en-US" dirty="0" smtClean="0">
                <a:solidFill>
                  <a:schemeClr val="bg1"/>
                </a:solidFill>
              </a:rPr>
              <a:t>OU </a:t>
            </a:r>
            <a:r>
              <a:rPr lang="en-US" dirty="0" err="1" smtClean="0">
                <a:solidFill>
                  <a:schemeClr val="bg1"/>
                </a:solidFill>
              </a:rPr>
              <a:t>WiE</a:t>
            </a:r>
            <a:r>
              <a:rPr lang="en-US" dirty="0" smtClean="0">
                <a:solidFill>
                  <a:schemeClr val="bg1"/>
                </a:solidFill>
              </a:rPr>
              <a:t> First-Year Interest Group</a:t>
            </a:r>
          </a:p>
          <a:p>
            <a:r>
              <a:rPr lang="en-US" dirty="0" smtClean="0">
                <a:solidFill>
                  <a:schemeClr val="bg1"/>
                </a:solidFill>
              </a:rPr>
              <a:t>November 29</a:t>
            </a:r>
            <a:r>
              <a:rPr lang="en-US" baseline="30000" dirty="0" smtClean="0">
                <a:solidFill>
                  <a:schemeClr val="bg1"/>
                </a:solidFill>
              </a:rPr>
              <a:t>th</a:t>
            </a:r>
            <a:r>
              <a:rPr lang="en-US" dirty="0" smtClean="0">
                <a:solidFill>
                  <a:schemeClr val="bg1"/>
                </a:solidFill>
              </a:rPr>
              <a:t>, 2017</a:t>
            </a:r>
            <a:endParaRPr lang="en-US" dirty="0">
              <a:solidFill>
                <a:schemeClr val="bg1"/>
              </a:solidFill>
            </a:endParaRPr>
          </a:p>
        </p:txBody>
      </p:sp>
    </p:spTree>
    <p:extLst>
      <p:ext uri="{BB962C8B-B14F-4D97-AF65-F5344CB8AC3E}">
        <p14:creationId xmlns:p14="http://schemas.microsoft.com/office/powerpoint/2010/main" val="173646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12" name="Content Placeholder 11"/>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5183"/>
          <a:stretch/>
        </p:blipFill>
        <p:spPr>
          <a:xfrm>
            <a:off x="1001851" y="760101"/>
            <a:ext cx="4027350" cy="5510070"/>
          </a:xfrm>
        </p:spPr>
      </p:pic>
      <p:pic>
        <p:nvPicPr>
          <p:cNvPr id="11" name="Content Placeholder 10"/>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518910" y="760101"/>
            <a:ext cx="5769803" cy="5510070"/>
          </a:xfrm>
        </p:spPr>
      </p:pic>
    </p:spTree>
    <p:extLst>
      <p:ext uri="{BB962C8B-B14F-4D97-AF65-F5344CB8AC3E}">
        <p14:creationId xmlns:p14="http://schemas.microsoft.com/office/powerpoint/2010/main" val="717469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23837" y="1317059"/>
            <a:ext cx="4865720" cy="4286250"/>
          </a:xfrm>
        </p:spPr>
      </p:pic>
      <p:pic>
        <p:nvPicPr>
          <p:cNvPr id="8" name="Content Placeholder 7"/>
          <p:cNvPicPr>
            <a:picLocks noGrp="1" noChangeAspect="1"/>
          </p:cNvPicPr>
          <p:nvPr>
            <p:ph sz="quarter" idx="4"/>
          </p:nvPr>
        </p:nvPicPr>
        <p:blipFill rotWithShape="1">
          <a:blip r:embed="rId4">
            <a:extLst>
              <a:ext uri="{28A0092B-C50C-407E-A947-70E740481C1C}">
                <a14:useLocalDpi xmlns:a14="http://schemas.microsoft.com/office/drawing/2010/main" val="0"/>
              </a:ext>
            </a:extLst>
          </a:blip>
          <a:srcRect r="26374" b="8956"/>
          <a:stretch/>
        </p:blipFill>
        <p:spPr>
          <a:xfrm>
            <a:off x="5431676" y="1770744"/>
            <a:ext cx="6504510" cy="3378879"/>
          </a:xfrm>
        </p:spPr>
      </p:pic>
    </p:spTree>
    <p:extLst>
      <p:ext uri="{BB962C8B-B14F-4D97-AF65-F5344CB8AC3E}">
        <p14:creationId xmlns:p14="http://schemas.microsoft.com/office/powerpoint/2010/main" val="1975759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spTree>
    <p:extLst>
      <p:ext uri="{BB962C8B-B14F-4D97-AF65-F5344CB8AC3E}">
        <p14:creationId xmlns:p14="http://schemas.microsoft.com/office/powerpoint/2010/main" val="60493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and Takeaways</a:t>
            </a:r>
            <a:endParaRPr lang="en-US" dirty="0"/>
          </a:p>
        </p:txBody>
      </p:sp>
      <p:sp>
        <p:nvSpPr>
          <p:cNvPr id="3" name="Content Placeholder 2"/>
          <p:cNvSpPr>
            <a:spLocks noGrp="1"/>
          </p:cNvSpPr>
          <p:nvPr>
            <p:ph idx="1"/>
          </p:nvPr>
        </p:nvSpPr>
        <p:spPr/>
        <p:txBody>
          <a:bodyPr>
            <a:normAutofit fontScale="92500" lnSpcReduction="20000"/>
          </a:bodyPr>
          <a:lstStyle/>
          <a:p>
            <a:pPr>
              <a:buClr>
                <a:schemeClr val="bg1"/>
              </a:buClr>
            </a:pPr>
            <a:r>
              <a:rPr lang="en-US" dirty="0" smtClean="0">
                <a:solidFill>
                  <a:schemeClr val="tx1"/>
                </a:solidFill>
              </a:rPr>
              <a:t>Most classics faculty do not have coding background or the time to learn XML</a:t>
            </a:r>
          </a:p>
          <a:p>
            <a:pPr>
              <a:buClr>
                <a:schemeClr val="bg1"/>
              </a:buClr>
            </a:pPr>
            <a:r>
              <a:rPr lang="en-US" dirty="0" smtClean="0">
                <a:solidFill>
                  <a:schemeClr val="tx1"/>
                </a:solidFill>
              </a:rPr>
              <a:t>My script allows them to produce XML encoded critical editions without having to code!</a:t>
            </a:r>
          </a:p>
          <a:p>
            <a:pPr lvl="1">
              <a:buClr>
                <a:schemeClr val="bg1"/>
              </a:buClr>
            </a:pPr>
            <a:r>
              <a:rPr lang="en-US" dirty="0" smtClean="0">
                <a:solidFill>
                  <a:schemeClr val="tx1"/>
                </a:solidFill>
              </a:rPr>
              <a:t>Data entry into the spreadsheet is not difficult and does not require coding knowledge</a:t>
            </a:r>
            <a:r>
              <a:rPr lang="en-US" dirty="0" smtClean="0">
                <a:solidFill>
                  <a:schemeClr val="tx1"/>
                </a:solidFill>
              </a:rPr>
              <a:t>.</a:t>
            </a:r>
          </a:p>
          <a:p>
            <a:pPr lvl="1">
              <a:buClr>
                <a:schemeClr val="bg1"/>
              </a:buClr>
            </a:pPr>
            <a:r>
              <a:rPr lang="en-US" dirty="0" smtClean="0">
                <a:solidFill>
                  <a:schemeClr val="tx1"/>
                </a:solidFill>
              </a:rPr>
              <a:t>I have developed guidelines for classics undergrads (with little to no technical background) at other universities to produce these spreadsheets from existing critical editions</a:t>
            </a:r>
            <a:endParaRPr lang="en-US" dirty="0" smtClean="0">
              <a:solidFill>
                <a:schemeClr val="tx1"/>
              </a:solidFill>
            </a:endParaRPr>
          </a:p>
          <a:p>
            <a:pPr>
              <a:buClr>
                <a:schemeClr val="bg1"/>
              </a:buClr>
            </a:pPr>
            <a:r>
              <a:rPr lang="en-US" dirty="0" smtClean="0">
                <a:solidFill>
                  <a:schemeClr val="tx1"/>
                </a:solidFill>
              </a:rPr>
              <a:t>Future research goals:</a:t>
            </a:r>
          </a:p>
          <a:p>
            <a:pPr lvl="1">
              <a:buClr>
                <a:schemeClr val="bg1"/>
              </a:buClr>
            </a:pPr>
            <a:r>
              <a:rPr lang="en-US" dirty="0" smtClean="0">
                <a:solidFill>
                  <a:schemeClr val="tx1"/>
                </a:solidFill>
              </a:rPr>
              <a:t>Processing </a:t>
            </a:r>
            <a:r>
              <a:rPr lang="en-US" dirty="0" smtClean="0">
                <a:solidFill>
                  <a:schemeClr val="tx1"/>
                </a:solidFill>
              </a:rPr>
              <a:t>poetry </a:t>
            </a:r>
            <a:r>
              <a:rPr lang="en-US" dirty="0" smtClean="0">
                <a:solidFill>
                  <a:schemeClr val="tx1"/>
                </a:solidFill>
              </a:rPr>
              <a:t>and drama as </a:t>
            </a:r>
            <a:r>
              <a:rPr lang="en-US" dirty="0" smtClean="0">
                <a:solidFill>
                  <a:schemeClr val="tx1"/>
                </a:solidFill>
              </a:rPr>
              <a:t>well as </a:t>
            </a:r>
            <a:r>
              <a:rPr lang="en-US" dirty="0" smtClean="0">
                <a:solidFill>
                  <a:schemeClr val="tx1"/>
                </a:solidFill>
              </a:rPr>
              <a:t>prose</a:t>
            </a:r>
          </a:p>
          <a:p>
            <a:pPr lvl="2">
              <a:buClr>
                <a:schemeClr val="bg1"/>
              </a:buClr>
            </a:pPr>
            <a:r>
              <a:rPr lang="en-US" dirty="0" smtClean="0">
                <a:solidFill>
                  <a:schemeClr val="tx1"/>
                </a:solidFill>
              </a:rPr>
              <a:t>Poetry script is written and currently in testing and debugging</a:t>
            </a:r>
          </a:p>
          <a:p>
            <a:pPr lvl="2">
              <a:buClr>
                <a:schemeClr val="bg1"/>
              </a:buClr>
            </a:pPr>
            <a:r>
              <a:rPr lang="en-US" dirty="0" smtClean="0">
                <a:solidFill>
                  <a:schemeClr val="tx1"/>
                </a:solidFill>
              </a:rPr>
              <a:t>Basic framework for the drama script is in place, but it is not yet operational</a:t>
            </a:r>
          </a:p>
          <a:p>
            <a:pPr lvl="1">
              <a:buClr>
                <a:schemeClr val="bg1"/>
              </a:buClr>
            </a:pPr>
            <a:endParaRPr lang="en-US" dirty="0">
              <a:solidFill>
                <a:schemeClr val="tx1"/>
              </a:solidFill>
            </a:endParaRPr>
          </a:p>
        </p:txBody>
      </p:sp>
    </p:spTree>
    <p:extLst>
      <p:ext uri="{BB962C8B-B14F-4D97-AF65-F5344CB8AC3E}">
        <p14:creationId xmlns:p14="http://schemas.microsoft.com/office/powerpoint/2010/main" val="543554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633</TotalTime>
  <Words>466</Words>
  <Application>Microsoft Macintosh PowerPoint</Application>
  <PresentationFormat>Widescreen</PresentationFormat>
  <Paragraphs>37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Gill Sans MT</vt:lpstr>
      <vt:lpstr>Mangal</vt:lpstr>
      <vt:lpstr>Arial</vt:lpstr>
      <vt:lpstr>Parcel</vt:lpstr>
      <vt:lpstr>Coding as classical scholarship</vt:lpstr>
      <vt:lpstr>PowerPoint Presentation</vt:lpstr>
      <vt:lpstr>PowerPoint Presentation</vt:lpstr>
      <vt:lpstr>Demo time!</vt:lpstr>
      <vt:lpstr>Applications and Takeaways</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as classical scholarship</dc:title>
  <dc:creator>Microsoft Office User</dc:creator>
  <cp:lastModifiedBy>Microsoft Office User</cp:lastModifiedBy>
  <cp:revision>14</cp:revision>
  <dcterms:created xsi:type="dcterms:W3CDTF">2017-10-04T19:57:43Z</dcterms:created>
  <dcterms:modified xsi:type="dcterms:W3CDTF">2017-11-29T22:43:17Z</dcterms:modified>
</cp:coreProperties>
</file>