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/>
    <p:restoredTop sz="93041"/>
  </p:normalViewPr>
  <p:slideViewPr>
    <p:cSldViewPr snapToGrid="0" snapToObjects="1">
      <p:cViewPr varScale="1">
        <p:scale>
          <a:sx n="129" d="100"/>
          <a:sy n="129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598B-80D3-7D4C-A034-E9C854A33F0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19AB-0FEB-7F4E-BE73-67DE710058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598B-80D3-7D4C-A034-E9C854A33F0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19AB-0FEB-7F4E-BE73-67DE71005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598B-80D3-7D4C-A034-E9C854A33F0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19AB-0FEB-7F4E-BE73-67DE71005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598B-80D3-7D4C-A034-E9C854A33F0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19AB-0FEB-7F4E-BE73-67DE71005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598B-80D3-7D4C-A034-E9C854A33F0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19AB-0FEB-7F4E-BE73-67DE710058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598B-80D3-7D4C-A034-E9C854A33F0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19AB-0FEB-7F4E-BE73-67DE71005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598B-80D3-7D4C-A034-E9C854A33F0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19AB-0FEB-7F4E-BE73-67DE710058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598B-80D3-7D4C-A034-E9C854A33F0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19AB-0FEB-7F4E-BE73-67DE71005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598B-80D3-7D4C-A034-E9C854A33F0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19AB-0FEB-7F4E-BE73-67DE71005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598B-80D3-7D4C-A034-E9C854A33F0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19AB-0FEB-7F4E-BE73-67DE71005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F3598B-80D3-7D4C-A034-E9C854A33F0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19AB-0FEB-7F4E-BE73-67DE71005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F3598B-80D3-7D4C-A034-E9C854A33F0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7D619AB-0FEB-7F4E-BE73-67DE71005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dllguidelines" TargetMode="External"/><Relationship Id="rId4" Type="http://schemas.openxmlformats.org/officeDocument/2006/relationships/hyperlink" Target="https://github.com/DigitalLatin/automation/blob/master/python/prose_encoding.py" TargetMode="External"/><Relationship Id="rId5" Type="http://schemas.openxmlformats.org/officeDocument/2006/relationships/hyperlink" Target="https://skillcrush.com/wp-content/uploads/2016/04/1a-TerminalCommandsCheatsheetMac.pdf" TargetMode="External"/><Relationship Id="rId6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igitalLatin/automation/tree/master/guidelin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Prose encoding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8991600" cy="1591056"/>
          </a:xfrm>
        </p:spPr>
        <p:txBody>
          <a:bodyPr>
            <a:normAutofit/>
          </a:bodyPr>
          <a:lstStyle/>
          <a:p>
            <a:pPr lvl="0">
              <a:buClr>
                <a:srgbClr val="9BAFB5"/>
              </a:buClr>
            </a:pPr>
            <a:r>
              <a:rPr lang="en-US" sz="3200" b="1" dirty="0">
                <a:solidFill>
                  <a:srgbClr val="FFFFFF">
                    <a:lumMod val="75000"/>
                    <a:lumOff val="25000"/>
                  </a:srgbClr>
                </a:solidFill>
              </a:rPr>
              <a:t>Digital Latin Library Video Tutorial </a:t>
            </a:r>
            <a:r>
              <a:rPr lang="en-US" sz="3200" b="1" dirty="0" smtClean="0">
                <a:solidFill>
                  <a:srgbClr val="FFFFFF">
                    <a:lumMod val="75000"/>
                    <a:lumOff val="25000"/>
                  </a:srgbClr>
                </a:solidFill>
              </a:rPr>
              <a:t>3/?</a:t>
            </a:r>
            <a:endParaRPr lang="en-US" sz="3200" b="1" dirty="0">
              <a:solidFill>
                <a:srgbClr val="FFFFFF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9BAFB5"/>
              </a:buClr>
            </a:pPr>
            <a:r>
              <a:rPr lang="en-US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Video by: Katy Felkner, </a:t>
            </a:r>
            <a:r>
              <a:rPr lang="en-US" sz="2400" dirty="0" err="1">
                <a:solidFill>
                  <a:srgbClr val="FFFFFF">
                    <a:lumMod val="75000"/>
                    <a:lumOff val="25000"/>
                  </a:srgbClr>
                </a:solidFill>
              </a:rPr>
              <a:t>katy.felkner@ou.edu</a:t>
            </a:r>
            <a:r>
              <a:rPr lang="en-US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, @</a:t>
            </a:r>
            <a:r>
              <a:rPr lang="en-US" sz="2400" dirty="0" err="1">
                <a:solidFill>
                  <a:srgbClr val="FFFFFF">
                    <a:lumMod val="75000"/>
                    <a:lumOff val="25000"/>
                  </a:srgbClr>
                </a:solidFill>
              </a:rPr>
              <a:t>katyfelkner</a:t>
            </a:r>
            <a:endParaRPr lang="en-US" sz="2400" dirty="0">
              <a:solidFill>
                <a:srgbClr val="FFFFFF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9BAFB5"/>
              </a:buClr>
            </a:pPr>
            <a:r>
              <a:rPr lang="en-US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Advisor: Dr. Samuel </a:t>
            </a:r>
            <a:r>
              <a:rPr lang="en-US" sz="2400" dirty="0" err="1">
                <a:solidFill>
                  <a:srgbClr val="FFFFFF">
                    <a:lumMod val="75000"/>
                    <a:lumOff val="25000"/>
                  </a:srgbClr>
                </a:solidFill>
              </a:rPr>
              <a:t>Huskey</a:t>
            </a:r>
            <a:r>
              <a:rPr lang="en-US" sz="2400" dirty="0">
                <a:solidFill>
                  <a:srgbClr val="FFFFFF">
                    <a:lumMod val="75000"/>
                    <a:lumOff val="25000"/>
                  </a:srgbClr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Navigating the command 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Checking dependencies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Running the scripts!</a:t>
            </a:r>
          </a:p>
        </p:txBody>
      </p:sp>
    </p:spTree>
    <p:extLst>
      <p:ext uri="{BB962C8B-B14F-4D97-AF65-F5344CB8AC3E}">
        <p14:creationId xmlns:p14="http://schemas.microsoft.com/office/powerpoint/2010/main" val="16716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line: the very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we’ll use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change directory (move around)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pwd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print working directory (see where you currently are)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list (see what is currently in a directory)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ython3</a:t>
            </a:r>
            <a:r>
              <a:rPr lang="en-US" dirty="0" smtClean="0"/>
              <a:t> - open python3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3.6 or higher</a:t>
            </a:r>
          </a:p>
          <a:p>
            <a:pPr lvl="1"/>
            <a:r>
              <a:rPr lang="en-US" dirty="0" smtClean="0"/>
              <a:t>Run the command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python3 --version </a:t>
            </a:r>
            <a:r>
              <a:rPr lang="en-US" dirty="0" smtClean="0"/>
              <a:t>to check your Python 3 install</a:t>
            </a:r>
          </a:p>
          <a:p>
            <a:r>
              <a:rPr lang="en-US" dirty="0" smtClean="0"/>
              <a:t>LXML</a:t>
            </a:r>
            <a:r>
              <a:rPr lang="en-US" dirty="0"/>
              <a:t> </a:t>
            </a:r>
            <a:r>
              <a:rPr lang="en-US" dirty="0" smtClean="0"/>
              <a:t>(python package)</a:t>
            </a:r>
          </a:p>
          <a:p>
            <a:pPr lvl="1"/>
            <a:r>
              <a:rPr lang="en-US" dirty="0" smtClean="0"/>
              <a:t>Run the command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python3 -m pip install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lxml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Will either install the package or tell you it is already installed</a:t>
            </a:r>
          </a:p>
        </p:txBody>
      </p:sp>
    </p:spTree>
    <p:extLst>
      <p:ext uri="{BB962C8B-B14F-4D97-AF65-F5344CB8AC3E}">
        <p14:creationId xmlns:p14="http://schemas.microsoft.com/office/powerpoint/2010/main" val="38350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dll</a:t>
            </a:r>
            <a:r>
              <a:rPr lang="en-US" dirty="0" smtClean="0"/>
              <a:t>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Invoke 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prose_encoding.py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</a:rPr>
              <a:t>by using the following command: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ython3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path_to_script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path_to_txt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path_to_csv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path_to_output_xml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optional_path_to_log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path_to_script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 smtClean="0">
                <a:ea typeface="Courier New" charset="0"/>
                <a:cs typeface="Courier New" charset="0"/>
              </a:rPr>
              <a:t> is the relative or absolute path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prose_encoding.py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path_to_txt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dirty="0" smtClean="0">
                <a:ea typeface="Courier New" charset="0"/>
                <a:cs typeface="Courier New" charset="0"/>
              </a:rPr>
              <a:t>is </a:t>
            </a:r>
            <a:r>
              <a:rPr lang="en-US" dirty="0">
                <a:ea typeface="Courier New" charset="0"/>
                <a:cs typeface="Courier New" charset="0"/>
              </a:rPr>
              <a:t>the relative or absolute path </a:t>
            </a:r>
            <a:r>
              <a:rPr lang="en-US" dirty="0" smtClean="0">
                <a:ea typeface="Courier New" charset="0"/>
                <a:cs typeface="Courier New" charset="0"/>
              </a:rPr>
              <a:t>to a .txt containing base text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path_to_csv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dirty="0">
                <a:ea typeface="Courier New" charset="0"/>
                <a:cs typeface="Courier New" charset="0"/>
              </a:rPr>
              <a:t>is the relative or absolute path to a </a:t>
            </a:r>
            <a:r>
              <a:rPr lang="en-US" dirty="0" smtClean="0">
                <a:ea typeface="Courier New" charset="0"/>
                <a:cs typeface="Courier New" charset="0"/>
              </a:rPr>
              <a:t>.csv containing an app. </a:t>
            </a:r>
            <a:r>
              <a:rPr lang="en-US" dirty="0">
                <a:ea typeface="Courier New" charset="0"/>
                <a:cs typeface="Courier New" charset="0"/>
              </a:rPr>
              <a:t>c</a:t>
            </a:r>
            <a:r>
              <a:rPr lang="en-US" dirty="0" smtClean="0">
                <a:ea typeface="Courier New" charset="0"/>
                <a:cs typeface="Courier New" charset="0"/>
              </a:rPr>
              <a:t>rit.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path_to_output_xml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dirty="0">
                <a:ea typeface="Courier New" charset="0"/>
                <a:cs typeface="Courier New" charset="0"/>
              </a:rPr>
              <a:t>is the relative or absolute path to a </a:t>
            </a:r>
            <a:r>
              <a:rPr lang="en-US" dirty="0" smtClean="0">
                <a:ea typeface="Courier New" charset="0"/>
                <a:cs typeface="Courier New" charset="0"/>
              </a:rPr>
              <a:t>.xml file where you want the output to go.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optional_path_to_log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dirty="0" smtClean="0">
                <a:ea typeface="Courier New" charset="0"/>
                <a:cs typeface="Courier New" charset="0"/>
              </a:rPr>
              <a:t>is </a:t>
            </a:r>
            <a:r>
              <a:rPr lang="en-US" dirty="0">
                <a:ea typeface="Courier New" charset="0"/>
                <a:cs typeface="Courier New" charset="0"/>
              </a:rPr>
              <a:t>the relative or absolute path to </a:t>
            </a:r>
            <a:r>
              <a:rPr lang="en-US" dirty="0" smtClean="0">
                <a:ea typeface="Courier New" charset="0"/>
                <a:cs typeface="Courier New" charset="0"/>
              </a:rPr>
              <a:t>where you want the log file to go. (this argument is optional)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We’ll demo the script on Cynthia Damon’s edition of Caesar’s </a:t>
            </a:r>
            <a:r>
              <a:rPr lang="en-US" i="1" dirty="0" smtClean="0"/>
              <a:t>Bellum </a:t>
            </a:r>
            <a:r>
              <a:rPr lang="en-US" i="1" dirty="0" err="1" smtClean="0"/>
              <a:t>Alexandrinum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9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9BAFB5"/>
              </a:buClr>
            </a:pPr>
            <a:r>
              <a:rPr lang="en-US" sz="16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Automation/guidelines </a:t>
            </a: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repo: </a:t>
            </a:r>
            <a:endParaRPr lang="en-US" sz="1600" dirty="0" smtClean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1">
              <a:buClr>
                <a:srgbClr val="9BAFB5"/>
              </a:buClr>
            </a:pPr>
            <a:r>
              <a:rPr lang="en-US" sz="1400" dirty="0" smtClean="0">
                <a:solidFill>
                  <a:srgbClr val="000000">
                    <a:lumMod val="85000"/>
                    <a:lumOff val="15000"/>
                  </a:srgbClr>
                </a:solidFill>
                <a:hlinkClick r:id="rId2"/>
              </a:rPr>
              <a:t>https</a:t>
            </a:r>
            <a:r>
              <a:rPr lang="en-US" sz="1400" dirty="0">
                <a:solidFill>
                  <a:srgbClr val="000000">
                    <a:lumMod val="85000"/>
                    <a:lumOff val="15000"/>
                  </a:srgbClr>
                </a:solidFill>
                <a:hlinkClick r:id="rId2"/>
              </a:rPr>
              <a:t>://github.com/DigitalLatin/automation/tree/master/guidelines </a:t>
            </a:r>
            <a:r>
              <a:rPr lang="en-US" sz="14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or </a:t>
            </a:r>
            <a:r>
              <a:rPr lang="en-US" sz="1400" dirty="0">
                <a:solidFill>
                  <a:srgbClr val="000000">
                    <a:lumMod val="85000"/>
                    <a:lumOff val="15000"/>
                  </a:srgbClr>
                </a:solidFill>
                <a:hlinkClick r:id="rId3"/>
              </a:rPr>
              <a:t>https://</a:t>
            </a:r>
            <a:r>
              <a:rPr lang="en-US" sz="1400" dirty="0" smtClean="0">
                <a:solidFill>
                  <a:srgbClr val="000000">
                    <a:lumMod val="85000"/>
                    <a:lumOff val="15000"/>
                  </a:srgbClr>
                </a:solidFill>
                <a:hlinkClick r:id="rId3"/>
              </a:rPr>
              <a:t>tinyurl.com/dllguidelines</a:t>
            </a:r>
            <a:endParaRPr lang="en-US" sz="1400" dirty="0" smtClean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0">
              <a:buClr>
                <a:srgbClr val="9BAFB5"/>
              </a:buClr>
            </a:pPr>
            <a:r>
              <a:rPr lang="en-US" sz="1600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prose_encoding.py</a:t>
            </a: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</a:rPr>
              <a:t>script:</a:t>
            </a:r>
          </a:p>
          <a:p>
            <a:pPr lvl="1">
              <a:buClr>
                <a:srgbClr val="9BAFB5"/>
              </a:buClr>
            </a:pPr>
            <a:r>
              <a:rPr lang="en-US" sz="1400" dirty="0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  <a:hlinkClick r:id="rId4"/>
              </a:rPr>
              <a:t>https://</a:t>
            </a:r>
            <a:r>
              <a:rPr lang="en-US" sz="1400" dirty="0" err="1" smtClean="0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  <a:hlinkClick r:id="rId4"/>
              </a:rPr>
              <a:t>github.com</a:t>
            </a:r>
            <a:r>
              <a:rPr lang="en-US" sz="14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  <a:hlinkClick r:id="rId4"/>
              </a:rPr>
              <a:t>/</a:t>
            </a:r>
            <a:r>
              <a:rPr lang="en-US" sz="1400" dirty="0" err="1" smtClean="0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  <a:hlinkClick r:id="rId4"/>
              </a:rPr>
              <a:t>DigitalLatin</a:t>
            </a:r>
            <a:r>
              <a:rPr lang="en-US" sz="14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  <a:hlinkClick r:id="rId4"/>
              </a:rPr>
              <a:t>/automation/blob/master/python/</a:t>
            </a:r>
            <a:r>
              <a:rPr lang="en-US" sz="1400" dirty="0" err="1" smtClean="0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  <a:hlinkClick r:id="rId4"/>
              </a:rPr>
              <a:t>prose_encoding.py</a:t>
            </a:r>
            <a:endParaRPr lang="en-US" sz="1400" dirty="0" smtClean="0">
              <a:solidFill>
                <a:srgbClr val="000000">
                  <a:lumMod val="85000"/>
                  <a:lumOff val="15000"/>
                </a:srgbClr>
              </a:solidFill>
              <a:ea typeface="Courier New" charset="0"/>
              <a:cs typeface="Courier New" charset="0"/>
            </a:endParaRPr>
          </a:p>
          <a:p>
            <a:pPr>
              <a:buClr>
                <a:srgbClr val="9BAFB5"/>
              </a:buClr>
            </a:pPr>
            <a:r>
              <a:rPr lang="en-US" sz="16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</a:rPr>
              <a:t>Command line cheat sheet:</a:t>
            </a:r>
          </a:p>
          <a:p>
            <a:pPr lvl="1">
              <a:buClr>
                <a:srgbClr val="9BAFB5"/>
              </a:buClr>
            </a:pPr>
            <a:r>
              <a:rPr lang="en-US" sz="1400" dirty="0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  <a:hlinkClick r:id="rId5"/>
              </a:rPr>
              <a:t>https://</a:t>
            </a:r>
            <a:r>
              <a:rPr lang="en-US" sz="1400" dirty="0" err="1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  <a:hlinkClick r:id="rId5"/>
              </a:rPr>
              <a:t>skillcrush.com</a:t>
            </a:r>
            <a:r>
              <a:rPr lang="en-US" sz="1400" dirty="0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  <a:hlinkClick r:id="rId5"/>
              </a:rPr>
              <a:t>/</a:t>
            </a:r>
            <a:r>
              <a:rPr lang="en-US" sz="1400" dirty="0" err="1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  <a:hlinkClick r:id="rId5"/>
              </a:rPr>
              <a:t>wp</a:t>
            </a:r>
            <a:r>
              <a:rPr lang="en-US" sz="1400" dirty="0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  <a:hlinkClick r:id="rId5"/>
              </a:rPr>
              <a:t>-content/uploads/2016/04/1a-TerminalCommandsCheatsheetMac.pdf</a:t>
            </a:r>
            <a:endParaRPr lang="en-US" sz="1400" dirty="0">
              <a:solidFill>
                <a:srgbClr val="000000">
                  <a:lumMod val="85000"/>
                  <a:lumOff val="15000"/>
                </a:srgbClr>
              </a:solidFill>
              <a:ea typeface="Courier New" charset="0"/>
              <a:cs typeface="Courier New" charset="0"/>
            </a:endParaRPr>
          </a:p>
          <a:p>
            <a:pPr>
              <a:buClr>
                <a:srgbClr val="9BAFB5"/>
              </a:buClr>
            </a:pPr>
            <a:r>
              <a:rPr lang="en-US" sz="16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</a:rPr>
              <a:t>Python 3 beginner’s guide/install instructions:</a:t>
            </a:r>
          </a:p>
          <a:p>
            <a:pPr lvl="1">
              <a:buClr>
                <a:srgbClr val="9BAFB5"/>
              </a:buClr>
            </a:pPr>
            <a:r>
              <a:rPr lang="en-US" sz="1400" dirty="0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  <a:hlinkClick r:id="rId6"/>
              </a:rPr>
              <a:t>https://</a:t>
            </a:r>
            <a:r>
              <a:rPr lang="en-US" sz="1400" dirty="0" err="1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  <a:hlinkClick r:id="rId6"/>
              </a:rPr>
              <a:t>www.python.org</a:t>
            </a:r>
            <a:r>
              <a:rPr lang="en-US" sz="1400" dirty="0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  <a:hlinkClick r:id="rId6"/>
              </a:rPr>
              <a:t>/about/</a:t>
            </a:r>
            <a:r>
              <a:rPr lang="en-US" sz="1400" dirty="0" err="1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  <a:hlinkClick r:id="rId6"/>
              </a:rPr>
              <a:t>gettingstarted</a:t>
            </a:r>
            <a:r>
              <a:rPr lang="en-US" sz="1400" dirty="0">
                <a:solidFill>
                  <a:srgbClr val="000000">
                    <a:lumMod val="85000"/>
                    <a:lumOff val="15000"/>
                  </a:srgbClr>
                </a:solidFill>
                <a:ea typeface="Courier New" charset="0"/>
                <a:cs typeface="Courier New" charset="0"/>
                <a:hlinkClick r:id="rId6"/>
              </a:rPr>
              <a:t>/</a:t>
            </a:r>
            <a:endParaRPr lang="en-US" sz="1400" dirty="0">
              <a:solidFill>
                <a:srgbClr val="000000">
                  <a:lumMod val="85000"/>
                  <a:lumOff val="15000"/>
                </a:srgbClr>
              </a:solidFill>
              <a:ea typeface="Courier New" charset="0"/>
              <a:cs typeface="Courier New" charset="0"/>
            </a:endParaRPr>
          </a:p>
          <a:p>
            <a:pPr lvl="0">
              <a:buClr>
                <a:srgbClr val="9BAFB5"/>
              </a:buClr>
            </a:pPr>
            <a:r>
              <a:rPr lang="en-US" sz="16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Thanks </a:t>
            </a: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for watching</a:t>
            </a:r>
            <a:r>
              <a:rPr lang="en-US" sz="16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!</a:t>
            </a:r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78</TotalTime>
  <Words>302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Courier New</vt:lpstr>
      <vt:lpstr>Gill Sans MT</vt:lpstr>
      <vt:lpstr>Mangal</vt:lpstr>
      <vt:lpstr>Arial</vt:lpstr>
      <vt:lpstr>Parcel</vt:lpstr>
      <vt:lpstr>Prose encoding script</vt:lpstr>
      <vt:lpstr>Video Outline</vt:lpstr>
      <vt:lpstr>Command line: the very basics</vt:lpstr>
      <vt:lpstr>Dependencies</vt:lpstr>
      <vt:lpstr>Using dll scripts</vt:lpstr>
      <vt:lpstr>Demo time!!!!</vt:lpstr>
      <vt:lpstr>Resources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 encoding script</dc:title>
  <dc:creator>Katy Felkner</dc:creator>
  <cp:lastModifiedBy>Katy Felkner</cp:lastModifiedBy>
  <cp:revision>6</cp:revision>
  <dcterms:created xsi:type="dcterms:W3CDTF">2018-08-30T02:39:45Z</dcterms:created>
  <dcterms:modified xsi:type="dcterms:W3CDTF">2018-08-31T20:40:59Z</dcterms:modified>
</cp:coreProperties>
</file>