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50"/>
  </p:notesMasterIdLst>
  <p:handoutMasterIdLst>
    <p:handoutMasterId r:id="rId51"/>
  </p:handoutMasterIdLst>
  <p:sldIdLst>
    <p:sldId id="256" r:id="rId6"/>
    <p:sldId id="268" r:id="rId7"/>
    <p:sldId id="279" r:id="rId8"/>
    <p:sldId id="291" r:id="rId9"/>
    <p:sldId id="292" r:id="rId10"/>
    <p:sldId id="293" r:id="rId11"/>
    <p:sldId id="294" r:id="rId12"/>
    <p:sldId id="295" r:id="rId13"/>
    <p:sldId id="296" r:id="rId14"/>
    <p:sldId id="298" r:id="rId15"/>
    <p:sldId id="297" r:id="rId16"/>
    <p:sldId id="299" r:id="rId17"/>
    <p:sldId id="300" r:id="rId18"/>
    <p:sldId id="301" r:id="rId19"/>
    <p:sldId id="302" r:id="rId20"/>
    <p:sldId id="304" r:id="rId21"/>
    <p:sldId id="303" r:id="rId22"/>
    <p:sldId id="305" r:id="rId23"/>
    <p:sldId id="306" r:id="rId24"/>
    <p:sldId id="308" r:id="rId25"/>
    <p:sldId id="307"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3" r:id="rId40"/>
    <p:sldId id="325" r:id="rId41"/>
    <p:sldId id="324" r:id="rId42"/>
    <p:sldId id="326" r:id="rId43"/>
    <p:sldId id="327" r:id="rId44"/>
    <p:sldId id="328" r:id="rId45"/>
    <p:sldId id="322" r:id="rId46"/>
    <p:sldId id="329" r:id="rId47"/>
    <p:sldId id="330" r:id="rId48"/>
    <p:sldId id="258" r:id="rId49"/>
  </p:sldIdLst>
  <p:sldSz cx="117983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376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517"/>
    <a:srgbClr val="E0873F"/>
    <a:srgbClr val="EF7521"/>
    <a:srgbClr val="3EBF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0538" autoAdjust="0"/>
  </p:normalViewPr>
  <p:slideViewPr>
    <p:cSldViewPr>
      <p:cViewPr varScale="1">
        <p:scale>
          <a:sx n="66" d="100"/>
          <a:sy n="66" d="100"/>
        </p:scale>
        <p:origin x="954" y="78"/>
      </p:cViewPr>
      <p:guideLst>
        <p:guide orient="horz" pos="2115"/>
        <p:guide pos="37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1968"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50229647-3EB7-4983-AB4B-69FE094FFAE6}" type="datetimeFigureOut">
              <a:rPr lang="en-US" smtClean="0"/>
              <a:pPr/>
              <a:t>12/1/2021</a:t>
            </a:fld>
            <a:endParaRPr lang="en-US"/>
          </a:p>
        </p:txBody>
      </p:sp>
      <p:sp>
        <p:nvSpPr>
          <p:cNvPr id="4" name="3 Marcador de pie de página"/>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39EF26B-AA65-4F47-A063-EEAE0C6EF839}" type="slidenum">
              <a:rPr lang="en-US" smtClean="0"/>
              <a:pPr/>
              <a:t>‹Nº›</a:t>
            </a:fld>
            <a:endParaRPr lang="en-US"/>
          </a:p>
        </p:txBody>
      </p:sp>
    </p:spTree>
    <p:extLst>
      <p:ext uri="{BB962C8B-B14F-4D97-AF65-F5344CB8AC3E}">
        <p14:creationId xmlns:p14="http://schemas.microsoft.com/office/powerpoint/2010/main" val="485017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3CE8C13-0E1E-4EDB-A675-DD7FAD032D02}" type="datetimeFigureOut">
              <a:rPr lang="es-CL" smtClean="0"/>
              <a:t>01-12-2021</a:t>
            </a:fld>
            <a:endParaRPr lang="es-CL"/>
          </a:p>
        </p:txBody>
      </p:sp>
      <p:sp>
        <p:nvSpPr>
          <p:cNvPr id="4" name="Marcador de imagen de diapositiva 3"/>
          <p:cNvSpPr>
            <a:spLocks noGrp="1" noRot="1" noChangeAspect="1"/>
          </p:cNvSpPr>
          <p:nvPr>
            <p:ph type="sldImg" idx="2"/>
          </p:nvPr>
        </p:nvSpPr>
        <p:spPr>
          <a:xfrm>
            <a:off x="2581275" y="857250"/>
            <a:ext cx="3981450" cy="2314575"/>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28F63D8-1A60-444B-8E9C-BA68C43BDDB6}" type="slidenum">
              <a:rPr lang="es-CL" smtClean="0"/>
              <a:t>‹Nº›</a:t>
            </a:fld>
            <a:endParaRPr lang="es-CL"/>
          </a:p>
        </p:txBody>
      </p:sp>
    </p:spTree>
    <p:extLst>
      <p:ext uri="{BB962C8B-B14F-4D97-AF65-F5344CB8AC3E}">
        <p14:creationId xmlns:p14="http://schemas.microsoft.com/office/powerpoint/2010/main" val="120701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a:t>
            </a:fld>
            <a:endParaRPr lang="es-CL"/>
          </a:p>
        </p:txBody>
      </p:sp>
    </p:spTree>
    <p:extLst>
      <p:ext uri="{BB962C8B-B14F-4D97-AF65-F5344CB8AC3E}">
        <p14:creationId xmlns:p14="http://schemas.microsoft.com/office/powerpoint/2010/main" val="382568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11</a:t>
            </a:fld>
            <a:endParaRPr lang="es-CL"/>
          </a:p>
        </p:txBody>
      </p:sp>
    </p:spTree>
    <p:extLst>
      <p:ext uri="{BB962C8B-B14F-4D97-AF65-F5344CB8AC3E}">
        <p14:creationId xmlns:p14="http://schemas.microsoft.com/office/powerpoint/2010/main" val="170538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12</a:t>
            </a:fld>
            <a:endParaRPr lang="es-CL"/>
          </a:p>
        </p:txBody>
      </p:sp>
    </p:spTree>
    <p:extLst>
      <p:ext uri="{BB962C8B-B14F-4D97-AF65-F5344CB8AC3E}">
        <p14:creationId xmlns:p14="http://schemas.microsoft.com/office/powerpoint/2010/main" val="40156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13</a:t>
            </a:fld>
            <a:endParaRPr lang="es-CL"/>
          </a:p>
        </p:txBody>
      </p:sp>
    </p:spTree>
    <p:extLst>
      <p:ext uri="{BB962C8B-B14F-4D97-AF65-F5344CB8AC3E}">
        <p14:creationId xmlns:p14="http://schemas.microsoft.com/office/powerpoint/2010/main" val="341943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14</a:t>
            </a:fld>
            <a:endParaRPr lang="es-CL"/>
          </a:p>
        </p:txBody>
      </p:sp>
    </p:spTree>
    <p:extLst>
      <p:ext uri="{BB962C8B-B14F-4D97-AF65-F5344CB8AC3E}">
        <p14:creationId xmlns:p14="http://schemas.microsoft.com/office/powerpoint/2010/main" val="3440760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15</a:t>
            </a:fld>
            <a:endParaRPr lang="es-CL"/>
          </a:p>
        </p:txBody>
      </p:sp>
    </p:spTree>
    <p:extLst>
      <p:ext uri="{BB962C8B-B14F-4D97-AF65-F5344CB8AC3E}">
        <p14:creationId xmlns:p14="http://schemas.microsoft.com/office/powerpoint/2010/main" val="135889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16</a:t>
            </a:fld>
            <a:endParaRPr lang="es-CL"/>
          </a:p>
        </p:txBody>
      </p:sp>
    </p:spTree>
    <p:extLst>
      <p:ext uri="{BB962C8B-B14F-4D97-AF65-F5344CB8AC3E}">
        <p14:creationId xmlns:p14="http://schemas.microsoft.com/office/powerpoint/2010/main" val="2375803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17</a:t>
            </a:fld>
            <a:endParaRPr lang="es-CL"/>
          </a:p>
        </p:txBody>
      </p:sp>
    </p:spTree>
    <p:extLst>
      <p:ext uri="{BB962C8B-B14F-4D97-AF65-F5344CB8AC3E}">
        <p14:creationId xmlns:p14="http://schemas.microsoft.com/office/powerpoint/2010/main" val="4173629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18</a:t>
            </a:fld>
            <a:endParaRPr lang="es-CL"/>
          </a:p>
        </p:txBody>
      </p:sp>
    </p:spTree>
    <p:extLst>
      <p:ext uri="{BB962C8B-B14F-4D97-AF65-F5344CB8AC3E}">
        <p14:creationId xmlns:p14="http://schemas.microsoft.com/office/powerpoint/2010/main" val="2680591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19</a:t>
            </a:fld>
            <a:endParaRPr lang="es-CL"/>
          </a:p>
        </p:txBody>
      </p:sp>
    </p:spTree>
    <p:extLst>
      <p:ext uri="{BB962C8B-B14F-4D97-AF65-F5344CB8AC3E}">
        <p14:creationId xmlns:p14="http://schemas.microsoft.com/office/powerpoint/2010/main" val="2222615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20</a:t>
            </a:fld>
            <a:endParaRPr lang="es-CL"/>
          </a:p>
        </p:txBody>
      </p:sp>
    </p:spTree>
    <p:extLst>
      <p:ext uri="{BB962C8B-B14F-4D97-AF65-F5344CB8AC3E}">
        <p14:creationId xmlns:p14="http://schemas.microsoft.com/office/powerpoint/2010/main" val="18527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a:t>
            </a:fld>
            <a:endParaRPr lang="es-CL"/>
          </a:p>
        </p:txBody>
      </p:sp>
    </p:spTree>
    <p:extLst>
      <p:ext uri="{BB962C8B-B14F-4D97-AF65-F5344CB8AC3E}">
        <p14:creationId xmlns:p14="http://schemas.microsoft.com/office/powerpoint/2010/main" val="3795061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21</a:t>
            </a:fld>
            <a:endParaRPr lang="es-CL"/>
          </a:p>
        </p:txBody>
      </p:sp>
    </p:spTree>
    <p:extLst>
      <p:ext uri="{BB962C8B-B14F-4D97-AF65-F5344CB8AC3E}">
        <p14:creationId xmlns:p14="http://schemas.microsoft.com/office/powerpoint/2010/main" val="153622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22</a:t>
            </a:fld>
            <a:endParaRPr lang="es-CL"/>
          </a:p>
        </p:txBody>
      </p:sp>
    </p:spTree>
    <p:extLst>
      <p:ext uri="{BB962C8B-B14F-4D97-AF65-F5344CB8AC3E}">
        <p14:creationId xmlns:p14="http://schemas.microsoft.com/office/powerpoint/2010/main" val="719517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23</a:t>
            </a:fld>
            <a:endParaRPr lang="es-CL"/>
          </a:p>
        </p:txBody>
      </p:sp>
    </p:spTree>
    <p:extLst>
      <p:ext uri="{BB962C8B-B14F-4D97-AF65-F5344CB8AC3E}">
        <p14:creationId xmlns:p14="http://schemas.microsoft.com/office/powerpoint/2010/main" val="4005216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24</a:t>
            </a:fld>
            <a:endParaRPr lang="es-CL"/>
          </a:p>
        </p:txBody>
      </p:sp>
    </p:spTree>
    <p:extLst>
      <p:ext uri="{BB962C8B-B14F-4D97-AF65-F5344CB8AC3E}">
        <p14:creationId xmlns:p14="http://schemas.microsoft.com/office/powerpoint/2010/main" val="3425208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25</a:t>
            </a:fld>
            <a:endParaRPr lang="es-CL"/>
          </a:p>
        </p:txBody>
      </p:sp>
    </p:spTree>
    <p:extLst>
      <p:ext uri="{BB962C8B-B14F-4D97-AF65-F5344CB8AC3E}">
        <p14:creationId xmlns:p14="http://schemas.microsoft.com/office/powerpoint/2010/main" val="2629315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26</a:t>
            </a:fld>
            <a:endParaRPr lang="es-CL"/>
          </a:p>
        </p:txBody>
      </p:sp>
    </p:spTree>
    <p:extLst>
      <p:ext uri="{BB962C8B-B14F-4D97-AF65-F5344CB8AC3E}">
        <p14:creationId xmlns:p14="http://schemas.microsoft.com/office/powerpoint/2010/main" val="2490423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27</a:t>
            </a:fld>
            <a:endParaRPr lang="es-CL"/>
          </a:p>
        </p:txBody>
      </p:sp>
    </p:spTree>
    <p:extLst>
      <p:ext uri="{BB962C8B-B14F-4D97-AF65-F5344CB8AC3E}">
        <p14:creationId xmlns:p14="http://schemas.microsoft.com/office/powerpoint/2010/main" val="3179297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28</a:t>
            </a:fld>
            <a:endParaRPr lang="es-CL"/>
          </a:p>
        </p:txBody>
      </p:sp>
    </p:spTree>
    <p:extLst>
      <p:ext uri="{BB962C8B-B14F-4D97-AF65-F5344CB8AC3E}">
        <p14:creationId xmlns:p14="http://schemas.microsoft.com/office/powerpoint/2010/main" val="2376640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29</a:t>
            </a:fld>
            <a:endParaRPr lang="es-CL"/>
          </a:p>
        </p:txBody>
      </p:sp>
    </p:spTree>
    <p:extLst>
      <p:ext uri="{BB962C8B-B14F-4D97-AF65-F5344CB8AC3E}">
        <p14:creationId xmlns:p14="http://schemas.microsoft.com/office/powerpoint/2010/main" val="399661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30</a:t>
            </a:fld>
            <a:endParaRPr lang="es-CL"/>
          </a:p>
        </p:txBody>
      </p:sp>
    </p:spTree>
    <p:extLst>
      <p:ext uri="{BB962C8B-B14F-4D97-AF65-F5344CB8AC3E}">
        <p14:creationId xmlns:p14="http://schemas.microsoft.com/office/powerpoint/2010/main" val="326378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4</a:t>
            </a:fld>
            <a:endParaRPr lang="es-CL"/>
          </a:p>
        </p:txBody>
      </p:sp>
    </p:spTree>
    <p:extLst>
      <p:ext uri="{BB962C8B-B14F-4D97-AF65-F5344CB8AC3E}">
        <p14:creationId xmlns:p14="http://schemas.microsoft.com/office/powerpoint/2010/main" val="1290345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31</a:t>
            </a:fld>
            <a:endParaRPr lang="es-CL"/>
          </a:p>
        </p:txBody>
      </p:sp>
    </p:spTree>
    <p:extLst>
      <p:ext uri="{BB962C8B-B14F-4D97-AF65-F5344CB8AC3E}">
        <p14:creationId xmlns:p14="http://schemas.microsoft.com/office/powerpoint/2010/main" val="354679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32</a:t>
            </a:fld>
            <a:endParaRPr lang="es-CL"/>
          </a:p>
        </p:txBody>
      </p:sp>
    </p:spTree>
    <p:extLst>
      <p:ext uri="{BB962C8B-B14F-4D97-AF65-F5344CB8AC3E}">
        <p14:creationId xmlns:p14="http://schemas.microsoft.com/office/powerpoint/2010/main" val="3972946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33</a:t>
            </a:fld>
            <a:endParaRPr lang="es-CL"/>
          </a:p>
        </p:txBody>
      </p:sp>
    </p:spTree>
    <p:extLst>
      <p:ext uri="{BB962C8B-B14F-4D97-AF65-F5344CB8AC3E}">
        <p14:creationId xmlns:p14="http://schemas.microsoft.com/office/powerpoint/2010/main" val="623226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34</a:t>
            </a:fld>
            <a:endParaRPr lang="es-CL"/>
          </a:p>
        </p:txBody>
      </p:sp>
    </p:spTree>
    <p:extLst>
      <p:ext uri="{BB962C8B-B14F-4D97-AF65-F5344CB8AC3E}">
        <p14:creationId xmlns:p14="http://schemas.microsoft.com/office/powerpoint/2010/main" val="3425920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35</a:t>
            </a:fld>
            <a:endParaRPr lang="es-CL"/>
          </a:p>
        </p:txBody>
      </p:sp>
    </p:spTree>
    <p:extLst>
      <p:ext uri="{BB962C8B-B14F-4D97-AF65-F5344CB8AC3E}">
        <p14:creationId xmlns:p14="http://schemas.microsoft.com/office/powerpoint/2010/main" val="3608995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36</a:t>
            </a:fld>
            <a:endParaRPr lang="es-CL"/>
          </a:p>
        </p:txBody>
      </p:sp>
    </p:spTree>
    <p:extLst>
      <p:ext uri="{BB962C8B-B14F-4D97-AF65-F5344CB8AC3E}">
        <p14:creationId xmlns:p14="http://schemas.microsoft.com/office/powerpoint/2010/main" val="3353796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37</a:t>
            </a:fld>
            <a:endParaRPr lang="es-CL"/>
          </a:p>
        </p:txBody>
      </p:sp>
    </p:spTree>
    <p:extLst>
      <p:ext uri="{BB962C8B-B14F-4D97-AF65-F5344CB8AC3E}">
        <p14:creationId xmlns:p14="http://schemas.microsoft.com/office/powerpoint/2010/main" val="1020896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38</a:t>
            </a:fld>
            <a:endParaRPr lang="es-CL"/>
          </a:p>
        </p:txBody>
      </p:sp>
    </p:spTree>
    <p:extLst>
      <p:ext uri="{BB962C8B-B14F-4D97-AF65-F5344CB8AC3E}">
        <p14:creationId xmlns:p14="http://schemas.microsoft.com/office/powerpoint/2010/main" val="3968070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39</a:t>
            </a:fld>
            <a:endParaRPr lang="es-CL"/>
          </a:p>
        </p:txBody>
      </p:sp>
    </p:spTree>
    <p:extLst>
      <p:ext uri="{BB962C8B-B14F-4D97-AF65-F5344CB8AC3E}">
        <p14:creationId xmlns:p14="http://schemas.microsoft.com/office/powerpoint/2010/main" val="4043834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40</a:t>
            </a:fld>
            <a:endParaRPr lang="es-CL"/>
          </a:p>
        </p:txBody>
      </p:sp>
    </p:spTree>
    <p:extLst>
      <p:ext uri="{BB962C8B-B14F-4D97-AF65-F5344CB8AC3E}">
        <p14:creationId xmlns:p14="http://schemas.microsoft.com/office/powerpoint/2010/main" val="173009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5</a:t>
            </a:fld>
            <a:endParaRPr lang="es-CL"/>
          </a:p>
        </p:txBody>
      </p:sp>
    </p:spTree>
    <p:extLst>
      <p:ext uri="{BB962C8B-B14F-4D97-AF65-F5344CB8AC3E}">
        <p14:creationId xmlns:p14="http://schemas.microsoft.com/office/powerpoint/2010/main" val="39830671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41</a:t>
            </a:fld>
            <a:endParaRPr lang="es-CL"/>
          </a:p>
        </p:txBody>
      </p:sp>
    </p:spTree>
    <p:extLst>
      <p:ext uri="{BB962C8B-B14F-4D97-AF65-F5344CB8AC3E}">
        <p14:creationId xmlns:p14="http://schemas.microsoft.com/office/powerpoint/2010/main" val="1044812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42</a:t>
            </a:fld>
            <a:endParaRPr lang="es-CL"/>
          </a:p>
        </p:txBody>
      </p:sp>
    </p:spTree>
    <p:extLst>
      <p:ext uri="{BB962C8B-B14F-4D97-AF65-F5344CB8AC3E}">
        <p14:creationId xmlns:p14="http://schemas.microsoft.com/office/powerpoint/2010/main" val="1148159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43</a:t>
            </a:fld>
            <a:endParaRPr lang="es-CL"/>
          </a:p>
        </p:txBody>
      </p:sp>
    </p:spTree>
    <p:extLst>
      <p:ext uri="{BB962C8B-B14F-4D97-AF65-F5344CB8AC3E}">
        <p14:creationId xmlns:p14="http://schemas.microsoft.com/office/powerpoint/2010/main" val="3276351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6</a:t>
            </a:fld>
            <a:endParaRPr lang="es-CL"/>
          </a:p>
        </p:txBody>
      </p:sp>
    </p:spTree>
    <p:extLst>
      <p:ext uri="{BB962C8B-B14F-4D97-AF65-F5344CB8AC3E}">
        <p14:creationId xmlns:p14="http://schemas.microsoft.com/office/powerpoint/2010/main" val="427636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7</a:t>
            </a:fld>
            <a:endParaRPr lang="es-CL"/>
          </a:p>
        </p:txBody>
      </p:sp>
    </p:spTree>
    <p:extLst>
      <p:ext uri="{BB962C8B-B14F-4D97-AF65-F5344CB8AC3E}">
        <p14:creationId xmlns:p14="http://schemas.microsoft.com/office/powerpoint/2010/main" val="427571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8</a:t>
            </a:fld>
            <a:endParaRPr lang="es-CL"/>
          </a:p>
        </p:txBody>
      </p:sp>
    </p:spTree>
    <p:extLst>
      <p:ext uri="{BB962C8B-B14F-4D97-AF65-F5344CB8AC3E}">
        <p14:creationId xmlns:p14="http://schemas.microsoft.com/office/powerpoint/2010/main" val="400074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9</a:t>
            </a:fld>
            <a:endParaRPr lang="es-CL"/>
          </a:p>
        </p:txBody>
      </p:sp>
    </p:spTree>
    <p:extLst>
      <p:ext uri="{BB962C8B-B14F-4D97-AF65-F5344CB8AC3E}">
        <p14:creationId xmlns:p14="http://schemas.microsoft.com/office/powerpoint/2010/main" val="566270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28F63D8-1A60-444B-8E9C-BA68C43BDDB6}" type="slidenum">
              <a:rPr lang="es-CL" smtClean="0"/>
              <a:t>10</a:t>
            </a:fld>
            <a:endParaRPr lang="es-CL"/>
          </a:p>
        </p:txBody>
      </p:sp>
    </p:spTree>
    <p:extLst>
      <p:ext uri="{BB962C8B-B14F-4D97-AF65-F5344CB8AC3E}">
        <p14:creationId xmlns:p14="http://schemas.microsoft.com/office/powerpoint/2010/main" val="2457851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lvl1pPr>
              <a:defRPr b="1">
                <a:solidFill>
                  <a:schemeClr val="bg1"/>
                </a:solidFill>
              </a:defRPr>
            </a:lvl1pPr>
          </a:lstStyle>
          <a:p>
            <a:r>
              <a:rPr lang="es-CL" dirty="0"/>
              <a:t>Presentación Institucional</a:t>
            </a:r>
            <a:endParaRPr lang="en-US" dirty="0"/>
          </a:p>
        </p:txBody>
      </p:sp>
      <p:pic>
        <p:nvPicPr>
          <p:cNvPr id="6" name="5 Imagen" descr="PPT_portada1.jpg"/>
          <p:cNvPicPr>
            <a:picLocks noChangeAspect="1"/>
          </p:cNvPicPr>
          <p:nvPr userDrawn="1"/>
        </p:nvPicPr>
        <p:blipFill>
          <a:blip r:embed="rId2" cstate="print"/>
          <a:stretch>
            <a:fillRect/>
          </a:stretch>
        </p:blipFill>
        <p:spPr>
          <a:xfrm>
            <a:off x="0" y="0"/>
            <a:ext cx="11798300" cy="688234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1036327" y="274639"/>
            <a:ext cx="3424784"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761973" y="274639"/>
            <a:ext cx="10077715"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884238" y="2130425"/>
            <a:ext cx="10029825"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770063" y="3886200"/>
            <a:ext cx="82581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31863" y="4406900"/>
            <a:ext cx="10028237"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931863" y="2906713"/>
            <a:ext cx="1002823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590550" y="1600200"/>
            <a:ext cx="5232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5975350" y="1600200"/>
            <a:ext cx="5232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590550" y="1535113"/>
            <a:ext cx="52117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90550" y="2174875"/>
            <a:ext cx="52117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5992813" y="1535113"/>
            <a:ext cx="52149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992813" y="2174875"/>
            <a:ext cx="52149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0550" y="273050"/>
            <a:ext cx="3881438"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4613275" y="273050"/>
            <a:ext cx="65944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590550" y="1435100"/>
            <a:ext cx="38814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4 Marcador de pie de página"/>
          <p:cNvSpPr>
            <a:spLocks noGrp="1"/>
          </p:cNvSpPr>
          <p:nvPr>
            <p:ph type="ftr" sz="quarter" idx="11"/>
          </p:nvPr>
        </p:nvSpPr>
        <p:spPr>
          <a:xfrm>
            <a:off x="354534" y="188640"/>
            <a:ext cx="3736128" cy="365125"/>
          </a:xfrm>
        </p:spPr>
        <p:txBody>
          <a:bodyPr/>
          <a:lstStyle>
            <a:lvl1pPr algn="l">
              <a:defRPr sz="2000" b="1">
                <a:solidFill>
                  <a:schemeClr val="bg1"/>
                </a:solidFill>
              </a:defRPr>
            </a:lvl1pPr>
          </a:lstStyle>
          <a:p>
            <a:r>
              <a:rPr lang="es-CL"/>
              <a:t>Presentación Institucional</a:t>
            </a:r>
            <a:endParaRPr lang="en-US" dirty="0"/>
          </a:p>
        </p:txBody>
      </p:sp>
      <p:pic>
        <p:nvPicPr>
          <p:cNvPr id="5" name="4 Imagen" descr="PPT_separacion.jpg"/>
          <p:cNvPicPr>
            <a:picLocks noChangeAspect="1"/>
          </p:cNvPicPr>
          <p:nvPr userDrawn="1"/>
        </p:nvPicPr>
        <p:blipFill>
          <a:blip r:embed="rId2" cstate="print"/>
          <a:stretch>
            <a:fillRect/>
          </a:stretch>
        </p:blipFill>
        <p:spPr>
          <a:xfrm>
            <a:off x="0" y="0"/>
            <a:ext cx="11798300" cy="688234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12988" y="4800600"/>
            <a:ext cx="7078662"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2312988" y="612775"/>
            <a:ext cx="70786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2312988" y="5367338"/>
            <a:ext cx="70786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553450" y="274638"/>
            <a:ext cx="26543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590550" y="274638"/>
            <a:ext cx="78105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8B4786DC-7FBD-4111-81AB-734C1B3CD348}" type="datetimeFigureOut">
              <a:rPr lang="en-US" smtClean="0"/>
              <a:pPr/>
              <a:t>12/1/2021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B2F9A626-B293-4E90-B78B-90958B96C779}"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2 Imagen" descr="PPT_final2.jpg"/>
          <p:cNvPicPr>
            <a:picLocks noChangeAspect="1"/>
          </p:cNvPicPr>
          <p:nvPr userDrawn="1"/>
        </p:nvPicPr>
        <p:blipFill>
          <a:blip r:embed="rId2" cstate="print"/>
          <a:stretch>
            <a:fillRect/>
          </a:stretch>
        </p:blipFill>
        <p:spPr>
          <a:xfrm>
            <a:off x="0" y="0"/>
            <a:ext cx="11798300" cy="688234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2 Imagen" descr="fondo.jpg"/>
          <p:cNvPicPr>
            <a:picLocks noChangeAspect="1"/>
          </p:cNvPicPr>
          <p:nvPr userDrawn="1"/>
        </p:nvPicPr>
        <p:blipFill>
          <a:blip r:embed="rId2" cstate="print"/>
          <a:stretch>
            <a:fillRect/>
          </a:stretch>
        </p:blipFill>
        <p:spPr>
          <a:xfrm>
            <a:off x="0" y="0"/>
            <a:ext cx="117983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89915" y="274638"/>
            <a:ext cx="1061847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589915" y="1535113"/>
            <a:ext cx="521296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89915" y="2174875"/>
            <a:ext cx="521296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5993373" y="1535113"/>
            <a:ext cx="52150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993373" y="2174875"/>
            <a:ext cx="52150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9916" y="273050"/>
            <a:ext cx="3881559"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4612808" y="273051"/>
            <a:ext cx="659557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589916" y="1435101"/>
            <a:ext cx="388155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12549" y="4800600"/>
            <a:ext cx="707898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2312549" y="612775"/>
            <a:ext cx="70789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2312549" y="5367338"/>
            <a:ext cx="70789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2931506-28D9-43DD-90F1-26060DD62AAA}" type="datetimeFigureOut">
              <a:rPr lang="en-US" smtClean="0"/>
              <a:pPr/>
              <a:t>12/1/2021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726A06B2-E290-4C16-9303-4FF5136D68AC}"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89915" y="274638"/>
            <a:ext cx="1061847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589915" y="1600201"/>
            <a:ext cx="1061847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589915" y="6356351"/>
            <a:ext cx="275293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31506-28D9-43DD-90F1-26060DD62AAA}" type="datetimeFigureOut">
              <a:rPr lang="en-US" smtClean="0"/>
              <a:pPr/>
              <a:t>12/1/2021</a:t>
            </a:fld>
            <a:endParaRPr lang="en-US"/>
          </a:p>
        </p:txBody>
      </p:sp>
      <p:sp>
        <p:nvSpPr>
          <p:cNvPr id="5" name="4 Marcador de pie de página"/>
          <p:cNvSpPr>
            <a:spLocks noGrp="1"/>
          </p:cNvSpPr>
          <p:nvPr>
            <p:ph type="ftr" sz="quarter" idx="3"/>
          </p:nvPr>
        </p:nvSpPr>
        <p:spPr>
          <a:xfrm>
            <a:off x="4031086" y="6356351"/>
            <a:ext cx="37361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8455448" y="6356351"/>
            <a:ext cx="275293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6B2-E290-4C16-9303-4FF5136D68AC}"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90550" y="274638"/>
            <a:ext cx="106172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590550" y="1600200"/>
            <a:ext cx="106172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590550" y="6356350"/>
            <a:ext cx="27527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786DC-7FBD-4111-81AB-734C1B3CD348}" type="datetimeFigureOut">
              <a:rPr lang="en-US" smtClean="0"/>
              <a:pPr/>
              <a:t>12/1/2021</a:t>
            </a:fld>
            <a:endParaRPr lang="en-US"/>
          </a:p>
        </p:txBody>
      </p:sp>
      <p:sp>
        <p:nvSpPr>
          <p:cNvPr id="5" name="4 Marcador de pie de página"/>
          <p:cNvSpPr>
            <a:spLocks noGrp="1"/>
          </p:cNvSpPr>
          <p:nvPr>
            <p:ph type="ftr" sz="quarter" idx="3"/>
          </p:nvPr>
        </p:nvSpPr>
        <p:spPr>
          <a:xfrm>
            <a:off x="4030663" y="6356350"/>
            <a:ext cx="3736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8455025" y="6356350"/>
            <a:ext cx="27527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9A626-B293-4E90-B78B-90958B96C779}"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3" Type="http://schemas.openxmlformats.org/officeDocument/2006/relationships/hyperlink" Target="mailto:desarolladorBI@dl.c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3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3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3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3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3.emf"/><Relationship Id="rId4" Type="http://schemas.openxmlformats.org/officeDocument/2006/relationships/image" Target="../media/image62.emf"/></Relationships>
</file>

<file path=ppt/slides/_rels/slide3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w-hcm-dl/Power-BI.git"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4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4294967295"/>
          </p:nvPr>
        </p:nvSpPr>
        <p:spPr>
          <a:xfrm>
            <a:off x="0" y="5157192"/>
            <a:ext cx="11798300" cy="764704"/>
          </a:xfrm>
        </p:spPr>
        <p:txBody>
          <a:bodyPr>
            <a:noAutofit/>
          </a:bodyPr>
          <a:lstStyle/>
          <a:p>
            <a:pPr algn="ctr">
              <a:buNone/>
            </a:pPr>
            <a:r>
              <a:rPr lang="es-CL" sz="3600" b="1" dirty="0">
                <a:solidFill>
                  <a:schemeClr val="bg1"/>
                </a:solidFill>
              </a:rPr>
              <a:t>Administración, configuración y conceptos básicos del Desarrollo en Power-BI para proyectos DL</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54534" y="1199690"/>
            <a:ext cx="10441160" cy="400110"/>
          </a:xfrm>
          <a:prstGeom prst="rect">
            <a:avLst/>
          </a:prstGeom>
          <a:noFill/>
        </p:spPr>
        <p:txBody>
          <a:bodyPr wrap="square" rtlCol="0">
            <a:spAutoFit/>
          </a:bodyPr>
          <a:lstStyle/>
          <a:p>
            <a:pPr algn="just"/>
            <a:r>
              <a:rPr lang="es-CL" sz="2000" b="1" dirty="0"/>
              <a:t>Descargar Excel:</a:t>
            </a:r>
            <a:endParaRPr lang="es-CL" sz="2000" dirty="0"/>
          </a:p>
        </p:txBody>
      </p:sp>
      <p:sp>
        <p:nvSpPr>
          <p:cNvPr id="18" name="CuadroTexto 17">
            <a:extLst>
              <a:ext uri="{FF2B5EF4-FFF2-40B4-BE49-F238E27FC236}">
                <a16:creationId xmlns:a16="http://schemas.microsoft.com/office/drawing/2014/main" id="{2B29EE22-1508-481B-BD53-5EDBBA5C470D}"/>
              </a:ext>
            </a:extLst>
          </p:cNvPr>
          <p:cNvSpPr txBox="1"/>
          <p:nvPr/>
        </p:nvSpPr>
        <p:spPr>
          <a:xfrm>
            <a:off x="354534" y="1700808"/>
            <a:ext cx="5976664" cy="830997"/>
          </a:xfrm>
          <a:prstGeom prst="rect">
            <a:avLst/>
          </a:prstGeom>
          <a:noFill/>
        </p:spPr>
        <p:txBody>
          <a:bodyPr wrap="square" rtlCol="0">
            <a:spAutoFit/>
          </a:bodyPr>
          <a:lstStyle/>
          <a:p>
            <a:r>
              <a:rPr lang="es-CL" sz="1600" dirty="0">
                <a:solidFill>
                  <a:schemeClr val="tx2"/>
                </a:solidFill>
              </a:rPr>
              <a:t>3- Se mostrará el siguiente mensaje emergente indicando que el Reporte está siendo descargado. Este proceso puede tomar segundos o minutos dependiendo principalmente del tamaño del Dataset</a:t>
            </a:r>
          </a:p>
        </p:txBody>
      </p:sp>
      <p:pic>
        <p:nvPicPr>
          <p:cNvPr id="2" name="Imagen 1">
            <a:extLst>
              <a:ext uri="{FF2B5EF4-FFF2-40B4-BE49-F238E27FC236}">
                <a16:creationId xmlns:a16="http://schemas.microsoft.com/office/drawing/2014/main" id="{F0B87E29-D9A1-44D5-88DB-4185A7836424}"/>
              </a:ext>
            </a:extLst>
          </p:cNvPr>
          <p:cNvPicPr>
            <a:picLocks noChangeAspect="1"/>
          </p:cNvPicPr>
          <p:nvPr/>
        </p:nvPicPr>
        <p:blipFill>
          <a:blip r:embed="rId3"/>
          <a:stretch>
            <a:fillRect/>
          </a:stretch>
        </p:blipFill>
        <p:spPr>
          <a:xfrm>
            <a:off x="389619" y="2627891"/>
            <a:ext cx="4141885" cy="830996"/>
          </a:xfrm>
          <a:prstGeom prst="rect">
            <a:avLst/>
          </a:prstGeom>
          <a:ln w="12700">
            <a:solidFill>
              <a:schemeClr val="tx2"/>
            </a:solidFill>
          </a:ln>
        </p:spPr>
      </p:pic>
      <p:pic>
        <p:nvPicPr>
          <p:cNvPr id="5" name="Imagen 4">
            <a:extLst>
              <a:ext uri="{FF2B5EF4-FFF2-40B4-BE49-F238E27FC236}">
                <a16:creationId xmlns:a16="http://schemas.microsoft.com/office/drawing/2014/main" id="{39FFA518-270B-4189-9165-383F05AD75A7}"/>
              </a:ext>
            </a:extLst>
          </p:cNvPr>
          <p:cNvPicPr>
            <a:picLocks noChangeAspect="1"/>
          </p:cNvPicPr>
          <p:nvPr/>
        </p:nvPicPr>
        <p:blipFill>
          <a:blip r:embed="rId4"/>
          <a:stretch>
            <a:fillRect/>
          </a:stretch>
        </p:blipFill>
        <p:spPr>
          <a:xfrm>
            <a:off x="4747022" y="3587511"/>
            <a:ext cx="6691071" cy="2937622"/>
          </a:xfrm>
          <a:prstGeom prst="rect">
            <a:avLst/>
          </a:prstGeom>
          <a:ln w="12700">
            <a:solidFill>
              <a:schemeClr val="tx2"/>
            </a:solidFill>
          </a:ln>
        </p:spPr>
      </p:pic>
      <p:sp>
        <p:nvSpPr>
          <p:cNvPr id="13" name="CuadroTexto 12">
            <a:extLst>
              <a:ext uri="{FF2B5EF4-FFF2-40B4-BE49-F238E27FC236}">
                <a16:creationId xmlns:a16="http://schemas.microsoft.com/office/drawing/2014/main" id="{3BA815D0-5371-4C77-87C5-37079FEB33F5}"/>
              </a:ext>
            </a:extLst>
          </p:cNvPr>
          <p:cNvSpPr txBox="1"/>
          <p:nvPr/>
        </p:nvSpPr>
        <p:spPr>
          <a:xfrm>
            <a:off x="4675014" y="2726877"/>
            <a:ext cx="6691071" cy="830997"/>
          </a:xfrm>
          <a:prstGeom prst="rect">
            <a:avLst/>
          </a:prstGeom>
          <a:noFill/>
        </p:spPr>
        <p:txBody>
          <a:bodyPr wrap="square" rtlCol="0">
            <a:spAutoFit/>
          </a:bodyPr>
          <a:lstStyle/>
          <a:p>
            <a:r>
              <a:rPr lang="es-CL" sz="1600" dirty="0">
                <a:solidFill>
                  <a:schemeClr val="tx2"/>
                </a:solidFill>
              </a:rPr>
              <a:t>4- En el siguiente menú emergente se debe seleccionar “Save File” y presionar el botón “OK”. Esto hará que el Reporte + Dataset sea guardado en la carpeta de descargas por defecto.</a:t>
            </a:r>
          </a:p>
        </p:txBody>
      </p:sp>
      <p:cxnSp>
        <p:nvCxnSpPr>
          <p:cNvPr id="8" name="Conector recto de flecha 7">
            <a:extLst>
              <a:ext uri="{FF2B5EF4-FFF2-40B4-BE49-F238E27FC236}">
                <a16:creationId xmlns:a16="http://schemas.microsoft.com/office/drawing/2014/main" id="{7F45961A-9CCC-4E97-8BF1-24D6CDA8C69F}"/>
              </a:ext>
            </a:extLst>
          </p:cNvPr>
          <p:cNvCxnSpPr>
            <a:cxnSpLocks/>
          </p:cNvCxnSpPr>
          <p:nvPr/>
        </p:nvCxnSpPr>
        <p:spPr>
          <a:xfrm>
            <a:off x="9211518" y="5013176"/>
            <a:ext cx="0" cy="79208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564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54534" y="1199690"/>
            <a:ext cx="10441160" cy="707886"/>
          </a:xfrm>
          <a:prstGeom prst="rect">
            <a:avLst/>
          </a:prstGeom>
          <a:noFill/>
        </p:spPr>
        <p:txBody>
          <a:bodyPr wrap="square" rtlCol="0">
            <a:spAutoFit/>
          </a:bodyPr>
          <a:lstStyle/>
          <a:p>
            <a:pPr algn="just"/>
            <a:r>
              <a:rPr lang="es-CL" sz="2000" b="1" dirty="0"/>
              <a:t>Actualizar: </a:t>
            </a:r>
            <a:r>
              <a:rPr lang="es-CL" sz="2000" dirty="0"/>
              <a:t>Existen oportunidades en que el Dataset de un Reporte ha sido actualizado y por el hecho de tener el Reporte abierto este no se actualiza.</a:t>
            </a:r>
          </a:p>
        </p:txBody>
      </p:sp>
      <p:sp>
        <p:nvSpPr>
          <p:cNvPr id="13" name="CuadroTexto 12">
            <a:extLst>
              <a:ext uri="{FF2B5EF4-FFF2-40B4-BE49-F238E27FC236}">
                <a16:creationId xmlns:a16="http://schemas.microsoft.com/office/drawing/2014/main" id="{3BA815D0-5371-4C77-87C5-37079FEB33F5}"/>
              </a:ext>
            </a:extLst>
          </p:cNvPr>
          <p:cNvSpPr txBox="1"/>
          <p:nvPr/>
        </p:nvSpPr>
        <p:spPr>
          <a:xfrm>
            <a:off x="363407" y="1907576"/>
            <a:ext cx="3331087" cy="830997"/>
          </a:xfrm>
          <a:prstGeom prst="rect">
            <a:avLst/>
          </a:prstGeom>
          <a:noFill/>
        </p:spPr>
        <p:txBody>
          <a:bodyPr wrap="square" rtlCol="0">
            <a:spAutoFit/>
          </a:bodyPr>
          <a:lstStyle/>
          <a:p>
            <a:r>
              <a:rPr lang="es-CL" sz="1600" dirty="0">
                <a:solidFill>
                  <a:schemeClr val="tx2"/>
                </a:solidFill>
              </a:rPr>
              <a:t>Para actualizar la vista del Reporte se debe presionar el botón del menú superior con el ícono de actualización.</a:t>
            </a:r>
          </a:p>
        </p:txBody>
      </p:sp>
      <p:sp>
        <p:nvSpPr>
          <p:cNvPr id="15" name="CuadroTexto 14">
            <a:extLst>
              <a:ext uri="{FF2B5EF4-FFF2-40B4-BE49-F238E27FC236}">
                <a16:creationId xmlns:a16="http://schemas.microsoft.com/office/drawing/2014/main" id="{5078DFC8-E334-4BC7-BE0D-DD8E7C12EEAB}"/>
              </a:ext>
            </a:extLst>
          </p:cNvPr>
          <p:cNvSpPr txBox="1"/>
          <p:nvPr/>
        </p:nvSpPr>
        <p:spPr>
          <a:xfrm>
            <a:off x="322277" y="3933056"/>
            <a:ext cx="10441160" cy="400110"/>
          </a:xfrm>
          <a:prstGeom prst="rect">
            <a:avLst/>
          </a:prstGeom>
          <a:noFill/>
        </p:spPr>
        <p:txBody>
          <a:bodyPr wrap="square" rtlCol="0">
            <a:spAutoFit/>
          </a:bodyPr>
          <a:lstStyle/>
          <a:p>
            <a:pPr algn="just"/>
            <a:r>
              <a:rPr lang="es-CL" sz="2000" b="1" dirty="0"/>
              <a:t>Descarga archivo .</a:t>
            </a:r>
            <a:r>
              <a:rPr lang="es-CL" sz="2000" b="1" dirty="0" err="1"/>
              <a:t>pbix</a:t>
            </a:r>
            <a:r>
              <a:rPr lang="es-CL" sz="2000" b="1" dirty="0"/>
              <a:t>: </a:t>
            </a:r>
            <a:r>
              <a:rPr lang="es-CL" sz="2000" dirty="0"/>
              <a:t>Para descargar el Reporte + Dataset desde un Reporte.</a:t>
            </a:r>
          </a:p>
        </p:txBody>
      </p:sp>
      <p:pic>
        <p:nvPicPr>
          <p:cNvPr id="17" name="Imagen 16">
            <a:extLst>
              <a:ext uri="{FF2B5EF4-FFF2-40B4-BE49-F238E27FC236}">
                <a16:creationId xmlns:a16="http://schemas.microsoft.com/office/drawing/2014/main" id="{0E01048F-92AB-4EA7-A614-C8B953B28763}"/>
              </a:ext>
            </a:extLst>
          </p:cNvPr>
          <p:cNvPicPr>
            <a:picLocks noChangeAspect="1"/>
          </p:cNvPicPr>
          <p:nvPr/>
        </p:nvPicPr>
        <p:blipFill>
          <a:blip r:embed="rId3"/>
          <a:stretch>
            <a:fillRect/>
          </a:stretch>
        </p:blipFill>
        <p:spPr>
          <a:xfrm>
            <a:off x="3802191" y="5259891"/>
            <a:ext cx="3861646" cy="838406"/>
          </a:xfrm>
          <a:prstGeom prst="rect">
            <a:avLst/>
          </a:prstGeom>
          <a:ln w="12700">
            <a:solidFill>
              <a:schemeClr val="tx2"/>
            </a:solidFill>
          </a:ln>
        </p:spPr>
      </p:pic>
      <p:pic>
        <p:nvPicPr>
          <p:cNvPr id="21" name="Imagen 20">
            <a:extLst>
              <a:ext uri="{FF2B5EF4-FFF2-40B4-BE49-F238E27FC236}">
                <a16:creationId xmlns:a16="http://schemas.microsoft.com/office/drawing/2014/main" id="{777770D7-AE8E-4EC1-9824-225E9205C5EE}"/>
              </a:ext>
            </a:extLst>
          </p:cNvPr>
          <p:cNvPicPr>
            <a:picLocks noChangeAspect="1"/>
          </p:cNvPicPr>
          <p:nvPr/>
        </p:nvPicPr>
        <p:blipFill>
          <a:blip r:embed="rId4"/>
          <a:stretch>
            <a:fillRect/>
          </a:stretch>
        </p:blipFill>
        <p:spPr>
          <a:xfrm>
            <a:off x="7915374" y="5094605"/>
            <a:ext cx="3651714" cy="1221746"/>
          </a:xfrm>
          <a:prstGeom prst="rect">
            <a:avLst/>
          </a:prstGeom>
          <a:ln w="12700">
            <a:solidFill>
              <a:schemeClr val="tx2"/>
            </a:solidFill>
          </a:ln>
        </p:spPr>
      </p:pic>
      <p:sp>
        <p:nvSpPr>
          <p:cNvPr id="23" name="CuadroTexto 22">
            <a:extLst>
              <a:ext uri="{FF2B5EF4-FFF2-40B4-BE49-F238E27FC236}">
                <a16:creationId xmlns:a16="http://schemas.microsoft.com/office/drawing/2014/main" id="{1EE0D0E9-C4E0-4B9E-BAB3-D47342E19E91}"/>
              </a:ext>
            </a:extLst>
          </p:cNvPr>
          <p:cNvSpPr txBox="1"/>
          <p:nvPr/>
        </p:nvSpPr>
        <p:spPr>
          <a:xfrm>
            <a:off x="137678" y="4421499"/>
            <a:ext cx="3651714" cy="830997"/>
          </a:xfrm>
          <a:prstGeom prst="rect">
            <a:avLst/>
          </a:prstGeom>
          <a:noFill/>
        </p:spPr>
        <p:txBody>
          <a:bodyPr wrap="square" rtlCol="0">
            <a:spAutoFit/>
          </a:bodyPr>
          <a:lstStyle/>
          <a:p>
            <a:r>
              <a:rPr lang="es-CL" sz="1600" dirty="0">
                <a:solidFill>
                  <a:schemeClr val="tx2"/>
                </a:solidFill>
              </a:rPr>
              <a:t>1- Presionar el botón “Archivo” y del menú desplegado hacia abajo seleccionar </a:t>
            </a:r>
            <a:r>
              <a:rPr lang="es-CL" sz="1600" dirty="0" smtClean="0">
                <a:solidFill>
                  <a:schemeClr val="tx2"/>
                </a:solidFill>
              </a:rPr>
              <a:t>la </a:t>
            </a:r>
            <a:r>
              <a:rPr lang="es-CL" sz="1600" dirty="0">
                <a:solidFill>
                  <a:schemeClr val="tx2"/>
                </a:solidFill>
              </a:rPr>
              <a:t>opción “Descargar </a:t>
            </a:r>
            <a:r>
              <a:rPr lang="es-CL" sz="1600" dirty="0" smtClean="0">
                <a:solidFill>
                  <a:schemeClr val="tx2"/>
                </a:solidFill>
              </a:rPr>
              <a:t>el archivo .</a:t>
            </a:r>
            <a:r>
              <a:rPr lang="es-CL" sz="1600" dirty="0" err="1" smtClean="0">
                <a:solidFill>
                  <a:schemeClr val="tx2"/>
                </a:solidFill>
              </a:rPr>
              <a:t>pbix</a:t>
            </a:r>
            <a:r>
              <a:rPr lang="es-CL" sz="1600" dirty="0" smtClean="0">
                <a:solidFill>
                  <a:schemeClr val="tx2"/>
                </a:solidFill>
              </a:rPr>
              <a:t>”.</a:t>
            </a:r>
            <a:endParaRPr lang="es-CL" sz="1600" dirty="0">
              <a:solidFill>
                <a:schemeClr val="tx2"/>
              </a:solidFill>
            </a:endParaRPr>
          </a:p>
        </p:txBody>
      </p:sp>
      <p:sp>
        <p:nvSpPr>
          <p:cNvPr id="24" name="CuadroTexto 23">
            <a:extLst>
              <a:ext uri="{FF2B5EF4-FFF2-40B4-BE49-F238E27FC236}">
                <a16:creationId xmlns:a16="http://schemas.microsoft.com/office/drawing/2014/main" id="{F4BC8C5E-6A19-4A02-8274-7CD170DB1992}"/>
              </a:ext>
            </a:extLst>
          </p:cNvPr>
          <p:cNvSpPr txBox="1"/>
          <p:nvPr/>
        </p:nvSpPr>
        <p:spPr>
          <a:xfrm>
            <a:off x="3810612" y="4421498"/>
            <a:ext cx="4104762" cy="830997"/>
          </a:xfrm>
          <a:prstGeom prst="rect">
            <a:avLst/>
          </a:prstGeom>
          <a:noFill/>
        </p:spPr>
        <p:txBody>
          <a:bodyPr wrap="square" rtlCol="0">
            <a:spAutoFit/>
          </a:bodyPr>
          <a:lstStyle/>
          <a:p>
            <a:r>
              <a:rPr lang="es-CL" sz="1600" dirty="0">
                <a:solidFill>
                  <a:schemeClr val="tx2"/>
                </a:solidFill>
              </a:rPr>
              <a:t>2- Al igual que en la descarga Excel aparecerá una ventana emergente indicando que el archivo está siendo </a:t>
            </a:r>
            <a:r>
              <a:rPr lang="es-CL" sz="1600" dirty="0" smtClean="0">
                <a:solidFill>
                  <a:schemeClr val="tx2"/>
                </a:solidFill>
              </a:rPr>
              <a:t>descargado.</a:t>
            </a:r>
            <a:endParaRPr lang="es-CL" sz="1600" dirty="0">
              <a:solidFill>
                <a:schemeClr val="tx2"/>
              </a:solidFill>
            </a:endParaRPr>
          </a:p>
        </p:txBody>
      </p:sp>
      <p:sp>
        <p:nvSpPr>
          <p:cNvPr id="25" name="CuadroTexto 24">
            <a:extLst>
              <a:ext uri="{FF2B5EF4-FFF2-40B4-BE49-F238E27FC236}">
                <a16:creationId xmlns:a16="http://schemas.microsoft.com/office/drawing/2014/main" id="{AC224A77-B152-4BA5-8210-36B8DD8544EA}"/>
              </a:ext>
            </a:extLst>
          </p:cNvPr>
          <p:cNvSpPr txBox="1"/>
          <p:nvPr/>
        </p:nvSpPr>
        <p:spPr>
          <a:xfrm>
            <a:off x="7771358" y="4421498"/>
            <a:ext cx="4104762" cy="584775"/>
          </a:xfrm>
          <a:prstGeom prst="rect">
            <a:avLst/>
          </a:prstGeom>
          <a:noFill/>
        </p:spPr>
        <p:txBody>
          <a:bodyPr wrap="square" rtlCol="0">
            <a:spAutoFit/>
          </a:bodyPr>
          <a:lstStyle/>
          <a:p>
            <a:r>
              <a:rPr lang="es-CL" sz="1600" dirty="0">
                <a:solidFill>
                  <a:schemeClr val="tx2"/>
                </a:solidFill>
              </a:rPr>
              <a:t>3- Al terminar la descarga se debe seleccionar “Save File” y luego presionar el botón “OK”.</a:t>
            </a:r>
          </a:p>
        </p:txBody>
      </p:sp>
      <p:pic>
        <p:nvPicPr>
          <p:cNvPr id="3" name="Imagen 2"/>
          <p:cNvPicPr>
            <a:picLocks noChangeAspect="1"/>
          </p:cNvPicPr>
          <p:nvPr/>
        </p:nvPicPr>
        <p:blipFill>
          <a:blip r:embed="rId5"/>
          <a:stretch>
            <a:fillRect/>
          </a:stretch>
        </p:blipFill>
        <p:spPr>
          <a:xfrm>
            <a:off x="363407" y="5343126"/>
            <a:ext cx="2594452" cy="1220222"/>
          </a:xfrm>
          <a:prstGeom prst="rect">
            <a:avLst/>
          </a:prstGeom>
        </p:spPr>
      </p:pic>
      <p:pic>
        <p:nvPicPr>
          <p:cNvPr id="4" name="Imagen 3"/>
          <p:cNvPicPr>
            <a:picLocks noChangeAspect="1"/>
          </p:cNvPicPr>
          <p:nvPr/>
        </p:nvPicPr>
        <p:blipFill>
          <a:blip r:embed="rId6"/>
          <a:stretch>
            <a:fillRect/>
          </a:stretch>
        </p:blipFill>
        <p:spPr>
          <a:xfrm>
            <a:off x="510596" y="2948844"/>
            <a:ext cx="2447263" cy="707886"/>
          </a:xfrm>
          <a:prstGeom prst="rect">
            <a:avLst/>
          </a:prstGeom>
        </p:spPr>
      </p:pic>
    </p:spTree>
    <p:extLst>
      <p:ext uri="{BB962C8B-B14F-4D97-AF65-F5344CB8AC3E}">
        <p14:creationId xmlns:p14="http://schemas.microsoft.com/office/powerpoint/2010/main" val="117084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54534" y="1199690"/>
            <a:ext cx="10441160" cy="1323439"/>
          </a:xfrm>
          <a:prstGeom prst="rect">
            <a:avLst/>
          </a:prstGeom>
          <a:noFill/>
        </p:spPr>
        <p:txBody>
          <a:bodyPr wrap="square" rtlCol="0">
            <a:spAutoFit/>
          </a:bodyPr>
          <a:lstStyle/>
          <a:p>
            <a:pPr algn="just"/>
            <a:r>
              <a:rPr lang="es-CL" sz="2000" b="1" dirty="0"/>
              <a:t>Métricas de Uso: </a:t>
            </a:r>
            <a:r>
              <a:rPr lang="es-CL" sz="2000" dirty="0"/>
              <a:t>Este corresponde a un Meta-Reporte disponible para todos los Reportes publicados en el sitio de Power-BI Cloud. Con él se puede obtener información correspondiente a la cantidad de visitas agrupadas en usuarios, entre otras métricas correspondiente al uso que ha tenido el reporte publicado durante los últimos 90 días.</a:t>
            </a:r>
          </a:p>
        </p:txBody>
      </p:sp>
      <p:sp>
        <p:nvSpPr>
          <p:cNvPr id="9" name="CuadroTexto 8">
            <a:extLst>
              <a:ext uri="{FF2B5EF4-FFF2-40B4-BE49-F238E27FC236}">
                <a16:creationId xmlns:a16="http://schemas.microsoft.com/office/drawing/2014/main" id="{4A9E37CC-5E12-4FFA-835F-A82FEE85E180}"/>
              </a:ext>
            </a:extLst>
          </p:cNvPr>
          <p:cNvSpPr txBox="1"/>
          <p:nvPr/>
        </p:nvSpPr>
        <p:spPr>
          <a:xfrm>
            <a:off x="354534" y="2693016"/>
            <a:ext cx="3672408" cy="584775"/>
          </a:xfrm>
          <a:prstGeom prst="rect">
            <a:avLst/>
          </a:prstGeom>
          <a:noFill/>
        </p:spPr>
        <p:txBody>
          <a:bodyPr wrap="square" rtlCol="0">
            <a:spAutoFit/>
          </a:bodyPr>
          <a:lstStyle/>
          <a:p>
            <a:r>
              <a:rPr lang="es-CL" sz="1600" dirty="0">
                <a:solidFill>
                  <a:schemeClr val="tx2"/>
                </a:solidFill>
              </a:rPr>
              <a:t>Para obtener el informe de Métricas de Uso se debe presionar </a:t>
            </a:r>
            <a:r>
              <a:rPr lang="es-CL" sz="1600" dirty="0" smtClean="0">
                <a:solidFill>
                  <a:schemeClr val="tx2"/>
                </a:solidFill>
              </a:rPr>
              <a:t>en:</a:t>
            </a:r>
            <a:endParaRPr lang="es-CL" sz="1600" dirty="0">
              <a:solidFill>
                <a:schemeClr val="tx2"/>
              </a:solidFill>
            </a:endParaRPr>
          </a:p>
        </p:txBody>
      </p:sp>
      <p:sp>
        <p:nvSpPr>
          <p:cNvPr id="11" name="CuadroTexto 10">
            <a:extLst>
              <a:ext uri="{FF2B5EF4-FFF2-40B4-BE49-F238E27FC236}">
                <a16:creationId xmlns:a16="http://schemas.microsoft.com/office/drawing/2014/main" id="{5FD663EC-8753-4052-A582-10CBF6479381}"/>
              </a:ext>
            </a:extLst>
          </p:cNvPr>
          <p:cNvSpPr txBox="1"/>
          <p:nvPr/>
        </p:nvSpPr>
        <p:spPr>
          <a:xfrm>
            <a:off x="5755134" y="2693016"/>
            <a:ext cx="4536503" cy="584775"/>
          </a:xfrm>
          <a:prstGeom prst="rect">
            <a:avLst/>
          </a:prstGeom>
          <a:noFill/>
        </p:spPr>
        <p:txBody>
          <a:bodyPr wrap="square" rtlCol="0">
            <a:spAutoFit/>
          </a:bodyPr>
          <a:lstStyle/>
          <a:p>
            <a:r>
              <a:rPr lang="es-CL" sz="1600" dirty="0">
                <a:solidFill>
                  <a:schemeClr val="tx2"/>
                </a:solidFill>
              </a:rPr>
              <a:t>Luego se desplegará el Reporte de Métricas de Uso con información como esta:</a:t>
            </a:r>
          </a:p>
        </p:txBody>
      </p:sp>
      <p:pic>
        <p:nvPicPr>
          <p:cNvPr id="2" name="Imagen 1"/>
          <p:cNvPicPr>
            <a:picLocks noChangeAspect="1"/>
          </p:cNvPicPr>
          <p:nvPr/>
        </p:nvPicPr>
        <p:blipFill>
          <a:blip r:embed="rId3"/>
          <a:stretch>
            <a:fillRect/>
          </a:stretch>
        </p:blipFill>
        <p:spPr>
          <a:xfrm>
            <a:off x="383034" y="3277791"/>
            <a:ext cx="5012060" cy="3533775"/>
          </a:xfrm>
          <a:prstGeom prst="rect">
            <a:avLst/>
          </a:prstGeom>
        </p:spPr>
      </p:pic>
      <p:pic>
        <p:nvPicPr>
          <p:cNvPr id="5" name="Imagen 4"/>
          <p:cNvPicPr>
            <a:picLocks noChangeAspect="1"/>
          </p:cNvPicPr>
          <p:nvPr/>
        </p:nvPicPr>
        <p:blipFill>
          <a:blip r:embed="rId4"/>
          <a:stretch>
            <a:fillRect/>
          </a:stretch>
        </p:blipFill>
        <p:spPr>
          <a:xfrm>
            <a:off x="5717894" y="3447678"/>
            <a:ext cx="5653864" cy="3394440"/>
          </a:xfrm>
          <a:prstGeom prst="rect">
            <a:avLst/>
          </a:prstGeom>
        </p:spPr>
      </p:pic>
    </p:spTree>
    <p:extLst>
      <p:ext uri="{BB962C8B-B14F-4D97-AF65-F5344CB8AC3E}">
        <p14:creationId xmlns:p14="http://schemas.microsoft.com/office/powerpoint/2010/main" val="373069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54534" y="1199690"/>
            <a:ext cx="10441160" cy="1323439"/>
          </a:xfrm>
          <a:prstGeom prst="rect">
            <a:avLst/>
          </a:prstGeom>
          <a:noFill/>
        </p:spPr>
        <p:txBody>
          <a:bodyPr wrap="square" rtlCol="0">
            <a:spAutoFit/>
          </a:bodyPr>
          <a:lstStyle/>
          <a:p>
            <a:pPr algn="just"/>
            <a:r>
              <a:rPr lang="es-CL" sz="2000" b="1" dirty="0"/>
              <a:t>Compartir Reporte: </a:t>
            </a:r>
            <a:r>
              <a:rPr lang="es-CL" sz="2000" dirty="0"/>
              <a:t>Esta funcionalidad es la que permite compartir la utilización de un Reporte con otros usuarios. Como norma </a:t>
            </a:r>
            <a:r>
              <a:rPr lang="es-CL" sz="2000" b="1" dirty="0">
                <a:solidFill>
                  <a:srgbClr val="FF0000"/>
                </a:solidFill>
              </a:rPr>
              <a:t>siempre</a:t>
            </a:r>
            <a:r>
              <a:rPr lang="es-CL" sz="2000" dirty="0"/>
              <a:t> se debe compartir un reporte con las opciones que se muestran a continuación para evitar que el Reporte se pueda compartir nuevamente o peor aún que se pueda descargar el Dataset, no importa si es un usuario de un cliente o interno de DL.</a:t>
            </a:r>
          </a:p>
        </p:txBody>
      </p:sp>
      <p:sp>
        <p:nvSpPr>
          <p:cNvPr id="9" name="CuadroTexto 8">
            <a:extLst>
              <a:ext uri="{FF2B5EF4-FFF2-40B4-BE49-F238E27FC236}">
                <a16:creationId xmlns:a16="http://schemas.microsoft.com/office/drawing/2014/main" id="{4A9E37CC-5E12-4FFA-835F-A82FEE85E180}"/>
              </a:ext>
            </a:extLst>
          </p:cNvPr>
          <p:cNvSpPr txBox="1"/>
          <p:nvPr/>
        </p:nvSpPr>
        <p:spPr>
          <a:xfrm>
            <a:off x="354535" y="2555432"/>
            <a:ext cx="7128792" cy="338554"/>
          </a:xfrm>
          <a:prstGeom prst="rect">
            <a:avLst/>
          </a:prstGeom>
          <a:noFill/>
        </p:spPr>
        <p:txBody>
          <a:bodyPr wrap="square" rtlCol="0">
            <a:spAutoFit/>
          </a:bodyPr>
          <a:lstStyle/>
          <a:p>
            <a:r>
              <a:rPr lang="es-CL" sz="1600" dirty="0">
                <a:solidFill>
                  <a:schemeClr val="tx2"/>
                </a:solidFill>
              </a:rPr>
              <a:t>Para compartir un Reporte se debe presionar el siguiente ícono </a:t>
            </a:r>
            <a:r>
              <a:rPr lang="es-CL" sz="1600" dirty="0" smtClean="0">
                <a:solidFill>
                  <a:schemeClr val="tx2"/>
                </a:solidFill>
              </a:rPr>
              <a:t>al lado del reporte.</a:t>
            </a:r>
            <a:endParaRPr lang="es-CL" sz="1600" dirty="0">
              <a:solidFill>
                <a:schemeClr val="tx2"/>
              </a:solidFill>
            </a:endParaRPr>
          </a:p>
        </p:txBody>
      </p:sp>
      <p:sp>
        <p:nvSpPr>
          <p:cNvPr id="11" name="CuadroTexto 10">
            <a:extLst>
              <a:ext uri="{FF2B5EF4-FFF2-40B4-BE49-F238E27FC236}">
                <a16:creationId xmlns:a16="http://schemas.microsoft.com/office/drawing/2014/main" id="{5FD663EC-8753-4052-A582-10CBF6479381}"/>
              </a:ext>
            </a:extLst>
          </p:cNvPr>
          <p:cNvSpPr txBox="1"/>
          <p:nvPr/>
        </p:nvSpPr>
        <p:spPr>
          <a:xfrm>
            <a:off x="1614675" y="4509120"/>
            <a:ext cx="6264696" cy="1569660"/>
          </a:xfrm>
          <a:prstGeom prst="rect">
            <a:avLst/>
          </a:prstGeom>
          <a:noFill/>
        </p:spPr>
        <p:txBody>
          <a:bodyPr wrap="square" rtlCol="0">
            <a:spAutoFit/>
          </a:bodyPr>
          <a:lstStyle/>
          <a:p>
            <a:r>
              <a:rPr lang="es-CL" sz="1600" dirty="0">
                <a:solidFill>
                  <a:schemeClr val="tx2"/>
                </a:solidFill>
              </a:rPr>
              <a:t>Al desplegarse la ventana para compartir el Reporte se debe ubicar en la pestaña “Compartir”, ingresar los correos electrónicos asociados a las personas a las cuales se le compartirá el reporte y lo más importante: </a:t>
            </a:r>
            <a:r>
              <a:rPr lang="es-CL" sz="1600" b="1" dirty="0">
                <a:solidFill>
                  <a:srgbClr val="FF0000"/>
                </a:solidFill>
              </a:rPr>
              <a:t>Las 2 primeras opciones marcadas en rojo siempre deben estar sin seleccionar. </a:t>
            </a:r>
            <a:r>
              <a:rPr lang="es-CL" sz="1600" dirty="0">
                <a:solidFill>
                  <a:schemeClr val="tx2"/>
                </a:solidFill>
              </a:rPr>
              <a:t>La última opción que envía un correo de notificación es opcional.</a:t>
            </a:r>
          </a:p>
        </p:txBody>
      </p:sp>
      <p:pic>
        <p:nvPicPr>
          <p:cNvPr id="3" name="Imagen 2"/>
          <p:cNvPicPr>
            <a:picLocks noChangeAspect="1"/>
          </p:cNvPicPr>
          <p:nvPr/>
        </p:nvPicPr>
        <p:blipFill>
          <a:blip r:embed="rId3"/>
          <a:stretch>
            <a:fillRect/>
          </a:stretch>
        </p:blipFill>
        <p:spPr>
          <a:xfrm>
            <a:off x="1290638" y="2893986"/>
            <a:ext cx="5019675" cy="876300"/>
          </a:xfrm>
          <a:prstGeom prst="rect">
            <a:avLst/>
          </a:prstGeom>
        </p:spPr>
      </p:pic>
      <p:pic>
        <p:nvPicPr>
          <p:cNvPr id="4" name="Imagen 3"/>
          <p:cNvPicPr>
            <a:picLocks noChangeAspect="1"/>
          </p:cNvPicPr>
          <p:nvPr/>
        </p:nvPicPr>
        <p:blipFill>
          <a:blip r:embed="rId4"/>
          <a:stretch>
            <a:fillRect/>
          </a:stretch>
        </p:blipFill>
        <p:spPr>
          <a:xfrm>
            <a:off x="8275414" y="2555432"/>
            <a:ext cx="3057525" cy="4392202"/>
          </a:xfrm>
          <a:prstGeom prst="rect">
            <a:avLst/>
          </a:prstGeom>
        </p:spPr>
      </p:pic>
    </p:spTree>
    <p:extLst>
      <p:ext uri="{BB962C8B-B14F-4D97-AF65-F5344CB8AC3E}">
        <p14:creationId xmlns:p14="http://schemas.microsoft.com/office/powerpoint/2010/main" val="105372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54534" y="1199690"/>
            <a:ext cx="10441160" cy="707886"/>
          </a:xfrm>
          <a:prstGeom prst="rect">
            <a:avLst/>
          </a:prstGeom>
          <a:noFill/>
        </p:spPr>
        <p:txBody>
          <a:bodyPr wrap="square" rtlCol="0">
            <a:spAutoFit/>
          </a:bodyPr>
          <a:lstStyle/>
          <a:p>
            <a:pPr algn="just"/>
            <a:r>
              <a:rPr lang="es-CL" sz="2000" b="1" dirty="0"/>
              <a:t>Compartir Reporte: </a:t>
            </a:r>
            <a:r>
              <a:rPr lang="es-CL" sz="2000" dirty="0"/>
              <a:t>Por medio de la misma ventana es posible determinar que personas tienen acceso al reporte y con que nivel de acceso. (Presionando la pestaña Acceso)</a:t>
            </a:r>
          </a:p>
        </p:txBody>
      </p:sp>
      <p:sp>
        <p:nvSpPr>
          <p:cNvPr id="9" name="CuadroTexto 8">
            <a:extLst>
              <a:ext uri="{FF2B5EF4-FFF2-40B4-BE49-F238E27FC236}">
                <a16:creationId xmlns:a16="http://schemas.microsoft.com/office/drawing/2014/main" id="{4A9E37CC-5E12-4FFA-835F-A82FEE85E180}"/>
              </a:ext>
            </a:extLst>
          </p:cNvPr>
          <p:cNvSpPr txBox="1"/>
          <p:nvPr/>
        </p:nvSpPr>
        <p:spPr>
          <a:xfrm>
            <a:off x="354534" y="1844824"/>
            <a:ext cx="11089231" cy="1077218"/>
          </a:xfrm>
          <a:prstGeom prst="rect">
            <a:avLst/>
          </a:prstGeom>
          <a:noFill/>
        </p:spPr>
        <p:txBody>
          <a:bodyPr wrap="square" rtlCol="0">
            <a:spAutoFit/>
          </a:bodyPr>
          <a:lstStyle/>
          <a:p>
            <a:pPr algn="just"/>
            <a:r>
              <a:rPr lang="es-CL" sz="1600" dirty="0">
                <a:solidFill>
                  <a:schemeClr val="tx2"/>
                </a:solidFill>
              </a:rPr>
              <a:t>En este ejemplo los usuarios Desarrollador Bi y Héctor Humeres tienen niveles de acceso distintos por motivo de que uno es el propietario original del Reporte y el otro tiene los permisos recomendados para Desarrolladores DL en ambientes bajos. Todo el resto debería aparecer sólo con la opción Leer. También es posible revocar el acceso al Reporte presionando los 3 puntos al final de la fila y luego seleccionando “Quitar acceso”.</a:t>
            </a:r>
          </a:p>
        </p:txBody>
      </p:sp>
      <p:pic>
        <p:nvPicPr>
          <p:cNvPr id="2" name="Imagen 1"/>
          <p:cNvPicPr>
            <a:picLocks noChangeAspect="1"/>
          </p:cNvPicPr>
          <p:nvPr/>
        </p:nvPicPr>
        <p:blipFill>
          <a:blip r:embed="rId3"/>
          <a:stretch>
            <a:fillRect/>
          </a:stretch>
        </p:blipFill>
        <p:spPr>
          <a:xfrm>
            <a:off x="351441" y="3068960"/>
            <a:ext cx="10732285" cy="3286125"/>
          </a:xfrm>
          <a:prstGeom prst="rect">
            <a:avLst/>
          </a:prstGeom>
        </p:spPr>
      </p:pic>
    </p:spTree>
    <p:extLst>
      <p:ext uri="{BB962C8B-B14F-4D97-AF65-F5344CB8AC3E}">
        <p14:creationId xmlns:p14="http://schemas.microsoft.com/office/powerpoint/2010/main" val="279043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441160" cy="1015663"/>
          </a:xfrm>
          <a:prstGeom prst="rect">
            <a:avLst/>
          </a:prstGeom>
          <a:noFill/>
        </p:spPr>
        <p:txBody>
          <a:bodyPr wrap="square" rtlCol="0">
            <a:spAutoFit/>
          </a:bodyPr>
          <a:lstStyle/>
          <a:p>
            <a:pPr algn="just"/>
            <a:r>
              <a:rPr lang="es-CL" sz="2000" dirty="0"/>
              <a:t>Así como las funcionalidades presentadas para ser empleadas mediante las opciones disponibles en un Reporte, la administración de los Dataset que se propone, fue establecida en base a la experiencia en usabilidad de los mismos.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86802" y="2564904"/>
            <a:ext cx="10441160" cy="707886"/>
          </a:xfrm>
          <a:prstGeom prst="rect">
            <a:avLst/>
          </a:prstGeom>
          <a:noFill/>
        </p:spPr>
        <p:txBody>
          <a:bodyPr wrap="square" rtlCol="0">
            <a:spAutoFit/>
          </a:bodyPr>
          <a:lstStyle/>
          <a:p>
            <a:pPr algn="just"/>
            <a:r>
              <a:rPr lang="es-CL" sz="2000" dirty="0"/>
              <a:t>Todas las funciones administrativas sobre los Dataset se inician mediante la misma secuencia que se presenta a continuación.</a:t>
            </a:r>
          </a:p>
        </p:txBody>
      </p:sp>
      <p:sp>
        <p:nvSpPr>
          <p:cNvPr id="21" name="CuadroTexto 20">
            <a:extLst>
              <a:ext uri="{FF2B5EF4-FFF2-40B4-BE49-F238E27FC236}">
                <a16:creationId xmlns:a16="http://schemas.microsoft.com/office/drawing/2014/main" id="{58ECD302-F9DD-4934-B496-7B75F4ECBDAE}"/>
              </a:ext>
            </a:extLst>
          </p:cNvPr>
          <p:cNvSpPr txBox="1"/>
          <p:nvPr/>
        </p:nvSpPr>
        <p:spPr>
          <a:xfrm>
            <a:off x="486573" y="3498546"/>
            <a:ext cx="3544077" cy="584775"/>
          </a:xfrm>
          <a:prstGeom prst="rect">
            <a:avLst/>
          </a:prstGeom>
          <a:noFill/>
        </p:spPr>
        <p:txBody>
          <a:bodyPr wrap="square" rtlCol="0">
            <a:spAutoFit/>
          </a:bodyPr>
          <a:lstStyle/>
          <a:p>
            <a:r>
              <a:rPr lang="es-CL" sz="1600" dirty="0">
                <a:solidFill>
                  <a:schemeClr val="tx2"/>
                </a:solidFill>
              </a:rPr>
              <a:t>1- Seleccionar el workspace desde la dimensión vertical izquierda.</a:t>
            </a:r>
          </a:p>
        </p:txBody>
      </p:sp>
      <p:sp>
        <p:nvSpPr>
          <p:cNvPr id="23" name="CuadroTexto 22">
            <a:extLst>
              <a:ext uri="{FF2B5EF4-FFF2-40B4-BE49-F238E27FC236}">
                <a16:creationId xmlns:a16="http://schemas.microsoft.com/office/drawing/2014/main" id="{9ACDF23A-860A-4FD2-802C-18306E3419B1}"/>
              </a:ext>
            </a:extLst>
          </p:cNvPr>
          <p:cNvSpPr txBox="1"/>
          <p:nvPr/>
        </p:nvSpPr>
        <p:spPr>
          <a:xfrm>
            <a:off x="4198265" y="3122244"/>
            <a:ext cx="7101485" cy="830997"/>
          </a:xfrm>
          <a:prstGeom prst="rect">
            <a:avLst/>
          </a:prstGeom>
          <a:noFill/>
        </p:spPr>
        <p:txBody>
          <a:bodyPr wrap="square" rtlCol="0">
            <a:spAutoFit/>
          </a:bodyPr>
          <a:lstStyle/>
          <a:p>
            <a:r>
              <a:rPr lang="es-CL" sz="1600" dirty="0">
                <a:solidFill>
                  <a:schemeClr val="tx2"/>
                </a:solidFill>
              </a:rPr>
              <a:t>2- En el menú superior presionar en “Conjunto de </a:t>
            </a:r>
            <a:r>
              <a:rPr lang="es-CL" sz="1600" dirty="0" smtClean="0">
                <a:solidFill>
                  <a:schemeClr val="tx2"/>
                </a:solidFill>
              </a:rPr>
              <a:t>Datos y flujo de datos” </a:t>
            </a:r>
            <a:r>
              <a:rPr lang="es-CL" sz="1600" dirty="0">
                <a:solidFill>
                  <a:schemeClr val="tx2"/>
                </a:solidFill>
              </a:rPr>
              <a:t>lo que desplegará el listado de Datasets del workspace con su respectivo menú de administración.</a:t>
            </a: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03" y="4103053"/>
            <a:ext cx="1695924" cy="1846227"/>
          </a:xfrm>
          <a:prstGeom prst="rect">
            <a:avLst/>
          </a:prstGeom>
        </p:spPr>
      </p:pic>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0520" y="4322089"/>
            <a:ext cx="1782406" cy="1701911"/>
          </a:xfrm>
          <a:prstGeom prst="rect">
            <a:avLst/>
          </a:prstGeom>
        </p:spPr>
      </p:pic>
      <p:cxnSp>
        <p:nvCxnSpPr>
          <p:cNvPr id="7" name="Conector recto de flecha 6">
            <a:extLst>
              <a:ext uri="{FF2B5EF4-FFF2-40B4-BE49-F238E27FC236}">
                <a16:creationId xmlns:a16="http://schemas.microsoft.com/office/drawing/2014/main" id="{C6854EF7-5B22-4953-9360-B5E125AA6354}"/>
              </a:ext>
            </a:extLst>
          </p:cNvPr>
          <p:cNvCxnSpPr>
            <a:cxnSpLocks/>
          </p:cNvCxnSpPr>
          <p:nvPr/>
        </p:nvCxnSpPr>
        <p:spPr>
          <a:xfrm>
            <a:off x="1404014" y="5181474"/>
            <a:ext cx="751983" cy="1197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5" name="Imagen 4"/>
          <p:cNvPicPr>
            <a:picLocks noChangeAspect="1"/>
          </p:cNvPicPr>
          <p:nvPr/>
        </p:nvPicPr>
        <p:blipFill>
          <a:blip r:embed="rId5"/>
          <a:stretch>
            <a:fillRect/>
          </a:stretch>
        </p:blipFill>
        <p:spPr>
          <a:xfrm>
            <a:off x="4314974" y="4013410"/>
            <a:ext cx="7072354" cy="2844590"/>
          </a:xfrm>
          <a:prstGeom prst="rect">
            <a:avLst/>
          </a:prstGeom>
        </p:spPr>
      </p:pic>
      <p:cxnSp>
        <p:nvCxnSpPr>
          <p:cNvPr id="16" name="Conector recto de flecha 15">
            <a:extLst>
              <a:ext uri="{FF2B5EF4-FFF2-40B4-BE49-F238E27FC236}">
                <a16:creationId xmlns:a16="http://schemas.microsoft.com/office/drawing/2014/main" id="{F28E9EB8-453A-474D-9CFB-7C96C0572ECB}"/>
              </a:ext>
            </a:extLst>
          </p:cNvPr>
          <p:cNvCxnSpPr>
            <a:cxnSpLocks/>
          </p:cNvCxnSpPr>
          <p:nvPr/>
        </p:nvCxnSpPr>
        <p:spPr>
          <a:xfrm>
            <a:off x="8275414" y="4604142"/>
            <a:ext cx="288032" cy="8315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6588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441160" cy="1323439"/>
          </a:xfrm>
          <a:prstGeom prst="rect">
            <a:avLst/>
          </a:prstGeom>
          <a:noFill/>
        </p:spPr>
        <p:txBody>
          <a:bodyPr wrap="square" rtlCol="0">
            <a:spAutoFit/>
          </a:bodyPr>
          <a:lstStyle/>
          <a:p>
            <a:pPr algn="just"/>
            <a:r>
              <a:rPr lang="es-CL" sz="2000" b="1" dirty="0"/>
              <a:t>Actualizar Ahora: </a:t>
            </a:r>
            <a:r>
              <a:rPr lang="es-CL" sz="2000" dirty="0"/>
              <a:t>La actualización de un Dataset consiste en el proceso mediante el cual las fuentes de datos son consultadas a través del Gateway y como resultado se obtiene un Dataset actualizado. Existen 2 formas de actualizar un Dataset: manual y programada. A continuación se muestra el proceso de actualización manual que es ejecutado al instante que éste se gatilla.</a:t>
            </a:r>
          </a:p>
        </p:txBody>
      </p:sp>
      <p:sp>
        <p:nvSpPr>
          <p:cNvPr id="21" name="CuadroTexto 20">
            <a:extLst>
              <a:ext uri="{FF2B5EF4-FFF2-40B4-BE49-F238E27FC236}">
                <a16:creationId xmlns:a16="http://schemas.microsoft.com/office/drawing/2014/main" id="{58ECD302-F9DD-4934-B496-7B75F4ECBDAE}"/>
              </a:ext>
            </a:extLst>
          </p:cNvPr>
          <p:cNvSpPr txBox="1"/>
          <p:nvPr/>
        </p:nvSpPr>
        <p:spPr>
          <a:xfrm>
            <a:off x="324832" y="2852062"/>
            <a:ext cx="5499358" cy="830997"/>
          </a:xfrm>
          <a:prstGeom prst="rect">
            <a:avLst/>
          </a:prstGeom>
          <a:noFill/>
        </p:spPr>
        <p:txBody>
          <a:bodyPr wrap="square" rtlCol="0">
            <a:spAutoFit/>
          </a:bodyPr>
          <a:lstStyle/>
          <a:p>
            <a:r>
              <a:rPr lang="es-CL" sz="1600" dirty="0">
                <a:solidFill>
                  <a:schemeClr val="tx2"/>
                </a:solidFill>
              </a:rPr>
              <a:t>1- Del conjunto de datos disponibles presionar el ícono de Actualización del Dataset que se requiere actualizar. En este caso el correspondiente a Indicadores BUPA.</a:t>
            </a:r>
          </a:p>
        </p:txBody>
      </p:sp>
      <p:sp>
        <p:nvSpPr>
          <p:cNvPr id="23" name="CuadroTexto 22">
            <a:extLst>
              <a:ext uri="{FF2B5EF4-FFF2-40B4-BE49-F238E27FC236}">
                <a16:creationId xmlns:a16="http://schemas.microsoft.com/office/drawing/2014/main" id="{9ACDF23A-860A-4FD2-802C-18306E3419B1}"/>
              </a:ext>
            </a:extLst>
          </p:cNvPr>
          <p:cNvSpPr txBox="1"/>
          <p:nvPr/>
        </p:nvSpPr>
        <p:spPr>
          <a:xfrm>
            <a:off x="6476690" y="2696727"/>
            <a:ext cx="4605560" cy="584775"/>
          </a:xfrm>
          <a:prstGeom prst="rect">
            <a:avLst/>
          </a:prstGeom>
          <a:noFill/>
        </p:spPr>
        <p:txBody>
          <a:bodyPr wrap="square" rtlCol="0">
            <a:spAutoFit/>
          </a:bodyPr>
          <a:lstStyle/>
          <a:p>
            <a:r>
              <a:rPr lang="es-CL" sz="1600" dirty="0">
                <a:solidFill>
                  <a:schemeClr val="tx2"/>
                </a:solidFill>
              </a:rPr>
              <a:t>2- Al momento de presionar el ícono de actualización se desplegará el siguiente mensaje.</a:t>
            </a:r>
          </a:p>
        </p:txBody>
      </p:sp>
      <p:pic>
        <p:nvPicPr>
          <p:cNvPr id="5" name="Imagen 4">
            <a:extLst>
              <a:ext uri="{FF2B5EF4-FFF2-40B4-BE49-F238E27FC236}">
                <a16:creationId xmlns:a16="http://schemas.microsoft.com/office/drawing/2014/main" id="{9E497A65-0659-4D33-A9E6-EF4B6D91D99F}"/>
              </a:ext>
            </a:extLst>
          </p:cNvPr>
          <p:cNvPicPr>
            <a:picLocks noChangeAspect="1"/>
          </p:cNvPicPr>
          <p:nvPr/>
        </p:nvPicPr>
        <p:blipFill>
          <a:blip r:embed="rId3"/>
          <a:stretch>
            <a:fillRect/>
          </a:stretch>
        </p:blipFill>
        <p:spPr>
          <a:xfrm>
            <a:off x="7160791" y="3421754"/>
            <a:ext cx="2553260" cy="419203"/>
          </a:xfrm>
          <a:prstGeom prst="rect">
            <a:avLst/>
          </a:prstGeom>
          <a:ln w="12700">
            <a:solidFill>
              <a:schemeClr val="tx2"/>
            </a:solidFill>
          </a:ln>
        </p:spPr>
      </p:pic>
      <p:pic>
        <p:nvPicPr>
          <p:cNvPr id="8" name="Imagen 7">
            <a:extLst>
              <a:ext uri="{FF2B5EF4-FFF2-40B4-BE49-F238E27FC236}">
                <a16:creationId xmlns:a16="http://schemas.microsoft.com/office/drawing/2014/main" id="{45B9A39D-FBC9-4C10-9E0B-45964DC82D78}"/>
              </a:ext>
            </a:extLst>
          </p:cNvPr>
          <p:cNvPicPr>
            <a:picLocks noChangeAspect="1"/>
          </p:cNvPicPr>
          <p:nvPr/>
        </p:nvPicPr>
        <p:blipFill>
          <a:blip r:embed="rId4"/>
          <a:stretch>
            <a:fillRect/>
          </a:stretch>
        </p:blipFill>
        <p:spPr>
          <a:xfrm>
            <a:off x="7319576" y="4670262"/>
            <a:ext cx="2235690" cy="558938"/>
          </a:xfrm>
          <a:prstGeom prst="rect">
            <a:avLst/>
          </a:prstGeom>
          <a:ln w="12700">
            <a:solidFill>
              <a:schemeClr val="tx2"/>
            </a:solidFill>
          </a:ln>
        </p:spPr>
      </p:pic>
      <p:sp>
        <p:nvSpPr>
          <p:cNvPr id="9" name="Rectángulo 8">
            <a:extLst>
              <a:ext uri="{FF2B5EF4-FFF2-40B4-BE49-F238E27FC236}">
                <a16:creationId xmlns:a16="http://schemas.microsoft.com/office/drawing/2014/main" id="{21C0CE6B-27BE-4E09-B65B-07AD70804210}"/>
              </a:ext>
            </a:extLst>
          </p:cNvPr>
          <p:cNvSpPr/>
          <p:nvPr/>
        </p:nvSpPr>
        <p:spPr>
          <a:xfrm>
            <a:off x="6453944" y="3981209"/>
            <a:ext cx="4628306" cy="584775"/>
          </a:xfrm>
          <a:prstGeom prst="rect">
            <a:avLst/>
          </a:prstGeom>
        </p:spPr>
        <p:txBody>
          <a:bodyPr wrap="square">
            <a:spAutoFit/>
          </a:bodyPr>
          <a:lstStyle/>
          <a:p>
            <a:r>
              <a:rPr lang="es-CL" sz="1600" dirty="0">
                <a:solidFill>
                  <a:schemeClr val="tx2"/>
                </a:solidFill>
              </a:rPr>
              <a:t>3- Al comenzar la actualización se mostrará un ícono representando la actualización del dataset en curso.</a:t>
            </a:r>
          </a:p>
        </p:txBody>
      </p:sp>
      <p:sp>
        <p:nvSpPr>
          <p:cNvPr id="15" name="Rectángulo 14">
            <a:extLst>
              <a:ext uri="{FF2B5EF4-FFF2-40B4-BE49-F238E27FC236}">
                <a16:creationId xmlns:a16="http://schemas.microsoft.com/office/drawing/2014/main" id="{EDB3D018-429C-4C33-97B0-78BF3165A424}"/>
              </a:ext>
            </a:extLst>
          </p:cNvPr>
          <p:cNvSpPr/>
          <p:nvPr/>
        </p:nvSpPr>
        <p:spPr>
          <a:xfrm>
            <a:off x="6476689" y="5373216"/>
            <a:ext cx="5111093" cy="584775"/>
          </a:xfrm>
          <a:prstGeom prst="rect">
            <a:avLst/>
          </a:prstGeom>
        </p:spPr>
        <p:txBody>
          <a:bodyPr wrap="square">
            <a:spAutoFit/>
          </a:bodyPr>
          <a:lstStyle/>
          <a:p>
            <a:r>
              <a:rPr lang="es-CL" sz="1600" dirty="0">
                <a:solidFill>
                  <a:schemeClr val="tx2"/>
                </a:solidFill>
              </a:rPr>
              <a:t>4- Una vez terminado el proceso desaparecerá el ícono anterior y se mostrará la fecha de última actualización.</a:t>
            </a:r>
          </a:p>
        </p:txBody>
      </p:sp>
      <p:pic>
        <p:nvPicPr>
          <p:cNvPr id="10" name="Imagen 9">
            <a:extLst>
              <a:ext uri="{FF2B5EF4-FFF2-40B4-BE49-F238E27FC236}">
                <a16:creationId xmlns:a16="http://schemas.microsoft.com/office/drawing/2014/main" id="{C540AE54-D0ED-4DE6-8FAB-2DD38749142B}"/>
              </a:ext>
            </a:extLst>
          </p:cNvPr>
          <p:cNvPicPr>
            <a:picLocks noChangeAspect="1"/>
          </p:cNvPicPr>
          <p:nvPr/>
        </p:nvPicPr>
        <p:blipFill>
          <a:blip r:embed="rId5"/>
          <a:stretch>
            <a:fillRect/>
          </a:stretch>
        </p:blipFill>
        <p:spPr>
          <a:xfrm>
            <a:off x="7472009" y="6107691"/>
            <a:ext cx="1930823" cy="495422"/>
          </a:xfrm>
          <a:prstGeom prst="rect">
            <a:avLst/>
          </a:prstGeom>
          <a:ln w="12700">
            <a:solidFill>
              <a:schemeClr val="tx2"/>
            </a:solidFill>
          </a:ln>
        </p:spPr>
      </p:pic>
      <p:pic>
        <p:nvPicPr>
          <p:cNvPr id="2" name="Imagen 1"/>
          <p:cNvPicPr>
            <a:picLocks noChangeAspect="1"/>
          </p:cNvPicPr>
          <p:nvPr/>
        </p:nvPicPr>
        <p:blipFill>
          <a:blip r:embed="rId6"/>
          <a:stretch>
            <a:fillRect/>
          </a:stretch>
        </p:blipFill>
        <p:spPr>
          <a:xfrm>
            <a:off x="655160" y="3992091"/>
            <a:ext cx="4955958" cy="2245221"/>
          </a:xfrm>
          <a:prstGeom prst="rect">
            <a:avLst/>
          </a:prstGeom>
        </p:spPr>
      </p:pic>
    </p:spTree>
    <p:extLst>
      <p:ext uri="{BB962C8B-B14F-4D97-AF65-F5344CB8AC3E}">
        <p14:creationId xmlns:p14="http://schemas.microsoft.com/office/powerpoint/2010/main" val="382091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441160" cy="1015663"/>
          </a:xfrm>
          <a:prstGeom prst="rect">
            <a:avLst/>
          </a:prstGeom>
          <a:noFill/>
        </p:spPr>
        <p:txBody>
          <a:bodyPr wrap="square" rtlCol="0">
            <a:spAutoFit/>
          </a:bodyPr>
          <a:lstStyle/>
          <a:p>
            <a:pPr algn="just"/>
            <a:r>
              <a:rPr lang="es-CL" sz="2000" b="1" dirty="0"/>
              <a:t>Eliminar Dataset: </a:t>
            </a:r>
            <a:r>
              <a:rPr lang="es-CL" sz="2000" dirty="0"/>
              <a:t>La eliminación del Dataset implica que se eliminará tanto el Dataset como el Reporte asociado, por esto siempre se recomienda eliminar el Dataset para que todos los objetos asociados sean eliminados en un sólo paso.</a:t>
            </a:r>
          </a:p>
        </p:txBody>
      </p:sp>
      <p:sp>
        <p:nvSpPr>
          <p:cNvPr id="21" name="CuadroTexto 20">
            <a:extLst>
              <a:ext uri="{FF2B5EF4-FFF2-40B4-BE49-F238E27FC236}">
                <a16:creationId xmlns:a16="http://schemas.microsoft.com/office/drawing/2014/main" id="{58ECD302-F9DD-4934-B496-7B75F4ECBDAE}"/>
              </a:ext>
            </a:extLst>
          </p:cNvPr>
          <p:cNvSpPr txBox="1"/>
          <p:nvPr/>
        </p:nvSpPr>
        <p:spPr>
          <a:xfrm>
            <a:off x="324832" y="2492896"/>
            <a:ext cx="5499358" cy="830997"/>
          </a:xfrm>
          <a:prstGeom prst="rect">
            <a:avLst/>
          </a:prstGeom>
          <a:noFill/>
        </p:spPr>
        <p:txBody>
          <a:bodyPr wrap="square" rtlCol="0">
            <a:spAutoFit/>
          </a:bodyPr>
          <a:lstStyle/>
          <a:p>
            <a:r>
              <a:rPr lang="es-CL" sz="1600" dirty="0">
                <a:solidFill>
                  <a:schemeClr val="tx2"/>
                </a:solidFill>
              </a:rPr>
              <a:t>1- Del conjunto de datos disponibles presionar el ícono de más opciones (…) del Dataset que se requiere eliminar y en el menú emergente presionar el botón “Eliminar”.</a:t>
            </a:r>
          </a:p>
        </p:txBody>
      </p:sp>
      <p:sp>
        <p:nvSpPr>
          <p:cNvPr id="23" name="CuadroTexto 22">
            <a:extLst>
              <a:ext uri="{FF2B5EF4-FFF2-40B4-BE49-F238E27FC236}">
                <a16:creationId xmlns:a16="http://schemas.microsoft.com/office/drawing/2014/main" id="{9ACDF23A-860A-4FD2-802C-18306E3419B1}"/>
              </a:ext>
            </a:extLst>
          </p:cNvPr>
          <p:cNvSpPr txBox="1"/>
          <p:nvPr/>
        </p:nvSpPr>
        <p:spPr>
          <a:xfrm>
            <a:off x="6190134" y="2512263"/>
            <a:ext cx="5283334" cy="1323439"/>
          </a:xfrm>
          <a:prstGeom prst="rect">
            <a:avLst/>
          </a:prstGeom>
          <a:noFill/>
        </p:spPr>
        <p:txBody>
          <a:bodyPr wrap="square" rtlCol="0">
            <a:spAutoFit/>
          </a:bodyPr>
          <a:lstStyle/>
          <a:p>
            <a:r>
              <a:rPr lang="es-CL" sz="1600" dirty="0">
                <a:solidFill>
                  <a:schemeClr val="tx2"/>
                </a:solidFill>
              </a:rPr>
              <a:t>2- Al momento de presionar el botón “Eliminar” se mostrará el siguiente mensaje indicando que el Dataset será eliminado junto a todos los objetos asociados. Para confirmar el proceso de eliminación se debe presionar el botón “Eliminar” de la ventana del mensaje.</a:t>
            </a:r>
          </a:p>
        </p:txBody>
      </p:sp>
      <p:pic>
        <p:nvPicPr>
          <p:cNvPr id="13" name="Imagen 12">
            <a:extLst>
              <a:ext uri="{FF2B5EF4-FFF2-40B4-BE49-F238E27FC236}">
                <a16:creationId xmlns:a16="http://schemas.microsoft.com/office/drawing/2014/main" id="{7A31AA4E-B4A1-4B93-9CC8-A38C75E89AC7}"/>
              </a:ext>
            </a:extLst>
          </p:cNvPr>
          <p:cNvPicPr>
            <a:picLocks noChangeAspect="1"/>
          </p:cNvPicPr>
          <p:nvPr/>
        </p:nvPicPr>
        <p:blipFill>
          <a:blip r:embed="rId3"/>
          <a:stretch>
            <a:fillRect/>
          </a:stretch>
        </p:blipFill>
        <p:spPr>
          <a:xfrm>
            <a:off x="6884602" y="3839628"/>
            <a:ext cx="3551052" cy="2804279"/>
          </a:xfrm>
          <a:prstGeom prst="rect">
            <a:avLst/>
          </a:prstGeom>
          <a:ln>
            <a:solidFill>
              <a:schemeClr val="accent1"/>
            </a:solidFill>
          </a:ln>
        </p:spPr>
      </p:pic>
      <p:pic>
        <p:nvPicPr>
          <p:cNvPr id="3" name="Imagen 2"/>
          <p:cNvPicPr>
            <a:picLocks noChangeAspect="1"/>
          </p:cNvPicPr>
          <p:nvPr/>
        </p:nvPicPr>
        <p:blipFill>
          <a:blip r:embed="rId4"/>
          <a:stretch>
            <a:fillRect/>
          </a:stretch>
        </p:blipFill>
        <p:spPr>
          <a:xfrm>
            <a:off x="383850" y="3666265"/>
            <a:ext cx="5731324" cy="2977642"/>
          </a:xfrm>
          <a:prstGeom prst="rect">
            <a:avLst/>
          </a:prstGeom>
        </p:spPr>
      </p:pic>
      <p:cxnSp>
        <p:nvCxnSpPr>
          <p:cNvPr id="19" name="Conector recto de flecha 18">
            <a:extLst>
              <a:ext uri="{FF2B5EF4-FFF2-40B4-BE49-F238E27FC236}">
                <a16:creationId xmlns:a16="http://schemas.microsoft.com/office/drawing/2014/main" id="{008107E8-A1DB-4D1F-8A20-A4ECE160675B}"/>
              </a:ext>
            </a:extLst>
          </p:cNvPr>
          <p:cNvCxnSpPr>
            <a:cxnSpLocks/>
          </p:cNvCxnSpPr>
          <p:nvPr/>
        </p:nvCxnSpPr>
        <p:spPr>
          <a:xfrm flipV="1">
            <a:off x="4242966" y="4111913"/>
            <a:ext cx="252028" cy="24134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8353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441160" cy="1631216"/>
          </a:xfrm>
          <a:prstGeom prst="rect">
            <a:avLst/>
          </a:prstGeom>
          <a:noFill/>
        </p:spPr>
        <p:txBody>
          <a:bodyPr wrap="square" rtlCol="0">
            <a:spAutoFit/>
          </a:bodyPr>
          <a:lstStyle/>
          <a:p>
            <a:pPr algn="just"/>
            <a:r>
              <a:rPr lang="es-CL" sz="2000" b="1" dirty="0"/>
              <a:t>Seguridad (Roles): </a:t>
            </a:r>
            <a:r>
              <a:rPr lang="es-CL" sz="2000" dirty="0"/>
              <a:t>El perfilamiento o la aplicación de filtros predeterminados sobre un Reporte para acotar los datos de los que dispondrá un usuario determinado en la visualización del Reporte se conoce en Power-BI como Roles. Estos roles se establecen y configuran en la etapa de desarrollo mediante la herramienta Power-BI Desktop. Pero sólo pueden ser asignados por el administrador del sitio Power-BI Cloud mediante el siguiente procedimiento.</a:t>
            </a:r>
          </a:p>
        </p:txBody>
      </p:sp>
      <p:sp>
        <p:nvSpPr>
          <p:cNvPr id="21" name="CuadroTexto 20">
            <a:extLst>
              <a:ext uri="{FF2B5EF4-FFF2-40B4-BE49-F238E27FC236}">
                <a16:creationId xmlns:a16="http://schemas.microsoft.com/office/drawing/2014/main" id="{58ECD302-F9DD-4934-B496-7B75F4ECBDAE}"/>
              </a:ext>
            </a:extLst>
          </p:cNvPr>
          <p:cNvSpPr txBox="1"/>
          <p:nvPr/>
        </p:nvSpPr>
        <p:spPr>
          <a:xfrm>
            <a:off x="1074614" y="3070207"/>
            <a:ext cx="9289032" cy="830997"/>
          </a:xfrm>
          <a:prstGeom prst="rect">
            <a:avLst/>
          </a:prstGeom>
          <a:noFill/>
        </p:spPr>
        <p:txBody>
          <a:bodyPr wrap="square" rtlCol="0">
            <a:spAutoFit/>
          </a:bodyPr>
          <a:lstStyle/>
          <a:p>
            <a:pPr algn="just"/>
            <a:r>
              <a:rPr lang="es-CL" sz="1600" dirty="0">
                <a:solidFill>
                  <a:schemeClr val="tx2"/>
                </a:solidFill>
              </a:rPr>
              <a:t>Del conjunto de datos disponibles presionar el ícono de más opciones (…) del Dataset donde se necesita asignar los roles y en el menú emergente presionar el botón “Seguridad”. Esto mostrará en pantalla la ventana para asignación de Roles según hayan sido configurados en el proceso de Desarrollo.</a:t>
            </a:r>
          </a:p>
        </p:txBody>
      </p:sp>
      <p:pic>
        <p:nvPicPr>
          <p:cNvPr id="7" name="Imagen 6"/>
          <p:cNvPicPr>
            <a:picLocks noChangeAspect="1"/>
          </p:cNvPicPr>
          <p:nvPr/>
        </p:nvPicPr>
        <p:blipFill>
          <a:blip r:embed="rId3"/>
          <a:stretch>
            <a:fillRect/>
          </a:stretch>
        </p:blipFill>
        <p:spPr>
          <a:xfrm>
            <a:off x="2154734" y="4149080"/>
            <a:ext cx="5731324" cy="2585750"/>
          </a:xfrm>
          <a:prstGeom prst="rect">
            <a:avLst/>
          </a:prstGeom>
        </p:spPr>
      </p:pic>
      <p:cxnSp>
        <p:nvCxnSpPr>
          <p:cNvPr id="19" name="Conector recto de flecha 18">
            <a:extLst>
              <a:ext uri="{FF2B5EF4-FFF2-40B4-BE49-F238E27FC236}">
                <a16:creationId xmlns:a16="http://schemas.microsoft.com/office/drawing/2014/main" id="{008107E8-A1DB-4D1F-8A20-A4ECE160675B}"/>
              </a:ext>
            </a:extLst>
          </p:cNvPr>
          <p:cNvCxnSpPr>
            <a:cxnSpLocks/>
          </p:cNvCxnSpPr>
          <p:nvPr/>
        </p:nvCxnSpPr>
        <p:spPr>
          <a:xfrm flipV="1">
            <a:off x="5971158" y="5229200"/>
            <a:ext cx="360040" cy="136815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00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210518" y="1198223"/>
            <a:ext cx="2330811" cy="400110"/>
          </a:xfrm>
          <a:prstGeom prst="rect">
            <a:avLst/>
          </a:prstGeom>
          <a:noFill/>
        </p:spPr>
        <p:txBody>
          <a:bodyPr wrap="square" rtlCol="0">
            <a:spAutoFit/>
          </a:bodyPr>
          <a:lstStyle/>
          <a:p>
            <a:pPr algn="just"/>
            <a:r>
              <a:rPr lang="es-CL" sz="2000" b="1" dirty="0"/>
              <a:t>Seguridad (Roles):</a:t>
            </a:r>
            <a:endParaRPr lang="es-CL" sz="2000" dirty="0"/>
          </a:p>
        </p:txBody>
      </p:sp>
      <p:pic>
        <p:nvPicPr>
          <p:cNvPr id="3" name="Imagen 2">
            <a:extLst>
              <a:ext uri="{FF2B5EF4-FFF2-40B4-BE49-F238E27FC236}">
                <a16:creationId xmlns:a16="http://schemas.microsoft.com/office/drawing/2014/main" id="{CDA4DA96-EFD4-472C-B4A7-DCDC52F78289}"/>
              </a:ext>
            </a:extLst>
          </p:cNvPr>
          <p:cNvPicPr>
            <a:picLocks noChangeAspect="1"/>
          </p:cNvPicPr>
          <p:nvPr/>
        </p:nvPicPr>
        <p:blipFill>
          <a:blip r:embed="rId3"/>
          <a:stretch>
            <a:fillRect/>
          </a:stretch>
        </p:blipFill>
        <p:spPr>
          <a:xfrm>
            <a:off x="2685345" y="1208228"/>
            <a:ext cx="6427609" cy="5614782"/>
          </a:xfrm>
          <a:prstGeom prst="rect">
            <a:avLst/>
          </a:prstGeom>
          <a:ln>
            <a:solidFill>
              <a:schemeClr val="tx2"/>
            </a:solidFill>
          </a:ln>
        </p:spPr>
      </p:pic>
      <p:sp>
        <p:nvSpPr>
          <p:cNvPr id="21" name="CuadroTexto 20">
            <a:extLst>
              <a:ext uri="{FF2B5EF4-FFF2-40B4-BE49-F238E27FC236}">
                <a16:creationId xmlns:a16="http://schemas.microsoft.com/office/drawing/2014/main" id="{58ECD302-F9DD-4934-B496-7B75F4ECBDAE}"/>
              </a:ext>
            </a:extLst>
          </p:cNvPr>
          <p:cNvSpPr txBox="1"/>
          <p:nvPr/>
        </p:nvSpPr>
        <p:spPr>
          <a:xfrm>
            <a:off x="287254" y="3097507"/>
            <a:ext cx="4508150" cy="830997"/>
          </a:xfrm>
          <a:prstGeom prst="rect">
            <a:avLst/>
          </a:prstGeom>
          <a:solidFill>
            <a:schemeClr val="bg1"/>
          </a:solidFill>
        </p:spPr>
        <p:txBody>
          <a:bodyPr wrap="square" rtlCol="0">
            <a:spAutoFit/>
          </a:bodyPr>
          <a:lstStyle/>
          <a:p>
            <a:r>
              <a:rPr lang="es-CL" sz="1600" dirty="0">
                <a:solidFill>
                  <a:schemeClr val="tx2"/>
                </a:solidFill>
              </a:rPr>
              <a:t>Se muestra el listado de Roles disponibles para su asignación. En este caso sólo hay un rol configurado con nombre “EDYEN + GRECIA + EFP”.</a:t>
            </a:r>
          </a:p>
        </p:txBody>
      </p:sp>
      <p:cxnSp>
        <p:nvCxnSpPr>
          <p:cNvPr id="19" name="Conector recto de flecha 18">
            <a:extLst>
              <a:ext uri="{FF2B5EF4-FFF2-40B4-BE49-F238E27FC236}">
                <a16:creationId xmlns:a16="http://schemas.microsoft.com/office/drawing/2014/main" id="{008107E8-A1DB-4D1F-8A20-A4ECE160675B}"/>
              </a:ext>
            </a:extLst>
          </p:cNvPr>
          <p:cNvCxnSpPr>
            <a:cxnSpLocks/>
          </p:cNvCxnSpPr>
          <p:nvPr/>
        </p:nvCxnSpPr>
        <p:spPr>
          <a:xfrm flipH="1">
            <a:off x="2207206" y="2236588"/>
            <a:ext cx="1819736" cy="84599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3" name="CuadroTexto 12">
            <a:extLst>
              <a:ext uri="{FF2B5EF4-FFF2-40B4-BE49-F238E27FC236}">
                <a16:creationId xmlns:a16="http://schemas.microsoft.com/office/drawing/2014/main" id="{5D9A41C3-D546-45F8-8040-285255887B7A}"/>
              </a:ext>
            </a:extLst>
          </p:cNvPr>
          <p:cNvSpPr txBox="1"/>
          <p:nvPr/>
        </p:nvSpPr>
        <p:spPr>
          <a:xfrm>
            <a:off x="9184663" y="1270825"/>
            <a:ext cx="2403119" cy="1815882"/>
          </a:xfrm>
          <a:prstGeom prst="rect">
            <a:avLst/>
          </a:prstGeom>
          <a:solidFill>
            <a:schemeClr val="bg1"/>
          </a:solidFill>
        </p:spPr>
        <p:txBody>
          <a:bodyPr wrap="square" rtlCol="0">
            <a:spAutoFit/>
          </a:bodyPr>
          <a:lstStyle/>
          <a:p>
            <a:r>
              <a:rPr lang="es-CL" sz="1600" dirty="0">
                <a:solidFill>
                  <a:schemeClr val="tx2"/>
                </a:solidFill>
              </a:rPr>
              <a:t>Al igual que en compartir Reportes los usuarios miembros de este rol se agregan digitando su correo electrónico y presionando el botón “Agregar”.</a:t>
            </a:r>
          </a:p>
        </p:txBody>
      </p:sp>
      <p:cxnSp>
        <p:nvCxnSpPr>
          <p:cNvPr id="11" name="Conector recto de flecha 10">
            <a:extLst>
              <a:ext uri="{FF2B5EF4-FFF2-40B4-BE49-F238E27FC236}">
                <a16:creationId xmlns:a16="http://schemas.microsoft.com/office/drawing/2014/main" id="{3DF26A7F-13D6-48DB-A044-A2AAF020FCEC}"/>
              </a:ext>
            </a:extLst>
          </p:cNvPr>
          <p:cNvCxnSpPr>
            <a:cxnSpLocks/>
            <a:stCxn id="13" idx="1"/>
          </p:cNvCxnSpPr>
          <p:nvPr/>
        </p:nvCxnSpPr>
        <p:spPr>
          <a:xfrm flipH="1">
            <a:off x="6856931" y="2178766"/>
            <a:ext cx="2327732" cy="110621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CuadroTexto 17">
            <a:extLst>
              <a:ext uri="{FF2B5EF4-FFF2-40B4-BE49-F238E27FC236}">
                <a16:creationId xmlns:a16="http://schemas.microsoft.com/office/drawing/2014/main" id="{ED227409-6914-4C79-82E6-9A414A257E6B}"/>
              </a:ext>
            </a:extLst>
          </p:cNvPr>
          <p:cNvSpPr txBox="1"/>
          <p:nvPr/>
        </p:nvSpPr>
        <p:spPr>
          <a:xfrm>
            <a:off x="9229904" y="3355795"/>
            <a:ext cx="2312636" cy="830997"/>
          </a:xfrm>
          <a:prstGeom prst="rect">
            <a:avLst/>
          </a:prstGeom>
          <a:solidFill>
            <a:schemeClr val="bg1"/>
          </a:solidFill>
        </p:spPr>
        <p:txBody>
          <a:bodyPr wrap="square" rtlCol="0">
            <a:spAutoFit/>
          </a:bodyPr>
          <a:lstStyle/>
          <a:p>
            <a:r>
              <a:rPr lang="es-CL" sz="1600" dirty="0">
                <a:solidFill>
                  <a:schemeClr val="tx2"/>
                </a:solidFill>
              </a:rPr>
              <a:t>También pueden ser eliminados del listado presionando el botón “X”</a:t>
            </a:r>
          </a:p>
        </p:txBody>
      </p:sp>
      <p:cxnSp>
        <p:nvCxnSpPr>
          <p:cNvPr id="20" name="Conector recto de flecha 19">
            <a:extLst>
              <a:ext uri="{FF2B5EF4-FFF2-40B4-BE49-F238E27FC236}">
                <a16:creationId xmlns:a16="http://schemas.microsoft.com/office/drawing/2014/main" id="{13632401-43A5-47AE-809B-6431371342D7}"/>
              </a:ext>
            </a:extLst>
          </p:cNvPr>
          <p:cNvCxnSpPr>
            <a:cxnSpLocks/>
            <a:stCxn id="18" idx="2"/>
          </p:cNvCxnSpPr>
          <p:nvPr/>
        </p:nvCxnSpPr>
        <p:spPr>
          <a:xfrm flipH="1">
            <a:off x="8779470" y="4186792"/>
            <a:ext cx="1606752" cy="60257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CuadroTexto 22">
            <a:extLst>
              <a:ext uri="{FF2B5EF4-FFF2-40B4-BE49-F238E27FC236}">
                <a16:creationId xmlns:a16="http://schemas.microsoft.com/office/drawing/2014/main" id="{48928418-B936-4276-A0AE-D75AFAA0EB70}"/>
              </a:ext>
            </a:extLst>
          </p:cNvPr>
          <p:cNvSpPr txBox="1"/>
          <p:nvPr/>
        </p:nvSpPr>
        <p:spPr>
          <a:xfrm>
            <a:off x="9294094" y="5017789"/>
            <a:ext cx="2312636" cy="1569660"/>
          </a:xfrm>
          <a:prstGeom prst="rect">
            <a:avLst/>
          </a:prstGeom>
          <a:solidFill>
            <a:schemeClr val="bg1"/>
          </a:solidFill>
        </p:spPr>
        <p:txBody>
          <a:bodyPr wrap="square" rtlCol="0">
            <a:spAutoFit/>
          </a:bodyPr>
          <a:lstStyle/>
          <a:p>
            <a:r>
              <a:rPr lang="es-CL" sz="1600" dirty="0">
                <a:solidFill>
                  <a:schemeClr val="tx2"/>
                </a:solidFill>
              </a:rPr>
              <a:t>Una vez que se tenga el listado terminado se debe presionar el botón “Guardar” para hacer efectiva la configuración del Rol seleccionado.</a:t>
            </a:r>
          </a:p>
        </p:txBody>
      </p:sp>
      <p:cxnSp>
        <p:nvCxnSpPr>
          <p:cNvPr id="24" name="Conector recto de flecha 23">
            <a:extLst>
              <a:ext uri="{FF2B5EF4-FFF2-40B4-BE49-F238E27FC236}">
                <a16:creationId xmlns:a16="http://schemas.microsoft.com/office/drawing/2014/main" id="{8AF12FBE-E878-411B-95BB-DDEDC0EBC2A9}"/>
              </a:ext>
            </a:extLst>
          </p:cNvPr>
          <p:cNvCxnSpPr>
            <a:cxnSpLocks/>
            <a:stCxn id="23" idx="1"/>
          </p:cNvCxnSpPr>
          <p:nvPr/>
        </p:nvCxnSpPr>
        <p:spPr>
          <a:xfrm flipH="1">
            <a:off x="6856932" y="5802619"/>
            <a:ext cx="2437162" cy="5849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51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124D158F-C5B1-4E4A-A468-767408FC53C5}"/>
              </a:ext>
            </a:extLst>
          </p:cNvPr>
          <p:cNvSpPr txBox="1"/>
          <p:nvPr/>
        </p:nvSpPr>
        <p:spPr>
          <a:xfrm>
            <a:off x="354534" y="1340768"/>
            <a:ext cx="10729192" cy="1323439"/>
          </a:xfrm>
          <a:prstGeom prst="rect">
            <a:avLst/>
          </a:prstGeom>
          <a:noFill/>
        </p:spPr>
        <p:txBody>
          <a:bodyPr wrap="square" rtlCol="0">
            <a:spAutoFit/>
          </a:bodyPr>
          <a:lstStyle/>
          <a:p>
            <a:pPr algn="just"/>
            <a:r>
              <a:rPr lang="es-CL" sz="2000" dirty="0"/>
              <a:t>Respecto a si existe alguna forma mejor de organizar los workspaces en Power-BI con licencia PRO, por medio de </a:t>
            </a:r>
            <a:r>
              <a:rPr lang="es-CL" sz="2000" dirty="0" err="1"/>
              <a:t>sub-carpetas</a:t>
            </a:r>
            <a:r>
              <a:rPr lang="es-CL" sz="2000" dirty="0"/>
              <a:t> o una solución similar la respuesta es NO. Existen foros solicitando esta funcionalidad desde Abril del 2015 con un alto número de posts y visitas. Claramente Microsoft no implementará esta solución para licencias PRO por un tema comercial.</a:t>
            </a:r>
          </a:p>
        </p:txBody>
      </p:sp>
      <p:sp>
        <p:nvSpPr>
          <p:cNvPr id="12" name="CuadroTexto 11">
            <a:extLst>
              <a:ext uri="{FF2B5EF4-FFF2-40B4-BE49-F238E27FC236}">
                <a16:creationId xmlns:a16="http://schemas.microsoft.com/office/drawing/2014/main" id="{B0D173B8-0ED3-48DF-8B5E-D429900E089A}"/>
              </a:ext>
            </a:extLst>
          </p:cNvPr>
          <p:cNvSpPr txBox="1"/>
          <p:nvPr/>
        </p:nvSpPr>
        <p:spPr>
          <a:xfrm>
            <a:off x="334031" y="332656"/>
            <a:ext cx="9505056" cy="461665"/>
          </a:xfrm>
          <a:prstGeom prst="rect">
            <a:avLst/>
          </a:prstGeom>
          <a:noFill/>
        </p:spPr>
        <p:txBody>
          <a:bodyPr wrap="square" rtlCol="0">
            <a:spAutoFit/>
          </a:bodyPr>
          <a:lstStyle/>
          <a:p>
            <a:r>
              <a:rPr lang="es-CL" sz="2400" dirty="0">
                <a:solidFill>
                  <a:srgbClr val="002060"/>
                </a:solidFill>
              </a:rPr>
              <a:t>Actualización respecto de Administración de Power-BI con Licencia PRO</a:t>
            </a:r>
          </a:p>
        </p:txBody>
      </p:sp>
      <p:sp>
        <p:nvSpPr>
          <p:cNvPr id="13" name="CuadroTexto 12">
            <a:extLst>
              <a:ext uri="{FF2B5EF4-FFF2-40B4-BE49-F238E27FC236}">
                <a16:creationId xmlns:a16="http://schemas.microsoft.com/office/drawing/2014/main" id="{71D843BE-9712-4F1A-87DD-7FE674503867}"/>
              </a:ext>
            </a:extLst>
          </p:cNvPr>
          <p:cNvSpPr txBox="1"/>
          <p:nvPr/>
        </p:nvSpPr>
        <p:spPr>
          <a:xfrm>
            <a:off x="354534" y="2846529"/>
            <a:ext cx="10729192" cy="1015663"/>
          </a:xfrm>
          <a:prstGeom prst="rect">
            <a:avLst/>
          </a:prstGeom>
          <a:noFill/>
        </p:spPr>
        <p:txBody>
          <a:bodyPr wrap="square" rtlCol="0">
            <a:spAutoFit/>
          </a:bodyPr>
          <a:lstStyle/>
          <a:p>
            <a:pPr algn="just"/>
            <a:r>
              <a:rPr lang="es-CL" sz="2000" dirty="0"/>
              <a:t>Esto aplica para varias prestaciones que se irán revisando en la presentación, donde si el sentido común indica que debiera haber una mejora, se entiende que esta no está disponible por temas comerciales de la licencia PRO.</a:t>
            </a:r>
          </a:p>
        </p:txBody>
      </p:sp>
      <p:sp>
        <p:nvSpPr>
          <p:cNvPr id="14" name="CuadroTexto 13">
            <a:extLst>
              <a:ext uri="{FF2B5EF4-FFF2-40B4-BE49-F238E27FC236}">
                <a16:creationId xmlns:a16="http://schemas.microsoft.com/office/drawing/2014/main" id="{A3537896-5728-47CD-BB16-5FDFB519C22E}"/>
              </a:ext>
            </a:extLst>
          </p:cNvPr>
          <p:cNvSpPr txBox="1"/>
          <p:nvPr/>
        </p:nvSpPr>
        <p:spPr>
          <a:xfrm>
            <a:off x="334031" y="4045048"/>
            <a:ext cx="10729192" cy="707886"/>
          </a:xfrm>
          <a:prstGeom prst="rect">
            <a:avLst/>
          </a:prstGeom>
          <a:noFill/>
        </p:spPr>
        <p:txBody>
          <a:bodyPr wrap="square" rtlCol="0">
            <a:spAutoFit/>
          </a:bodyPr>
          <a:lstStyle/>
          <a:p>
            <a:pPr algn="just"/>
            <a:r>
              <a:rPr lang="es-CL" sz="2000" dirty="0"/>
              <a:t>Como alternativa para emular este déficit de funcionalidades administrativas se recomienda investigar como interactuar con Power-BI mediante Power Shell.</a:t>
            </a:r>
          </a:p>
        </p:txBody>
      </p:sp>
      <p:sp>
        <p:nvSpPr>
          <p:cNvPr id="15" name="CuadroTexto 14">
            <a:extLst>
              <a:ext uri="{FF2B5EF4-FFF2-40B4-BE49-F238E27FC236}">
                <a16:creationId xmlns:a16="http://schemas.microsoft.com/office/drawing/2014/main" id="{AED7D565-95BE-4045-B015-29A421280704}"/>
              </a:ext>
            </a:extLst>
          </p:cNvPr>
          <p:cNvSpPr txBox="1"/>
          <p:nvPr/>
        </p:nvSpPr>
        <p:spPr>
          <a:xfrm>
            <a:off x="334031" y="4937528"/>
            <a:ext cx="10729192" cy="1015663"/>
          </a:xfrm>
          <a:prstGeom prst="rect">
            <a:avLst/>
          </a:prstGeom>
          <a:noFill/>
        </p:spPr>
        <p:txBody>
          <a:bodyPr wrap="square" rtlCol="0">
            <a:spAutoFit/>
          </a:bodyPr>
          <a:lstStyle/>
          <a:p>
            <a:pPr algn="just"/>
            <a:r>
              <a:rPr lang="es-CL" sz="2000" dirty="0"/>
              <a:t>No se realizaron más investigaciones ni pruebas respecto a lo que es posible y como funcionan la distribución de códigos QR y embebido de reportes con licencia PRO por estar fuera del alcance de esta entrega.</a:t>
            </a:r>
          </a:p>
        </p:txBody>
      </p:sp>
    </p:spTree>
    <p:extLst>
      <p:ext uri="{BB962C8B-B14F-4D97-AF65-F5344CB8AC3E}">
        <p14:creationId xmlns:p14="http://schemas.microsoft.com/office/powerpoint/2010/main" val="199211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707886"/>
          </a:xfrm>
          <a:prstGeom prst="rect">
            <a:avLst/>
          </a:prstGeom>
        </p:spPr>
        <p:txBody>
          <a:bodyPr wrap="square">
            <a:spAutoFit/>
          </a:bodyPr>
          <a:lstStyle/>
          <a:p>
            <a:r>
              <a:rPr lang="es-CL" sz="2000" dirty="0"/>
              <a:t>Para utilizar el siguiente grupo de funciones de administración de los Datasets se debe abrir la ventana específica de configuración. Como se abre y que funciones están disponibles se muestran a continuación. </a:t>
            </a:r>
          </a:p>
        </p:txBody>
      </p:sp>
      <p:cxnSp>
        <p:nvCxnSpPr>
          <p:cNvPr id="26" name="Conector recto de flecha 25">
            <a:extLst>
              <a:ext uri="{FF2B5EF4-FFF2-40B4-BE49-F238E27FC236}">
                <a16:creationId xmlns:a16="http://schemas.microsoft.com/office/drawing/2014/main" id="{67FF470F-0535-4276-A159-5400497A81D5}"/>
              </a:ext>
            </a:extLst>
          </p:cNvPr>
          <p:cNvCxnSpPr>
            <a:cxnSpLocks/>
          </p:cNvCxnSpPr>
          <p:nvPr/>
        </p:nvCxnSpPr>
        <p:spPr>
          <a:xfrm flipH="1" flipV="1">
            <a:off x="5107063" y="3429000"/>
            <a:ext cx="1571183" cy="36004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Rectángulo 6">
            <a:extLst>
              <a:ext uri="{FF2B5EF4-FFF2-40B4-BE49-F238E27FC236}">
                <a16:creationId xmlns:a16="http://schemas.microsoft.com/office/drawing/2014/main" id="{5E13F388-C4A3-4948-93D4-57B642111611}"/>
              </a:ext>
            </a:extLst>
          </p:cNvPr>
          <p:cNvSpPr/>
          <p:nvPr/>
        </p:nvSpPr>
        <p:spPr>
          <a:xfrm>
            <a:off x="208539" y="1916832"/>
            <a:ext cx="5869838" cy="923330"/>
          </a:xfrm>
          <a:prstGeom prst="rect">
            <a:avLst/>
          </a:prstGeom>
        </p:spPr>
        <p:txBody>
          <a:bodyPr wrap="square">
            <a:spAutoFit/>
          </a:bodyPr>
          <a:lstStyle/>
          <a:p>
            <a:r>
              <a:rPr lang="es-CL" dirty="0">
                <a:solidFill>
                  <a:schemeClr val="tx2"/>
                </a:solidFill>
              </a:rPr>
              <a:t>Del conjunto de datos disponibles presionar el ícono de más opciones (…) del Dataset que se requiere configurar y en el menú emergente presionar el botón “Configuración”.</a:t>
            </a:r>
            <a:endParaRPr lang="es-CL" dirty="0"/>
          </a:p>
        </p:txBody>
      </p:sp>
      <p:cxnSp>
        <p:nvCxnSpPr>
          <p:cNvPr id="27" name="Conector recto de flecha 26">
            <a:extLst>
              <a:ext uri="{FF2B5EF4-FFF2-40B4-BE49-F238E27FC236}">
                <a16:creationId xmlns:a16="http://schemas.microsoft.com/office/drawing/2014/main" id="{FAE27AAA-DFFC-4A44-97E0-985BDB9D31D2}"/>
              </a:ext>
            </a:extLst>
          </p:cNvPr>
          <p:cNvCxnSpPr>
            <a:cxnSpLocks/>
          </p:cNvCxnSpPr>
          <p:nvPr/>
        </p:nvCxnSpPr>
        <p:spPr>
          <a:xfrm flipH="1" flipV="1">
            <a:off x="4976464" y="4365104"/>
            <a:ext cx="1701781" cy="2310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Conector recto de flecha 27">
            <a:extLst>
              <a:ext uri="{FF2B5EF4-FFF2-40B4-BE49-F238E27FC236}">
                <a16:creationId xmlns:a16="http://schemas.microsoft.com/office/drawing/2014/main" id="{7A0FBAFD-690F-43E2-9CEC-0EF6D61FF6D4}"/>
              </a:ext>
            </a:extLst>
          </p:cNvPr>
          <p:cNvCxnSpPr>
            <a:cxnSpLocks/>
          </p:cNvCxnSpPr>
          <p:nvPr/>
        </p:nvCxnSpPr>
        <p:spPr>
          <a:xfrm flipH="1" flipV="1">
            <a:off x="5251080" y="5716954"/>
            <a:ext cx="1427165" cy="3000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9" name="Rectángulo 28">
            <a:extLst>
              <a:ext uri="{FF2B5EF4-FFF2-40B4-BE49-F238E27FC236}">
                <a16:creationId xmlns:a16="http://schemas.microsoft.com/office/drawing/2014/main" id="{7698D98B-61A2-4C33-982E-D336F3D2CC8D}"/>
              </a:ext>
            </a:extLst>
          </p:cNvPr>
          <p:cNvSpPr/>
          <p:nvPr/>
        </p:nvSpPr>
        <p:spPr>
          <a:xfrm>
            <a:off x="2519165" y="3214717"/>
            <a:ext cx="2934919" cy="646331"/>
          </a:xfrm>
          <a:prstGeom prst="rect">
            <a:avLst/>
          </a:prstGeom>
        </p:spPr>
        <p:txBody>
          <a:bodyPr wrap="square">
            <a:spAutoFit/>
          </a:bodyPr>
          <a:lstStyle/>
          <a:p>
            <a:r>
              <a:rPr lang="es-CL" dirty="0">
                <a:solidFill>
                  <a:schemeClr val="tx2"/>
                </a:solidFill>
              </a:rPr>
              <a:t>1- Abre el Historial de Actualizaciones del Dataset.</a:t>
            </a:r>
            <a:endParaRPr lang="es-CL" dirty="0"/>
          </a:p>
        </p:txBody>
      </p:sp>
      <p:sp>
        <p:nvSpPr>
          <p:cNvPr id="32" name="Rectángulo 31">
            <a:extLst>
              <a:ext uri="{FF2B5EF4-FFF2-40B4-BE49-F238E27FC236}">
                <a16:creationId xmlns:a16="http://schemas.microsoft.com/office/drawing/2014/main" id="{A0DB91A7-A378-4A59-B7D8-0B8E4AA161BF}"/>
              </a:ext>
            </a:extLst>
          </p:cNvPr>
          <p:cNvSpPr/>
          <p:nvPr/>
        </p:nvSpPr>
        <p:spPr>
          <a:xfrm>
            <a:off x="2574819" y="4134522"/>
            <a:ext cx="2676260" cy="923330"/>
          </a:xfrm>
          <a:prstGeom prst="rect">
            <a:avLst/>
          </a:prstGeom>
        </p:spPr>
        <p:txBody>
          <a:bodyPr wrap="square">
            <a:spAutoFit/>
          </a:bodyPr>
          <a:lstStyle/>
          <a:p>
            <a:r>
              <a:rPr lang="es-CL" dirty="0">
                <a:solidFill>
                  <a:schemeClr val="tx2"/>
                </a:solidFill>
              </a:rPr>
              <a:t>2- Abre la configuración de Instancias de Gateway del Dataset.</a:t>
            </a:r>
            <a:endParaRPr lang="es-CL" dirty="0"/>
          </a:p>
        </p:txBody>
      </p:sp>
      <p:sp>
        <p:nvSpPr>
          <p:cNvPr id="33" name="Rectángulo 32">
            <a:extLst>
              <a:ext uri="{FF2B5EF4-FFF2-40B4-BE49-F238E27FC236}">
                <a16:creationId xmlns:a16="http://schemas.microsoft.com/office/drawing/2014/main" id="{DB327163-1F58-4A4A-9E42-2D507D0EC5C9}"/>
              </a:ext>
            </a:extLst>
          </p:cNvPr>
          <p:cNvSpPr/>
          <p:nvPr/>
        </p:nvSpPr>
        <p:spPr>
          <a:xfrm>
            <a:off x="2519166" y="5281865"/>
            <a:ext cx="2934919" cy="923330"/>
          </a:xfrm>
          <a:prstGeom prst="rect">
            <a:avLst/>
          </a:prstGeom>
        </p:spPr>
        <p:txBody>
          <a:bodyPr wrap="square">
            <a:spAutoFit/>
          </a:bodyPr>
          <a:lstStyle/>
          <a:p>
            <a:r>
              <a:rPr lang="es-CL" dirty="0">
                <a:solidFill>
                  <a:schemeClr val="tx2"/>
                </a:solidFill>
              </a:rPr>
              <a:t>3- Abre la configuración de Programación de Actualizaciones del Dataset.</a:t>
            </a:r>
            <a:endParaRPr lang="es-CL" dirty="0"/>
          </a:p>
        </p:txBody>
      </p:sp>
      <p:pic>
        <p:nvPicPr>
          <p:cNvPr id="3" name="Imagen 2"/>
          <p:cNvPicPr>
            <a:picLocks noChangeAspect="1"/>
          </p:cNvPicPr>
          <p:nvPr/>
        </p:nvPicPr>
        <p:blipFill>
          <a:blip r:embed="rId3"/>
          <a:stretch>
            <a:fillRect/>
          </a:stretch>
        </p:blipFill>
        <p:spPr>
          <a:xfrm>
            <a:off x="422245" y="3147433"/>
            <a:ext cx="1847850" cy="3019425"/>
          </a:xfrm>
          <a:prstGeom prst="rect">
            <a:avLst/>
          </a:prstGeom>
        </p:spPr>
      </p:pic>
      <p:cxnSp>
        <p:nvCxnSpPr>
          <p:cNvPr id="17" name="Conector recto de flecha 16">
            <a:extLst>
              <a:ext uri="{FF2B5EF4-FFF2-40B4-BE49-F238E27FC236}">
                <a16:creationId xmlns:a16="http://schemas.microsoft.com/office/drawing/2014/main" id="{CBBCCEEE-ACF3-4ADE-A537-FAF16A369A5B}"/>
              </a:ext>
            </a:extLst>
          </p:cNvPr>
          <p:cNvCxnSpPr>
            <a:cxnSpLocks/>
          </p:cNvCxnSpPr>
          <p:nvPr/>
        </p:nvCxnSpPr>
        <p:spPr>
          <a:xfrm flipH="1">
            <a:off x="1064382" y="3147433"/>
            <a:ext cx="956709" cy="16366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8" name="Imagen 7"/>
          <p:cNvPicPr>
            <a:picLocks noChangeAspect="1"/>
          </p:cNvPicPr>
          <p:nvPr/>
        </p:nvPicPr>
        <p:blipFill>
          <a:blip r:embed="rId4"/>
          <a:stretch>
            <a:fillRect/>
          </a:stretch>
        </p:blipFill>
        <p:spPr>
          <a:xfrm>
            <a:off x="6678246" y="2252562"/>
            <a:ext cx="4003654" cy="4057036"/>
          </a:xfrm>
          <a:prstGeom prst="rect">
            <a:avLst/>
          </a:prstGeom>
        </p:spPr>
      </p:pic>
    </p:spTree>
    <p:extLst>
      <p:ext uri="{BB962C8B-B14F-4D97-AF65-F5344CB8AC3E}">
        <p14:creationId xmlns:p14="http://schemas.microsoft.com/office/powerpoint/2010/main" val="425717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200329"/>
          </a:xfrm>
          <a:prstGeom prst="rect">
            <a:avLst/>
          </a:prstGeom>
        </p:spPr>
        <p:txBody>
          <a:bodyPr wrap="square">
            <a:spAutoFit/>
          </a:bodyPr>
          <a:lstStyle/>
          <a:p>
            <a:pPr algn="just"/>
            <a:r>
              <a:rPr lang="es-CL" b="1" dirty="0"/>
              <a:t>Actualizar Historial: </a:t>
            </a:r>
            <a:r>
              <a:rPr lang="es-CL" dirty="0"/>
              <a:t>Esta vista de administración permite ver el log de las actualizaciones que han ocurrido sobre el Dataset, hayan sido ejecutadas de forma manual o programada. Si se realizan actualizaciones manuales se recomienda acceder a esta vista para confirmar que la actualización fue ejecutada con éxito, por que aquí se muestra el estado final incluyendo la hora y en caso de ocurrido un error durante la actualización se tiene acceso inmediato a la causa.</a:t>
            </a:r>
          </a:p>
        </p:txBody>
      </p:sp>
      <p:pic>
        <p:nvPicPr>
          <p:cNvPr id="3" name="Imagen 2"/>
          <p:cNvPicPr>
            <a:picLocks noChangeAspect="1"/>
          </p:cNvPicPr>
          <p:nvPr/>
        </p:nvPicPr>
        <p:blipFill>
          <a:blip r:embed="rId3"/>
          <a:stretch>
            <a:fillRect/>
          </a:stretch>
        </p:blipFill>
        <p:spPr>
          <a:xfrm>
            <a:off x="1650678" y="2366707"/>
            <a:ext cx="8496944" cy="4174284"/>
          </a:xfrm>
          <a:prstGeom prst="rect">
            <a:avLst/>
          </a:prstGeom>
        </p:spPr>
      </p:pic>
    </p:spTree>
    <p:extLst>
      <p:ext uri="{BB962C8B-B14F-4D97-AF65-F5344CB8AC3E}">
        <p14:creationId xmlns:p14="http://schemas.microsoft.com/office/powerpoint/2010/main" val="417938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754326"/>
          </a:xfrm>
          <a:prstGeom prst="rect">
            <a:avLst/>
          </a:prstGeom>
        </p:spPr>
        <p:txBody>
          <a:bodyPr wrap="square">
            <a:spAutoFit/>
          </a:bodyPr>
          <a:lstStyle/>
          <a:p>
            <a:pPr algn="just"/>
            <a:r>
              <a:rPr lang="es-CL" b="1" dirty="0"/>
              <a:t>Conexión de puerta de enlace (Instancias Gateway): </a:t>
            </a:r>
            <a:r>
              <a:rPr lang="es-CL" dirty="0"/>
              <a:t>Esta vista permite el mapeo de “Instancias de Gateway” con los string de conexión configurados en un Dataset publicado. Cada vez que se publica un nuevo reporte, los string de conexión para acceder a las fuentes de datos deben ser: creados como una nueva Instancia en algún Gateway y asignados o bien asignados a una Instancia ya existente. Solamente se pueden generar nuevas Instancias de un Gateway a partir de los strings de conexión (sin credenciales) que se utilizan como Identificadores Únicos. Las credenciales con que se publica el Dataset son reemplazadas por las configuradas en la Instancia del Gateway.</a:t>
            </a:r>
          </a:p>
        </p:txBody>
      </p:sp>
      <p:pic>
        <p:nvPicPr>
          <p:cNvPr id="4" name="Imagen 3">
            <a:extLst>
              <a:ext uri="{FF2B5EF4-FFF2-40B4-BE49-F238E27FC236}">
                <a16:creationId xmlns:a16="http://schemas.microsoft.com/office/drawing/2014/main" id="{1670B59A-0A45-419C-8D5A-2733B72B0215}"/>
              </a:ext>
            </a:extLst>
          </p:cNvPr>
          <p:cNvPicPr>
            <a:picLocks noChangeAspect="1"/>
          </p:cNvPicPr>
          <p:nvPr/>
        </p:nvPicPr>
        <p:blipFill>
          <a:blip r:embed="rId3"/>
          <a:stretch>
            <a:fillRect/>
          </a:stretch>
        </p:blipFill>
        <p:spPr>
          <a:xfrm>
            <a:off x="1794694" y="2890251"/>
            <a:ext cx="7416824" cy="3660350"/>
          </a:xfrm>
          <a:prstGeom prst="rect">
            <a:avLst/>
          </a:prstGeom>
        </p:spPr>
      </p:pic>
    </p:spTree>
    <p:extLst>
      <p:ext uri="{BB962C8B-B14F-4D97-AF65-F5344CB8AC3E}">
        <p14:creationId xmlns:p14="http://schemas.microsoft.com/office/powerpoint/2010/main" val="143554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Datasets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200329"/>
          </a:xfrm>
          <a:prstGeom prst="rect">
            <a:avLst/>
          </a:prstGeom>
        </p:spPr>
        <p:txBody>
          <a:bodyPr wrap="square">
            <a:spAutoFit/>
          </a:bodyPr>
          <a:lstStyle/>
          <a:p>
            <a:pPr algn="just"/>
            <a:r>
              <a:rPr lang="es-CL" b="1" dirty="0"/>
              <a:t>Actualización Programada (Scheduler). </a:t>
            </a:r>
            <a:r>
              <a:rPr lang="es-CL" dirty="0"/>
              <a:t>La vista de Actualización Programada permite dejar programadas las actualizaciones del Dataset que se está configurando. La única limitación importante es que no permite establecer los días de la semana o fechas en que debe ejecutarse, sólo la frecuencia en términos de diaria/semanal, la hora y los correos de alerta en caso de error. Sin embargo, permite establecer cuantas actualizaciones se quiera.</a:t>
            </a:r>
          </a:p>
        </p:txBody>
      </p:sp>
      <p:pic>
        <p:nvPicPr>
          <p:cNvPr id="3" name="Imagen 2">
            <a:extLst>
              <a:ext uri="{FF2B5EF4-FFF2-40B4-BE49-F238E27FC236}">
                <a16:creationId xmlns:a16="http://schemas.microsoft.com/office/drawing/2014/main" id="{1304134C-FDF8-4B4F-AD6A-881F5CBF26B0}"/>
              </a:ext>
            </a:extLst>
          </p:cNvPr>
          <p:cNvPicPr>
            <a:picLocks noChangeAspect="1"/>
          </p:cNvPicPr>
          <p:nvPr/>
        </p:nvPicPr>
        <p:blipFill>
          <a:blip r:embed="rId3"/>
          <a:stretch>
            <a:fillRect/>
          </a:stretch>
        </p:blipFill>
        <p:spPr>
          <a:xfrm>
            <a:off x="3120734" y="2341375"/>
            <a:ext cx="5790012" cy="4356846"/>
          </a:xfrm>
          <a:prstGeom prst="rect">
            <a:avLst/>
          </a:prstGeom>
          <a:ln w="12700">
            <a:solidFill>
              <a:schemeClr val="accent1"/>
            </a:solidFill>
          </a:ln>
        </p:spPr>
      </p:pic>
    </p:spTree>
    <p:extLst>
      <p:ext uri="{BB962C8B-B14F-4D97-AF65-F5344CB8AC3E}">
        <p14:creationId xmlns:p14="http://schemas.microsoft.com/office/powerpoint/2010/main" val="285535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Gateways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938992"/>
          </a:xfrm>
          <a:prstGeom prst="rect">
            <a:avLst/>
          </a:prstGeom>
        </p:spPr>
        <p:txBody>
          <a:bodyPr wrap="square">
            <a:spAutoFit/>
          </a:bodyPr>
          <a:lstStyle/>
          <a:p>
            <a:pPr algn="just"/>
            <a:r>
              <a:rPr lang="es-CL" sz="2000" b="1" dirty="0"/>
              <a:t>Instalación en el Servidor: </a:t>
            </a:r>
            <a:r>
              <a:rPr lang="es-CL" sz="2000" dirty="0"/>
              <a:t>La instalación en el servidor es bastante sencilla, para ello se debe ejecutar la última versión disponible en Microsoft del software de instalación de “</a:t>
            </a:r>
            <a:r>
              <a:rPr lang="es-CL" sz="2000" dirty="0" err="1"/>
              <a:t>On-premises</a:t>
            </a:r>
            <a:r>
              <a:rPr lang="es-CL" sz="2000" dirty="0"/>
              <a:t> data </a:t>
            </a:r>
            <a:r>
              <a:rPr lang="es-CL" sz="2000" dirty="0" err="1"/>
              <a:t>gateway</a:t>
            </a:r>
            <a:r>
              <a:rPr lang="es-CL" sz="2000" dirty="0"/>
              <a:t>”, también disponible en el repositorio GitHub como: “GateWayInstall.exe” y seguir las instrucciones. La información que se solicitará durante la instalación son: credenciales del usuario </a:t>
            </a:r>
            <a:r>
              <a:rPr lang="es-CL" sz="2000" dirty="0" err="1"/>
              <a:t>desarrolladorBI</a:t>
            </a:r>
            <a:r>
              <a:rPr lang="es-CL" sz="2000" dirty="0"/>
              <a:t> y el nombre o identificador del Gateway que pueden ser: DLGWDEV, DLGWQA o DLGWPROD; según estándar acordado con Soporte-TI.</a:t>
            </a:r>
          </a:p>
        </p:txBody>
      </p:sp>
      <p:sp>
        <p:nvSpPr>
          <p:cNvPr id="5" name="Rectángulo 4">
            <a:extLst>
              <a:ext uri="{FF2B5EF4-FFF2-40B4-BE49-F238E27FC236}">
                <a16:creationId xmlns:a16="http://schemas.microsoft.com/office/drawing/2014/main" id="{014797CA-A960-4181-B21B-DD0E36043CF5}"/>
              </a:ext>
            </a:extLst>
          </p:cNvPr>
          <p:cNvSpPr/>
          <p:nvPr/>
        </p:nvSpPr>
        <p:spPr>
          <a:xfrm>
            <a:off x="210518" y="3284984"/>
            <a:ext cx="11377264" cy="707886"/>
          </a:xfrm>
          <a:prstGeom prst="rect">
            <a:avLst/>
          </a:prstGeom>
        </p:spPr>
        <p:txBody>
          <a:bodyPr wrap="square">
            <a:spAutoFit/>
          </a:bodyPr>
          <a:lstStyle/>
          <a:p>
            <a:pPr algn="just"/>
            <a:r>
              <a:rPr lang="es-CL" sz="2000" dirty="0"/>
              <a:t>Una vez instalado el software del Gateway por el lado del servidor éste estará disponible en el sitio de Power-BI cloud por medio del enlace que se establece con la cuenta de </a:t>
            </a:r>
            <a:r>
              <a:rPr lang="es-CL" sz="2000" dirty="0" err="1"/>
              <a:t>desarrolladorBI</a:t>
            </a:r>
            <a:r>
              <a:rPr lang="es-CL" sz="2000" dirty="0"/>
              <a:t>. </a:t>
            </a:r>
          </a:p>
        </p:txBody>
      </p:sp>
      <p:sp>
        <p:nvSpPr>
          <p:cNvPr id="6" name="Rectángulo 5">
            <a:extLst>
              <a:ext uri="{FF2B5EF4-FFF2-40B4-BE49-F238E27FC236}">
                <a16:creationId xmlns:a16="http://schemas.microsoft.com/office/drawing/2014/main" id="{91DC7328-2393-4DD2-9F02-4527B5FA5589}"/>
              </a:ext>
            </a:extLst>
          </p:cNvPr>
          <p:cNvSpPr/>
          <p:nvPr/>
        </p:nvSpPr>
        <p:spPr>
          <a:xfrm>
            <a:off x="210518" y="4197817"/>
            <a:ext cx="11377264" cy="1323439"/>
          </a:xfrm>
          <a:prstGeom prst="rect">
            <a:avLst/>
          </a:prstGeom>
        </p:spPr>
        <p:txBody>
          <a:bodyPr wrap="square">
            <a:spAutoFit/>
          </a:bodyPr>
          <a:lstStyle/>
          <a:p>
            <a:pPr algn="just"/>
            <a:r>
              <a:rPr lang="es-CL" sz="2000" dirty="0"/>
              <a:t>NOTA: Hasta el momento la única instalación adicional que se ha debido ejecutar en el servidor que sirve como Gateway es el driver de ODBC para PostgreSQL. Esto fue necesario por motivos técnicos y la instalación consiste únicamente en ejecutar la última versión de este driver de ODBC también disponible en el repositorio de GitHub como:  “psqlodbc_12_00_0000-x64.zip”.</a:t>
            </a:r>
          </a:p>
        </p:txBody>
      </p:sp>
    </p:spTree>
    <p:extLst>
      <p:ext uri="{BB962C8B-B14F-4D97-AF65-F5344CB8AC3E}">
        <p14:creationId xmlns:p14="http://schemas.microsoft.com/office/powerpoint/2010/main" val="410257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Gateways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015663"/>
          </a:xfrm>
          <a:prstGeom prst="rect">
            <a:avLst/>
          </a:prstGeom>
        </p:spPr>
        <p:txBody>
          <a:bodyPr wrap="square">
            <a:spAutoFit/>
          </a:bodyPr>
          <a:lstStyle/>
          <a:p>
            <a:pPr algn="just"/>
            <a:r>
              <a:rPr lang="es-CL" sz="2000" b="1" dirty="0"/>
              <a:t>Administración de Gateways en sitio Power-BI Cloud: </a:t>
            </a:r>
            <a:r>
              <a:rPr lang="es-CL" sz="2000" dirty="0"/>
              <a:t>Para acceder a esta configuración se debe presionar el ícono de “engrane” en el menú principal en la sección principal del administrador y luego seleccionar la opción del menú emergente: “Administrar puertas de enlace”.</a:t>
            </a:r>
          </a:p>
        </p:txBody>
      </p:sp>
      <p:pic>
        <p:nvPicPr>
          <p:cNvPr id="3" name="Imagen 2">
            <a:extLst>
              <a:ext uri="{FF2B5EF4-FFF2-40B4-BE49-F238E27FC236}">
                <a16:creationId xmlns:a16="http://schemas.microsoft.com/office/drawing/2014/main" id="{E9FD8C7E-4CDA-47C0-A2AE-87BFFAEA1F56}"/>
              </a:ext>
            </a:extLst>
          </p:cNvPr>
          <p:cNvPicPr>
            <a:picLocks noChangeAspect="1"/>
          </p:cNvPicPr>
          <p:nvPr/>
        </p:nvPicPr>
        <p:blipFill>
          <a:blip r:embed="rId3"/>
          <a:stretch>
            <a:fillRect/>
          </a:stretch>
        </p:blipFill>
        <p:spPr>
          <a:xfrm>
            <a:off x="3954934" y="2420888"/>
            <a:ext cx="3357974" cy="2944056"/>
          </a:xfrm>
          <a:prstGeom prst="rect">
            <a:avLst/>
          </a:prstGeom>
          <a:ln w="12700">
            <a:solidFill>
              <a:schemeClr val="tx2"/>
            </a:solidFill>
          </a:ln>
        </p:spPr>
      </p:pic>
    </p:spTree>
    <p:extLst>
      <p:ext uri="{BB962C8B-B14F-4D97-AF65-F5344CB8AC3E}">
        <p14:creationId xmlns:p14="http://schemas.microsoft.com/office/powerpoint/2010/main" val="306506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Gateways</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015663"/>
          </a:xfrm>
          <a:prstGeom prst="rect">
            <a:avLst/>
          </a:prstGeom>
        </p:spPr>
        <p:txBody>
          <a:bodyPr wrap="square">
            <a:spAutoFit/>
          </a:bodyPr>
          <a:lstStyle/>
          <a:p>
            <a:pPr algn="just"/>
            <a:r>
              <a:rPr lang="es-CL" sz="2000" b="1" dirty="0"/>
              <a:t>Administración de Gateways en sitio Power-BI Cloud: </a:t>
            </a:r>
            <a:r>
              <a:rPr lang="es-CL" sz="2000" dirty="0"/>
              <a:t>En esta pantalla se tiene una vista general de todos los Gateways disponibles para el usuario </a:t>
            </a:r>
            <a:r>
              <a:rPr lang="es-CL" sz="2000" dirty="0" err="1"/>
              <a:t>desarrolladorBI</a:t>
            </a:r>
            <a:r>
              <a:rPr lang="es-CL" sz="2000" dirty="0"/>
              <a:t>. Así como también el listado de Instancias de Gateway configuradas en cada uno de ellos.</a:t>
            </a:r>
          </a:p>
        </p:txBody>
      </p:sp>
      <p:sp>
        <p:nvSpPr>
          <p:cNvPr id="4" name="Rectángulo 3">
            <a:extLst>
              <a:ext uri="{FF2B5EF4-FFF2-40B4-BE49-F238E27FC236}">
                <a16:creationId xmlns:a16="http://schemas.microsoft.com/office/drawing/2014/main" id="{15EDE7CA-7F8F-4917-A8F7-E648E5EE21C9}"/>
              </a:ext>
            </a:extLst>
          </p:cNvPr>
          <p:cNvSpPr/>
          <p:nvPr/>
        </p:nvSpPr>
        <p:spPr>
          <a:xfrm>
            <a:off x="210518" y="2175343"/>
            <a:ext cx="11377264" cy="707886"/>
          </a:xfrm>
          <a:prstGeom prst="rect">
            <a:avLst/>
          </a:prstGeom>
        </p:spPr>
        <p:txBody>
          <a:bodyPr wrap="square">
            <a:spAutoFit/>
          </a:bodyPr>
          <a:lstStyle/>
          <a:p>
            <a:pPr algn="just"/>
            <a:r>
              <a:rPr lang="es-CL" sz="2000" dirty="0"/>
              <a:t>En esta pantalla se tiene una vista general de todos los Gateways disponibles para el usuario </a:t>
            </a:r>
            <a:r>
              <a:rPr lang="es-CL" sz="2000" dirty="0" err="1"/>
              <a:t>desarrolladorBI</a:t>
            </a:r>
            <a:r>
              <a:rPr lang="es-CL" sz="2000" dirty="0"/>
              <a:t>. Así como también el listado de Instancias de Gateway configuradas en cada uno de ellos.</a:t>
            </a:r>
          </a:p>
        </p:txBody>
      </p:sp>
      <p:pic>
        <p:nvPicPr>
          <p:cNvPr id="5" name="Imagen 4">
            <a:extLst>
              <a:ext uri="{FF2B5EF4-FFF2-40B4-BE49-F238E27FC236}">
                <a16:creationId xmlns:a16="http://schemas.microsoft.com/office/drawing/2014/main" id="{058DE6C3-7795-42B6-AEC2-DB32BBF10BBF}"/>
              </a:ext>
            </a:extLst>
          </p:cNvPr>
          <p:cNvPicPr>
            <a:picLocks noChangeAspect="1"/>
          </p:cNvPicPr>
          <p:nvPr/>
        </p:nvPicPr>
        <p:blipFill>
          <a:blip r:embed="rId3"/>
          <a:stretch>
            <a:fillRect/>
          </a:stretch>
        </p:blipFill>
        <p:spPr>
          <a:xfrm>
            <a:off x="1217676" y="4374754"/>
            <a:ext cx="3277318" cy="2439000"/>
          </a:xfrm>
          <a:prstGeom prst="rect">
            <a:avLst/>
          </a:prstGeom>
          <a:ln w="12700">
            <a:solidFill>
              <a:schemeClr val="tx2"/>
            </a:solidFill>
          </a:ln>
        </p:spPr>
      </p:pic>
      <p:sp>
        <p:nvSpPr>
          <p:cNvPr id="7" name="Rectángulo 6">
            <a:extLst>
              <a:ext uri="{FF2B5EF4-FFF2-40B4-BE49-F238E27FC236}">
                <a16:creationId xmlns:a16="http://schemas.microsoft.com/office/drawing/2014/main" id="{79D77001-4C9B-446A-8FC4-5FD051AC3460}"/>
              </a:ext>
            </a:extLst>
          </p:cNvPr>
          <p:cNvSpPr/>
          <p:nvPr/>
        </p:nvSpPr>
        <p:spPr>
          <a:xfrm>
            <a:off x="234568" y="2926928"/>
            <a:ext cx="11377264" cy="1323439"/>
          </a:xfrm>
          <a:prstGeom prst="rect">
            <a:avLst/>
          </a:prstGeom>
        </p:spPr>
        <p:txBody>
          <a:bodyPr wrap="square">
            <a:spAutoFit/>
          </a:bodyPr>
          <a:lstStyle/>
          <a:p>
            <a:pPr algn="just"/>
            <a:r>
              <a:rPr lang="es-CL" sz="2000" dirty="0"/>
              <a:t>Aunque por norma las Instancias del Gateway se generan a partir de nuevos strings de conexión configurados dentro de los Reportes publicados, es importante configurar las credenciales de cada Instancia en esta sección, debido a que las credenciales establecidas en el sitio Power-BI Cloud son utilizadas por sobre cualquier credencial que esté configurada en el Reporte publicado.</a:t>
            </a:r>
          </a:p>
        </p:txBody>
      </p:sp>
      <p:pic>
        <p:nvPicPr>
          <p:cNvPr id="8" name="Imagen 7">
            <a:extLst>
              <a:ext uri="{FF2B5EF4-FFF2-40B4-BE49-F238E27FC236}">
                <a16:creationId xmlns:a16="http://schemas.microsoft.com/office/drawing/2014/main" id="{B8A7ECEC-9053-4AC4-BF1A-84122DF77273}"/>
              </a:ext>
            </a:extLst>
          </p:cNvPr>
          <p:cNvPicPr>
            <a:picLocks noChangeAspect="1"/>
          </p:cNvPicPr>
          <p:nvPr/>
        </p:nvPicPr>
        <p:blipFill>
          <a:blip r:embed="rId4"/>
          <a:stretch>
            <a:fillRect/>
          </a:stretch>
        </p:blipFill>
        <p:spPr>
          <a:xfrm>
            <a:off x="6475214" y="4374754"/>
            <a:ext cx="3175696" cy="2362782"/>
          </a:xfrm>
          <a:prstGeom prst="rect">
            <a:avLst/>
          </a:prstGeom>
          <a:ln w="12700">
            <a:solidFill>
              <a:schemeClr val="tx2"/>
            </a:solidFill>
          </a:ln>
        </p:spPr>
      </p:pic>
      <p:cxnSp>
        <p:nvCxnSpPr>
          <p:cNvPr id="10" name="Conector recto de flecha 9">
            <a:extLst>
              <a:ext uri="{FF2B5EF4-FFF2-40B4-BE49-F238E27FC236}">
                <a16:creationId xmlns:a16="http://schemas.microsoft.com/office/drawing/2014/main" id="{452370F8-51BD-4C04-8B35-0FDD21A8C67D}"/>
              </a:ext>
            </a:extLst>
          </p:cNvPr>
          <p:cNvCxnSpPr>
            <a:cxnSpLocks/>
          </p:cNvCxnSpPr>
          <p:nvPr/>
        </p:nvCxnSpPr>
        <p:spPr>
          <a:xfrm>
            <a:off x="3018830" y="5013176"/>
            <a:ext cx="34563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257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Control de Niveles de Acceso:</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1015663"/>
          </a:xfrm>
          <a:prstGeom prst="rect">
            <a:avLst/>
          </a:prstGeom>
        </p:spPr>
        <p:txBody>
          <a:bodyPr wrap="square">
            <a:spAutoFit/>
          </a:bodyPr>
          <a:lstStyle/>
          <a:p>
            <a:pPr algn="just"/>
            <a:r>
              <a:rPr lang="es-CL" sz="2000" dirty="0"/>
              <a:t>La configuración de niveles de acceso sirve para delegar temas administrativos por workspace a otros usuarios con cuenta corporativa de Power-BI PRO. En el caso de DL se establece como estándar la asignación del rol “Colaborador” sólo para efectos de publicación en ambientes bajos </a:t>
            </a:r>
            <a:r>
              <a:rPr lang="es-CL" sz="2000" u="sng" dirty="0"/>
              <a:t>si fuese necesario</a:t>
            </a:r>
            <a:r>
              <a:rPr lang="es-CL" sz="2000" dirty="0"/>
              <a:t>. </a:t>
            </a:r>
          </a:p>
        </p:txBody>
      </p:sp>
      <p:pic>
        <p:nvPicPr>
          <p:cNvPr id="3" name="Imagen 2">
            <a:extLst>
              <a:ext uri="{FF2B5EF4-FFF2-40B4-BE49-F238E27FC236}">
                <a16:creationId xmlns:a16="http://schemas.microsoft.com/office/drawing/2014/main" id="{7878597A-2C3B-4A7E-AF9C-AA423A4F5ADD}"/>
              </a:ext>
            </a:extLst>
          </p:cNvPr>
          <p:cNvPicPr>
            <a:picLocks noChangeAspect="1"/>
          </p:cNvPicPr>
          <p:nvPr/>
        </p:nvPicPr>
        <p:blipFill>
          <a:blip r:embed="rId3"/>
          <a:stretch>
            <a:fillRect/>
          </a:stretch>
        </p:blipFill>
        <p:spPr>
          <a:xfrm>
            <a:off x="3954934" y="2924144"/>
            <a:ext cx="724059" cy="368391"/>
          </a:xfrm>
          <a:prstGeom prst="rect">
            <a:avLst/>
          </a:prstGeom>
          <a:ln w="12700">
            <a:solidFill>
              <a:schemeClr val="tx2"/>
            </a:solidFill>
          </a:ln>
        </p:spPr>
      </p:pic>
      <p:sp>
        <p:nvSpPr>
          <p:cNvPr id="6" name="Rectángulo 5">
            <a:extLst>
              <a:ext uri="{FF2B5EF4-FFF2-40B4-BE49-F238E27FC236}">
                <a16:creationId xmlns:a16="http://schemas.microsoft.com/office/drawing/2014/main" id="{55AC3146-AEED-40EA-A27A-F343A2AE324E}"/>
              </a:ext>
            </a:extLst>
          </p:cNvPr>
          <p:cNvSpPr/>
          <p:nvPr/>
        </p:nvSpPr>
        <p:spPr>
          <a:xfrm>
            <a:off x="210518" y="2276872"/>
            <a:ext cx="11377264" cy="1015663"/>
          </a:xfrm>
          <a:prstGeom prst="rect">
            <a:avLst/>
          </a:prstGeom>
        </p:spPr>
        <p:txBody>
          <a:bodyPr wrap="square">
            <a:spAutoFit/>
          </a:bodyPr>
          <a:lstStyle/>
          <a:p>
            <a:r>
              <a:rPr lang="es-CL" sz="2000" dirty="0"/>
              <a:t>Para acceder a esta configuración se debe presionar el ícono “Access” en el menú principal en la sección principal del administrador. Antes de presionar este botón se debe haber seleccionado previamente el workspace donde se dará acceso.</a:t>
            </a:r>
          </a:p>
        </p:txBody>
      </p:sp>
      <p:pic>
        <p:nvPicPr>
          <p:cNvPr id="11" name="Imagen 10">
            <a:extLst>
              <a:ext uri="{FF2B5EF4-FFF2-40B4-BE49-F238E27FC236}">
                <a16:creationId xmlns:a16="http://schemas.microsoft.com/office/drawing/2014/main" id="{48EDDA1A-F8B0-4C82-AF31-E23522D4FA9C}"/>
              </a:ext>
            </a:extLst>
          </p:cNvPr>
          <p:cNvPicPr>
            <a:picLocks noChangeAspect="1"/>
          </p:cNvPicPr>
          <p:nvPr/>
        </p:nvPicPr>
        <p:blipFill>
          <a:blip r:embed="rId4"/>
          <a:stretch>
            <a:fillRect/>
          </a:stretch>
        </p:blipFill>
        <p:spPr>
          <a:xfrm>
            <a:off x="3090838" y="3380866"/>
            <a:ext cx="5544616" cy="3160785"/>
          </a:xfrm>
          <a:prstGeom prst="rect">
            <a:avLst/>
          </a:prstGeom>
          <a:ln w="12700">
            <a:solidFill>
              <a:schemeClr val="tx2"/>
            </a:solidFill>
          </a:ln>
        </p:spPr>
      </p:pic>
    </p:spTree>
    <p:extLst>
      <p:ext uri="{BB962C8B-B14F-4D97-AF65-F5344CB8AC3E}">
        <p14:creationId xmlns:p14="http://schemas.microsoft.com/office/powerpoint/2010/main" val="3942476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11377264" cy="400110"/>
          </a:xfrm>
          <a:prstGeom prst="rect">
            <a:avLst/>
          </a:prstGeom>
        </p:spPr>
        <p:txBody>
          <a:bodyPr wrap="square">
            <a:spAutoFit/>
          </a:bodyPr>
          <a:lstStyle/>
          <a:p>
            <a:pPr algn="just"/>
            <a:r>
              <a:rPr lang="es-CL" sz="2000" b="1" dirty="0"/>
              <a:t>Configuración de Datasources:</a:t>
            </a:r>
          </a:p>
        </p:txBody>
      </p:sp>
      <p:sp>
        <p:nvSpPr>
          <p:cNvPr id="6" name="Rectángulo 5">
            <a:extLst>
              <a:ext uri="{FF2B5EF4-FFF2-40B4-BE49-F238E27FC236}">
                <a16:creationId xmlns:a16="http://schemas.microsoft.com/office/drawing/2014/main" id="{55AC3146-AEED-40EA-A27A-F343A2AE324E}"/>
              </a:ext>
            </a:extLst>
          </p:cNvPr>
          <p:cNvSpPr/>
          <p:nvPr/>
        </p:nvSpPr>
        <p:spPr>
          <a:xfrm>
            <a:off x="200707" y="1518981"/>
            <a:ext cx="11377264" cy="1631216"/>
          </a:xfrm>
          <a:prstGeom prst="rect">
            <a:avLst/>
          </a:prstGeom>
        </p:spPr>
        <p:txBody>
          <a:bodyPr wrap="square">
            <a:spAutoFit/>
          </a:bodyPr>
          <a:lstStyle/>
          <a:p>
            <a:pPr algn="just"/>
            <a:r>
              <a:rPr lang="es-CL" sz="2000" dirty="0"/>
              <a:t>Como se vio con anterioridad los Datasources corresponden a las distintas configuraciones hacia las fuentes de datos de pueblan el modelo embebido dentro de un Reporte Power-BI (Dataset). A continuación se mostrará como acceder a esta configuración para un reporte que contiene 2 Datasources hacia Bases de Datos SqlServer de Desarrollo y como estos serán cambiados para que este mismo Reporte pueda ser publicado en el ambiente de QA:</a:t>
            </a:r>
          </a:p>
        </p:txBody>
      </p:sp>
      <p:sp>
        <p:nvSpPr>
          <p:cNvPr id="8" name="Rectángulo 7">
            <a:extLst>
              <a:ext uri="{FF2B5EF4-FFF2-40B4-BE49-F238E27FC236}">
                <a16:creationId xmlns:a16="http://schemas.microsoft.com/office/drawing/2014/main" id="{D8EE6A22-3557-4AD1-80DD-97D4063B6EE8}"/>
              </a:ext>
            </a:extLst>
          </p:cNvPr>
          <p:cNvSpPr/>
          <p:nvPr/>
        </p:nvSpPr>
        <p:spPr>
          <a:xfrm>
            <a:off x="200707" y="3284984"/>
            <a:ext cx="11377264" cy="707886"/>
          </a:xfrm>
          <a:prstGeom prst="rect">
            <a:avLst/>
          </a:prstGeom>
        </p:spPr>
        <p:txBody>
          <a:bodyPr wrap="square">
            <a:spAutoFit/>
          </a:bodyPr>
          <a:lstStyle/>
          <a:p>
            <a:pPr algn="just"/>
            <a:r>
              <a:rPr lang="es-CL" sz="2000" dirty="0"/>
              <a:t>Para acceder a los Datasources debe abrir el Reporte en Power-BI Desktop y presionar el botón “Edit Queries” en el menú superior:</a:t>
            </a:r>
          </a:p>
        </p:txBody>
      </p:sp>
      <p:pic>
        <p:nvPicPr>
          <p:cNvPr id="4" name="Imagen 3">
            <a:extLst>
              <a:ext uri="{FF2B5EF4-FFF2-40B4-BE49-F238E27FC236}">
                <a16:creationId xmlns:a16="http://schemas.microsoft.com/office/drawing/2014/main" id="{E1A3ACD7-1579-4C9C-926A-B8AC66F84538}"/>
              </a:ext>
            </a:extLst>
          </p:cNvPr>
          <p:cNvPicPr>
            <a:picLocks noChangeAspect="1"/>
          </p:cNvPicPr>
          <p:nvPr/>
        </p:nvPicPr>
        <p:blipFill>
          <a:blip r:embed="rId3"/>
          <a:stretch>
            <a:fillRect/>
          </a:stretch>
        </p:blipFill>
        <p:spPr>
          <a:xfrm>
            <a:off x="5097251" y="4292020"/>
            <a:ext cx="792088" cy="880121"/>
          </a:xfrm>
          <a:prstGeom prst="rect">
            <a:avLst/>
          </a:prstGeom>
          <a:ln w="12700">
            <a:solidFill>
              <a:schemeClr val="accent1"/>
            </a:solidFill>
          </a:ln>
        </p:spPr>
      </p:pic>
      <p:sp>
        <p:nvSpPr>
          <p:cNvPr id="10" name="Rectángulo 9">
            <a:extLst>
              <a:ext uri="{FF2B5EF4-FFF2-40B4-BE49-F238E27FC236}">
                <a16:creationId xmlns:a16="http://schemas.microsoft.com/office/drawing/2014/main" id="{2721884F-FD91-4AA3-BB26-C1E68CE8EBFF}"/>
              </a:ext>
            </a:extLst>
          </p:cNvPr>
          <p:cNvSpPr/>
          <p:nvPr/>
        </p:nvSpPr>
        <p:spPr>
          <a:xfrm>
            <a:off x="210518" y="5473443"/>
            <a:ext cx="11377264" cy="400110"/>
          </a:xfrm>
          <a:prstGeom prst="rect">
            <a:avLst/>
          </a:prstGeom>
        </p:spPr>
        <p:txBody>
          <a:bodyPr wrap="square">
            <a:spAutoFit/>
          </a:bodyPr>
          <a:lstStyle/>
          <a:p>
            <a:r>
              <a:rPr lang="es-CL" sz="2000" dirty="0"/>
              <a:t>Al presionar este botón se abrirá la ventana correspondiente a la configuración del Dataset.</a:t>
            </a:r>
          </a:p>
        </p:txBody>
      </p:sp>
    </p:spTree>
    <p:extLst>
      <p:ext uri="{BB962C8B-B14F-4D97-AF65-F5344CB8AC3E}">
        <p14:creationId xmlns:p14="http://schemas.microsoft.com/office/powerpoint/2010/main" val="3087022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112568" cy="400110"/>
          </a:xfrm>
          <a:prstGeom prst="rect">
            <a:avLst/>
          </a:prstGeom>
        </p:spPr>
        <p:txBody>
          <a:bodyPr wrap="square">
            <a:spAutoFit/>
          </a:bodyPr>
          <a:lstStyle/>
          <a:p>
            <a:pPr algn="just"/>
            <a:r>
              <a:rPr lang="es-CL" sz="2000" b="1" dirty="0"/>
              <a:t>Configuración de Datasources / Modificación:</a:t>
            </a:r>
          </a:p>
        </p:txBody>
      </p:sp>
      <p:sp>
        <p:nvSpPr>
          <p:cNvPr id="6" name="Rectángulo 5">
            <a:extLst>
              <a:ext uri="{FF2B5EF4-FFF2-40B4-BE49-F238E27FC236}">
                <a16:creationId xmlns:a16="http://schemas.microsoft.com/office/drawing/2014/main" id="{55AC3146-AEED-40EA-A27A-F343A2AE324E}"/>
              </a:ext>
            </a:extLst>
          </p:cNvPr>
          <p:cNvSpPr/>
          <p:nvPr/>
        </p:nvSpPr>
        <p:spPr>
          <a:xfrm>
            <a:off x="200707" y="1652919"/>
            <a:ext cx="7354627" cy="400110"/>
          </a:xfrm>
          <a:prstGeom prst="rect">
            <a:avLst/>
          </a:prstGeom>
        </p:spPr>
        <p:txBody>
          <a:bodyPr wrap="square">
            <a:spAutoFit/>
          </a:bodyPr>
          <a:lstStyle/>
          <a:p>
            <a:pPr algn="just"/>
            <a:r>
              <a:rPr lang="es-CL" sz="2000" dirty="0"/>
              <a:t>Ahora en el menú superior presione el botón “Datas Source settings”:</a:t>
            </a:r>
          </a:p>
        </p:txBody>
      </p:sp>
      <p:pic>
        <p:nvPicPr>
          <p:cNvPr id="3" name="Imagen 2">
            <a:extLst>
              <a:ext uri="{FF2B5EF4-FFF2-40B4-BE49-F238E27FC236}">
                <a16:creationId xmlns:a16="http://schemas.microsoft.com/office/drawing/2014/main" id="{6B2EA1DC-E13C-4E7C-86FD-FD654081A0F5}"/>
              </a:ext>
            </a:extLst>
          </p:cNvPr>
          <p:cNvPicPr>
            <a:picLocks noChangeAspect="1"/>
          </p:cNvPicPr>
          <p:nvPr/>
        </p:nvPicPr>
        <p:blipFill>
          <a:blip r:embed="rId3"/>
          <a:stretch>
            <a:fillRect/>
          </a:stretch>
        </p:blipFill>
        <p:spPr>
          <a:xfrm>
            <a:off x="7843366" y="1196752"/>
            <a:ext cx="1008112" cy="1170161"/>
          </a:xfrm>
          <a:prstGeom prst="rect">
            <a:avLst/>
          </a:prstGeom>
          <a:ln>
            <a:solidFill>
              <a:schemeClr val="accent1"/>
            </a:solidFill>
          </a:ln>
        </p:spPr>
      </p:pic>
      <p:pic>
        <p:nvPicPr>
          <p:cNvPr id="5" name="Imagen 4">
            <a:extLst>
              <a:ext uri="{FF2B5EF4-FFF2-40B4-BE49-F238E27FC236}">
                <a16:creationId xmlns:a16="http://schemas.microsoft.com/office/drawing/2014/main" id="{516B3028-3C95-45D7-9628-4B10E36267D0}"/>
              </a:ext>
            </a:extLst>
          </p:cNvPr>
          <p:cNvPicPr>
            <a:picLocks noChangeAspect="1"/>
          </p:cNvPicPr>
          <p:nvPr/>
        </p:nvPicPr>
        <p:blipFill>
          <a:blip r:embed="rId4"/>
          <a:stretch>
            <a:fillRect/>
          </a:stretch>
        </p:blipFill>
        <p:spPr>
          <a:xfrm>
            <a:off x="200707" y="3483653"/>
            <a:ext cx="4993711" cy="1889563"/>
          </a:xfrm>
          <a:prstGeom prst="rect">
            <a:avLst/>
          </a:prstGeom>
          <a:ln>
            <a:solidFill>
              <a:schemeClr val="accent1"/>
            </a:solidFill>
          </a:ln>
        </p:spPr>
      </p:pic>
      <p:sp>
        <p:nvSpPr>
          <p:cNvPr id="11" name="Rectángulo 10">
            <a:extLst>
              <a:ext uri="{FF2B5EF4-FFF2-40B4-BE49-F238E27FC236}">
                <a16:creationId xmlns:a16="http://schemas.microsoft.com/office/drawing/2014/main" id="{FAAB9E54-E109-4953-8764-25447B431CDA}"/>
              </a:ext>
            </a:extLst>
          </p:cNvPr>
          <p:cNvSpPr/>
          <p:nvPr/>
        </p:nvSpPr>
        <p:spPr>
          <a:xfrm>
            <a:off x="210518" y="2564904"/>
            <a:ext cx="11161240" cy="707886"/>
          </a:xfrm>
          <a:prstGeom prst="rect">
            <a:avLst/>
          </a:prstGeom>
        </p:spPr>
        <p:txBody>
          <a:bodyPr wrap="square">
            <a:spAutoFit/>
          </a:bodyPr>
          <a:lstStyle/>
          <a:p>
            <a:pPr algn="just"/>
            <a:r>
              <a:rPr lang="es-CL" sz="2000" dirty="0"/>
              <a:t>Primero se mostrará como modificar un Datasource, en esta oportunidad el Datasource listado primero será modificado para apuntar desde la Base de Datos de Desarrollo a la de QA.</a:t>
            </a:r>
          </a:p>
        </p:txBody>
      </p:sp>
      <p:sp>
        <p:nvSpPr>
          <p:cNvPr id="13" name="Rectángulo 12">
            <a:extLst>
              <a:ext uri="{FF2B5EF4-FFF2-40B4-BE49-F238E27FC236}">
                <a16:creationId xmlns:a16="http://schemas.microsoft.com/office/drawing/2014/main" id="{DCDB2574-98D7-4327-B248-2F1429D92956}"/>
              </a:ext>
            </a:extLst>
          </p:cNvPr>
          <p:cNvSpPr/>
          <p:nvPr/>
        </p:nvSpPr>
        <p:spPr>
          <a:xfrm>
            <a:off x="138510" y="5549170"/>
            <a:ext cx="10945216" cy="400110"/>
          </a:xfrm>
          <a:prstGeom prst="rect">
            <a:avLst/>
          </a:prstGeom>
        </p:spPr>
        <p:txBody>
          <a:bodyPr wrap="square">
            <a:spAutoFit/>
          </a:bodyPr>
          <a:lstStyle/>
          <a:p>
            <a:pPr algn="just"/>
            <a:r>
              <a:rPr lang="es-CL" sz="2000" dirty="0"/>
              <a:t>Primero presione sobre el Datasource correspondiente para que quede seleccionado (</a:t>
            </a:r>
            <a:r>
              <a:rPr lang="es-CL" sz="2000" dirty="0">
                <a:highlight>
                  <a:srgbClr val="C0C0C0"/>
                </a:highlight>
              </a:rPr>
              <a:t>fondo gris</a:t>
            </a:r>
            <a:r>
              <a:rPr lang="es-CL" sz="2000" dirty="0"/>
              <a:t>).</a:t>
            </a:r>
          </a:p>
        </p:txBody>
      </p:sp>
      <p:sp>
        <p:nvSpPr>
          <p:cNvPr id="14" name="Rectángulo 13">
            <a:extLst>
              <a:ext uri="{FF2B5EF4-FFF2-40B4-BE49-F238E27FC236}">
                <a16:creationId xmlns:a16="http://schemas.microsoft.com/office/drawing/2014/main" id="{42804738-594F-4727-B558-08F6604F519A}"/>
              </a:ext>
            </a:extLst>
          </p:cNvPr>
          <p:cNvSpPr/>
          <p:nvPr/>
        </p:nvSpPr>
        <p:spPr>
          <a:xfrm>
            <a:off x="138510" y="6012927"/>
            <a:ext cx="4608512" cy="400110"/>
          </a:xfrm>
          <a:prstGeom prst="rect">
            <a:avLst/>
          </a:prstGeom>
        </p:spPr>
        <p:txBody>
          <a:bodyPr wrap="square">
            <a:spAutoFit/>
          </a:bodyPr>
          <a:lstStyle/>
          <a:p>
            <a:pPr algn="just"/>
            <a:r>
              <a:rPr lang="es-CL" sz="2000" dirty="0"/>
              <a:t>Luego presione el botón “Change Source”.</a:t>
            </a:r>
          </a:p>
        </p:txBody>
      </p:sp>
      <p:cxnSp>
        <p:nvCxnSpPr>
          <p:cNvPr id="15" name="Conector recto de flecha 14">
            <a:extLst>
              <a:ext uri="{FF2B5EF4-FFF2-40B4-BE49-F238E27FC236}">
                <a16:creationId xmlns:a16="http://schemas.microsoft.com/office/drawing/2014/main" id="{38CB1662-5715-4088-AB6E-8F23BC4DAB7B}"/>
              </a:ext>
            </a:extLst>
          </p:cNvPr>
          <p:cNvCxnSpPr>
            <a:cxnSpLocks/>
          </p:cNvCxnSpPr>
          <p:nvPr/>
        </p:nvCxnSpPr>
        <p:spPr>
          <a:xfrm flipH="1">
            <a:off x="1074614" y="3933056"/>
            <a:ext cx="864096" cy="10081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8447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Administración de workspaces para emulación de ambientes de DL</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729192" cy="400110"/>
          </a:xfrm>
          <a:prstGeom prst="rect">
            <a:avLst/>
          </a:prstGeom>
          <a:noFill/>
        </p:spPr>
        <p:txBody>
          <a:bodyPr wrap="square" rtlCol="0">
            <a:spAutoFit/>
          </a:bodyPr>
          <a:lstStyle/>
          <a:p>
            <a:pPr marL="285750" indent="-285750">
              <a:buFont typeface="Arial" panose="020B0604020202020204" pitchFamily="34" charset="0"/>
              <a:buChar char="•"/>
            </a:pPr>
            <a:r>
              <a:rPr lang="es-CL" sz="2000" dirty="0"/>
              <a:t>Los workspaces son carpetas virtuales que sirven para organizar los reportes publicados en la nube.</a:t>
            </a:r>
          </a:p>
        </p:txBody>
      </p:sp>
      <p:sp>
        <p:nvSpPr>
          <p:cNvPr id="23" name="CuadroTexto 22">
            <a:extLst>
              <a:ext uri="{FF2B5EF4-FFF2-40B4-BE49-F238E27FC236}">
                <a16:creationId xmlns:a16="http://schemas.microsoft.com/office/drawing/2014/main" id="{9DBC345F-695E-48AB-A3EB-6B88723BA637}"/>
              </a:ext>
            </a:extLst>
          </p:cNvPr>
          <p:cNvSpPr txBox="1"/>
          <p:nvPr/>
        </p:nvSpPr>
        <p:spPr>
          <a:xfrm>
            <a:off x="354534" y="1990289"/>
            <a:ext cx="10729192" cy="707886"/>
          </a:xfrm>
          <a:prstGeom prst="rect">
            <a:avLst/>
          </a:prstGeom>
          <a:noFill/>
        </p:spPr>
        <p:txBody>
          <a:bodyPr wrap="square" rtlCol="0">
            <a:spAutoFit/>
          </a:bodyPr>
          <a:lstStyle/>
          <a:p>
            <a:pPr marL="285750" indent="-285750">
              <a:buFont typeface="Arial" panose="020B0604020202020204" pitchFamily="34" charset="0"/>
              <a:buChar char="•"/>
            </a:pPr>
            <a:r>
              <a:rPr lang="es-CL" sz="2000" dirty="0"/>
              <a:t>Estas carpetas pueden ser generadas tanto dentro de la misma cuenta de Power-BI de administración o bien ser el enlace a una carpeta compartida desde otra cuenta.</a:t>
            </a:r>
          </a:p>
        </p:txBody>
      </p:sp>
      <p:sp>
        <p:nvSpPr>
          <p:cNvPr id="24" name="CuadroTexto 23">
            <a:extLst>
              <a:ext uri="{FF2B5EF4-FFF2-40B4-BE49-F238E27FC236}">
                <a16:creationId xmlns:a16="http://schemas.microsoft.com/office/drawing/2014/main" id="{2CAE2DF4-E80C-4B37-994C-AE40FBDBB2AC}"/>
              </a:ext>
            </a:extLst>
          </p:cNvPr>
          <p:cNvSpPr txBox="1"/>
          <p:nvPr/>
        </p:nvSpPr>
        <p:spPr>
          <a:xfrm>
            <a:off x="371226" y="2947586"/>
            <a:ext cx="10729192" cy="1323439"/>
          </a:xfrm>
          <a:prstGeom prst="rect">
            <a:avLst/>
          </a:prstGeom>
          <a:noFill/>
        </p:spPr>
        <p:txBody>
          <a:bodyPr wrap="square" rtlCol="0">
            <a:spAutoFit/>
          </a:bodyPr>
          <a:lstStyle/>
          <a:p>
            <a:pPr marL="285750" indent="-285750">
              <a:buFont typeface="Arial" panose="020B0604020202020204" pitchFamily="34" charset="0"/>
              <a:buChar char="•"/>
            </a:pPr>
            <a:r>
              <a:rPr lang="es-CL" sz="2000" dirty="0"/>
              <a:t>A nivel de objetos de Office 365 los workspaces son homologables con proyectos de Teams. Por ejemplo: Si el usuario designado como administrador de reportería Power-BI es agregado a un proyecto de </a:t>
            </a:r>
            <a:r>
              <a:rPr lang="es-CL" sz="2000" dirty="0" err="1"/>
              <a:t>Teams</a:t>
            </a:r>
            <a:r>
              <a:rPr lang="es-CL" sz="2000" dirty="0"/>
              <a:t>, éste aparecerá como un workspace más. De hecho aquellos que tengan licencia de Power-BI verán como workspaces los proyectos de Teams a los que pertenecen.</a:t>
            </a:r>
          </a:p>
        </p:txBody>
      </p:sp>
      <p:sp>
        <p:nvSpPr>
          <p:cNvPr id="27" name="CuadroTexto 26">
            <a:extLst>
              <a:ext uri="{FF2B5EF4-FFF2-40B4-BE49-F238E27FC236}">
                <a16:creationId xmlns:a16="http://schemas.microsoft.com/office/drawing/2014/main" id="{ADE0020A-9E3E-4EFD-BB3F-D74379606AE1}"/>
              </a:ext>
            </a:extLst>
          </p:cNvPr>
          <p:cNvSpPr txBox="1"/>
          <p:nvPr/>
        </p:nvSpPr>
        <p:spPr>
          <a:xfrm>
            <a:off x="354534" y="4524261"/>
            <a:ext cx="10729192" cy="707886"/>
          </a:xfrm>
          <a:prstGeom prst="rect">
            <a:avLst/>
          </a:prstGeom>
          <a:noFill/>
        </p:spPr>
        <p:txBody>
          <a:bodyPr wrap="square" rtlCol="0">
            <a:spAutoFit/>
          </a:bodyPr>
          <a:lstStyle/>
          <a:p>
            <a:pPr marL="285750" indent="-285750">
              <a:buFont typeface="Arial" panose="020B0604020202020204" pitchFamily="34" charset="0"/>
              <a:buChar char="•"/>
            </a:pPr>
            <a:r>
              <a:rPr lang="es-CL" sz="2000" dirty="0"/>
              <a:t>Por eso la actual política indica que nadie debe agregar a </a:t>
            </a:r>
            <a:r>
              <a:rPr lang="es-CL" sz="2000" dirty="0">
                <a:hlinkClick r:id="rId3"/>
              </a:rPr>
              <a:t>desarolladorBI@dl.cl</a:t>
            </a:r>
            <a:r>
              <a:rPr lang="es-CL" sz="2000" dirty="0"/>
              <a:t> en ningún proyecto ni compartir reportes en esa dirección. En ambos casos el flujo de actuar al revés.</a:t>
            </a:r>
          </a:p>
        </p:txBody>
      </p:sp>
      <p:pic>
        <p:nvPicPr>
          <p:cNvPr id="2" name="Imagen 1">
            <a:extLst>
              <a:ext uri="{FF2B5EF4-FFF2-40B4-BE49-F238E27FC236}">
                <a16:creationId xmlns:a16="http://schemas.microsoft.com/office/drawing/2014/main" id="{2B2A0CE8-DDFF-4D1F-A0C8-0D00EA73C4E1}"/>
              </a:ext>
            </a:extLst>
          </p:cNvPr>
          <p:cNvPicPr>
            <a:picLocks noChangeAspect="1"/>
          </p:cNvPicPr>
          <p:nvPr/>
        </p:nvPicPr>
        <p:blipFill>
          <a:blip r:embed="rId4"/>
          <a:stretch>
            <a:fillRect/>
          </a:stretch>
        </p:blipFill>
        <p:spPr>
          <a:xfrm>
            <a:off x="3926049" y="5301208"/>
            <a:ext cx="3586162" cy="1394657"/>
          </a:xfrm>
          <a:prstGeom prst="rect">
            <a:avLst/>
          </a:prstGeom>
        </p:spPr>
      </p:pic>
    </p:spTree>
    <p:extLst>
      <p:ext uri="{BB962C8B-B14F-4D97-AF65-F5344CB8AC3E}">
        <p14:creationId xmlns:p14="http://schemas.microsoft.com/office/powerpoint/2010/main" val="254929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112568" cy="400110"/>
          </a:xfrm>
          <a:prstGeom prst="rect">
            <a:avLst/>
          </a:prstGeom>
        </p:spPr>
        <p:txBody>
          <a:bodyPr wrap="square">
            <a:spAutoFit/>
          </a:bodyPr>
          <a:lstStyle/>
          <a:p>
            <a:pPr algn="just"/>
            <a:r>
              <a:rPr lang="es-CL" sz="2000" b="1" dirty="0"/>
              <a:t>Configuración de Datasources / Modificación:</a:t>
            </a:r>
          </a:p>
        </p:txBody>
      </p:sp>
      <p:sp>
        <p:nvSpPr>
          <p:cNvPr id="11" name="Rectángulo 10">
            <a:extLst>
              <a:ext uri="{FF2B5EF4-FFF2-40B4-BE49-F238E27FC236}">
                <a16:creationId xmlns:a16="http://schemas.microsoft.com/office/drawing/2014/main" id="{FAAB9E54-E109-4953-8764-25447B431CDA}"/>
              </a:ext>
            </a:extLst>
          </p:cNvPr>
          <p:cNvSpPr/>
          <p:nvPr/>
        </p:nvSpPr>
        <p:spPr>
          <a:xfrm>
            <a:off x="176432" y="1541574"/>
            <a:ext cx="10945216" cy="1323439"/>
          </a:xfrm>
          <a:prstGeom prst="rect">
            <a:avLst/>
          </a:prstGeom>
        </p:spPr>
        <p:txBody>
          <a:bodyPr wrap="square">
            <a:spAutoFit/>
          </a:bodyPr>
          <a:lstStyle/>
          <a:p>
            <a:pPr algn="just"/>
            <a:r>
              <a:rPr lang="es-CL" sz="2000" dirty="0"/>
              <a:t>En forma resumida se muestra la ventana de configuración que debe aparecer. Las funcionalidades o parámetros que están configurados más bajo se deben dejar como está y son parte de la configuración avanzada que establece el desarrollador. Los parámetros que puede modificar son: Server: URL, IP, DNS del servidor de Base de Datos y Database: Instancia de la Base de Datos SQLServer.</a:t>
            </a:r>
          </a:p>
        </p:txBody>
      </p:sp>
      <p:sp>
        <p:nvSpPr>
          <p:cNvPr id="16" name="Rectángulo 15">
            <a:extLst>
              <a:ext uri="{FF2B5EF4-FFF2-40B4-BE49-F238E27FC236}">
                <a16:creationId xmlns:a16="http://schemas.microsoft.com/office/drawing/2014/main" id="{79EC09D2-7559-4EC2-B71D-02E8240248EF}"/>
              </a:ext>
            </a:extLst>
          </p:cNvPr>
          <p:cNvSpPr/>
          <p:nvPr/>
        </p:nvSpPr>
        <p:spPr>
          <a:xfrm>
            <a:off x="171843" y="2865013"/>
            <a:ext cx="10945216" cy="1015663"/>
          </a:xfrm>
          <a:prstGeom prst="rect">
            <a:avLst/>
          </a:prstGeom>
        </p:spPr>
        <p:txBody>
          <a:bodyPr wrap="square">
            <a:spAutoFit/>
          </a:bodyPr>
          <a:lstStyle/>
          <a:p>
            <a:pPr algn="just"/>
            <a:r>
              <a:rPr lang="es-CL" sz="2000" dirty="0"/>
              <a:t>En esta oportunidad se requiere cambiar el “Server” para apuntar de Desarrollo a QA y se asume que “Database” no se cambia porque el nombre de la Base de Datos en el ambiente de QA se llama de la misma manera</a:t>
            </a:r>
          </a:p>
        </p:txBody>
      </p:sp>
      <p:pic>
        <p:nvPicPr>
          <p:cNvPr id="4" name="Imagen 3">
            <a:extLst>
              <a:ext uri="{FF2B5EF4-FFF2-40B4-BE49-F238E27FC236}">
                <a16:creationId xmlns:a16="http://schemas.microsoft.com/office/drawing/2014/main" id="{81E1986C-AF74-4FED-A4D8-5B5E78EC1783}"/>
              </a:ext>
            </a:extLst>
          </p:cNvPr>
          <p:cNvPicPr>
            <a:picLocks noChangeAspect="1"/>
          </p:cNvPicPr>
          <p:nvPr/>
        </p:nvPicPr>
        <p:blipFill>
          <a:blip r:embed="rId3"/>
          <a:stretch>
            <a:fillRect/>
          </a:stretch>
        </p:blipFill>
        <p:spPr>
          <a:xfrm>
            <a:off x="2010718" y="3880676"/>
            <a:ext cx="3168352" cy="2141227"/>
          </a:xfrm>
          <a:prstGeom prst="rect">
            <a:avLst/>
          </a:prstGeom>
          <a:ln w="12700">
            <a:solidFill>
              <a:schemeClr val="tx2"/>
            </a:solidFill>
          </a:ln>
        </p:spPr>
      </p:pic>
      <p:pic>
        <p:nvPicPr>
          <p:cNvPr id="7" name="Imagen 6">
            <a:extLst>
              <a:ext uri="{FF2B5EF4-FFF2-40B4-BE49-F238E27FC236}">
                <a16:creationId xmlns:a16="http://schemas.microsoft.com/office/drawing/2014/main" id="{A1C9980F-DBFF-489A-8704-C163D78F59EA}"/>
              </a:ext>
            </a:extLst>
          </p:cNvPr>
          <p:cNvPicPr>
            <a:picLocks noChangeAspect="1"/>
          </p:cNvPicPr>
          <p:nvPr/>
        </p:nvPicPr>
        <p:blipFill>
          <a:blip r:embed="rId4"/>
          <a:stretch>
            <a:fillRect/>
          </a:stretch>
        </p:blipFill>
        <p:spPr>
          <a:xfrm>
            <a:off x="5899150" y="3859293"/>
            <a:ext cx="3168352" cy="2141227"/>
          </a:xfrm>
          <a:prstGeom prst="rect">
            <a:avLst/>
          </a:prstGeom>
          <a:ln w="12700">
            <a:solidFill>
              <a:schemeClr val="tx2"/>
            </a:solidFill>
          </a:ln>
        </p:spPr>
      </p:pic>
      <p:cxnSp>
        <p:nvCxnSpPr>
          <p:cNvPr id="17" name="Conector recto de flecha 16">
            <a:extLst>
              <a:ext uri="{FF2B5EF4-FFF2-40B4-BE49-F238E27FC236}">
                <a16:creationId xmlns:a16="http://schemas.microsoft.com/office/drawing/2014/main" id="{19801647-4F17-42D4-B1E8-0CA31F3F26ED}"/>
              </a:ext>
            </a:extLst>
          </p:cNvPr>
          <p:cNvCxnSpPr>
            <a:cxnSpLocks/>
          </p:cNvCxnSpPr>
          <p:nvPr/>
        </p:nvCxnSpPr>
        <p:spPr>
          <a:xfrm flipH="1">
            <a:off x="6403206" y="4812370"/>
            <a:ext cx="631814" cy="7048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Rectángulo 17">
            <a:extLst>
              <a:ext uri="{FF2B5EF4-FFF2-40B4-BE49-F238E27FC236}">
                <a16:creationId xmlns:a16="http://schemas.microsoft.com/office/drawing/2014/main" id="{BC0EBF08-5DEA-47E3-88A9-CEA41831BFA1}"/>
              </a:ext>
            </a:extLst>
          </p:cNvPr>
          <p:cNvSpPr/>
          <p:nvPr/>
        </p:nvSpPr>
        <p:spPr>
          <a:xfrm>
            <a:off x="171843" y="6165304"/>
            <a:ext cx="7095459" cy="400110"/>
          </a:xfrm>
          <a:prstGeom prst="rect">
            <a:avLst/>
          </a:prstGeom>
        </p:spPr>
        <p:txBody>
          <a:bodyPr wrap="square">
            <a:spAutoFit/>
          </a:bodyPr>
          <a:lstStyle/>
          <a:p>
            <a:pPr algn="just"/>
            <a:r>
              <a:rPr lang="es-CL" sz="2000" dirty="0"/>
              <a:t>Una vez cambiado el parámetro se debe presionar el botón “OK”. </a:t>
            </a:r>
          </a:p>
        </p:txBody>
      </p:sp>
    </p:spTree>
    <p:extLst>
      <p:ext uri="{BB962C8B-B14F-4D97-AF65-F5344CB8AC3E}">
        <p14:creationId xmlns:p14="http://schemas.microsoft.com/office/powerpoint/2010/main" val="1195457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Datasources / Modificación:</a:t>
            </a:r>
          </a:p>
        </p:txBody>
      </p:sp>
      <p:sp>
        <p:nvSpPr>
          <p:cNvPr id="11" name="Rectángulo 10">
            <a:extLst>
              <a:ext uri="{FF2B5EF4-FFF2-40B4-BE49-F238E27FC236}">
                <a16:creationId xmlns:a16="http://schemas.microsoft.com/office/drawing/2014/main" id="{FAAB9E54-E109-4953-8764-25447B431CDA}"/>
              </a:ext>
            </a:extLst>
          </p:cNvPr>
          <p:cNvSpPr/>
          <p:nvPr/>
        </p:nvSpPr>
        <p:spPr>
          <a:xfrm>
            <a:off x="176432" y="1541574"/>
            <a:ext cx="10945216" cy="1323439"/>
          </a:xfrm>
          <a:prstGeom prst="rect">
            <a:avLst/>
          </a:prstGeom>
        </p:spPr>
        <p:txBody>
          <a:bodyPr wrap="square">
            <a:spAutoFit/>
          </a:bodyPr>
          <a:lstStyle/>
          <a:p>
            <a:pPr algn="just"/>
            <a:r>
              <a:rPr lang="es-CL" sz="2000" dirty="0"/>
              <a:t>Una vez modificado el “Server” se verá que el Datasource correspondiente ha cambiado (Connection String) significando que en el Sitio de Power-BI Cloud tendrá una identificación distinta. Esto implica que una vez publicado en el workspace/ambiente que corresponda deberá ser asignado a la instancia de Gateway que corresponda o bien generar una a partir de éste.</a:t>
            </a:r>
          </a:p>
        </p:txBody>
      </p:sp>
      <p:pic>
        <p:nvPicPr>
          <p:cNvPr id="3" name="Imagen 2">
            <a:extLst>
              <a:ext uri="{FF2B5EF4-FFF2-40B4-BE49-F238E27FC236}">
                <a16:creationId xmlns:a16="http://schemas.microsoft.com/office/drawing/2014/main" id="{15C295D0-16E8-4B3A-9B5B-79F21DAFA010}"/>
              </a:ext>
            </a:extLst>
          </p:cNvPr>
          <p:cNvPicPr>
            <a:picLocks noChangeAspect="1"/>
          </p:cNvPicPr>
          <p:nvPr/>
        </p:nvPicPr>
        <p:blipFill>
          <a:blip r:embed="rId3"/>
          <a:stretch>
            <a:fillRect/>
          </a:stretch>
        </p:blipFill>
        <p:spPr>
          <a:xfrm>
            <a:off x="2838810" y="3128892"/>
            <a:ext cx="5450755" cy="2172316"/>
          </a:xfrm>
          <a:prstGeom prst="rect">
            <a:avLst/>
          </a:prstGeom>
          <a:ln w="12700">
            <a:solidFill>
              <a:schemeClr val="tx2"/>
            </a:solidFill>
          </a:ln>
        </p:spPr>
      </p:pic>
      <p:cxnSp>
        <p:nvCxnSpPr>
          <p:cNvPr id="17" name="Conector recto de flecha 16">
            <a:extLst>
              <a:ext uri="{FF2B5EF4-FFF2-40B4-BE49-F238E27FC236}">
                <a16:creationId xmlns:a16="http://schemas.microsoft.com/office/drawing/2014/main" id="{19801647-4F17-42D4-B1E8-0CA31F3F26ED}"/>
              </a:ext>
            </a:extLst>
          </p:cNvPr>
          <p:cNvCxnSpPr>
            <a:cxnSpLocks/>
          </p:cNvCxnSpPr>
          <p:nvPr/>
        </p:nvCxnSpPr>
        <p:spPr>
          <a:xfrm>
            <a:off x="5467102" y="3573016"/>
            <a:ext cx="0" cy="10081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Rectángulo 18">
            <a:extLst>
              <a:ext uri="{FF2B5EF4-FFF2-40B4-BE49-F238E27FC236}">
                <a16:creationId xmlns:a16="http://schemas.microsoft.com/office/drawing/2014/main" id="{6E637C07-6596-4740-99A0-1401BF6B22FA}"/>
              </a:ext>
            </a:extLst>
          </p:cNvPr>
          <p:cNvSpPr/>
          <p:nvPr/>
        </p:nvSpPr>
        <p:spPr>
          <a:xfrm>
            <a:off x="233672" y="5581689"/>
            <a:ext cx="10945216" cy="1015663"/>
          </a:xfrm>
          <a:prstGeom prst="rect">
            <a:avLst/>
          </a:prstGeom>
        </p:spPr>
        <p:txBody>
          <a:bodyPr wrap="square">
            <a:spAutoFit/>
          </a:bodyPr>
          <a:lstStyle/>
          <a:p>
            <a:pPr algn="just"/>
            <a:r>
              <a:rPr lang="es-CL" sz="2000" dirty="0"/>
              <a:t>Para poder realizar las pruebas en la nueva Base de Datos direccionada es necesario cambiar las credenciales que se estaban empleando en Desarrollo por la de QA. Para ello marque el Datasource correspondiente y presione el botón “Edit Permissions”.</a:t>
            </a:r>
          </a:p>
        </p:txBody>
      </p:sp>
    </p:spTree>
    <p:extLst>
      <p:ext uri="{BB962C8B-B14F-4D97-AF65-F5344CB8AC3E}">
        <p14:creationId xmlns:p14="http://schemas.microsoft.com/office/powerpoint/2010/main" val="105716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Datasources / Modificación:</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7" y="1541155"/>
            <a:ext cx="11127651" cy="1631216"/>
          </a:xfrm>
          <a:prstGeom prst="rect">
            <a:avLst/>
          </a:prstGeom>
        </p:spPr>
        <p:txBody>
          <a:bodyPr wrap="square">
            <a:spAutoFit/>
          </a:bodyPr>
          <a:lstStyle/>
          <a:p>
            <a:pPr algn="just"/>
            <a:r>
              <a:rPr lang="es-CL" sz="2000" dirty="0"/>
              <a:t>En la ventana de Edit Permissions presione el botón “Edit” bajo “Credentials” Cuando aparezca la nueva ventana cambie las credenciales del Datasource modificado para la nueva Base de Datos hacia donde se está apuntando y presione el botón “Save”. Como se observa en el panel del lado izquierdo también es posible configurar credenciales de Windows o Windows account por tratarse de SQLServer; en este caso se emplea autenticación básica.</a:t>
            </a:r>
          </a:p>
        </p:txBody>
      </p:sp>
      <p:pic>
        <p:nvPicPr>
          <p:cNvPr id="4" name="Imagen 3">
            <a:extLst>
              <a:ext uri="{FF2B5EF4-FFF2-40B4-BE49-F238E27FC236}">
                <a16:creationId xmlns:a16="http://schemas.microsoft.com/office/drawing/2014/main" id="{E1FA3A95-F071-47DC-A261-DF8321C90BBE}"/>
              </a:ext>
            </a:extLst>
          </p:cNvPr>
          <p:cNvPicPr>
            <a:picLocks noChangeAspect="1"/>
          </p:cNvPicPr>
          <p:nvPr/>
        </p:nvPicPr>
        <p:blipFill>
          <a:blip r:embed="rId3"/>
          <a:stretch>
            <a:fillRect/>
          </a:stretch>
        </p:blipFill>
        <p:spPr>
          <a:xfrm>
            <a:off x="4314974" y="3262551"/>
            <a:ext cx="7023195" cy="3423901"/>
          </a:xfrm>
          <a:prstGeom prst="rect">
            <a:avLst/>
          </a:prstGeom>
          <a:ln w="12700">
            <a:solidFill>
              <a:schemeClr val="tx2"/>
            </a:solidFill>
          </a:ln>
        </p:spPr>
      </p:pic>
      <p:pic>
        <p:nvPicPr>
          <p:cNvPr id="5" name="Imagen 4">
            <a:extLst>
              <a:ext uri="{FF2B5EF4-FFF2-40B4-BE49-F238E27FC236}">
                <a16:creationId xmlns:a16="http://schemas.microsoft.com/office/drawing/2014/main" id="{3D823FC0-C796-4FD6-8F73-FE76BAC8E6BE}"/>
              </a:ext>
            </a:extLst>
          </p:cNvPr>
          <p:cNvPicPr>
            <a:picLocks noChangeAspect="1"/>
          </p:cNvPicPr>
          <p:nvPr/>
        </p:nvPicPr>
        <p:blipFill>
          <a:blip r:embed="rId4"/>
          <a:stretch>
            <a:fillRect/>
          </a:stretch>
        </p:blipFill>
        <p:spPr>
          <a:xfrm>
            <a:off x="222391" y="3668335"/>
            <a:ext cx="3833680" cy="2038941"/>
          </a:xfrm>
          <a:prstGeom prst="rect">
            <a:avLst/>
          </a:prstGeom>
          <a:ln w="12700">
            <a:solidFill>
              <a:schemeClr val="tx2"/>
            </a:solidFill>
          </a:ln>
        </p:spPr>
      </p:pic>
      <p:cxnSp>
        <p:nvCxnSpPr>
          <p:cNvPr id="10" name="Conector recto de flecha 9">
            <a:extLst>
              <a:ext uri="{FF2B5EF4-FFF2-40B4-BE49-F238E27FC236}">
                <a16:creationId xmlns:a16="http://schemas.microsoft.com/office/drawing/2014/main" id="{2237CAAF-18C9-4C4C-83AC-3FA40D7B14D2}"/>
              </a:ext>
            </a:extLst>
          </p:cNvPr>
          <p:cNvCxnSpPr>
            <a:cxnSpLocks/>
            <a:endCxn id="4" idx="1"/>
          </p:cNvCxnSpPr>
          <p:nvPr/>
        </p:nvCxnSpPr>
        <p:spPr>
          <a:xfrm flipV="1">
            <a:off x="1074614" y="4974502"/>
            <a:ext cx="3240360" cy="3423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0860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Datasources / Modificación:</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707886"/>
          </a:xfrm>
          <a:prstGeom prst="rect">
            <a:avLst/>
          </a:prstGeom>
        </p:spPr>
        <p:txBody>
          <a:bodyPr wrap="square">
            <a:spAutoFit/>
          </a:bodyPr>
          <a:lstStyle/>
          <a:p>
            <a:pPr algn="just"/>
            <a:r>
              <a:rPr lang="es-CL" sz="2000" dirty="0"/>
              <a:t>Luego retornará a la ventana de Edición de Permisos, en ella presione el botón “OK” y luego en la ventana principal de Modificación de Datasources presione el botón “</a:t>
            </a:r>
            <a:r>
              <a:rPr lang="es-CL" sz="2000" dirty="0" err="1"/>
              <a:t>Close</a:t>
            </a:r>
            <a:r>
              <a:rPr lang="es-CL" sz="2000" dirty="0"/>
              <a:t>”.</a:t>
            </a:r>
          </a:p>
        </p:txBody>
      </p:sp>
      <p:pic>
        <p:nvPicPr>
          <p:cNvPr id="3" name="Imagen 2">
            <a:extLst>
              <a:ext uri="{FF2B5EF4-FFF2-40B4-BE49-F238E27FC236}">
                <a16:creationId xmlns:a16="http://schemas.microsoft.com/office/drawing/2014/main" id="{353AF353-8066-4D9B-9EE6-86099A5D0571}"/>
              </a:ext>
            </a:extLst>
          </p:cNvPr>
          <p:cNvPicPr>
            <a:picLocks noChangeAspect="1"/>
          </p:cNvPicPr>
          <p:nvPr/>
        </p:nvPicPr>
        <p:blipFill>
          <a:blip r:embed="rId3"/>
          <a:stretch>
            <a:fillRect/>
          </a:stretch>
        </p:blipFill>
        <p:spPr>
          <a:xfrm>
            <a:off x="585772" y="2837976"/>
            <a:ext cx="3025850" cy="2544533"/>
          </a:xfrm>
          <a:prstGeom prst="rect">
            <a:avLst/>
          </a:prstGeom>
          <a:ln w="12700">
            <a:solidFill>
              <a:schemeClr val="tx2"/>
            </a:solidFill>
          </a:ln>
        </p:spPr>
      </p:pic>
      <p:pic>
        <p:nvPicPr>
          <p:cNvPr id="5" name="Imagen 4">
            <a:extLst>
              <a:ext uri="{FF2B5EF4-FFF2-40B4-BE49-F238E27FC236}">
                <a16:creationId xmlns:a16="http://schemas.microsoft.com/office/drawing/2014/main" id="{24FF9EBE-ACD2-4EFC-9A7F-04D56E16E51A}"/>
              </a:ext>
            </a:extLst>
          </p:cNvPr>
          <p:cNvPicPr>
            <a:picLocks noChangeAspect="1"/>
          </p:cNvPicPr>
          <p:nvPr/>
        </p:nvPicPr>
        <p:blipFill>
          <a:blip r:embed="rId4"/>
          <a:stretch>
            <a:fillRect/>
          </a:stretch>
        </p:blipFill>
        <p:spPr>
          <a:xfrm>
            <a:off x="4186172" y="2837976"/>
            <a:ext cx="7113578" cy="2490875"/>
          </a:xfrm>
          <a:prstGeom prst="rect">
            <a:avLst/>
          </a:prstGeom>
          <a:ln w="12700">
            <a:solidFill>
              <a:schemeClr val="tx2"/>
            </a:solidFill>
          </a:ln>
        </p:spPr>
      </p:pic>
      <p:cxnSp>
        <p:nvCxnSpPr>
          <p:cNvPr id="8" name="Conector recto de flecha 7">
            <a:extLst>
              <a:ext uri="{FF2B5EF4-FFF2-40B4-BE49-F238E27FC236}">
                <a16:creationId xmlns:a16="http://schemas.microsoft.com/office/drawing/2014/main" id="{5845169D-5C3E-4694-B5E0-404E010D3AB9}"/>
              </a:ext>
            </a:extLst>
          </p:cNvPr>
          <p:cNvCxnSpPr>
            <a:cxnSpLocks/>
            <a:endCxn id="5" idx="1"/>
          </p:cNvCxnSpPr>
          <p:nvPr/>
        </p:nvCxnSpPr>
        <p:spPr>
          <a:xfrm flipV="1">
            <a:off x="2586782" y="4083414"/>
            <a:ext cx="1599390" cy="78574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6028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Datasources / Modificación:</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707886"/>
          </a:xfrm>
          <a:prstGeom prst="rect">
            <a:avLst/>
          </a:prstGeom>
        </p:spPr>
        <p:txBody>
          <a:bodyPr wrap="square">
            <a:spAutoFit/>
          </a:bodyPr>
          <a:lstStyle/>
          <a:p>
            <a:pPr algn="just"/>
            <a:r>
              <a:rPr lang="es-CL" sz="2000" dirty="0"/>
              <a:t>Cuando se retorne a la pantalla principal de configuración de Datasources se debe presionar el botón “Save”, arriba del menú superior en la parte izquierda.</a:t>
            </a:r>
          </a:p>
        </p:txBody>
      </p:sp>
      <p:pic>
        <p:nvPicPr>
          <p:cNvPr id="4" name="Imagen 3">
            <a:extLst>
              <a:ext uri="{FF2B5EF4-FFF2-40B4-BE49-F238E27FC236}">
                <a16:creationId xmlns:a16="http://schemas.microsoft.com/office/drawing/2014/main" id="{867C7E03-5AAD-439F-85DA-8E0AAED509C6}"/>
              </a:ext>
            </a:extLst>
          </p:cNvPr>
          <p:cNvPicPr>
            <a:picLocks noChangeAspect="1"/>
          </p:cNvPicPr>
          <p:nvPr/>
        </p:nvPicPr>
        <p:blipFill>
          <a:blip r:embed="rId3"/>
          <a:stretch>
            <a:fillRect/>
          </a:stretch>
        </p:blipFill>
        <p:spPr>
          <a:xfrm>
            <a:off x="3165555" y="2320695"/>
            <a:ext cx="5035142" cy="1396337"/>
          </a:xfrm>
          <a:prstGeom prst="rect">
            <a:avLst/>
          </a:prstGeom>
          <a:ln w="12700">
            <a:solidFill>
              <a:schemeClr val="tx2"/>
            </a:solidFill>
          </a:ln>
        </p:spPr>
      </p:pic>
      <p:pic>
        <p:nvPicPr>
          <p:cNvPr id="6" name="Imagen 5">
            <a:extLst>
              <a:ext uri="{FF2B5EF4-FFF2-40B4-BE49-F238E27FC236}">
                <a16:creationId xmlns:a16="http://schemas.microsoft.com/office/drawing/2014/main" id="{F02EE89C-B76E-4EE3-AB9C-85E5E78CC78B}"/>
              </a:ext>
            </a:extLst>
          </p:cNvPr>
          <p:cNvPicPr>
            <a:picLocks noChangeAspect="1"/>
          </p:cNvPicPr>
          <p:nvPr/>
        </p:nvPicPr>
        <p:blipFill>
          <a:blip r:embed="rId4"/>
          <a:stretch>
            <a:fillRect/>
          </a:stretch>
        </p:blipFill>
        <p:spPr>
          <a:xfrm>
            <a:off x="2815117" y="4564408"/>
            <a:ext cx="5964353" cy="2176960"/>
          </a:xfrm>
          <a:prstGeom prst="rect">
            <a:avLst/>
          </a:prstGeom>
          <a:ln w="12700">
            <a:solidFill>
              <a:schemeClr val="tx2"/>
            </a:solidFill>
          </a:ln>
        </p:spPr>
      </p:pic>
      <p:sp>
        <p:nvSpPr>
          <p:cNvPr id="10" name="Rectángulo 9">
            <a:extLst>
              <a:ext uri="{FF2B5EF4-FFF2-40B4-BE49-F238E27FC236}">
                <a16:creationId xmlns:a16="http://schemas.microsoft.com/office/drawing/2014/main" id="{3E9383F3-848E-4375-A7C1-E87735C52114}"/>
              </a:ext>
            </a:extLst>
          </p:cNvPr>
          <p:cNvSpPr/>
          <p:nvPr/>
        </p:nvSpPr>
        <p:spPr>
          <a:xfrm>
            <a:off x="308694" y="3789040"/>
            <a:ext cx="10945216" cy="707886"/>
          </a:xfrm>
          <a:prstGeom prst="rect">
            <a:avLst/>
          </a:prstGeom>
        </p:spPr>
        <p:txBody>
          <a:bodyPr wrap="square">
            <a:spAutoFit/>
          </a:bodyPr>
          <a:lstStyle/>
          <a:p>
            <a:pPr algn="just"/>
            <a:r>
              <a:rPr lang="es-CL" sz="2000" dirty="0"/>
              <a:t>Al efectuar esta acción se desplegará una ventana preguntando si quiere aplicar los cambios en las queries (consultas para poblar tablas del Dataset), debe presionar en el botón “Apply”.</a:t>
            </a:r>
          </a:p>
        </p:txBody>
      </p:sp>
    </p:spTree>
    <p:extLst>
      <p:ext uri="{BB962C8B-B14F-4D97-AF65-F5344CB8AC3E}">
        <p14:creationId xmlns:p14="http://schemas.microsoft.com/office/powerpoint/2010/main" val="1044525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Datasources / Modificación:</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707886"/>
          </a:xfrm>
          <a:prstGeom prst="rect">
            <a:avLst/>
          </a:prstGeom>
        </p:spPr>
        <p:txBody>
          <a:bodyPr wrap="square">
            <a:spAutoFit/>
          </a:bodyPr>
          <a:lstStyle/>
          <a:p>
            <a:pPr algn="just"/>
            <a:r>
              <a:rPr lang="es-CL" sz="2000" dirty="0"/>
              <a:t>Al presionar el botón “Apply” comenzará una nueva actualización de las distintas tablas del modelo DataMart embebido, donde se mostrará la ventana de actualización con el siguiente encabezado:</a:t>
            </a:r>
          </a:p>
        </p:txBody>
      </p:sp>
      <p:sp>
        <p:nvSpPr>
          <p:cNvPr id="10" name="Rectángulo 9">
            <a:extLst>
              <a:ext uri="{FF2B5EF4-FFF2-40B4-BE49-F238E27FC236}">
                <a16:creationId xmlns:a16="http://schemas.microsoft.com/office/drawing/2014/main" id="{3E9383F3-848E-4375-A7C1-E87735C52114}"/>
              </a:ext>
            </a:extLst>
          </p:cNvPr>
          <p:cNvSpPr/>
          <p:nvPr/>
        </p:nvSpPr>
        <p:spPr>
          <a:xfrm>
            <a:off x="210518" y="3429000"/>
            <a:ext cx="10945216" cy="707886"/>
          </a:xfrm>
          <a:prstGeom prst="rect">
            <a:avLst/>
          </a:prstGeom>
        </p:spPr>
        <p:txBody>
          <a:bodyPr wrap="square">
            <a:spAutoFit/>
          </a:bodyPr>
          <a:lstStyle/>
          <a:p>
            <a:pPr algn="just"/>
            <a:r>
              <a:rPr lang="es-CL" sz="2000" dirty="0"/>
              <a:t>Una vez terminada esta actualización el archivo .pbix estará con todas las modificaciones aplicadas a los Datasources y puede ser cerrado o bien realizar otras modificaciones, o publicarlo.</a:t>
            </a:r>
          </a:p>
        </p:txBody>
      </p:sp>
      <p:pic>
        <p:nvPicPr>
          <p:cNvPr id="3" name="Imagen 2">
            <a:extLst>
              <a:ext uri="{FF2B5EF4-FFF2-40B4-BE49-F238E27FC236}">
                <a16:creationId xmlns:a16="http://schemas.microsoft.com/office/drawing/2014/main" id="{A1C1C370-B6FD-4580-9BCD-8AC00179BEE6}"/>
              </a:ext>
            </a:extLst>
          </p:cNvPr>
          <p:cNvPicPr>
            <a:picLocks noChangeAspect="1"/>
          </p:cNvPicPr>
          <p:nvPr/>
        </p:nvPicPr>
        <p:blipFill>
          <a:blip r:embed="rId3"/>
          <a:stretch>
            <a:fillRect/>
          </a:stretch>
        </p:blipFill>
        <p:spPr>
          <a:xfrm>
            <a:off x="2838810" y="2484575"/>
            <a:ext cx="5544615" cy="728401"/>
          </a:xfrm>
          <a:prstGeom prst="rect">
            <a:avLst/>
          </a:prstGeom>
          <a:ln w="12700">
            <a:solidFill>
              <a:schemeClr val="accent1"/>
            </a:solidFill>
          </a:ln>
        </p:spPr>
      </p:pic>
    </p:spTree>
    <p:extLst>
      <p:ext uri="{BB962C8B-B14F-4D97-AF65-F5344CB8AC3E}">
        <p14:creationId xmlns:p14="http://schemas.microsoft.com/office/powerpoint/2010/main" val="93365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Publicación de Reportes:</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1323439"/>
          </a:xfrm>
          <a:prstGeom prst="rect">
            <a:avLst/>
          </a:prstGeom>
        </p:spPr>
        <p:txBody>
          <a:bodyPr wrap="square">
            <a:spAutoFit/>
          </a:bodyPr>
          <a:lstStyle/>
          <a:p>
            <a:pPr algn="just"/>
            <a:r>
              <a:rPr lang="es-CL" sz="2000" dirty="0"/>
              <a:t>La publicación de Reportes consiste en subir el archivo .pbix en alguno de los workspaces (concepto de Office 365) de su propiedad, para que pueda ver los reportes en su sitio cloud de Power-BI o bien en alguno de los workspaces compartidos de la estructura que maneja Soporte-TI para representar los ambientes de Desarrollo, QA o Producción.</a:t>
            </a:r>
          </a:p>
        </p:txBody>
      </p:sp>
      <p:sp>
        <p:nvSpPr>
          <p:cNvPr id="10" name="Rectángulo 9">
            <a:extLst>
              <a:ext uri="{FF2B5EF4-FFF2-40B4-BE49-F238E27FC236}">
                <a16:creationId xmlns:a16="http://schemas.microsoft.com/office/drawing/2014/main" id="{3E9383F3-848E-4375-A7C1-E87735C52114}"/>
              </a:ext>
            </a:extLst>
          </p:cNvPr>
          <p:cNvSpPr/>
          <p:nvPr/>
        </p:nvSpPr>
        <p:spPr>
          <a:xfrm>
            <a:off x="206786" y="2862396"/>
            <a:ext cx="10945216" cy="707886"/>
          </a:xfrm>
          <a:prstGeom prst="rect">
            <a:avLst/>
          </a:prstGeom>
        </p:spPr>
        <p:txBody>
          <a:bodyPr wrap="square">
            <a:spAutoFit/>
          </a:bodyPr>
          <a:lstStyle/>
          <a:p>
            <a:pPr algn="just"/>
            <a:r>
              <a:rPr lang="es-CL" sz="2000" dirty="0"/>
              <a:t>Para publicar un reporte, luego de que se hallan realizado todas las modificaciones que se requiera se debe presionar en le botón “</a:t>
            </a:r>
            <a:r>
              <a:rPr lang="es-CL" sz="2000" dirty="0" err="1"/>
              <a:t>Publish</a:t>
            </a:r>
            <a:r>
              <a:rPr lang="es-CL" sz="2000" dirty="0"/>
              <a:t>” en la parte superior izquierda del menú principal superior.</a:t>
            </a:r>
          </a:p>
        </p:txBody>
      </p:sp>
      <p:pic>
        <p:nvPicPr>
          <p:cNvPr id="3" name="Imagen 2">
            <a:extLst>
              <a:ext uri="{FF2B5EF4-FFF2-40B4-BE49-F238E27FC236}">
                <a16:creationId xmlns:a16="http://schemas.microsoft.com/office/drawing/2014/main" id="{964CED9B-8F2F-4FBD-88DD-37C25A885C49}"/>
              </a:ext>
            </a:extLst>
          </p:cNvPr>
          <p:cNvPicPr>
            <a:picLocks noChangeAspect="1"/>
          </p:cNvPicPr>
          <p:nvPr/>
        </p:nvPicPr>
        <p:blipFill>
          <a:blip r:embed="rId3"/>
          <a:stretch>
            <a:fillRect/>
          </a:stretch>
        </p:blipFill>
        <p:spPr>
          <a:xfrm>
            <a:off x="5107062" y="3887886"/>
            <a:ext cx="1080120" cy="1273031"/>
          </a:xfrm>
          <a:prstGeom prst="rect">
            <a:avLst/>
          </a:prstGeom>
          <a:ln w="12700">
            <a:solidFill>
              <a:schemeClr val="tx2"/>
            </a:solidFill>
          </a:ln>
        </p:spPr>
      </p:pic>
    </p:spTree>
    <p:extLst>
      <p:ext uri="{BB962C8B-B14F-4D97-AF65-F5344CB8AC3E}">
        <p14:creationId xmlns:p14="http://schemas.microsoft.com/office/powerpoint/2010/main" val="3545211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Publicación de Reportes:</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1323439"/>
          </a:xfrm>
          <a:prstGeom prst="rect">
            <a:avLst/>
          </a:prstGeom>
        </p:spPr>
        <p:txBody>
          <a:bodyPr wrap="square">
            <a:spAutoFit/>
          </a:bodyPr>
          <a:lstStyle/>
          <a:p>
            <a:pPr algn="just"/>
            <a:r>
              <a:rPr lang="es-CL" sz="2000" dirty="0"/>
              <a:t>Power-BI abrirá una ventana donde le solicitará seleccionar un de los workspaces, que en el caso de las personas de desarrollo puede ser cualquiera de los que pertenezca a su ambiente y en el caso de los workspaces compartidos “Desarrollo”, “QA” y “Producción”, sólo puede ser el primero. Esto debido a que las publicaciones en QA y Producción son tareas que sólo puede realizar Soporte-TI.</a:t>
            </a:r>
          </a:p>
        </p:txBody>
      </p:sp>
      <p:sp>
        <p:nvSpPr>
          <p:cNvPr id="10" name="Rectángulo 9">
            <a:extLst>
              <a:ext uri="{FF2B5EF4-FFF2-40B4-BE49-F238E27FC236}">
                <a16:creationId xmlns:a16="http://schemas.microsoft.com/office/drawing/2014/main" id="{3E9383F3-848E-4375-A7C1-E87735C52114}"/>
              </a:ext>
            </a:extLst>
          </p:cNvPr>
          <p:cNvSpPr/>
          <p:nvPr/>
        </p:nvSpPr>
        <p:spPr>
          <a:xfrm>
            <a:off x="206786" y="2862396"/>
            <a:ext cx="7708588" cy="400110"/>
          </a:xfrm>
          <a:prstGeom prst="rect">
            <a:avLst/>
          </a:prstGeom>
        </p:spPr>
        <p:txBody>
          <a:bodyPr wrap="square">
            <a:spAutoFit/>
          </a:bodyPr>
          <a:lstStyle/>
          <a:p>
            <a:pPr algn="just"/>
            <a:r>
              <a:rPr lang="es-CL" sz="2000" dirty="0"/>
              <a:t>Seleccione el workspace correspondiente y presione el botón “Select”.</a:t>
            </a:r>
          </a:p>
        </p:txBody>
      </p:sp>
      <p:pic>
        <p:nvPicPr>
          <p:cNvPr id="4" name="Imagen 3">
            <a:extLst>
              <a:ext uri="{FF2B5EF4-FFF2-40B4-BE49-F238E27FC236}">
                <a16:creationId xmlns:a16="http://schemas.microsoft.com/office/drawing/2014/main" id="{1EB71FE8-6311-4ACF-8DFF-126AA8BCF6F4}"/>
              </a:ext>
            </a:extLst>
          </p:cNvPr>
          <p:cNvPicPr>
            <a:picLocks noChangeAspect="1"/>
          </p:cNvPicPr>
          <p:nvPr/>
        </p:nvPicPr>
        <p:blipFill>
          <a:blip r:embed="rId3"/>
          <a:stretch>
            <a:fillRect/>
          </a:stretch>
        </p:blipFill>
        <p:spPr>
          <a:xfrm>
            <a:off x="3023040" y="3356992"/>
            <a:ext cx="6044513" cy="3341209"/>
          </a:xfrm>
          <a:prstGeom prst="rect">
            <a:avLst/>
          </a:prstGeom>
          <a:ln w="12700">
            <a:solidFill>
              <a:schemeClr val="tx2"/>
            </a:solidFill>
          </a:ln>
        </p:spPr>
      </p:pic>
      <p:cxnSp>
        <p:nvCxnSpPr>
          <p:cNvPr id="8" name="Conector recto de flecha 7">
            <a:extLst>
              <a:ext uri="{FF2B5EF4-FFF2-40B4-BE49-F238E27FC236}">
                <a16:creationId xmlns:a16="http://schemas.microsoft.com/office/drawing/2014/main" id="{2484489A-CE53-4B82-BEDB-912B02B42842}"/>
              </a:ext>
            </a:extLst>
          </p:cNvPr>
          <p:cNvCxnSpPr>
            <a:cxnSpLocks/>
          </p:cNvCxnSpPr>
          <p:nvPr/>
        </p:nvCxnSpPr>
        <p:spPr>
          <a:xfrm>
            <a:off x="4098950" y="4891523"/>
            <a:ext cx="3672408" cy="141779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29990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Publicación de Reportes:</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1323439"/>
          </a:xfrm>
          <a:prstGeom prst="rect">
            <a:avLst/>
          </a:prstGeom>
        </p:spPr>
        <p:txBody>
          <a:bodyPr wrap="square">
            <a:spAutoFit/>
          </a:bodyPr>
          <a:lstStyle/>
          <a:p>
            <a:pPr algn="just"/>
            <a:r>
              <a:rPr lang="es-CL" sz="2000" dirty="0"/>
              <a:t>Si el Reporte ya existe en el workspace seleccionado, producto de que se está actualizando una versión de éste, aparecerá la siguiente ventana, donde deberá presionar el botón “</a:t>
            </a:r>
            <a:r>
              <a:rPr lang="es-CL" sz="2000" dirty="0" err="1"/>
              <a:t>Replace</a:t>
            </a:r>
            <a:r>
              <a:rPr lang="es-CL" sz="2000" dirty="0"/>
              <a:t>”. Luego aparecerá una segunda ventana indicando que el Reporte está siendo publicado. Al finalizar esta se mostrará una ventana indicado que el proceso de publicación ha terminado.</a:t>
            </a:r>
          </a:p>
        </p:txBody>
      </p:sp>
      <p:pic>
        <p:nvPicPr>
          <p:cNvPr id="5" name="Imagen 4">
            <a:extLst>
              <a:ext uri="{FF2B5EF4-FFF2-40B4-BE49-F238E27FC236}">
                <a16:creationId xmlns:a16="http://schemas.microsoft.com/office/drawing/2014/main" id="{EEC72B29-A6F1-4577-873E-EE99B557E9B7}"/>
              </a:ext>
            </a:extLst>
          </p:cNvPr>
          <p:cNvPicPr>
            <a:picLocks noChangeAspect="1"/>
          </p:cNvPicPr>
          <p:nvPr/>
        </p:nvPicPr>
        <p:blipFill>
          <a:blip r:embed="rId3"/>
          <a:stretch>
            <a:fillRect/>
          </a:stretch>
        </p:blipFill>
        <p:spPr>
          <a:xfrm>
            <a:off x="192077" y="3211851"/>
            <a:ext cx="5419613" cy="2089357"/>
          </a:xfrm>
          <a:prstGeom prst="rect">
            <a:avLst/>
          </a:prstGeom>
          <a:ln w="12700">
            <a:solidFill>
              <a:schemeClr val="tx2"/>
            </a:solidFill>
          </a:ln>
        </p:spPr>
      </p:pic>
      <p:pic>
        <p:nvPicPr>
          <p:cNvPr id="6" name="Imagen 5">
            <a:extLst>
              <a:ext uri="{FF2B5EF4-FFF2-40B4-BE49-F238E27FC236}">
                <a16:creationId xmlns:a16="http://schemas.microsoft.com/office/drawing/2014/main" id="{9F01ED3C-6984-4560-9BB1-248FB07E332B}"/>
              </a:ext>
            </a:extLst>
          </p:cNvPr>
          <p:cNvPicPr>
            <a:picLocks noChangeAspect="1"/>
          </p:cNvPicPr>
          <p:nvPr/>
        </p:nvPicPr>
        <p:blipFill>
          <a:blip r:embed="rId4"/>
          <a:stretch>
            <a:fillRect/>
          </a:stretch>
        </p:blipFill>
        <p:spPr>
          <a:xfrm>
            <a:off x="5911979" y="2997504"/>
            <a:ext cx="5490818" cy="2519728"/>
          </a:xfrm>
          <a:prstGeom prst="rect">
            <a:avLst/>
          </a:prstGeom>
          <a:ln w="12700">
            <a:solidFill>
              <a:schemeClr val="tx2"/>
            </a:solidFill>
          </a:ln>
        </p:spPr>
      </p:pic>
      <p:pic>
        <p:nvPicPr>
          <p:cNvPr id="7" name="Imagen 6">
            <a:extLst>
              <a:ext uri="{FF2B5EF4-FFF2-40B4-BE49-F238E27FC236}">
                <a16:creationId xmlns:a16="http://schemas.microsoft.com/office/drawing/2014/main" id="{04DE5219-99EA-4836-855E-C79F3FADEA4E}"/>
              </a:ext>
            </a:extLst>
          </p:cNvPr>
          <p:cNvPicPr>
            <a:picLocks noChangeAspect="1"/>
          </p:cNvPicPr>
          <p:nvPr/>
        </p:nvPicPr>
        <p:blipFill>
          <a:blip r:embed="rId5"/>
          <a:stretch>
            <a:fillRect/>
          </a:stretch>
        </p:blipFill>
        <p:spPr>
          <a:xfrm>
            <a:off x="3882926" y="5704419"/>
            <a:ext cx="3752703" cy="838392"/>
          </a:xfrm>
          <a:prstGeom prst="rect">
            <a:avLst/>
          </a:prstGeom>
          <a:ln w="12700">
            <a:solidFill>
              <a:schemeClr val="tx2"/>
            </a:solidFill>
          </a:ln>
        </p:spPr>
      </p:pic>
    </p:spTree>
    <p:extLst>
      <p:ext uri="{BB962C8B-B14F-4D97-AF65-F5344CB8AC3E}">
        <p14:creationId xmlns:p14="http://schemas.microsoft.com/office/powerpoint/2010/main" val="2598991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Roles:</a:t>
            </a:r>
          </a:p>
        </p:txBody>
      </p:sp>
      <p:sp>
        <p:nvSpPr>
          <p:cNvPr id="11" name="Rectángulo 10">
            <a:extLst>
              <a:ext uri="{FF2B5EF4-FFF2-40B4-BE49-F238E27FC236}">
                <a16:creationId xmlns:a16="http://schemas.microsoft.com/office/drawing/2014/main" id="{FAAB9E54-E109-4953-8764-25447B431CDA}"/>
              </a:ext>
            </a:extLst>
          </p:cNvPr>
          <p:cNvSpPr/>
          <p:nvPr/>
        </p:nvSpPr>
        <p:spPr>
          <a:xfrm>
            <a:off x="210518" y="1541155"/>
            <a:ext cx="10945216" cy="707886"/>
          </a:xfrm>
          <a:prstGeom prst="rect">
            <a:avLst/>
          </a:prstGeom>
        </p:spPr>
        <p:txBody>
          <a:bodyPr wrap="square">
            <a:spAutoFit/>
          </a:bodyPr>
          <a:lstStyle/>
          <a:p>
            <a:pPr algn="just"/>
            <a:r>
              <a:rPr lang="es-CL" sz="2000" dirty="0"/>
              <a:t>La configuración de los Roles (ya vista por el lado del sitio cloud de Power-BI) se realiza en Power-BI Desktop seleccionado la pestaña superior “</a:t>
            </a:r>
            <a:r>
              <a:rPr lang="es-CL" sz="2000" dirty="0" err="1"/>
              <a:t>Modeling</a:t>
            </a:r>
            <a:r>
              <a:rPr lang="es-CL" sz="2000" dirty="0"/>
              <a:t>” y luego presionando el botón “</a:t>
            </a:r>
            <a:r>
              <a:rPr lang="es-CL" sz="2000" dirty="0" err="1"/>
              <a:t>Manage</a:t>
            </a:r>
            <a:r>
              <a:rPr lang="es-CL" sz="2000" dirty="0"/>
              <a:t> Roles”.</a:t>
            </a:r>
          </a:p>
        </p:txBody>
      </p:sp>
      <p:pic>
        <p:nvPicPr>
          <p:cNvPr id="3" name="Imagen 2">
            <a:extLst>
              <a:ext uri="{FF2B5EF4-FFF2-40B4-BE49-F238E27FC236}">
                <a16:creationId xmlns:a16="http://schemas.microsoft.com/office/drawing/2014/main" id="{67B556F6-623B-406A-9A85-F89E18613E6A}"/>
              </a:ext>
            </a:extLst>
          </p:cNvPr>
          <p:cNvPicPr>
            <a:picLocks noChangeAspect="1"/>
          </p:cNvPicPr>
          <p:nvPr/>
        </p:nvPicPr>
        <p:blipFill>
          <a:blip r:embed="rId3"/>
          <a:stretch>
            <a:fillRect/>
          </a:stretch>
        </p:blipFill>
        <p:spPr>
          <a:xfrm>
            <a:off x="498550" y="2649151"/>
            <a:ext cx="3096344" cy="361920"/>
          </a:xfrm>
          <a:prstGeom prst="rect">
            <a:avLst/>
          </a:prstGeom>
          <a:ln w="12700">
            <a:solidFill>
              <a:schemeClr val="tx2"/>
            </a:solidFill>
          </a:ln>
        </p:spPr>
      </p:pic>
      <p:pic>
        <p:nvPicPr>
          <p:cNvPr id="4" name="Imagen 3">
            <a:extLst>
              <a:ext uri="{FF2B5EF4-FFF2-40B4-BE49-F238E27FC236}">
                <a16:creationId xmlns:a16="http://schemas.microsoft.com/office/drawing/2014/main" id="{6147FC04-FD59-4F6F-A378-E1EA23EC156B}"/>
              </a:ext>
            </a:extLst>
          </p:cNvPr>
          <p:cNvPicPr>
            <a:picLocks noChangeAspect="1"/>
          </p:cNvPicPr>
          <p:nvPr/>
        </p:nvPicPr>
        <p:blipFill>
          <a:blip r:embed="rId4"/>
          <a:stretch>
            <a:fillRect/>
          </a:stretch>
        </p:blipFill>
        <p:spPr>
          <a:xfrm>
            <a:off x="4787350" y="2376931"/>
            <a:ext cx="679752" cy="906360"/>
          </a:xfrm>
          <a:prstGeom prst="rect">
            <a:avLst/>
          </a:prstGeom>
          <a:ln w="12700">
            <a:solidFill>
              <a:schemeClr val="tx2"/>
            </a:solidFill>
          </a:ln>
        </p:spPr>
      </p:pic>
      <p:cxnSp>
        <p:nvCxnSpPr>
          <p:cNvPr id="10" name="Conector recto de flecha 9">
            <a:extLst>
              <a:ext uri="{FF2B5EF4-FFF2-40B4-BE49-F238E27FC236}">
                <a16:creationId xmlns:a16="http://schemas.microsoft.com/office/drawing/2014/main" id="{8B6BDA21-971E-44E9-B3A3-932B33DE4E28}"/>
              </a:ext>
            </a:extLst>
          </p:cNvPr>
          <p:cNvCxnSpPr>
            <a:cxnSpLocks/>
            <a:stCxn id="3" idx="3"/>
            <a:endCxn id="4" idx="1"/>
          </p:cNvCxnSpPr>
          <p:nvPr/>
        </p:nvCxnSpPr>
        <p:spPr>
          <a:xfrm>
            <a:off x="3594894" y="2830111"/>
            <a:ext cx="119245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3" name="Rectángulo 12">
            <a:extLst>
              <a:ext uri="{FF2B5EF4-FFF2-40B4-BE49-F238E27FC236}">
                <a16:creationId xmlns:a16="http://schemas.microsoft.com/office/drawing/2014/main" id="{E6469D2B-76B5-46F2-951A-7B6EB327CE2D}"/>
              </a:ext>
            </a:extLst>
          </p:cNvPr>
          <p:cNvSpPr/>
          <p:nvPr/>
        </p:nvSpPr>
        <p:spPr>
          <a:xfrm>
            <a:off x="210518" y="3657830"/>
            <a:ext cx="10945216" cy="1323439"/>
          </a:xfrm>
          <a:prstGeom prst="rect">
            <a:avLst/>
          </a:prstGeom>
        </p:spPr>
        <p:txBody>
          <a:bodyPr wrap="square">
            <a:spAutoFit/>
          </a:bodyPr>
          <a:lstStyle/>
          <a:p>
            <a:pPr algn="just"/>
            <a:r>
              <a:rPr lang="es-CL" sz="2000" dirty="0"/>
              <a:t>Conceptualmente los Roles son simplemente filtros que se pueden aplicar sobre columnas de la tablas del modelo DataMart. Donde se debe establecer un Alias reconocible para el rol y las condiciones de filtrado que éste tendrá si se aplica sobre un usuario de Power-BI específico que tenga compartido el reporte. Las reglas de filtro se configuran mediante sentencias DAX de Power-BI.</a:t>
            </a:r>
          </a:p>
        </p:txBody>
      </p:sp>
    </p:spTree>
    <p:extLst>
      <p:ext uri="{BB962C8B-B14F-4D97-AF65-F5344CB8AC3E}">
        <p14:creationId xmlns:p14="http://schemas.microsoft.com/office/powerpoint/2010/main" val="60798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Componentes de un Reporte en Power-BI</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729192" cy="1015663"/>
          </a:xfrm>
          <a:prstGeom prst="rect">
            <a:avLst/>
          </a:prstGeom>
          <a:noFill/>
        </p:spPr>
        <p:txBody>
          <a:bodyPr wrap="square" rtlCol="0">
            <a:spAutoFit/>
          </a:bodyPr>
          <a:lstStyle/>
          <a:p>
            <a:pPr marL="285750" indent="-285750" algn="just">
              <a:buFont typeface="Arial" panose="020B0604020202020204" pitchFamily="34" charset="0"/>
              <a:buChar char="•"/>
            </a:pPr>
            <a:r>
              <a:rPr lang="es-CL" sz="2000" dirty="0"/>
              <a:t>Por motivos de simplificación se referirá como un “Reporte” a lo que comúnmente se conoce como a la presentación de un set de datos en forma de gráficos, indicadores numéricos, grillas y filtros que permiten la actualización de la información presentada en tiempo de ejecución.</a:t>
            </a:r>
          </a:p>
        </p:txBody>
      </p:sp>
      <p:sp>
        <p:nvSpPr>
          <p:cNvPr id="24" name="CuadroTexto 23">
            <a:extLst>
              <a:ext uri="{FF2B5EF4-FFF2-40B4-BE49-F238E27FC236}">
                <a16:creationId xmlns:a16="http://schemas.microsoft.com/office/drawing/2014/main" id="{2CAE2DF4-E80C-4B37-994C-AE40FBDBB2AC}"/>
              </a:ext>
            </a:extLst>
          </p:cNvPr>
          <p:cNvSpPr txBox="1"/>
          <p:nvPr/>
        </p:nvSpPr>
        <p:spPr>
          <a:xfrm>
            <a:off x="354534" y="2356431"/>
            <a:ext cx="10729192" cy="707886"/>
          </a:xfrm>
          <a:prstGeom prst="rect">
            <a:avLst/>
          </a:prstGeom>
          <a:noFill/>
        </p:spPr>
        <p:txBody>
          <a:bodyPr wrap="square" rtlCol="0">
            <a:spAutoFit/>
          </a:bodyPr>
          <a:lstStyle/>
          <a:p>
            <a:pPr marL="285750" indent="-285750" algn="just">
              <a:buFont typeface="Arial" panose="020B0604020202020204" pitchFamily="34" charset="0"/>
              <a:buChar char="•"/>
            </a:pPr>
            <a:r>
              <a:rPr lang="es-CL" sz="2000" dirty="0"/>
              <a:t>Sin embargo, en lo que a Power-BI respecta, un Reporte está compuesto por al menos 3 elementos básicos necesarios para la implementación de cualquiera de ellos.</a:t>
            </a:r>
          </a:p>
        </p:txBody>
      </p:sp>
      <p:sp>
        <p:nvSpPr>
          <p:cNvPr id="27" name="CuadroTexto 26">
            <a:extLst>
              <a:ext uri="{FF2B5EF4-FFF2-40B4-BE49-F238E27FC236}">
                <a16:creationId xmlns:a16="http://schemas.microsoft.com/office/drawing/2014/main" id="{ADE0020A-9E3E-4EFD-BB3F-D74379606AE1}"/>
              </a:ext>
            </a:extLst>
          </p:cNvPr>
          <p:cNvSpPr txBox="1"/>
          <p:nvPr/>
        </p:nvSpPr>
        <p:spPr>
          <a:xfrm>
            <a:off x="354534" y="3235508"/>
            <a:ext cx="10729192" cy="1015663"/>
          </a:xfrm>
          <a:prstGeom prst="rect">
            <a:avLst/>
          </a:prstGeom>
          <a:noFill/>
        </p:spPr>
        <p:txBody>
          <a:bodyPr wrap="square" rtlCol="0">
            <a:spAutoFit/>
          </a:bodyPr>
          <a:lstStyle/>
          <a:p>
            <a:pPr marL="742950" lvl="1" indent="-285750" algn="just">
              <a:buFont typeface="Courier New" panose="02070309020205020404" pitchFamily="49" charset="0"/>
              <a:buChar char="o"/>
            </a:pPr>
            <a:r>
              <a:rPr lang="es-CL" sz="2000" b="1" dirty="0"/>
              <a:t>Reporte: </a:t>
            </a:r>
            <a:r>
              <a:rPr lang="es-CL" sz="2000" dirty="0"/>
              <a:t>Es el conjunto visual de elementos que se presentan al usuario más la programación involucrada en los cálculos, métricas, despliegue, funcionalidades de filtro y la utilización de Datasets y Fuentes de Datos procesados por medio de consultas en T-SQL o DAX.</a:t>
            </a:r>
          </a:p>
        </p:txBody>
      </p:sp>
      <p:sp>
        <p:nvSpPr>
          <p:cNvPr id="8" name="CuadroTexto 7">
            <a:extLst>
              <a:ext uri="{FF2B5EF4-FFF2-40B4-BE49-F238E27FC236}">
                <a16:creationId xmlns:a16="http://schemas.microsoft.com/office/drawing/2014/main" id="{732A0F94-A53C-4CAC-9D77-C4B0A5279E1E}"/>
              </a:ext>
            </a:extLst>
          </p:cNvPr>
          <p:cNvSpPr txBox="1"/>
          <p:nvPr/>
        </p:nvSpPr>
        <p:spPr>
          <a:xfrm>
            <a:off x="354534" y="4455403"/>
            <a:ext cx="10729192" cy="1938992"/>
          </a:xfrm>
          <a:prstGeom prst="rect">
            <a:avLst/>
          </a:prstGeom>
          <a:noFill/>
        </p:spPr>
        <p:txBody>
          <a:bodyPr wrap="square" rtlCol="0">
            <a:spAutoFit/>
          </a:bodyPr>
          <a:lstStyle/>
          <a:p>
            <a:pPr marL="800100" lvl="1" indent="-342900" algn="just">
              <a:buFont typeface="Courier New" panose="02070309020205020404" pitchFamily="49" charset="0"/>
              <a:buChar char="o"/>
            </a:pPr>
            <a:r>
              <a:rPr lang="es-CL" sz="2000" b="1" dirty="0"/>
              <a:t>Dataset: </a:t>
            </a:r>
            <a:r>
              <a:rPr lang="es-CL" sz="2000" dirty="0"/>
              <a:t>Es la fuente de datos primaria embebida dentro de un Reporte la cual no requiere de ninguna intermediación para acceder a ella. Del punto de vista de un reporte clásico de BI corresponde al conjunto de datos estructurados en modelos comúnmente utilizados en las Bases de Datos de un DataMart como: Estrella, Copo de Nieve o cubo OLAP. Los datos requeridos para generar o actualizar la información de un Dataset provienen de las fuentes de datos.</a:t>
            </a:r>
          </a:p>
        </p:txBody>
      </p:sp>
    </p:spTree>
    <p:extLst>
      <p:ext uri="{BB962C8B-B14F-4D97-AF65-F5344CB8AC3E}">
        <p14:creationId xmlns:p14="http://schemas.microsoft.com/office/powerpoint/2010/main" val="2036482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Power-BI Desktop:</a:t>
            </a:r>
          </a:p>
        </p:txBody>
      </p:sp>
      <p:sp>
        <p:nvSpPr>
          <p:cNvPr id="2" name="Rectángulo 1">
            <a:extLst>
              <a:ext uri="{FF2B5EF4-FFF2-40B4-BE49-F238E27FC236}">
                <a16:creationId xmlns:a16="http://schemas.microsoft.com/office/drawing/2014/main" id="{0065F679-0A99-47E0-B92C-6C6D9D4051CF}"/>
              </a:ext>
            </a:extLst>
          </p:cNvPr>
          <p:cNvSpPr/>
          <p:nvPr/>
        </p:nvSpPr>
        <p:spPr>
          <a:xfrm>
            <a:off x="210518" y="1141045"/>
            <a:ext cx="5256584" cy="400110"/>
          </a:xfrm>
          <a:prstGeom prst="rect">
            <a:avLst/>
          </a:prstGeom>
        </p:spPr>
        <p:txBody>
          <a:bodyPr wrap="square">
            <a:spAutoFit/>
          </a:bodyPr>
          <a:lstStyle/>
          <a:p>
            <a:pPr algn="just"/>
            <a:r>
              <a:rPr lang="es-CL" sz="2000" b="1" dirty="0"/>
              <a:t>Configuración de Roles:</a:t>
            </a:r>
          </a:p>
        </p:txBody>
      </p:sp>
      <p:pic>
        <p:nvPicPr>
          <p:cNvPr id="6" name="Imagen 5">
            <a:extLst>
              <a:ext uri="{FF2B5EF4-FFF2-40B4-BE49-F238E27FC236}">
                <a16:creationId xmlns:a16="http://schemas.microsoft.com/office/drawing/2014/main" id="{D9125EE1-7ABB-4873-8385-87A9BC3332BF}"/>
              </a:ext>
            </a:extLst>
          </p:cNvPr>
          <p:cNvPicPr>
            <a:picLocks noChangeAspect="1"/>
          </p:cNvPicPr>
          <p:nvPr/>
        </p:nvPicPr>
        <p:blipFill>
          <a:blip r:embed="rId3"/>
          <a:stretch>
            <a:fillRect/>
          </a:stretch>
        </p:blipFill>
        <p:spPr>
          <a:xfrm>
            <a:off x="2362634" y="2540626"/>
            <a:ext cx="6640983" cy="2612916"/>
          </a:xfrm>
          <a:prstGeom prst="rect">
            <a:avLst/>
          </a:prstGeom>
          <a:ln w="12700">
            <a:solidFill>
              <a:schemeClr val="tx2"/>
            </a:solidFill>
          </a:ln>
        </p:spPr>
      </p:pic>
      <p:sp>
        <p:nvSpPr>
          <p:cNvPr id="5" name="Rectángulo 4">
            <a:extLst>
              <a:ext uri="{FF2B5EF4-FFF2-40B4-BE49-F238E27FC236}">
                <a16:creationId xmlns:a16="http://schemas.microsoft.com/office/drawing/2014/main" id="{28555143-2ED6-4E49-B54D-03513AEB99F1}"/>
              </a:ext>
            </a:extLst>
          </p:cNvPr>
          <p:cNvSpPr/>
          <p:nvPr/>
        </p:nvSpPr>
        <p:spPr>
          <a:xfrm>
            <a:off x="210518" y="1524963"/>
            <a:ext cx="10945216" cy="1015663"/>
          </a:xfrm>
          <a:prstGeom prst="rect">
            <a:avLst/>
          </a:prstGeom>
        </p:spPr>
        <p:txBody>
          <a:bodyPr wrap="square">
            <a:spAutoFit/>
          </a:bodyPr>
          <a:lstStyle/>
          <a:p>
            <a:pPr algn="just"/>
            <a:r>
              <a:rPr lang="es-CL" sz="2000" dirty="0"/>
              <a:t>En la sección derecha del manejo de roles se crea un alias para el conjunto de reglas a utilizar, en este caso “EDYEN + GRECIA + EFP”. En las tablas o vistas se pueden seleccionar las columnas a ser filtradas y en la sección de la derecha se establece la regla específica para el filtro como expresión DAX.</a:t>
            </a:r>
          </a:p>
        </p:txBody>
      </p:sp>
      <p:sp>
        <p:nvSpPr>
          <p:cNvPr id="7" name="Rectángulo 6">
            <a:extLst>
              <a:ext uri="{FF2B5EF4-FFF2-40B4-BE49-F238E27FC236}">
                <a16:creationId xmlns:a16="http://schemas.microsoft.com/office/drawing/2014/main" id="{BE3115EC-043F-45A2-A2C3-D9A094B5A926}"/>
              </a:ext>
            </a:extLst>
          </p:cNvPr>
          <p:cNvSpPr/>
          <p:nvPr/>
        </p:nvSpPr>
        <p:spPr>
          <a:xfrm>
            <a:off x="210518" y="5209123"/>
            <a:ext cx="10945216" cy="1015663"/>
          </a:xfrm>
          <a:prstGeom prst="rect">
            <a:avLst/>
          </a:prstGeom>
        </p:spPr>
        <p:txBody>
          <a:bodyPr wrap="square">
            <a:spAutoFit/>
          </a:bodyPr>
          <a:lstStyle/>
          <a:p>
            <a:pPr algn="just"/>
            <a:r>
              <a:rPr lang="es-CL" sz="2000" dirty="0"/>
              <a:t>En este caso de generó un rol con el alias “EDYEN + GRECIA + EFP” con la regla de filtrado en DAX que especifica que: Cualquier usuario con este reporte compartido y el rol aplicado, sólo podrá acceder a la información cuyos clientes [TH Data Lawen].[cliente] = “EDYEN” || “GRECIA” || “EFP”.</a:t>
            </a:r>
          </a:p>
        </p:txBody>
      </p:sp>
      <p:sp>
        <p:nvSpPr>
          <p:cNvPr id="8" name="Rectángulo 7">
            <a:extLst>
              <a:ext uri="{FF2B5EF4-FFF2-40B4-BE49-F238E27FC236}">
                <a16:creationId xmlns:a16="http://schemas.microsoft.com/office/drawing/2014/main" id="{4B17D0F7-FEA5-45D2-860B-8DCC8683162B}"/>
              </a:ext>
            </a:extLst>
          </p:cNvPr>
          <p:cNvSpPr/>
          <p:nvPr/>
        </p:nvSpPr>
        <p:spPr>
          <a:xfrm>
            <a:off x="210518" y="6144087"/>
            <a:ext cx="10945216" cy="707886"/>
          </a:xfrm>
          <a:prstGeom prst="rect">
            <a:avLst/>
          </a:prstGeom>
        </p:spPr>
        <p:txBody>
          <a:bodyPr wrap="square">
            <a:spAutoFit/>
          </a:bodyPr>
          <a:lstStyle/>
          <a:p>
            <a:pPr algn="just"/>
            <a:r>
              <a:rPr lang="es-CL" sz="2000" dirty="0"/>
              <a:t>Una vez publicado este reporte se deben asignar a las cuentas de los clientes correspondientes en el sitio cloud de Power-BI.</a:t>
            </a:r>
          </a:p>
        </p:txBody>
      </p:sp>
    </p:spTree>
    <p:extLst>
      <p:ext uri="{BB962C8B-B14F-4D97-AF65-F5344CB8AC3E}">
        <p14:creationId xmlns:p14="http://schemas.microsoft.com/office/powerpoint/2010/main" val="1187251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GitHub:</a:t>
            </a:r>
          </a:p>
        </p:txBody>
      </p:sp>
      <p:sp>
        <p:nvSpPr>
          <p:cNvPr id="4" name="Rectángulo 3">
            <a:extLst>
              <a:ext uri="{FF2B5EF4-FFF2-40B4-BE49-F238E27FC236}">
                <a16:creationId xmlns:a16="http://schemas.microsoft.com/office/drawing/2014/main" id="{3E874DFA-7C68-4AFA-A8A4-BF86868DE64E}"/>
              </a:ext>
            </a:extLst>
          </p:cNvPr>
          <p:cNvSpPr/>
          <p:nvPr/>
        </p:nvSpPr>
        <p:spPr>
          <a:xfrm>
            <a:off x="210518" y="1141045"/>
            <a:ext cx="2376264" cy="400110"/>
          </a:xfrm>
          <a:prstGeom prst="rect">
            <a:avLst/>
          </a:prstGeom>
        </p:spPr>
        <p:txBody>
          <a:bodyPr wrap="square">
            <a:spAutoFit/>
          </a:bodyPr>
          <a:lstStyle/>
          <a:p>
            <a:pPr algn="just"/>
            <a:r>
              <a:rPr lang="es-CL" sz="2000" b="1" dirty="0"/>
              <a:t>Repositorio GitHub:</a:t>
            </a:r>
          </a:p>
        </p:txBody>
      </p:sp>
      <p:sp>
        <p:nvSpPr>
          <p:cNvPr id="5" name="Rectángulo 4">
            <a:extLst>
              <a:ext uri="{FF2B5EF4-FFF2-40B4-BE49-F238E27FC236}">
                <a16:creationId xmlns:a16="http://schemas.microsoft.com/office/drawing/2014/main" id="{1553E576-223B-4482-A11A-E731C5C82543}"/>
              </a:ext>
            </a:extLst>
          </p:cNvPr>
          <p:cNvSpPr/>
          <p:nvPr/>
        </p:nvSpPr>
        <p:spPr>
          <a:xfrm>
            <a:off x="220697" y="1544676"/>
            <a:ext cx="6120680" cy="400110"/>
          </a:xfrm>
          <a:prstGeom prst="rect">
            <a:avLst/>
          </a:prstGeom>
        </p:spPr>
        <p:txBody>
          <a:bodyPr wrap="square">
            <a:spAutoFit/>
          </a:bodyPr>
          <a:lstStyle/>
          <a:p>
            <a:pPr algn="just"/>
            <a:r>
              <a:rPr lang="es-CL" sz="2000" dirty="0"/>
              <a:t>Repositorio: </a:t>
            </a:r>
            <a:r>
              <a:rPr lang="es-CL" sz="2000" dirty="0">
                <a:hlinkClick r:id="rId3"/>
              </a:rPr>
              <a:t>https://github.com/sw-hcm-dl/Power-BI.git</a:t>
            </a:r>
            <a:r>
              <a:rPr lang="es-CL" sz="2000" dirty="0"/>
              <a:t> </a:t>
            </a:r>
          </a:p>
        </p:txBody>
      </p:sp>
      <p:sp>
        <p:nvSpPr>
          <p:cNvPr id="6" name="Rectángulo 5">
            <a:extLst>
              <a:ext uri="{FF2B5EF4-FFF2-40B4-BE49-F238E27FC236}">
                <a16:creationId xmlns:a16="http://schemas.microsoft.com/office/drawing/2014/main" id="{6908B182-8C8E-457D-8F11-5AB7ADCD42BC}"/>
              </a:ext>
            </a:extLst>
          </p:cNvPr>
          <p:cNvSpPr/>
          <p:nvPr/>
        </p:nvSpPr>
        <p:spPr>
          <a:xfrm>
            <a:off x="210518" y="2060848"/>
            <a:ext cx="10945216" cy="1015663"/>
          </a:xfrm>
          <a:prstGeom prst="rect">
            <a:avLst/>
          </a:prstGeom>
        </p:spPr>
        <p:txBody>
          <a:bodyPr wrap="square">
            <a:spAutoFit/>
          </a:bodyPr>
          <a:lstStyle/>
          <a:p>
            <a:pPr algn="just"/>
            <a:r>
              <a:rPr lang="es-CL" sz="2000" dirty="0"/>
              <a:t>El repositorio GitHub para reportes de Power-BI no se utiliza con control de versiones debido a que los archivos .</a:t>
            </a:r>
            <a:r>
              <a:rPr lang="es-CL" sz="2000" dirty="0" err="1"/>
              <a:t>pibx</a:t>
            </a:r>
            <a:r>
              <a:rPr lang="es-CL" sz="2000" dirty="0"/>
              <a:t> pueden pesar sobre los 100 MB, máximo permitido para archivos binarios y además porque en estos archivos no se maneja código fuente de ningún tipo, son archivos binarios.</a:t>
            </a:r>
          </a:p>
        </p:txBody>
      </p:sp>
      <p:pic>
        <p:nvPicPr>
          <p:cNvPr id="2" name="Imagen 1">
            <a:extLst>
              <a:ext uri="{FF2B5EF4-FFF2-40B4-BE49-F238E27FC236}">
                <a16:creationId xmlns:a16="http://schemas.microsoft.com/office/drawing/2014/main" id="{AF07C47C-CA63-4AD2-A70A-ED50870B4F53}"/>
              </a:ext>
            </a:extLst>
          </p:cNvPr>
          <p:cNvPicPr>
            <a:picLocks noChangeAspect="1"/>
          </p:cNvPicPr>
          <p:nvPr/>
        </p:nvPicPr>
        <p:blipFill>
          <a:blip r:embed="rId4"/>
          <a:stretch>
            <a:fillRect/>
          </a:stretch>
        </p:blipFill>
        <p:spPr>
          <a:xfrm>
            <a:off x="282526" y="3938422"/>
            <a:ext cx="2153655" cy="1456924"/>
          </a:xfrm>
          <a:prstGeom prst="rect">
            <a:avLst/>
          </a:prstGeom>
        </p:spPr>
      </p:pic>
      <p:cxnSp>
        <p:nvCxnSpPr>
          <p:cNvPr id="8" name="Conector recto de flecha 7">
            <a:extLst>
              <a:ext uri="{FF2B5EF4-FFF2-40B4-BE49-F238E27FC236}">
                <a16:creationId xmlns:a16="http://schemas.microsoft.com/office/drawing/2014/main" id="{FFCAD46B-54B0-4283-9ABC-9B7C3B3C769F}"/>
              </a:ext>
            </a:extLst>
          </p:cNvPr>
          <p:cNvCxnSpPr>
            <a:cxnSpLocks/>
          </p:cNvCxnSpPr>
          <p:nvPr/>
        </p:nvCxnSpPr>
        <p:spPr>
          <a:xfrm>
            <a:off x="1539374" y="4154446"/>
            <a:ext cx="2280165"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0" name="Rectángulo 9">
            <a:extLst>
              <a:ext uri="{FF2B5EF4-FFF2-40B4-BE49-F238E27FC236}">
                <a16:creationId xmlns:a16="http://schemas.microsoft.com/office/drawing/2014/main" id="{DD2DECDB-9276-4C37-9C5F-13E4823D5E64}"/>
              </a:ext>
            </a:extLst>
          </p:cNvPr>
          <p:cNvSpPr/>
          <p:nvPr/>
        </p:nvSpPr>
        <p:spPr>
          <a:xfrm>
            <a:off x="3819539" y="3973822"/>
            <a:ext cx="5793352" cy="1323439"/>
          </a:xfrm>
          <a:prstGeom prst="rect">
            <a:avLst/>
          </a:prstGeom>
        </p:spPr>
        <p:txBody>
          <a:bodyPr wrap="square">
            <a:spAutoFit/>
          </a:bodyPr>
          <a:lstStyle/>
          <a:p>
            <a:pPr algn="just"/>
            <a:r>
              <a:rPr lang="es-CL" sz="2000" dirty="0"/>
              <a:t>La carpeta Archivos contiene instaladores o drivers específicos que se han utilizado para implementar los reportes, como por ejemplo la última versión del Gateway.</a:t>
            </a:r>
          </a:p>
        </p:txBody>
      </p:sp>
      <p:cxnSp>
        <p:nvCxnSpPr>
          <p:cNvPr id="13" name="Conector recto de flecha 12">
            <a:extLst>
              <a:ext uri="{FF2B5EF4-FFF2-40B4-BE49-F238E27FC236}">
                <a16:creationId xmlns:a16="http://schemas.microsoft.com/office/drawing/2014/main" id="{4952D1BC-6260-4B3F-B6FA-F25FE10D9E1E}"/>
              </a:ext>
            </a:extLst>
          </p:cNvPr>
          <p:cNvCxnSpPr>
            <a:cxnSpLocks/>
          </p:cNvCxnSpPr>
          <p:nvPr/>
        </p:nvCxnSpPr>
        <p:spPr>
          <a:xfrm>
            <a:off x="2259454" y="5189384"/>
            <a:ext cx="1383358" cy="84397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Conector recto de flecha 15">
            <a:extLst>
              <a:ext uri="{FF2B5EF4-FFF2-40B4-BE49-F238E27FC236}">
                <a16:creationId xmlns:a16="http://schemas.microsoft.com/office/drawing/2014/main" id="{48ED6E25-F004-4AEE-88D2-61A00421663D}"/>
              </a:ext>
            </a:extLst>
          </p:cNvPr>
          <p:cNvCxnSpPr>
            <a:cxnSpLocks/>
          </p:cNvCxnSpPr>
          <p:nvPr/>
        </p:nvCxnSpPr>
        <p:spPr>
          <a:xfrm>
            <a:off x="2259454" y="4286965"/>
            <a:ext cx="0" cy="926790"/>
          </a:xfrm>
          <a:prstGeom prst="straightConnector1">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Conector recto de flecha 18">
            <a:extLst>
              <a:ext uri="{FF2B5EF4-FFF2-40B4-BE49-F238E27FC236}">
                <a16:creationId xmlns:a16="http://schemas.microsoft.com/office/drawing/2014/main" id="{1555EAC9-5539-4707-B571-B0E391279C97}"/>
              </a:ext>
            </a:extLst>
          </p:cNvPr>
          <p:cNvCxnSpPr>
            <a:cxnSpLocks/>
          </p:cNvCxnSpPr>
          <p:nvPr/>
        </p:nvCxnSpPr>
        <p:spPr>
          <a:xfrm>
            <a:off x="1971422" y="4298462"/>
            <a:ext cx="288032" cy="0"/>
          </a:xfrm>
          <a:prstGeom prst="straightConnector1">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4" name="Rectángulo 23">
            <a:extLst>
              <a:ext uri="{FF2B5EF4-FFF2-40B4-BE49-F238E27FC236}">
                <a16:creationId xmlns:a16="http://schemas.microsoft.com/office/drawing/2014/main" id="{B57364F4-EAA8-43D8-AA93-557DBA6C9A15}"/>
              </a:ext>
            </a:extLst>
          </p:cNvPr>
          <p:cNvSpPr/>
          <p:nvPr/>
        </p:nvSpPr>
        <p:spPr>
          <a:xfrm>
            <a:off x="3666901" y="5822746"/>
            <a:ext cx="5945989" cy="707886"/>
          </a:xfrm>
          <a:prstGeom prst="rect">
            <a:avLst/>
          </a:prstGeom>
        </p:spPr>
        <p:txBody>
          <a:bodyPr wrap="square">
            <a:spAutoFit/>
          </a:bodyPr>
          <a:lstStyle/>
          <a:p>
            <a:pPr algn="just"/>
            <a:r>
              <a:rPr lang="es-CL" sz="2000" dirty="0"/>
              <a:t>El resto de las carpetas corresponde a los reportes desarrollados y versionados por medio del nombre.</a:t>
            </a:r>
          </a:p>
        </p:txBody>
      </p:sp>
      <p:sp>
        <p:nvSpPr>
          <p:cNvPr id="25" name="Rectángulo 24">
            <a:extLst>
              <a:ext uri="{FF2B5EF4-FFF2-40B4-BE49-F238E27FC236}">
                <a16:creationId xmlns:a16="http://schemas.microsoft.com/office/drawing/2014/main" id="{FDC7EBEE-38A6-40CA-A99D-1F18AB4CD34A}"/>
              </a:ext>
            </a:extLst>
          </p:cNvPr>
          <p:cNvSpPr/>
          <p:nvPr/>
        </p:nvSpPr>
        <p:spPr>
          <a:xfrm>
            <a:off x="210518" y="3230289"/>
            <a:ext cx="5359746" cy="400110"/>
          </a:xfrm>
          <a:prstGeom prst="rect">
            <a:avLst/>
          </a:prstGeom>
        </p:spPr>
        <p:txBody>
          <a:bodyPr wrap="square">
            <a:spAutoFit/>
          </a:bodyPr>
          <a:lstStyle/>
          <a:p>
            <a:pPr algn="just"/>
            <a:r>
              <a:rPr lang="es-CL" sz="2000" dirty="0"/>
              <a:t>La estructura general de la raíz del repositorio es:</a:t>
            </a:r>
          </a:p>
        </p:txBody>
      </p:sp>
    </p:spTree>
    <p:extLst>
      <p:ext uri="{BB962C8B-B14F-4D97-AF65-F5344CB8AC3E}">
        <p14:creationId xmlns:p14="http://schemas.microsoft.com/office/powerpoint/2010/main" val="3782877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GitHub:</a:t>
            </a:r>
          </a:p>
        </p:txBody>
      </p:sp>
      <p:sp>
        <p:nvSpPr>
          <p:cNvPr id="4" name="Rectángulo 3">
            <a:extLst>
              <a:ext uri="{FF2B5EF4-FFF2-40B4-BE49-F238E27FC236}">
                <a16:creationId xmlns:a16="http://schemas.microsoft.com/office/drawing/2014/main" id="{3E874DFA-7C68-4AFA-A8A4-BF86868DE64E}"/>
              </a:ext>
            </a:extLst>
          </p:cNvPr>
          <p:cNvSpPr/>
          <p:nvPr/>
        </p:nvSpPr>
        <p:spPr>
          <a:xfrm>
            <a:off x="210518" y="1141045"/>
            <a:ext cx="2376264" cy="400110"/>
          </a:xfrm>
          <a:prstGeom prst="rect">
            <a:avLst/>
          </a:prstGeom>
        </p:spPr>
        <p:txBody>
          <a:bodyPr wrap="square">
            <a:spAutoFit/>
          </a:bodyPr>
          <a:lstStyle/>
          <a:p>
            <a:pPr algn="just"/>
            <a:r>
              <a:rPr lang="es-CL" sz="2000" b="1" dirty="0"/>
              <a:t>Repositorio GitHub:</a:t>
            </a:r>
          </a:p>
        </p:txBody>
      </p:sp>
      <p:sp>
        <p:nvSpPr>
          <p:cNvPr id="6" name="Rectángulo 5">
            <a:extLst>
              <a:ext uri="{FF2B5EF4-FFF2-40B4-BE49-F238E27FC236}">
                <a16:creationId xmlns:a16="http://schemas.microsoft.com/office/drawing/2014/main" id="{6908B182-8C8E-457D-8F11-5AB7ADCD42BC}"/>
              </a:ext>
            </a:extLst>
          </p:cNvPr>
          <p:cNvSpPr/>
          <p:nvPr/>
        </p:nvSpPr>
        <p:spPr>
          <a:xfrm>
            <a:off x="210518" y="1571947"/>
            <a:ext cx="10945216" cy="1015663"/>
          </a:xfrm>
          <a:prstGeom prst="rect">
            <a:avLst/>
          </a:prstGeom>
        </p:spPr>
        <p:txBody>
          <a:bodyPr wrap="square">
            <a:spAutoFit/>
          </a:bodyPr>
          <a:lstStyle/>
          <a:p>
            <a:pPr algn="just"/>
            <a:r>
              <a:rPr lang="es-CL" sz="2000" dirty="0"/>
              <a:t>Dentro de cada carpeta correspondiente a los reportes existe una subcarpeta para almacenar estilos e imágenes utilizadas en el diseño, y otra subcarpeta llamada “Reportes” donde se encuentran las distintas versiones del reporte con la siguiente nomenclatura:</a:t>
            </a:r>
          </a:p>
        </p:txBody>
      </p:sp>
      <p:sp>
        <p:nvSpPr>
          <p:cNvPr id="25" name="Rectángulo 24">
            <a:extLst>
              <a:ext uri="{FF2B5EF4-FFF2-40B4-BE49-F238E27FC236}">
                <a16:creationId xmlns:a16="http://schemas.microsoft.com/office/drawing/2014/main" id="{FDC7EBEE-38A6-40CA-A99D-1F18AB4CD34A}"/>
              </a:ext>
            </a:extLst>
          </p:cNvPr>
          <p:cNvSpPr/>
          <p:nvPr/>
        </p:nvSpPr>
        <p:spPr>
          <a:xfrm>
            <a:off x="210518" y="2618402"/>
            <a:ext cx="7435257" cy="400110"/>
          </a:xfrm>
          <a:prstGeom prst="rect">
            <a:avLst/>
          </a:prstGeom>
        </p:spPr>
        <p:txBody>
          <a:bodyPr wrap="square">
            <a:spAutoFit/>
          </a:bodyPr>
          <a:lstStyle/>
          <a:p>
            <a:pPr algn="just"/>
            <a:r>
              <a:rPr lang="es-CL" sz="2000" dirty="0" err="1"/>
              <a:t>NombreComercial</a:t>
            </a:r>
            <a:r>
              <a:rPr lang="es-CL" sz="2000" dirty="0"/>
              <a:t> </a:t>
            </a:r>
            <a:r>
              <a:rPr lang="es-CL" sz="2000" dirty="0" err="1"/>
              <a:t>vn.m</a:t>
            </a:r>
            <a:r>
              <a:rPr lang="es-CL" sz="2000" dirty="0"/>
              <a:t> [Acrónimo empresa que desarrolló la versión]</a:t>
            </a:r>
          </a:p>
        </p:txBody>
      </p:sp>
      <p:pic>
        <p:nvPicPr>
          <p:cNvPr id="3" name="Imagen 2">
            <a:extLst>
              <a:ext uri="{FF2B5EF4-FFF2-40B4-BE49-F238E27FC236}">
                <a16:creationId xmlns:a16="http://schemas.microsoft.com/office/drawing/2014/main" id="{74D7249C-494D-4856-A6B9-3370E81F9DA0}"/>
              </a:ext>
            </a:extLst>
          </p:cNvPr>
          <p:cNvPicPr>
            <a:picLocks noChangeAspect="1"/>
          </p:cNvPicPr>
          <p:nvPr/>
        </p:nvPicPr>
        <p:blipFill>
          <a:blip r:embed="rId3"/>
          <a:stretch>
            <a:fillRect/>
          </a:stretch>
        </p:blipFill>
        <p:spPr>
          <a:xfrm>
            <a:off x="138510" y="3448682"/>
            <a:ext cx="3556817" cy="3292686"/>
          </a:xfrm>
          <a:prstGeom prst="rect">
            <a:avLst/>
          </a:prstGeom>
        </p:spPr>
      </p:pic>
      <p:sp>
        <p:nvSpPr>
          <p:cNvPr id="7" name="Rectángulo 6">
            <a:extLst>
              <a:ext uri="{FF2B5EF4-FFF2-40B4-BE49-F238E27FC236}">
                <a16:creationId xmlns:a16="http://schemas.microsoft.com/office/drawing/2014/main" id="{5145BD77-A1BA-4FFB-B78D-CDA72FF8F483}"/>
              </a:ext>
            </a:extLst>
          </p:cNvPr>
          <p:cNvSpPr/>
          <p:nvPr/>
        </p:nvSpPr>
        <p:spPr>
          <a:xfrm>
            <a:off x="210518" y="3049304"/>
            <a:ext cx="1101584" cy="400110"/>
          </a:xfrm>
          <a:prstGeom prst="rect">
            <a:avLst/>
          </a:prstGeom>
        </p:spPr>
        <p:txBody>
          <a:bodyPr wrap="none">
            <a:spAutoFit/>
          </a:bodyPr>
          <a:lstStyle/>
          <a:p>
            <a:pPr algn="just"/>
            <a:r>
              <a:rPr lang="es-CL" sz="2000" dirty="0"/>
              <a:t>Ejemplo:</a:t>
            </a:r>
          </a:p>
        </p:txBody>
      </p:sp>
    </p:spTree>
    <p:extLst>
      <p:ext uri="{BB962C8B-B14F-4D97-AF65-F5344CB8AC3E}">
        <p14:creationId xmlns:p14="http://schemas.microsoft.com/office/powerpoint/2010/main" val="1789915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Documentación:</a:t>
            </a:r>
          </a:p>
        </p:txBody>
      </p:sp>
      <p:sp>
        <p:nvSpPr>
          <p:cNvPr id="6" name="Rectángulo 5">
            <a:extLst>
              <a:ext uri="{FF2B5EF4-FFF2-40B4-BE49-F238E27FC236}">
                <a16:creationId xmlns:a16="http://schemas.microsoft.com/office/drawing/2014/main" id="{6908B182-8C8E-457D-8F11-5AB7ADCD42BC}"/>
              </a:ext>
            </a:extLst>
          </p:cNvPr>
          <p:cNvSpPr/>
          <p:nvPr/>
        </p:nvSpPr>
        <p:spPr>
          <a:xfrm>
            <a:off x="210518" y="1340768"/>
            <a:ext cx="10945216" cy="707886"/>
          </a:xfrm>
          <a:prstGeom prst="rect">
            <a:avLst/>
          </a:prstGeom>
        </p:spPr>
        <p:txBody>
          <a:bodyPr wrap="square">
            <a:spAutoFit/>
          </a:bodyPr>
          <a:lstStyle/>
          <a:p>
            <a:pPr algn="just"/>
            <a:r>
              <a:rPr lang="es-CL" sz="2000" dirty="0"/>
              <a:t>Toda la documentación sobre los reportes ya desarrollados y la necesaria para abordar cualquiera nuevo desarrollo de estos se encuentra en los archivos del proyecto Teams “Proyectos Power-BI”.</a:t>
            </a:r>
          </a:p>
        </p:txBody>
      </p:sp>
    </p:spTree>
    <p:extLst>
      <p:ext uri="{BB962C8B-B14F-4D97-AF65-F5344CB8AC3E}">
        <p14:creationId xmlns:p14="http://schemas.microsoft.com/office/powerpoint/2010/main" val="3353425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Componentes de un Reporte en Power-BI</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642566" y="4149080"/>
            <a:ext cx="10441160" cy="1323439"/>
          </a:xfrm>
          <a:prstGeom prst="rect">
            <a:avLst/>
          </a:prstGeom>
          <a:noFill/>
        </p:spPr>
        <p:txBody>
          <a:bodyPr wrap="square" rtlCol="0">
            <a:spAutoFit/>
          </a:bodyPr>
          <a:lstStyle/>
          <a:p>
            <a:pPr algn="just"/>
            <a:r>
              <a:rPr lang="es-CL" sz="2000" dirty="0"/>
              <a:t>Cuando se crea un nuevo Reporte, se descarga del sitio de Power-BI o se maneja de forma local para su desarrollo este se representa como un archivo con extensión .</a:t>
            </a:r>
            <a:r>
              <a:rPr lang="es-CL" sz="2000" dirty="0" err="1"/>
              <a:t>pbix</a:t>
            </a:r>
            <a:r>
              <a:rPr lang="es-CL" sz="2000" dirty="0"/>
              <a:t>. Dentro de él se encuentra el Reporte como tal, el Dataset, los componentes de diseño junto con la URL y credenciales de los Data Sources en forma de strings de conexión.</a:t>
            </a:r>
          </a:p>
        </p:txBody>
      </p:sp>
      <p:sp>
        <p:nvSpPr>
          <p:cNvPr id="10" name="CuadroTexto 9">
            <a:extLst>
              <a:ext uri="{FF2B5EF4-FFF2-40B4-BE49-F238E27FC236}">
                <a16:creationId xmlns:a16="http://schemas.microsoft.com/office/drawing/2014/main" id="{0BDB0DB2-B895-4582-82F4-335623669481}"/>
              </a:ext>
            </a:extLst>
          </p:cNvPr>
          <p:cNvSpPr txBox="1"/>
          <p:nvPr/>
        </p:nvSpPr>
        <p:spPr>
          <a:xfrm>
            <a:off x="210518" y="1264387"/>
            <a:ext cx="10729192" cy="2554545"/>
          </a:xfrm>
          <a:prstGeom prst="rect">
            <a:avLst/>
          </a:prstGeom>
          <a:noFill/>
        </p:spPr>
        <p:txBody>
          <a:bodyPr wrap="square" rtlCol="0">
            <a:spAutoFit/>
          </a:bodyPr>
          <a:lstStyle/>
          <a:p>
            <a:pPr marL="800100" lvl="1" indent="-342900" algn="just">
              <a:buFont typeface="Courier New" panose="02070309020205020404" pitchFamily="49" charset="0"/>
              <a:buChar char="o"/>
            </a:pPr>
            <a:r>
              <a:rPr lang="es-CL" sz="2000" b="1" dirty="0"/>
              <a:t>Data Source: </a:t>
            </a:r>
            <a:r>
              <a:rPr lang="es-CL" sz="2000" dirty="0"/>
              <a:t>Se entiende como la fuente de datos de diferentes orígenes utilizada para la creación o actualización de un Dataset, la cual también se puede utilizar directamente dentro de un reporte sin necesidad de ser guardada en su Dataset. Ejemplos:  Bases de Datos relacionales como: SqlServer, MySQL, PostgreSQL u Oracle, Bases de Datos Non-SQL como MongoDB, archivos en diferentes formatos como Excel, </a:t>
            </a:r>
            <a:r>
              <a:rPr lang="es-CL" sz="2000" dirty="0" err="1"/>
              <a:t>csv</a:t>
            </a:r>
            <a:r>
              <a:rPr lang="es-CL" sz="2000" dirty="0"/>
              <a:t>/</a:t>
            </a:r>
            <a:r>
              <a:rPr lang="es-CL" sz="2000" dirty="0" err="1"/>
              <a:t>txt</a:t>
            </a:r>
            <a:r>
              <a:rPr lang="es-CL" sz="2000" dirty="0"/>
              <a:t> , XML y </a:t>
            </a:r>
            <a:r>
              <a:rPr lang="es-CL" sz="2000" dirty="0" err="1"/>
              <a:t>json</a:t>
            </a:r>
            <a:r>
              <a:rPr lang="es-CL" sz="2000" dirty="0"/>
              <a:t> hasta el consumo de servicios rest, Azure y otras fuentes más especificas como GitHub, Google Analytics, SharePoint, Hadoop o MailChimp, estas últimas en su mayoría aún en estado de desarrollo (Beta).</a:t>
            </a:r>
          </a:p>
        </p:txBody>
      </p:sp>
      <p:sp>
        <p:nvSpPr>
          <p:cNvPr id="11" name="CuadroTexto 10">
            <a:extLst>
              <a:ext uri="{FF2B5EF4-FFF2-40B4-BE49-F238E27FC236}">
                <a16:creationId xmlns:a16="http://schemas.microsoft.com/office/drawing/2014/main" id="{3D6AB2D8-48CC-45A0-A266-99D59B205733}"/>
              </a:ext>
            </a:extLst>
          </p:cNvPr>
          <p:cNvSpPr txBox="1"/>
          <p:nvPr/>
        </p:nvSpPr>
        <p:spPr>
          <a:xfrm>
            <a:off x="642566" y="5612184"/>
            <a:ext cx="10441160" cy="707886"/>
          </a:xfrm>
          <a:prstGeom prst="rect">
            <a:avLst/>
          </a:prstGeom>
          <a:noFill/>
        </p:spPr>
        <p:txBody>
          <a:bodyPr wrap="square" rtlCol="0">
            <a:spAutoFit/>
          </a:bodyPr>
          <a:lstStyle/>
          <a:p>
            <a:pPr algn="just"/>
            <a:r>
              <a:rPr lang="es-CL" sz="2000" dirty="0"/>
              <a:t>Nótese que Power-BI hace la diferenciación entre un Reporte y un Dashboard no sólo a nivel conceptual, sino que a nivel programático y de componente.</a:t>
            </a:r>
          </a:p>
        </p:txBody>
      </p:sp>
    </p:spTree>
    <p:extLst>
      <p:ext uri="{BB962C8B-B14F-4D97-AF65-F5344CB8AC3E}">
        <p14:creationId xmlns:p14="http://schemas.microsoft.com/office/powerpoint/2010/main" val="96874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Gateways en Power-BI</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441160" cy="1323439"/>
          </a:xfrm>
          <a:prstGeom prst="rect">
            <a:avLst/>
          </a:prstGeom>
          <a:noFill/>
        </p:spPr>
        <p:txBody>
          <a:bodyPr wrap="square" rtlCol="0">
            <a:spAutoFit/>
          </a:bodyPr>
          <a:lstStyle/>
          <a:p>
            <a:pPr algn="just"/>
            <a:r>
              <a:rPr lang="es-CL" sz="2000" dirty="0"/>
              <a:t>En Power-BI se entiende como un Gateway al canal de comunicación entre el sitio de Power-BI cloud y un servidor con sistema operativo Microsoft que servirá como proxy para acceder a los Datasources requeridos por el Reporte. Es el canal de comunicación estándar entre el reporte y fuentes de datos de uso corporativas no disponibles desde Internet.</a:t>
            </a:r>
          </a:p>
        </p:txBody>
      </p:sp>
      <p:sp>
        <p:nvSpPr>
          <p:cNvPr id="5" name="CuadroTexto 4">
            <a:extLst>
              <a:ext uri="{FF2B5EF4-FFF2-40B4-BE49-F238E27FC236}">
                <a16:creationId xmlns:a16="http://schemas.microsoft.com/office/drawing/2014/main" id="{08690DB2-CEA6-4843-9FEF-FE2A84C66C3D}"/>
              </a:ext>
            </a:extLst>
          </p:cNvPr>
          <p:cNvSpPr txBox="1"/>
          <p:nvPr/>
        </p:nvSpPr>
        <p:spPr>
          <a:xfrm>
            <a:off x="354534" y="2767280"/>
            <a:ext cx="10441160" cy="1631216"/>
          </a:xfrm>
          <a:prstGeom prst="rect">
            <a:avLst/>
          </a:prstGeom>
          <a:noFill/>
        </p:spPr>
        <p:txBody>
          <a:bodyPr wrap="square" rtlCol="0">
            <a:spAutoFit/>
          </a:bodyPr>
          <a:lstStyle/>
          <a:p>
            <a:pPr algn="just"/>
            <a:r>
              <a:rPr lang="es-CL" sz="2000" dirty="0"/>
              <a:t>De estos es importante saber que los datos no son obtenidos directamente desde el sitio de Power-BI cloud, sino que siempre por intermediación de un Gateway. Por ello si se encuentra un error que indique problemas de conexión con fuentes de datos, credenciales o timeout; siempre se debe buscar el problema en el servidor empleado como End-Point del Gateway y no en la configuración del Gateway en si. A menos que el error evidentemente radique en la configuración de éste.</a:t>
            </a:r>
          </a:p>
        </p:txBody>
      </p:sp>
    </p:spTree>
    <p:extLst>
      <p:ext uri="{BB962C8B-B14F-4D97-AF65-F5344CB8AC3E}">
        <p14:creationId xmlns:p14="http://schemas.microsoft.com/office/powerpoint/2010/main" val="418486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29EACF71-5093-4227-A9B7-72951AB2A1EB}"/>
              </a:ext>
            </a:extLst>
          </p:cNvPr>
          <p:cNvPicPr>
            <a:picLocks noChangeAspect="1"/>
          </p:cNvPicPr>
          <p:nvPr/>
        </p:nvPicPr>
        <p:blipFill>
          <a:blip r:embed="rId3"/>
          <a:stretch>
            <a:fillRect/>
          </a:stretch>
        </p:blipFill>
        <p:spPr>
          <a:xfrm>
            <a:off x="6475214" y="2631677"/>
            <a:ext cx="1778390" cy="1143281"/>
          </a:xfrm>
          <a:prstGeom prst="rect">
            <a:avLst/>
          </a:prstGeom>
        </p:spPr>
      </p:pic>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Diagrama básico de componentes en sitio Power-BI Cloud</a:t>
            </a:r>
          </a:p>
        </p:txBody>
      </p:sp>
      <p:sp>
        <p:nvSpPr>
          <p:cNvPr id="6" name="Diagrama de flujo: proceso 5">
            <a:extLst>
              <a:ext uri="{FF2B5EF4-FFF2-40B4-BE49-F238E27FC236}">
                <a16:creationId xmlns:a16="http://schemas.microsoft.com/office/drawing/2014/main" id="{85EC26C0-3757-4A5C-9CFB-7EA6736D3AC6}"/>
              </a:ext>
            </a:extLst>
          </p:cNvPr>
          <p:cNvSpPr/>
          <p:nvPr/>
        </p:nvSpPr>
        <p:spPr>
          <a:xfrm>
            <a:off x="642566" y="1988840"/>
            <a:ext cx="4032448" cy="421871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3" name="Imagen 2">
            <a:extLst>
              <a:ext uri="{FF2B5EF4-FFF2-40B4-BE49-F238E27FC236}">
                <a16:creationId xmlns:a16="http://schemas.microsoft.com/office/drawing/2014/main" id="{4CDFAA8E-F6D8-4382-AB9E-9C860AAA6BB2}"/>
              </a:ext>
            </a:extLst>
          </p:cNvPr>
          <p:cNvPicPr>
            <a:picLocks noChangeAspect="1"/>
          </p:cNvPicPr>
          <p:nvPr/>
        </p:nvPicPr>
        <p:blipFill>
          <a:blip r:embed="rId4"/>
          <a:stretch>
            <a:fillRect/>
          </a:stretch>
        </p:blipFill>
        <p:spPr>
          <a:xfrm>
            <a:off x="997030" y="2578349"/>
            <a:ext cx="3323520" cy="1719204"/>
          </a:xfrm>
          <a:prstGeom prst="rect">
            <a:avLst/>
          </a:prstGeom>
          <a:ln w="22225">
            <a:solidFill>
              <a:schemeClr val="accent1"/>
            </a:solidFill>
          </a:ln>
        </p:spPr>
      </p:pic>
      <p:pic>
        <p:nvPicPr>
          <p:cNvPr id="8" name="Picture 8" descr="Resultado de imagen para database">
            <a:extLst>
              <a:ext uri="{FF2B5EF4-FFF2-40B4-BE49-F238E27FC236}">
                <a16:creationId xmlns:a16="http://schemas.microsoft.com/office/drawing/2014/main" id="{6466FF2B-944C-4ECB-B122-B7F8185533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400" y="4887062"/>
            <a:ext cx="1721457" cy="110422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FE47F33-1499-4435-B248-2E8D98224644}"/>
              </a:ext>
            </a:extLst>
          </p:cNvPr>
          <p:cNvSpPr txBox="1"/>
          <p:nvPr/>
        </p:nvSpPr>
        <p:spPr>
          <a:xfrm>
            <a:off x="1933741" y="5384145"/>
            <a:ext cx="1256773" cy="400110"/>
          </a:xfrm>
          <a:prstGeom prst="rect">
            <a:avLst/>
          </a:prstGeom>
          <a:noFill/>
        </p:spPr>
        <p:txBody>
          <a:bodyPr wrap="square" rtlCol="0">
            <a:spAutoFit/>
          </a:bodyPr>
          <a:lstStyle/>
          <a:p>
            <a:pPr algn="ctr"/>
            <a:r>
              <a:rPr lang="es-CL" sz="2000" b="1" dirty="0"/>
              <a:t>Dataset</a:t>
            </a:r>
          </a:p>
        </p:txBody>
      </p:sp>
      <p:sp>
        <p:nvSpPr>
          <p:cNvPr id="10" name="CuadroTexto 9">
            <a:extLst>
              <a:ext uri="{FF2B5EF4-FFF2-40B4-BE49-F238E27FC236}">
                <a16:creationId xmlns:a16="http://schemas.microsoft.com/office/drawing/2014/main" id="{56C3CB46-9543-4523-B17C-5DFCFA327900}"/>
              </a:ext>
            </a:extLst>
          </p:cNvPr>
          <p:cNvSpPr txBox="1"/>
          <p:nvPr/>
        </p:nvSpPr>
        <p:spPr>
          <a:xfrm>
            <a:off x="1933740" y="2020778"/>
            <a:ext cx="1256773" cy="400110"/>
          </a:xfrm>
          <a:prstGeom prst="rect">
            <a:avLst/>
          </a:prstGeom>
          <a:noFill/>
        </p:spPr>
        <p:txBody>
          <a:bodyPr wrap="square" rtlCol="0">
            <a:spAutoFit/>
          </a:bodyPr>
          <a:lstStyle/>
          <a:p>
            <a:pPr algn="ctr"/>
            <a:r>
              <a:rPr lang="es-CL" sz="2000" b="1" dirty="0"/>
              <a:t>Reporte</a:t>
            </a:r>
          </a:p>
        </p:txBody>
      </p:sp>
      <p:cxnSp>
        <p:nvCxnSpPr>
          <p:cNvPr id="11" name="Conector recto de flecha 10">
            <a:extLst>
              <a:ext uri="{FF2B5EF4-FFF2-40B4-BE49-F238E27FC236}">
                <a16:creationId xmlns:a16="http://schemas.microsoft.com/office/drawing/2014/main" id="{E100B985-2EA7-4543-9BE6-B481E4211266}"/>
              </a:ext>
            </a:extLst>
          </p:cNvPr>
          <p:cNvCxnSpPr>
            <a:cxnSpLocks/>
            <a:stCxn id="8" idx="0"/>
          </p:cNvCxnSpPr>
          <p:nvPr/>
        </p:nvCxnSpPr>
        <p:spPr>
          <a:xfrm flipV="1">
            <a:off x="2562129" y="4297553"/>
            <a:ext cx="0" cy="5895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5" name="Diagrama de flujo: proceso 14">
            <a:extLst>
              <a:ext uri="{FF2B5EF4-FFF2-40B4-BE49-F238E27FC236}">
                <a16:creationId xmlns:a16="http://schemas.microsoft.com/office/drawing/2014/main" id="{D54B4251-F1C2-4C0A-AB92-C3A6C6D40E8E}"/>
              </a:ext>
            </a:extLst>
          </p:cNvPr>
          <p:cNvSpPr/>
          <p:nvPr/>
        </p:nvSpPr>
        <p:spPr>
          <a:xfrm>
            <a:off x="6763246" y="4719094"/>
            <a:ext cx="4032448" cy="14884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CuadroTexto 15">
            <a:extLst>
              <a:ext uri="{FF2B5EF4-FFF2-40B4-BE49-F238E27FC236}">
                <a16:creationId xmlns:a16="http://schemas.microsoft.com/office/drawing/2014/main" id="{27C35F18-C654-41F6-92E8-18C1848C69F3}"/>
              </a:ext>
            </a:extLst>
          </p:cNvPr>
          <p:cNvSpPr txBox="1"/>
          <p:nvPr/>
        </p:nvSpPr>
        <p:spPr>
          <a:xfrm>
            <a:off x="7195294" y="4797152"/>
            <a:ext cx="3168352" cy="400110"/>
          </a:xfrm>
          <a:prstGeom prst="rect">
            <a:avLst/>
          </a:prstGeom>
          <a:noFill/>
        </p:spPr>
        <p:txBody>
          <a:bodyPr wrap="square" rtlCol="0">
            <a:spAutoFit/>
          </a:bodyPr>
          <a:lstStyle/>
          <a:p>
            <a:pPr algn="ctr"/>
            <a:r>
              <a:rPr lang="es-CL" sz="2000" b="1" dirty="0"/>
              <a:t>Servidor </a:t>
            </a:r>
            <a:r>
              <a:rPr lang="es-CL" sz="2000" b="1" dirty="0" err="1"/>
              <a:t>End</a:t>
            </a:r>
            <a:r>
              <a:rPr lang="es-CL" sz="2000" b="1" dirty="0"/>
              <a:t>-Point Gateway</a:t>
            </a:r>
          </a:p>
        </p:txBody>
      </p:sp>
      <p:cxnSp>
        <p:nvCxnSpPr>
          <p:cNvPr id="17" name="Conector recto de flecha 16">
            <a:extLst>
              <a:ext uri="{FF2B5EF4-FFF2-40B4-BE49-F238E27FC236}">
                <a16:creationId xmlns:a16="http://schemas.microsoft.com/office/drawing/2014/main" id="{3E68DA1C-2DA2-4679-9B48-68897367E13A}"/>
              </a:ext>
            </a:extLst>
          </p:cNvPr>
          <p:cNvCxnSpPr>
            <a:cxnSpLocks/>
            <a:stCxn id="8" idx="3"/>
            <a:endCxn id="15" idx="1"/>
          </p:cNvCxnSpPr>
          <p:nvPr/>
        </p:nvCxnSpPr>
        <p:spPr>
          <a:xfrm>
            <a:off x="3422857" y="5439175"/>
            <a:ext cx="3340389" cy="24147"/>
          </a:xfrm>
          <a:prstGeom prst="straightConnector1">
            <a:avLst/>
          </a:prstGeom>
          <a:ln w="127000" cmpd="tri">
            <a:solidFill>
              <a:schemeClr val="accent3"/>
            </a:solidFill>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4E2109E3-E2AC-45B9-9072-F5A68F288413}"/>
              </a:ext>
            </a:extLst>
          </p:cNvPr>
          <p:cNvPicPr>
            <a:picLocks noChangeAspect="1"/>
          </p:cNvPicPr>
          <p:nvPr/>
        </p:nvPicPr>
        <p:blipFill>
          <a:blip r:embed="rId6"/>
          <a:stretch>
            <a:fillRect/>
          </a:stretch>
        </p:blipFill>
        <p:spPr>
          <a:xfrm>
            <a:off x="7591759" y="5287172"/>
            <a:ext cx="2375421" cy="813000"/>
          </a:xfrm>
          <a:prstGeom prst="rect">
            <a:avLst/>
          </a:prstGeom>
        </p:spPr>
      </p:pic>
      <p:sp>
        <p:nvSpPr>
          <p:cNvPr id="23" name="Diagrama de flujo: proceso 22">
            <a:extLst>
              <a:ext uri="{FF2B5EF4-FFF2-40B4-BE49-F238E27FC236}">
                <a16:creationId xmlns:a16="http://schemas.microsoft.com/office/drawing/2014/main" id="{78E1CF95-39D6-42CC-90CB-49AA4EF609BD}"/>
              </a:ext>
            </a:extLst>
          </p:cNvPr>
          <p:cNvSpPr/>
          <p:nvPr/>
        </p:nvSpPr>
        <p:spPr>
          <a:xfrm>
            <a:off x="210518" y="1268760"/>
            <a:ext cx="4968552" cy="5313491"/>
          </a:xfrm>
          <a:prstGeom prst="flowChartProcess">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CuadroTexto 23">
            <a:extLst>
              <a:ext uri="{FF2B5EF4-FFF2-40B4-BE49-F238E27FC236}">
                <a16:creationId xmlns:a16="http://schemas.microsoft.com/office/drawing/2014/main" id="{48FDFA81-FE2C-46F2-898E-A51BA1BB4C89}"/>
              </a:ext>
            </a:extLst>
          </p:cNvPr>
          <p:cNvSpPr txBox="1"/>
          <p:nvPr/>
        </p:nvSpPr>
        <p:spPr>
          <a:xfrm>
            <a:off x="210518" y="1268760"/>
            <a:ext cx="4968552" cy="400110"/>
          </a:xfrm>
          <a:prstGeom prst="rect">
            <a:avLst/>
          </a:prstGeom>
          <a:noFill/>
        </p:spPr>
        <p:txBody>
          <a:bodyPr wrap="square" rtlCol="0">
            <a:spAutoFit/>
          </a:bodyPr>
          <a:lstStyle/>
          <a:p>
            <a:pPr algn="ctr"/>
            <a:r>
              <a:rPr lang="es-CL" sz="2000" b="1" dirty="0"/>
              <a:t>Sitio Power-BI Cloud</a:t>
            </a:r>
          </a:p>
        </p:txBody>
      </p:sp>
      <p:sp>
        <p:nvSpPr>
          <p:cNvPr id="25" name="CuadroTexto 24">
            <a:extLst>
              <a:ext uri="{FF2B5EF4-FFF2-40B4-BE49-F238E27FC236}">
                <a16:creationId xmlns:a16="http://schemas.microsoft.com/office/drawing/2014/main" id="{6C3EA3A0-8262-48DB-9F15-A665727703C8}"/>
              </a:ext>
            </a:extLst>
          </p:cNvPr>
          <p:cNvSpPr txBox="1"/>
          <p:nvPr/>
        </p:nvSpPr>
        <p:spPr>
          <a:xfrm>
            <a:off x="4498361" y="5229200"/>
            <a:ext cx="1256773" cy="400110"/>
          </a:xfrm>
          <a:prstGeom prst="rect">
            <a:avLst/>
          </a:prstGeom>
          <a:solidFill>
            <a:schemeClr val="bg1"/>
          </a:solidFill>
        </p:spPr>
        <p:txBody>
          <a:bodyPr wrap="square" rtlCol="0">
            <a:spAutoFit/>
          </a:bodyPr>
          <a:lstStyle/>
          <a:p>
            <a:pPr algn="ctr"/>
            <a:r>
              <a:rPr lang="es-CL" sz="2000" b="1" dirty="0"/>
              <a:t>Gateway</a:t>
            </a:r>
          </a:p>
        </p:txBody>
      </p:sp>
      <p:sp>
        <p:nvSpPr>
          <p:cNvPr id="27" name="CuadroTexto 26">
            <a:extLst>
              <a:ext uri="{FF2B5EF4-FFF2-40B4-BE49-F238E27FC236}">
                <a16:creationId xmlns:a16="http://schemas.microsoft.com/office/drawing/2014/main" id="{C0F6454B-5A24-489A-922B-CC9CE2674640}"/>
              </a:ext>
            </a:extLst>
          </p:cNvPr>
          <p:cNvSpPr txBox="1"/>
          <p:nvPr/>
        </p:nvSpPr>
        <p:spPr>
          <a:xfrm>
            <a:off x="6736022" y="3037841"/>
            <a:ext cx="1256773" cy="400110"/>
          </a:xfrm>
          <a:prstGeom prst="rect">
            <a:avLst/>
          </a:prstGeom>
          <a:noFill/>
        </p:spPr>
        <p:txBody>
          <a:bodyPr wrap="square" rtlCol="0">
            <a:spAutoFit/>
          </a:bodyPr>
          <a:lstStyle/>
          <a:p>
            <a:pPr algn="ctr"/>
            <a:r>
              <a:rPr lang="es-CL" sz="2000" b="1" dirty="0" err="1"/>
              <a:t>Datsource</a:t>
            </a:r>
            <a:endParaRPr lang="es-CL" sz="2000" b="1" dirty="0"/>
          </a:p>
        </p:txBody>
      </p:sp>
      <p:cxnSp>
        <p:nvCxnSpPr>
          <p:cNvPr id="28" name="Conector recto de flecha 27">
            <a:extLst>
              <a:ext uri="{FF2B5EF4-FFF2-40B4-BE49-F238E27FC236}">
                <a16:creationId xmlns:a16="http://schemas.microsoft.com/office/drawing/2014/main" id="{12A44610-F032-41CD-A9FE-05EA012BF6D7}"/>
              </a:ext>
            </a:extLst>
          </p:cNvPr>
          <p:cNvCxnSpPr>
            <a:cxnSpLocks/>
            <a:stCxn id="21" idx="2"/>
          </p:cNvCxnSpPr>
          <p:nvPr/>
        </p:nvCxnSpPr>
        <p:spPr>
          <a:xfrm flipH="1">
            <a:off x="7364408" y="3774958"/>
            <a:ext cx="1" cy="94413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32" name="Imagen 31">
            <a:extLst>
              <a:ext uri="{FF2B5EF4-FFF2-40B4-BE49-F238E27FC236}">
                <a16:creationId xmlns:a16="http://schemas.microsoft.com/office/drawing/2014/main" id="{B07CE3E3-B83A-43E7-8302-9BCADB1390C5}"/>
              </a:ext>
            </a:extLst>
          </p:cNvPr>
          <p:cNvPicPr>
            <a:picLocks noChangeAspect="1"/>
          </p:cNvPicPr>
          <p:nvPr/>
        </p:nvPicPr>
        <p:blipFill>
          <a:blip r:embed="rId7"/>
          <a:stretch>
            <a:fillRect/>
          </a:stretch>
        </p:blipFill>
        <p:spPr>
          <a:xfrm>
            <a:off x="8975365" y="1894560"/>
            <a:ext cx="1778390" cy="1143281"/>
          </a:xfrm>
          <a:prstGeom prst="rect">
            <a:avLst/>
          </a:prstGeom>
        </p:spPr>
      </p:pic>
      <p:sp>
        <p:nvSpPr>
          <p:cNvPr id="33" name="CuadroTexto 32">
            <a:extLst>
              <a:ext uri="{FF2B5EF4-FFF2-40B4-BE49-F238E27FC236}">
                <a16:creationId xmlns:a16="http://schemas.microsoft.com/office/drawing/2014/main" id="{60D7F81E-C29F-479A-B48D-BC797977B797}"/>
              </a:ext>
            </a:extLst>
          </p:cNvPr>
          <p:cNvSpPr txBox="1"/>
          <p:nvPr/>
        </p:nvSpPr>
        <p:spPr>
          <a:xfrm>
            <a:off x="9236173" y="2328144"/>
            <a:ext cx="1256773" cy="400110"/>
          </a:xfrm>
          <a:prstGeom prst="rect">
            <a:avLst/>
          </a:prstGeom>
          <a:noFill/>
        </p:spPr>
        <p:txBody>
          <a:bodyPr wrap="square" rtlCol="0">
            <a:spAutoFit/>
          </a:bodyPr>
          <a:lstStyle/>
          <a:p>
            <a:pPr algn="ctr"/>
            <a:r>
              <a:rPr lang="es-CL" sz="2000" b="1" dirty="0" err="1"/>
              <a:t>Datsource</a:t>
            </a:r>
            <a:endParaRPr lang="es-CL" sz="2000" b="1" dirty="0"/>
          </a:p>
        </p:txBody>
      </p:sp>
      <p:cxnSp>
        <p:nvCxnSpPr>
          <p:cNvPr id="34" name="Conector recto de flecha 33">
            <a:extLst>
              <a:ext uri="{FF2B5EF4-FFF2-40B4-BE49-F238E27FC236}">
                <a16:creationId xmlns:a16="http://schemas.microsoft.com/office/drawing/2014/main" id="{00A7DCA9-7ED8-4E94-ABEA-D4488BBEE0A5}"/>
              </a:ext>
            </a:extLst>
          </p:cNvPr>
          <p:cNvCxnSpPr>
            <a:cxnSpLocks/>
            <a:stCxn id="32" idx="2"/>
          </p:cNvCxnSpPr>
          <p:nvPr/>
        </p:nvCxnSpPr>
        <p:spPr>
          <a:xfrm>
            <a:off x="9864560" y="3037841"/>
            <a:ext cx="0" cy="170022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15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22" name="CuadroTexto 21">
            <a:extLst>
              <a:ext uri="{FF2B5EF4-FFF2-40B4-BE49-F238E27FC236}">
                <a16:creationId xmlns:a16="http://schemas.microsoft.com/office/drawing/2014/main" id="{E2561A5A-BFF8-4BA9-8890-1F7CF40631DF}"/>
              </a:ext>
            </a:extLst>
          </p:cNvPr>
          <p:cNvSpPr txBox="1"/>
          <p:nvPr/>
        </p:nvSpPr>
        <p:spPr>
          <a:xfrm>
            <a:off x="354534" y="1340768"/>
            <a:ext cx="10441160" cy="1015663"/>
          </a:xfrm>
          <a:prstGeom prst="rect">
            <a:avLst/>
          </a:prstGeom>
          <a:noFill/>
        </p:spPr>
        <p:txBody>
          <a:bodyPr wrap="square" rtlCol="0">
            <a:spAutoFit/>
          </a:bodyPr>
          <a:lstStyle/>
          <a:p>
            <a:pPr algn="just"/>
            <a:r>
              <a:rPr lang="es-CL" sz="2000" dirty="0"/>
              <a:t>Las funcionalidades o prestaciones que siempre se deben ejecutar desde un Reporte publicado en el sitio de Power-BI Cloud que se aconsejan a continuación fueron establecidas en base a la experiencia con el manejo 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86802" y="2564904"/>
            <a:ext cx="10441160" cy="707886"/>
          </a:xfrm>
          <a:prstGeom prst="rect">
            <a:avLst/>
          </a:prstGeom>
          <a:noFill/>
        </p:spPr>
        <p:txBody>
          <a:bodyPr wrap="square" rtlCol="0">
            <a:spAutoFit/>
          </a:bodyPr>
          <a:lstStyle/>
          <a:p>
            <a:pPr algn="just"/>
            <a:r>
              <a:rPr lang="es-CL" sz="2000" b="1" dirty="0"/>
              <a:t>Despliegue: </a:t>
            </a:r>
            <a:r>
              <a:rPr lang="es-CL" sz="2000" dirty="0"/>
              <a:t>Si al ingresar al sitio de Power-BI Cloud se quiere desplegar un Reporte se debe seguir los siguientes pasos:</a:t>
            </a:r>
          </a:p>
        </p:txBody>
      </p:sp>
      <p:sp>
        <p:nvSpPr>
          <p:cNvPr id="21" name="CuadroTexto 20">
            <a:extLst>
              <a:ext uri="{FF2B5EF4-FFF2-40B4-BE49-F238E27FC236}">
                <a16:creationId xmlns:a16="http://schemas.microsoft.com/office/drawing/2014/main" id="{58ECD302-F9DD-4934-B496-7B75F4ECBDAE}"/>
              </a:ext>
            </a:extLst>
          </p:cNvPr>
          <p:cNvSpPr txBox="1"/>
          <p:nvPr/>
        </p:nvSpPr>
        <p:spPr>
          <a:xfrm>
            <a:off x="486573" y="3498546"/>
            <a:ext cx="3544077" cy="584775"/>
          </a:xfrm>
          <a:prstGeom prst="rect">
            <a:avLst/>
          </a:prstGeom>
          <a:noFill/>
        </p:spPr>
        <p:txBody>
          <a:bodyPr wrap="square" rtlCol="0">
            <a:spAutoFit/>
          </a:bodyPr>
          <a:lstStyle/>
          <a:p>
            <a:r>
              <a:rPr lang="es-CL" sz="1600" dirty="0">
                <a:solidFill>
                  <a:schemeClr val="tx2"/>
                </a:solidFill>
              </a:rPr>
              <a:t>1- Seleccionar el workspace desde la dimensión vertical izquierda.</a:t>
            </a:r>
          </a:p>
        </p:txBody>
      </p:sp>
      <p:sp>
        <p:nvSpPr>
          <p:cNvPr id="23" name="CuadroTexto 22">
            <a:extLst>
              <a:ext uri="{FF2B5EF4-FFF2-40B4-BE49-F238E27FC236}">
                <a16:creationId xmlns:a16="http://schemas.microsoft.com/office/drawing/2014/main" id="{9ACDF23A-860A-4FD2-802C-18306E3419B1}"/>
              </a:ext>
            </a:extLst>
          </p:cNvPr>
          <p:cNvSpPr txBox="1"/>
          <p:nvPr/>
        </p:nvSpPr>
        <p:spPr>
          <a:xfrm>
            <a:off x="4892884" y="3223462"/>
            <a:ext cx="6112101" cy="584775"/>
          </a:xfrm>
          <a:prstGeom prst="rect">
            <a:avLst/>
          </a:prstGeom>
          <a:noFill/>
        </p:spPr>
        <p:txBody>
          <a:bodyPr wrap="square" rtlCol="0">
            <a:spAutoFit/>
          </a:bodyPr>
          <a:lstStyle/>
          <a:p>
            <a:r>
              <a:rPr lang="es-CL" sz="1600" dirty="0">
                <a:solidFill>
                  <a:schemeClr val="tx2"/>
                </a:solidFill>
              </a:rPr>
              <a:t>2- En el menú superior presionar en </a:t>
            </a:r>
            <a:r>
              <a:rPr lang="es-CL" sz="1600" dirty="0" smtClean="0">
                <a:solidFill>
                  <a:schemeClr val="tx2"/>
                </a:solidFill>
              </a:rPr>
              <a:t>“Contenido” </a:t>
            </a:r>
            <a:r>
              <a:rPr lang="es-CL" sz="1600" dirty="0">
                <a:solidFill>
                  <a:schemeClr val="tx2"/>
                </a:solidFill>
              </a:rPr>
              <a:t>y luego seleccionar el Reporte que se quiere desplegar.</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03" y="4103053"/>
            <a:ext cx="1695924" cy="1846227"/>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0520" y="4322089"/>
            <a:ext cx="1782406" cy="1701911"/>
          </a:xfrm>
          <a:prstGeom prst="rect">
            <a:avLst/>
          </a:prstGeom>
        </p:spPr>
      </p:pic>
      <p:cxnSp>
        <p:nvCxnSpPr>
          <p:cNvPr id="7" name="Conector recto de flecha 6">
            <a:extLst>
              <a:ext uri="{FF2B5EF4-FFF2-40B4-BE49-F238E27FC236}">
                <a16:creationId xmlns:a16="http://schemas.microsoft.com/office/drawing/2014/main" id="{C6854EF7-5B22-4953-9360-B5E125AA6354}"/>
              </a:ext>
            </a:extLst>
          </p:cNvPr>
          <p:cNvCxnSpPr>
            <a:cxnSpLocks/>
          </p:cNvCxnSpPr>
          <p:nvPr/>
        </p:nvCxnSpPr>
        <p:spPr>
          <a:xfrm>
            <a:off x="1381266" y="5186592"/>
            <a:ext cx="877345" cy="18662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053" y="3991432"/>
            <a:ext cx="2034217" cy="2032568"/>
          </a:xfrm>
          <a:prstGeom prst="rect">
            <a:avLst/>
          </a:prstGeom>
        </p:spPr>
      </p:pic>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4942" y="4322089"/>
            <a:ext cx="3990043" cy="1764360"/>
          </a:xfrm>
          <a:prstGeom prst="rect">
            <a:avLst/>
          </a:prstGeom>
        </p:spPr>
      </p:pic>
      <p:cxnSp>
        <p:nvCxnSpPr>
          <p:cNvPr id="16" name="Conector recto de flecha 15">
            <a:extLst>
              <a:ext uri="{FF2B5EF4-FFF2-40B4-BE49-F238E27FC236}">
                <a16:creationId xmlns:a16="http://schemas.microsoft.com/office/drawing/2014/main" id="{F28E9EB8-453A-474D-9CFB-7C96C0572ECB}"/>
              </a:ext>
            </a:extLst>
          </p:cNvPr>
          <p:cNvCxnSpPr>
            <a:cxnSpLocks/>
          </p:cNvCxnSpPr>
          <p:nvPr/>
        </p:nvCxnSpPr>
        <p:spPr>
          <a:xfrm>
            <a:off x="8203406" y="4618284"/>
            <a:ext cx="0" cy="5547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859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F69DDCDE-E407-4277-935E-85A5D334340B}"/>
              </a:ext>
            </a:extLst>
          </p:cNvPr>
          <p:cNvSpPr txBox="1"/>
          <p:nvPr/>
        </p:nvSpPr>
        <p:spPr>
          <a:xfrm>
            <a:off x="210518" y="275749"/>
            <a:ext cx="8568952" cy="461665"/>
          </a:xfrm>
          <a:prstGeom prst="rect">
            <a:avLst/>
          </a:prstGeom>
          <a:noFill/>
        </p:spPr>
        <p:txBody>
          <a:bodyPr wrap="square" rtlCol="0">
            <a:spAutoFit/>
          </a:bodyPr>
          <a:lstStyle/>
          <a:p>
            <a:r>
              <a:rPr lang="es-CL" sz="2400" dirty="0">
                <a:solidFill>
                  <a:srgbClr val="002060"/>
                </a:solidFill>
              </a:rPr>
              <a:t>Funciones utilizadas desde los Reportes</a:t>
            </a:r>
          </a:p>
        </p:txBody>
      </p:sp>
      <p:sp>
        <p:nvSpPr>
          <p:cNvPr id="6" name="CuadroTexto 5">
            <a:extLst>
              <a:ext uri="{FF2B5EF4-FFF2-40B4-BE49-F238E27FC236}">
                <a16:creationId xmlns:a16="http://schemas.microsoft.com/office/drawing/2014/main" id="{006274E2-A72E-476B-BA51-BAA7818C0BBC}"/>
              </a:ext>
            </a:extLst>
          </p:cNvPr>
          <p:cNvSpPr txBox="1"/>
          <p:nvPr/>
        </p:nvSpPr>
        <p:spPr>
          <a:xfrm>
            <a:off x="354534" y="1199690"/>
            <a:ext cx="10441160" cy="707886"/>
          </a:xfrm>
          <a:prstGeom prst="rect">
            <a:avLst/>
          </a:prstGeom>
          <a:noFill/>
        </p:spPr>
        <p:txBody>
          <a:bodyPr wrap="square" rtlCol="0">
            <a:spAutoFit/>
          </a:bodyPr>
          <a:lstStyle/>
          <a:p>
            <a:pPr algn="just"/>
            <a:r>
              <a:rPr lang="es-CL" sz="2000" b="1" dirty="0"/>
              <a:t>Descargar Excel: </a:t>
            </a:r>
            <a:r>
              <a:rPr lang="es-CL" sz="2000" dirty="0"/>
              <a:t>Para descargar el archivo Excel correspondiente al reporte con los filtros aplicados se debe utilizar la funcionalidad proporcionada por éste si fue incorporada en el desarrollo.</a:t>
            </a:r>
          </a:p>
        </p:txBody>
      </p:sp>
      <p:pic>
        <p:nvPicPr>
          <p:cNvPr id="3" name="Imagen 2">
            <a:extLst>
              <a:ext uri="{FF2B5EF4-FFF2-40B4-BE49-F238E27FC236}">
                <a16:creationId xmlns:a16="http://schemas.microsoft.com/office/drawing/2014/main" id="{7F61278D-C741-41FF-A8AE-B95D91D75BD9}"/>
              </a:ext>
            </a:extLst>
          </p:cNvPr>
          <p:cNvPicPr>
            <a:picLocks noChangeAspect="1"/>
          </p:cNvPicPr>
          <p:nvPr/>
        </p:nvPicPr>
        <p:blipFill>
          <a:blip r:embed="rId3"/>
          <a:stretch>
            <a:fillRect/>
          </a:stretch>
        </p:blipFill>
        <p:spPr>
          <a:xfrm>
            <a:off x="714574" y="3068960"/>
            <a:ext cx="4124213" cy="2627045"/>
          </a:xfrm>
          <a:prstGeom prst="rect">
            <a:avLst/>
          </a:prstGeom>
          <a:ln w="12700">
            <a:solidFill>
              <a:schemeClr val="tx2"/>
            </a:solidFill>
          </a:ln>
        </p:spPr>
      </p:pic>
      <p:cxnSp>
        <p:nvCxnSpPr>
          <p:cNvPr id="7" name="Conector recto de flecha 6">
            <a:extLst>
              <a:ext uri="{FF2B5EF4-FFF2-40B4-BE49-F238E27FC236}">
                <a16:creationId xmlns:a16="http://schemas.microsoft.com/office/drawing/2014/main" id="{C6854EF7-5B22-4953-9360-B5E125AA6354}"/>
              </a:ext>
            </a:extLst>
          </p:cNvPr>
          <p:cNvCxnSpPr>
            <a:cxnSpLocks/>
          </p:cNvCxnSpPr>
          <p:nvPr/>
        </p:nvCxnSpPr>
        <p:spPr>
          <a:xfrm>
            <a:off x="2896006" y="3645024"/>
            <a:ext cx="0" cy="4320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11" name="Imagen 10">
            <a:extLst>
              <a:ext uri="{FF2B5EF4-FFF2-40B4-BE49-F238E27FC236}">
                <a16:creationId xmlns:a16="http://schemas.microsoft.com/office/drawing/2014/main" id="{F3D54170-C8D7-47AB-AA0D-1B98B43C2D3A}"/>
              </a:ext>
            </a:extLst>
          </p:cNvPr>
          <p:cNvPicPr>
            <a:picLocks noChangeAspect="1"/>
          </p:cNvPicPr>
          <p:nvPr/>
        </p:nvPicPr>
        <p:blipFill>
          <a:blip r:embed="rId4"/>
          <a:stretch>
            <a:fillRect/>
          </a:stretch>
        </p:blipFill>
        <p:spPr>
          <a:xfrm>
            <a:off x="6763246" y="3061247"/>
            <a:ext cx="3112182" cy="2311969"/>
          </a:xfrm>
          <a:prstGeom prst="rect">
            <a:avLst/>
          </a:prstGeom>
          <a:ln w="12700">
            <a:solidFill>
              <a:schemeClr val="tx2"/>
            </a:solidFill>
          </a:ln>
        </p:spPr>
      </p:pic>
      <p:sp>
        <p:nvSpPr>
          <p:cNvPr id="18" name="CuadroTexto 17">
            <a:extLst>
              <a:ext uri="{FF2B5EF4-FFF2-40B4-BE49-F238E27FC236}">
                <a16:creationId xmlns:a16="http://schemas.microsoft.com/office/drawing/2014/main" id="{2B29EE22-1508-481B-BD53-5EDBBA5C470D}"/>
              </a:ext>
            </a:extLst>
          </p:cNvPr>
          <p:cNvSpPr txBox="1"/>
          <p:nvPr/>
        </p:nvSpPr>
        <p:spPr>
          <a:xfrm>
            <a:off x="685404" y="2412785"/>
            <a:ext cx="4124213" cy="584775"/>
          </a:xfrm>
          <a:prstGeom prst="rect">
            <a:avLst/>
          </a:prstGeom>
          <a:noFill/>
        </p:spPr>
        <p:txBody>
          <a:bodyPr wrap="square" rtlCol="0">
            <a:spAutoFit/>
          </a:bodyPr>
          <a:lstStyle/>
          <a:p>
            <a:r>
              <a:rPr lang="es-CL" sz="1600" dirty="0">
                <a:solidFill>
                  <a:schemeClr val="tx2"/>
                </a:solidFill>
              </a:rPr>
              <a:t>1- Presionar en los 3 puntos al tope del gráfico o la grilla del Reporte.</a:t>
            </a:r>
          </a:p>
        </p:txBody>
      </p:sp>
      <p:sp>
        <p:nvSpPr>
          <p:cNvPr id="19" name="CuadroTexto 18">
            <a:extLst>
              <a:ext uri="{FF2B5EF4-FFF2-40B4-BE49-F238E27FC236}">
                <a16:creationId xmlns:a16="http://schemas.microsoft.com/office/drawing/2014/main" id="{5ADAAFA8-0BA8-40D8-8D5C-73FF9B65BEBB}"/>
              </a:ext>
            </a:extLst>
          </p:cNvPr>
          <p:cNvSpPr txBox="1"/>
          <p:nvPr/>
        </p:nvSpPr>
        <p:spPr>
          <a:xfrm>
            <a:off x="6475214" y="2406663"/>
            <a:ext cx="4124212" cy="584775"/>
          </a:xfrm>
          <a:prstGeom prst="rect">
            <a:avLst/>
          </a:prstGeom>
          <a:noFill/>
        </p:spPr>
        <p:txBody>
          <a:bodyPr wrap="square" rtlCol="0">
            <a:spAutoFit/>
          </a:bodyPr>
          <a:lstStyle/>
          <a:p>
            <a:r>
              <a:rPr lang="es-CL" sz="1600" dirty="0">
                <a:solidFill>
                  <a:schemeClr val="tx2"/>
                </a:solidFill>
              </a:rPr>
              <a:t>2- Seleccionar “Datos Resumidos” de la ventana emergente y presionar el botón “Exportar”.</a:t>
            </a:r>
          </a:p>
        </p:txBody>
      </p:sp>
    </p:spTree>
    <p:extLst>
      <p:ext uri="{BB962C8B-B14F-4D97-AF65-F5344CB8AC3E}">
        <p14:creationId xmlns:p14="http://schemas.microsoft.com/office/powerpoint/2010/main" val="35629393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F49E27EA2C8545B96F24561FF7DB4E" ma:contentTypeVersion="4" ma:contentTypeDescription="Create a new document." ma:contentTypeScope="" ma:versionID="559d9fd149f4e5d1a7716713218e109c">
  <xsd:schema xmlns:xsd="http://www.w3.org/2001/XMLSchema" xmlns:xs="http://www.w3.org/2001/XMLSchema" xmlns:p="http://schemas.microsoft.com/office/2006/metadata/properties" xmlns:ns2="17e8b1cb-ded7-477a-8abf-48e614666185" targetNamespace="http://schemas.microsoft.com/office/2006/metadata/properties" ma:root="true" ma:fieldsID="53250c902ce11e8cdaa532d96391ddae" ns2:_="">
    <xsd:import namespace="17e8b1cb-ded7-477a-8abf-48e61466618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e8b1cb-ded7-477a-8abf-48e6146661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B999D-3CE7-4127-9CDC-7996F37B4B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2833361-34BA-440E-8F76-DF968CACE2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e8b1cb-ded7-477a-8abf-48e6146661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58A963-AD7C-4E37-81D3-4D8FD8AC0A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4529</TotalTime>
  <Words>4584</Words>
  <Application>Microsoft Office PowerPoint</Application>
  <PresentationFormat>Personalizado</PresentationFormat>
  <Paragraphs>221</Paragraphs>
  <Slides>44</Slides>
  <Notes>42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44</vt:i4>
      </vt:variant>
    </vt:vector>
  </HeadingPairs>
  <TitlesOfParts>
    <vt:vector size="49" baseType="lpstr">
      <vt:lpstr>Arial</vt:lpstr>
      <vt:lpstr>Calibri</vt:lpstr>
      <vt:lpstr>Courier New</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Gabriel</dc:creator>
  <cp:lastModifiedBy>Yasser</cp:lastModifiedBy>
  <cp:revision>252</cp:revision>
  <dcterms:created xsi:type="dcterms:W3CDTF">2015-04-13T15:01:25Z</dcterms:created>
  <dcterms:modified xsi:type="dcterms:W3CDTF">2021-12-01T10:48:49Z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0x01010090F49E27EA2C8545B96F24561FF7DB4E</vt:lpwstr>
  </property>
</Properties>
</file>