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2" r:id="rId24"/>
    <p:sldId id="262" r:id="rId25"/>
    <p:sldId id="263" r:id="rId26"/>
    <p:sldId id="264" r:id="rId27"/>
    <p:sldId id="285" r:id="rId28"/>
    <p:sldId id="286" r:id="rId29"/>
    <p:sldId id="287" r:id="rId30"/>
    <p:sldId id="290" r:id="rId31"/>
    <p:sldId id="289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5ED"/>
    <a:srgbClr val="93D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2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0ADDC-9266-4AAB-80AA-0F5498DCDF9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3A13-A7AF-4142-B2DE-2A341238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8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8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2A78-07F5-4C32-AD79-E003267F8C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8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D7EC5E-08FE-4865-B6AE-274111621E5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68C9F5-9CFD-421A-BD1C-72B24030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52" y="2328955"/>
            <a:ext cx="3755694" cy="1355542"/>
          </a:xfrm>
          <a:prstGeom prst="rect">
            <a:avLst/>
          </a:prstGeom>
          <a:noFill/>
          <a:ln w="0">
            <a:noFill/>
          </a:ln>
          <a:effectLst>
            <a:innerShdw blurRad="101600">
              <a:prstClr val="black">
                <a:alpha val="2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866155" y="3913168"/>
            <a:ext cx="84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Digital Logbook Maintenance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4647" y="1651206"/>
            <a:ext cx="3322704" cy="123374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925614"/>
              </a:avLst>
            </a:prstTxWarp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6155" y="4798408"/>
            <a:ext cx="845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47" y="5683649"/>
            <a:ext cx="3601720" cy="750570"/>
          </a:xfrm>
          <a:prstGeom prst="rect">
            <a:avLst/>
          </a:prstGeom>
          <a:noFill/>
          <a:ln w="31750" cap="rnd" cmpd="sng">
            <a:noFill/>
          </a:ln>
          <a:effectLst>
            <a:innerShdw blurRad="63500">
              <a:prstClr val="black">
                <a:alpha val="15000"/>
              </a:prst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77" y="163494"/>
            <a:ext cx="1074245" cy="10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06770" y="1355797"/>
            <a:ext cx="9037710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has to be ensured and given with highest priority.      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9177" y="1929804"/>
            <a:ext cx="8935303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should have App version usable on mobile mainly for android. 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507" y="2542154"/>
            <a:ext cx="8919973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App should have access for Read-only purpose.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3007" y="3161107"/>
            <a:ext cx="8861473" cy="4123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of logbook updating and maintenance should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43996" y="3780061"/>
            <a:ext cx="8900484" cy="4123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Digitalized version for work order and job card to be provided.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02333" y="4398560"/>
            <a:ext cx="9042147" cy="4123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 must be provided from both user unit and workshop.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02335" y="5017513"/>
            <a:ext cx="9042146" cy="412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7337" tIns="30480" rIns="30480" bIns="30480" numCol="1" spcCol="1270" anchor="ctr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 process mainly spare parts supply should be digitalized.</a:t>
            </a:r>
            <a:endPara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0" y="821928"/>
            <a:ext cx="1251432" cy="5476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/>
          <p:cNvSpPr/>
          <p:nvPr/>
        </p:nvSpPr>
        <p:spPr>
          <a:xfrm>
            <a:off x="-3577264" y="-1781907"/>
            <a:ext cx="4984034" cy="10298424"/>
          </a:xfrm>
          <a:prstGeom prst="blockArc">
            <a:avLst>
              <a:gd name="adj1" fmla="val 17961092"/>
              <a:gd name="adj2" fmla="val 3733109"/>
              <a:gd name="adj3" fmla="val 0"/>
            </a:avLst>
          </a:prstGeom>
          <a:solidFill>
            <a:schemeClr val="accent1">
              <a:hueOff val="0"/>
              <a:satOff val="0"/>
              <a:lumOff val="0"/>
            </a:schemeClr>
          </a:solidFill>
          <a:ln w="22225">
            <a:solidFill>
              <a:schemeClr val="tx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9" name="Oval 8"/>
          <p:cNvSpPr/>
          <p:nvPr/>
        </p:nvSpPr>
        <p:spPr>
          <a:xfrm>
            <a:off x="993687" y="130470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1" name="Oval 10"/>
          <p:cNvSpPr/>
          <p:nvPr/>
        </p:nvSpPr>
        <p:spPr>
          <a:xfrm>
            <a:off x="1067516" y="1877802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3" name="Oval 12"/>
          <p:cNvSpPr/>
          <p:nvPr/>
        </p:nvSpPr>
        <p:spPr>
          <a:xfrm>
            <a:off x="1097519" y="2490605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5" name="Oval 14"/>
          <p:cNvSpPr/>
          <p:nvPr/>
        </p:nvSpPr>
        <p:spPr>
          <a:xfrm>
            <a:off x="1149024" y="3109558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7" name="Oval 16"/>
          <p:cNvSpPr/>
          <p:nvPr/>
        </p:nvSpPr>
        <p:spPr>
          <a:xfrm>
            <a:off x="1092298" y="37285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19" name="Oval 18"/>
          <p:cNvSpPr/>
          <p:nvPr/>
        </p:nvSpPr>
        <p:spPr>
          <a:xfrm>
            <a:off x="1062407" y="4347011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1" name="Oval 20"/>
          <p:cNvSpPr/>
          <p:nvPr/>
        </p:nvSpPr>
        <p:spPr>
          <a:xfrm>
            <a:off x="993687" y="4965964"/>
            <a:ext cx="515491" cy="515491"/>
          </a:xfrm>
          <a:prstGeom prst="ellipse">
            <a:avLst/>
          </a:prstGeom>
          <a:ln>
            <a:noFill/>
          </a:ln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2" name="TextBox 1"/>
          <p:cNvSpPr txBox="1"/>
          <p:nvPr/>
        </p:nvSpPr>
        <p:spPr>
          <a:xfrm>
            <a:off x="231495" y="-3352"/>
            <a:ext cx="3935391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Requirements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351754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9814" y="2216358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Desktop version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85334" y="1894600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Image Processing App 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78188" y="2216357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approval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645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Overall supervision 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285334" y="3486596"/>
            <a:ext cx="3304186" cy="8601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24214" y="3467476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Authentication checking 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9814" y="4718594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Updating database from Job Card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69001" y="5078592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card updating 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78188" y="4718593"/>
            <a:ext cx="3304186" cy="8601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Digitalization of repair process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7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7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7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7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7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7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/>
          <p:cNvSpPr txBox="1"/>
          <p:nvPr/>
        </p:nvSpPr>
        <p:spPr>
          <a:xfrm>
            <a:off x="231495" y="-3352"/>
            <a:ext cx="738850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Requirements Specifications 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34" y="982046"/>
            <a:ext cx="435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Requirement Classification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134" y="1603829"/>
          <a:ext cx="11141468" cy="510297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127000" sx="101000" sy="101000" algn="ctr" rotWithShape="0">
                    <a:prstClr val="black">
                      <a:alpha val="30000"/>
                    </a:prstClr>
                  </a:outerShdw>
                </a:effectLst>
                <a:tableStyleId>{5C22544A-7EE6-4342-B048-85BDC9FD1C3A}</a:tableStyleId>
              </a:tblPr>
              <a:tblGrid>
                <a:gridCol w="904473">
                  <a:extLst>
                    <a:ext uri="{9D8B030D-6E8A-4147-A177-3AD203B41FA5}">
                      <a16:colId xmlns:a16="http://schemas.microsoft.com/office/drawing/2014/main" val="3098891205"/>
                    </a:ext>
                  </a:extLst>
                </a:gridCol>
                <a:gridCol w="6518845">
                  <a:extLst>
                    <a:ext uri="{9D8B030D-6E8A-4147-A177-3AD203B41FA5}">
                      <a16:colId xmlns:a16="http://schemas.microsoft.com/office/drawing/2014/main" val="3627967993"/>
                    </a:ext>
                  </a:extLst>
                </a:gridCol>
                <a:gridCol w="1566054">
                  <a:extLst>
                    <a:ext uri="{9D8B030D-6E8A-4147-A177-3AD203B41FA5}">
                      <a16:colId xmlns:a16="http://schemas.microsoft.com/office/drawing/2014/main" val="910522006"/>
                    </a:ext>
                  </a:extLst>
                </a:gridCol>
                <a:gridCol w="2152096">
                  <a:extLst>
                    <a:ext uri="{9D8B030D-6E8A-4147-A177-3AD203B41FA5}">
                      <a16:colId xmlns:a16="http://schemas.microsoft.com/office/drawing/2014/main" val="3862256085"/>
                    </a:ext>
                  </a:extLst>
                </a:gridCol>
              </a:tblGrid>
              <a:tr h="420163">
                <a:tc rowSpan="2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Serial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User Requirements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368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Types</a:t>
                      </a:r>
                      <a:r>
                        <a:rPr lang="en-GB" sz="2100" baseline="0" dirty="0">
                          <a:solidFill>
                            <a:schemeClr val="bg1"/>
                          </a:solidFill>
                          <a:effectLst/>
                        </a:rPr>
                        <a:t> Of Requirement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extLst>
                  <a:ext uri="{0D108BD9-81ED-4DB2-BD59-A6C34878D82A}">
                    <a16:rowId xmlns:a16="http://schemas.microsoft.com/office/drawing/2014/main" val="3673194476"/>
                  </a:ext>
                </a:extLst>
              </a:tr>
              <a:tr h="674890">
                <a:tc vMerge="1"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 vMerge="1">
                  <a:txBody>
                    <a:bodyPr/>
                    <a:lstStyle/>
                    <a:p>
                      <a:pPr marL="444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9" marR="53319" marT="0" marB="0"/>
                </a:tc>
                <a:tc>
                  <a:txBody>
                    <a:bodyPr/>
                    <a:lstStyle/>
                    <a:p>
                      <a:pPr marL="0" marR="3683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Non</a:t>
                      </a:r>
                      <a:r>
                        <a:rPr lang="en-GB" sz="2100" baseline="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GB" sz="2100" dirty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endParaRPr lang="en-US" sz="2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82563"/>
                  </a:ext>
                </a:extLst>
              </a:tr>
              <a:tr h="383243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The App should be highly secured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006587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The App should be portable in mobile devices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209963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3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The App should be able to be read-only purposes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13881"/>
                  </a:ext>
                </a:extLst>
              </a:tr>
              <a:tr h="674890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-88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Digitalization of logbook updating and maintenance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599934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GB" sz="2100" dirty="0">
                          <a:effectLst/>
                        </a:rPr>
                        <a:t>Authentication system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 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351829"/>
                  </a:ext>
                </a:extLst>
              </a:tr>
              <a:tr h="396168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Digitalization of spare parts supply process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 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458946"/>
                  </a:ext>
                </a:extLst>
              </a:tr>
              <a:tr h="412205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7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</a:rPr>
                        <a:t>Digitalization of work orders and job card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44518"/>
                  </a:ext>
                </a:extLst>
              </a:tr>
              <a:tr h="437617">
                <a:tc>
                  <a:txBody>
                    <a:bodyPr/>
                    <a:lstStyle/>
                    <a:p>
                      <a:pPr marL="0" marR="355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0795" algn="ctr">
                        <a:lnSpc>
                          <a:spcPct val="10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</a:rPr>
                        <a:t>Overall monitoring system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00B050"/>
                          </a:solidFill>
                          <a:effectLst/>
                        </a:rPr>
                        <a:t>√</a:t>
                      </a:r>
                      <a:endParaRPr lang="en-US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184" marR="471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544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3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231495" y="-3352"/>
            <a:ext cx="4614825" cy="82528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6085" y="1038280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0584" y="1164729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Order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13702" y="1164729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Logbook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05261" y="1164729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26085" y="3831344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0584" y="3957792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Parts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3579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Update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46851" y="3957792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94226" y="3957792"/>
            <a:ext cx="1414142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91669" y="2434812"/>
            <a:ext cx="6890681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6168" y="2561261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Vehicle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13702" y="2552035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Card Management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446851" y="2561261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91669" y="5227875"/>
            <a:ext cx="6856265" cy="11633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6168" y="5354324"/>
            <a:ext cx="159541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867206" y="5354324"/>
            <a:ext cx="1681030" cy="910442"/>
          </a:xfrm>
          <a:prstGeom prst="roundRect">
            <a:avLst>
              <a:gd name="adj" fmla="val 3455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Logbook Storage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370845" y="5354324"/>
            <a:ext cx="1571969" cy="910442"/>
          </a:xfrm>
          <a:prstGeom prst="roundRect">
            <a:avLst>
              <a:gd name="adj" fmla="val 302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and Monitoring</a:t>
            </a:r>
          </a:p>
        </p:txBody>
      </p:sp>
      <p:sp>
        <p:nvSpPr>
          <p:cNvPr id="22" name="Rounded Rectangle 21"/>
          <p:cNvSpPr/>
          <p:nvPr/>
        </p:nvSpPr>
        <p:spPr>
          <a:xfrm rot="5400000">
            <a:off x="78237" y="2722170"/>
            <a:ext cx="5352937" cy="19851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330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71679" y="1164729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71675" y="2561261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Management Authentication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71671" y="3957792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 /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Logic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971671" y="5354324"/>
            <a:ext cx="1651725" cy="910442"/>
          </a:xfrm>
          <a:prstGeom prst="roundRect">
            <a:avLst>
              <a:gd name="adj" fmla="val 362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Support</a:t>
            </a:r>
          </a:p>
        </p:txBody>
      </p:sp>
      <p:sp>
        <p:nvSpPr>
          <p:cNvPr id="27" name="Up Arrow 26"/>
          <p:cNvSpPr/>
          <p:nvPr/>
        </p:nvSpPr>
        <p:spPr>
          <a:xfrm rot="5400000">
            <a:off x="3941399" y="1393800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3941399" y="2790332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Up Arrow 28"/>
          <p:cNvSpPr/>
          <p:nvPr/>
        </p:nvSpPr>
        <p:spPr>
          <a:xfrm rot="5400000">
            <a:off x="3941399" y="4186864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Up Arrow 29"/>
          <p:cNvSpPr/>
          <p:nvPr/>
        </p:nvSpPr>
        <p:spPr>
          <a:xfrm rot="5400000">
            <a:off x="3941399" y="5583396"/>
            <a:ext cx="224036" cy="452300"/>
          </a:xfrm>
          <a:prstGeom prst="upArrow">
            <a:avLst>
              <a:gd name="adj1" fmla="val 50000"/>
              <a:gd name="adj2" fmla="val 10192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379220" y="1670410"/>
            <a:ext cx="1681556" cy="17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54000" dir="13500000" sx="106000" sy="106000" algn="b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Workshop Officer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1379220" y="4767296"/>
            <a:ext cx="1681556" cy="17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r="8100000" sx="106000" sy="106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Workshop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NCO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07485" y="2208397"/>
            <a:ext cx="18474" cy="77998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060777" y="2208397"/>
            <a:ext cx="275594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65591" y="2396603"/>
            <a:ext cx="7663" cy="68010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60777" y="2396603"/>
            <a:ext cx="261247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76142" y="4716439"/>
            <a:ext cx="0" cy="110713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0776" y="5801566"/>
            <a:ext cx="2633840" cy="1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13225" y="4558119"/>
            <a:ext cx="15327" cy="1087882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60776" y="5657918"/>
            <a:ext cx="2445715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04893" y="1432696"/>
            <a:ext cx="0" cy="1551403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23365" y="1432696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0675" y="1576344"/>
            <a:ext cx="0" cy="1496084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0675" y="1576344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5067222" y="2988378"/>
            <a:ext cx="1681556" cy="1723782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tx1">
                <a:alpha val="25000"/>
              </a:schemeClr>
            </a:solidFill>
          </a:ln>
          <a:effectLst>
            <a:outerShdw blurRad="254000" sx="104000" sy="104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23365" y="4712160"/>
            <a:ext cx="0" cy="1422918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23365" y="6135078"/>
            <a:ext cx="3089101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70066" y="4623831"/>
            <a:ext cx="0" cy="1348105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triangl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50675" y="5971936"/>
            <a:ext cx="3218497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12466" y="761826"/>
            <a:ext cx="1681556" cy="1723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0" dir="18900000" sx="106000" sy="106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 I &amp; I</a:t>
            </a:r>
            <a:r>
              <a:rPr lang="en-GB" b="1" dirty="0"/>
              <a:t> 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48778" y="3850269"/>
            <a:ext cx="3304466" cy="0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headEnd type="triangle" w="lg" len="lg"/>
            <a:tailEnd type="none" w="lg" len="lg"/>
          </a:ln>
          <a:effectLst>
            <a:outerShdw blurRad="165100" sx="102000" sy="102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4159" y="3448666"/>
            <a:ext cx="1288000" cy="414933"/>
          </a:xfrm>
          <a:prstGeom prst="roundRect">
            <a:avLst>
              <a:gd name="adj" fmla="val 45234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BA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6396" y="239660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Permission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Authentication Confirmation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3546" y="1671558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Authentication 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1995" y="5801566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Servicing Report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Maintenance Report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71995" y="534323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Work Order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72055" y="613507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Ok Report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2055" y="565791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Authority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2055" y="1576344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Update Logbook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2055" y="943799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View Logbook</a:t>
            </a:r>
          </a:p>
          <a:p>
            <a:r>
              <a:rPr lang="en-US" sz="1400" dirty="0">
                <a:latin typeface="Comic Sans MS" panose="030F0702030302020204" pitchFamily="66" charset="0"/>
              </a:rPr>
              <a:t>Job Card Data</a:t>
            </a:r>
          </a:p>
        </p:txBody>
      </p:sp>
      <p:sp useBgFill="1">
        <p:nvSpPr>
          <p:cNvPr id="36" name="TextBox 35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58073" y="3510244"/>
            <a:ext cx="172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innerShdw blurRad="114300">
                    <a:prstClr val="black"/>
                  </a:innerShdw>
                </a:effectLst>
                <a:latin typeface="Arial Rounded MT Bold" panose="020F0704030504030204" pitchFamily="34" charset="0"/>
              </a:rPr>
              <a:t>DLMS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244" y="2988378"/>
            <a:ext cx="1681556" cy="172378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0" sx="106000" sy="106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Vehicle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12466" y="4985091"/>
            <a:ext cx="1681556" cy="1723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r="2700000" sx="106000" sy="106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Quarter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7581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1" grpId="0"/>
      <p:bldP spid="3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8657" y="2015292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Authentication</a:t>
            </a:r>
          </a:p>
        </p:txBody>
      </p:sp>
      <p:sp>
        <p:nvSpPr>
          <p:cNvPr id="6" name="Oval 5"/>
          <p:cNvSpPr/>
          <p:nvPr/>
        </p:nvSpPr>
        <p:spPr>
          <a:xfrm>
            <a:off x="5078657" y="2853198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</a:p>
        </p:txBody>
      </p:sp>
      <p:sp>
        <p:nvSpPr>
          <p:cNvPr id="7" name="Oval 6"/>
          <p:cNvSpPr/>
          <p:nvPr/>
        </p:nvSpPr>
        <p:spPr>
          <a:xfrm>
            <a:off x="5078657" y="3638448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Generate WO</a:t>
            </a:r>
          </a:p>
        </p:txBody>
      </p:sp>
      <p:sp>
        <p:nvSpPr>
          <p:cNvPr id="8" name="Oval 7"/>
          <p:cNvSpPr/>
          <p:nvPr/>
        </p:nvSpPr>
        <p:spPr>
          <a:xfrm>
            <a:off x="5078657" y="4450025"/>
            <a:ext cx="2022044" cy="6255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Close Logbook</a:t>
            </a:r>
          </a:p>
        </p:txBody>
      </p:sp>
      <p:sp>
        <p:nvSpPr>
          <p:cNvPr id="9" name="Oval 8"/>
          <p:cNvSpPr/>
          <p:nvPr/>
        </p:nvSpPr>
        <p:spPr>
          <a:xfrm>
            <a:off x="5078657" y="5261603"/>
            <a:ext cx="2022044" cy="62559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Update Logbook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90825" y="3253026"/>
            <a:ext cx="479445" cy="1289668"/>
            <a:chOff x="2790825" y="3253026"/>
            <a:chExt cx="479445" cy="1289668"/>
          </a:xfrm>
        </p:grpSpPr>
        <p:sp>
          <p:nvSpPr>
            <p:cNvPr id="10" name="Oval 9"/>
            <p:cNvSpPr/>
            <p:nvPr/>
          </p:nvSpPr>
          <p:spPr>
            <a:xfrm>
              <a:off x="2891201" y="3253026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90825" y="3546091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1201" y="4132768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017998" y="1849396"/>
            <a:ext cx="450086" cy="1251967"/>
            <a:chOff x="9017998" y="1849396"/>
            <a:chExt cx="450086" cy="1251967"/>
          </a:xfrm>
        </p:grpSpPr>
        <p:sp>
          <p:nvSpPr>
            <p:cNvPr id="13" name="Oval 12"/>
            <p:cNvSpPr/>
            <p:nvPr/>
          </p:nvSpPr>
          <p:spPr>
            <a:xfrm>
              <a:off x="9112228" y="1849396"/>
              <a:ext cx="261626" cy="24283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17998" y="2155095"/>
              <a:ext cx="450086" cy="51035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112228" y="2716538"/>
              <a:ext cx="275859" cy="3848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39202" y="4383421"/>
            <a:ext cx="450087" cy="1279801"/>
            <a:chOff x="8939202" y="4383421"/>
            <a:chExt cx="450087" cy="1279801"/>
          </a:xfrm>
        </p:grpSpPr>
        <p:sp>
          <p:nvSpPr>
            <p:cNvPr id="16" name="Oval 15"/>
            <p:cNvSpPr/>
            <p:nvPr/>
          </p:nvSpPr>
          <p:spPr>
            <a:xfrm>
              <a:off x="9033431" y="4383421"/>
              <a:ext cx="261627" cy="24283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39202" y="4707427"/>
              <a:ext cx="450087" cy="51035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33431" y="5278397"/>
              <a:ext cx="275860" cy="3848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1" idx="3"/>
            <a:endCxn id="5" idx="2"/>
          </p:cNvCxnSpPr>
          <p:nvPr/>
        </p:nvCxnSpPr>
        <p:spPr>
          <a:xfrm flipV="1">
            <a:off x="3270269" y="2328088"/>
            <a:ext cx="1808387" cy="1489826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6" idx="2"/>
          </p:cNvCxnSpPr>
          <p:nvPr/>
        </p:nvCxnSpPr>
        <p:spPr>
          <a:xfrm flipV="1">
            <a:off x="3270269" y="3165993"/>
            <a:ext cx="1808387" cy="65192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7" idx="2"/>
          </p:cNvCxnSpPr>
          <p:nvPr/>
        </p:nvCxnSpPr>
        <p:spPr>
          <a:xfrm>
            <a:off x="3270269" y="3817913"/>
            <a:ext cx="1808387" cy="13333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8" idx="6"/>
          </p:cNvCxnSpPr>
          <p:nvPr/>
        </p:nvCxnSpPr>
        <p:spPr>
          <a:xfrm flipH="1">
            <a:off x="7100700" y="2410273"/>
            <a:ext cx="1917298" cy="2352548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6" idx="6"/>
          </p:cNvCxnSpPr>
          <p:nvPr/>
        </p:nvCxnSpPr>
        <p:spPr>
          <a:xfrm flipH="1">
            <a:off x="7100700" y="2410273"/>
            <a:ext cx="1917298" cy="75572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</p:cNvCxnSpPr>
          <p:nvPr/>
        </p:nvCxnSpPr>
        <p:spPr>
          <a:xfrm flipH="1" flipV="1">
            <a:off x="7100700" y="2404289"/>
            <a:ext cx="1917298" cy="598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  <a:endCxn id="9" idx="6"/>
          </p:cNvCxnSpPr>
          <p:nvPr/>
        </p:nvCxnSpPr>
        <p:spPr>
          <a:xfrm flipH="1">
            <a:off x="7100700" y="4962605"/>
            <a:ext cx="1838501" cy="61179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1"/>
            <a:endCxn id="8" idx="6"/>
          </p:cNvCxnSpPr>
          <p:nvPr/>
        </p:nvCxnSpPr>
        <p:spPr>
          <a:xfrm flipH="1" flipV="1">
            <a:off x="7100700" y="4762821"/>
            <a:ext cx="1838501" cy="199784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0067" y="4693022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Quarter Master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76185" y="5716566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R I &amp; 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6999" y="3222694"/>
            <a:ext cx="177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Workshop Officer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20093" y="1427597"/>
            <a:ext cx="102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User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47543" y="1427597"/>
            <a:ext cx="128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1331" y="1423438"/>
            <a:ext cx="104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Admin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74604" y="1897859"/>
            <a:ext cx="3470845" cy="4207666"/>
          </a:xfrm>
          <a:prstGeom prst="rect">
            <a:avLst/>
          </a:prstGeom>
          <a:noFill/>
          <a:ln w="25400">
            <a:solidFill>
              <a:schemeClr val="tx1">
                <a:alpha val="99000"/>
              </a:schemeClr>
            </a:solidFill>
          </a:ln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67228" y="6218033"/>
            <a:ext cx="231505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447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Unit 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81889" y="6322808"/>
            <a:ext cx="3285736" cy="30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4475" marR="0" indent="-635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 From Workshop End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772025" y="1715834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Job Card Open</a:t>
            </a:r>
          </a:p>
        </p:txBody>
      </p:sp>
      <p:sp>
        <p:nvSpPr>
          <p:cNvPr id="37" name="Oval 36"/>
          <p:cNvSpPr/>
          <p:nvPr/>
        </p:nvSpPr>
        <p:spPr>
          <a:xfrm>
            <a:off x="4772025" y="2353173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Scanning of vehicles and parts</a:t>
            </a:r>
          </a:p>
        </p:txBody>
      </p:sp>
      <p:sp>
        <p:nvSpPr>
          <p:cNvPr id="38" name="Oval 37"/>
          <p:cNvSpPr/>
          <p:nvPr/>
        </p:nvSpPr>
        <p:spPr>
          <a:xfrm>
            <a:off x="4772025" y="2990512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Issue of parts</a:t>
            </a:r>
          </a:p>
        </p:txBody>
      </p:sp>
      <p:sp>
        <p:nvSpPr>
          <p:cNvPr id="39" name="Oval 38"/>
          <p:cNvSpPr/>
          <p:nvPr/>
        </p:nvSpPr>
        <p:spPr>
          <a:xfrm>
            <a:off x="4772025" y="3627851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Date of repairing</a:t>
            </a:r>
          </a:p>
        </p:txBody>
      </p:sp>
      <p:sp>
        <p:nvSpPr>
          <p:cNvPr id="40" name="Oval 39"/>
          <p:cNvSpPr/>
          <p:nvPr/>
        </p:nvSpPr>
        <p:spPr>
          <a:xfrm>
            <a:off x="4772025" y="4265190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Update logbook</a:t>
            </a:r>
          </a:p>
        </p:txBody>
      </p:sp>
      <p:sp>
        <p:nvSpPr>
          <p:cNvPr id="41" name="Oval 40"/>
          <p:cNvSpPr/>
          <p:nvPr/>
        </p:nvSpPr>
        <p:spPr>
          <a:xfrm>
            <a:off x="4772025" y="4902530"/>
            <a:ext cx="2561740" cy="519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4772025" y="5539869"/>
            <a:ext cx="2561740" cy="5193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Closing Report</a:t>
            </a:r>
          </a:p>
        </p:txBody>
      </p:sp>
      <p:sp>
        <p:nvSpPr>
          <p:cNvPr id="44" name="Oval 43"/>
          <p:cNvSpPr/>
          <p:nvPr/>
        </p:nvSpPr>
        <p:spPr>
          <a:xfrm>
            <a:off x="2586652" y="1913785"/>
            <a:ext cx="281950" cy="2407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485102" y="2206921"/>
            <a:ext cx="485050" cy="505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86652" y="2763807"/>
            <a:ext cx="297289" cy="3815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94321" y="4243544"/>
            <a:ext cx="281950" cy="2407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492771" y="4536680"/>
            <a:ext cx="485050" cy="505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94321" y="5103091"/>
            <a:ext cx="297289" cy="3815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23398" y="3088190"/>
            <a:ext cx="281950" cy="2407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221848" y="3371801"/>
            <a:ext cx="485050" cy="5059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323398" y="3928687"/>
            <a:ext cx="297289" cy="3815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9184" y="5558315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Workshop Officer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29184" y="3202973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Workshop NCO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65930" y="4403219"/>
            <a:ext cx="179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mic Sans MS" panose="030F0702030302020204" pitchFamily="66" charset="0"/>
              </a:rPr>
              <a:t>R I &amp; I </a:t>
            </a:r>
          </a:p>
        </p:txBody>
      </p:sp>
      <p:cxnSp>
        <p:nvCxnSpPr>
          <p:cNvPr id="58" name="Straight Arrow Connector 57"/>
          <p:cNvCxnSpPr>
            <a:stCxn id="45" idx="3"/>
            <a:endCxn id="38" idx="2"/>
          </p:cNvCxnSpPr>
          <p:nvPr/>
        </p:nvCxnSpPr>
        <p:spPr>
          <a:xfrm>
            <a:off x="2970152" y="2459916"/>
            <a:ext cx="1801873" cy="790253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3"/>
            <a:endCxn id="39" idx="2"/>
          </p:cNvCxnSpPr>
          <p:nvPr/>
        </p:nvCxnSpPr>
        <p:spPr>
          <a:xfrm>
            <a:off x="2970152" y="2459916"/>
            <a:ext cx="1801873" cy="1427592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3"/>
            <a:endCxn id="41" idx="2"/>
          </p:cNvCxnSpPr>
          <p:nvPr/>
        </p:nvCxnSpPr>
        <p:spPr>
          <a:xfrm>
            <a:off x="2977821" y="4789675"/>
            <a:ext cx="1794204" cy="372512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3"/>
            <a:endCxn id="42" idx="2"/>
          </p:cNvCxnSpPr>
          <p:nvPr/>
        </p:nvCxnSpPr>
        <p:spPr>
          <a:xfrm>
            <a:off x="2977821" y="4789675"/>
            <a:ext cx="1794204" cy="1009851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1"/>
            <a:endCxn id="35" idx="6"/>
          </p:cNvCxnSpPr>
          <p:nvPr/>
        </p:nvCxnSpPr>
        <p:spPr>
          <a:xfrm flipH="1" flipV="1">
            <a:off x="7333765" y="1975491"/>
            <a:ext cx="1888083" cy="1649305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1"/>
            <a:endCxn id="37" idx="6"/>
          </p:cNvCxnSpPr>
          <p:nvPr/>
        </p:nvCxnSpPr>
        <p:spPr>
          <a:xfrm flipH="1" flipV="1">
            <a:off x="7333765" y="2612830"/>
            <a:ext cx="1888083" cy="1011966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1"/>
            <a:endCxn id="40" idx="6"/>
          </p:cNvCxnSpPr>
          <p:nvPr/>
        </p:nvCxnSpPr>
        <p:spPr>
          <a:xfrm flipH="1">
            <a:off x="7333765" y="3624796"/>
            <a:ext cx="1888083" cy="900051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1"/>
            <a:endCxn id="42" idx="6"/>
          </p:cNvCxnSpPr>
          <p:nvPr/>
        </p:nvCxnSpPr>
        <p:spPr>
          <a:xfrm flipH="1">
            <a:off x="7333765" y="3624796"/>
            <a:ext cx="1888083" cy="2174730"/>
          </a:xfrm>
          <a:prstGeom prst="straightConnector1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18290" y="1138136"/>
            <a:ext cx="104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Admin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46357" y="1146169"/>
            <a:ext cx="129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77627" y="1142298"/>
            <a:ext cx="105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Admin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81581" y="1577020"/>
            <a:ext cx="3611973" cy="460018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889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70" name="TextBox 69"/>
          <p:cNvSpPr txBox="1"/>
          <p:nvPr/>
        </p:nvSpPr>
        <p:spPr>
          <a:xfrm>
            <a:off x="669172" y="-130917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172" y="624516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66" grpId="0"/>
      <p:bldP spid="67" grpId="0"/>
      <p:bldP spid="68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8839204" y="603924"/>
            <a:ext cx="628614" cy="877404"/>
            <a:chOff x="8595369" y="603924"/>
            <a:chExt cx="917442" cy="86920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8595369" y="603924"/>
              <a:ext cx="83706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9432432" y="603925"/>
              <a:ext cx="0" cy="86920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3" idx="3"/>
            </p:cNvCxnSpPr>
            <p:nvPr/>
          </p:nvCxnSpPr>
          <p:spPr>
            <a:xfrm flipH="1">
              <a:off x="9236147" y="1472769"/>
              <a:ext cx="276664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383872" y="432647"/>
            <a:ext cx="1455328" cy="342554"/>
          </a:xfrm>
          <a:prstGeom prst="roundRect">
            <a:avLst>
              <a:gd name="adj" fmla="val 298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 in</a:t>
            </a:r>
          </a:p>
        </p:txBody>
      </p:sp>
      <p:sp>
        <p:nvSpPr>
          <p:cNvPr id="73" name="Diamond 72"/>
          <p:cNvSpPr/>
          <p:nvPr/>
        </p:nvSpPr>
        <p:spPr>
          <a:xfrm>
            <a:off x="6648466" y="1026821"/>
            <a:ext cx="2926140" cy="89188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Authentication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check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383872" y="2157601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Homepage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383872" y="5772796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 Out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383872" y="3374919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Generate WO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383872" y="3974388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Insert Info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7383872" y="517332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Send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383872" y="4573857"/>
            <a:ext cx="1455328" cy="34255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Authorization 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357630" y="2109216"/>
            <a:ext cx="1189178" cy="439324"/>
          </a:xfrm>
          <a:prstGeom prst="roundRect">
            <a:avLst>
              <a:gd name="adj" fmla="val 2719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</a:p>
        </p:txBody>
      </p:sp>
      <p:sp>
        <p:nvSpPr>
          <p:cNvPr id="81" name="Diamond 80"/>
          <p:cNvSpPr/>
          <p:nvPr/>
        </p:nvSpPr>
        <p:spPr>
          <a:xfrm>
            <a:off x="4705816" y="2909684"/>
            <a:ext cx="2492808" cy="127302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Vehicle require maintenance</a:t>
            </a:r>
          </a:p>
        </p:txBody>
      </p:sp>
      <p:cxnSp>
        <p:nvCxnSpPr>
          <p:cNvPr id="83" name="Straight Arrow Connector 82"/>
          <p:cNvCxnSpPr>
            <a:stCxn id="72" idx="2"/>
            <a:endCxn id="73" idx="0"/>
          </p:cNvCxnSpPr>
          <p:nvPr/>
        </p:nvCxnSpPr>
        <p:spPr>
          <a:xfrm>
            <a:off x="8111536" y="775201"/>
            <a:ext cx="0" cy="25162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2"/>
            <a:endCxn id="74" idx="0"/>
          </p:cNvCxnSpPr>
          <p:nvPr/>
        </p:nvCxnSpPr>
        <p:spPr>
          <a:xfrm>
            <a:off x="8111536" y="1918710"/>
            <a:ext cx="0" cy="238891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2"/>
            <a:endCxn id="77" idx="0"/>
          </p:cNvCxnSpPr>
          <p:nvPr/>
        </p:nvCxnSpPr>
        <p:spPr>
          <a:xfrm>
            <a:off x="8111536" y="3717473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2"/>
            <a:endCxn id="79" idx="0"/>
          </p:cNvCxnSpPr>
          <p:nvPr/>
        </p:nvCxnSpPr>
        <p:spPr>
          <a:xfrm>
            <a:off x="8111536" y="4316942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2"/>
            <a:endCxn id="78" idx="0"/>
          </p:cNvCxnSpPr>
          <p:nvPr/>
        </p:nvCxnSpPr>
        <p:spPr>
          <a:xfrm>
            <a:off x="8111536" y="4916411"/>
            <a:ext cx="0" cy="256916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  <a:endCxn id="75" idx="0"/>
          </p:cNvCxnSpPr>
          <p:nvPr/>
        </p:nvCxnSpPr>
        <p:spPr>
          <a:xfrm>
            <a:off x="8111536" y="5515881"/>
            <a:ext cx="0" cy="25691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1"/>
            <a:endCxn id="80" idx="3"/>
          </p:cNvCxnSpPr>
          <p:nvPr/>
        </p:nvCxnSpPr>
        <p:spPr>
          <a:xfrm flipH="1">
            <a:off x="6546808" y="2328878"/>
            <a:ext cx="837064" cy="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3"/>
            <a:endCxn id="76" idx="1"/>
          </p:cNvCxnSpPr>
          <p:nvPr/>
        </p:nvCxnSpPr>
        <p:spPr>
          <a:xfrm>
            <a:off x="7198624" y="3546196"/>
            <a:ext cx="185248" cy="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  <a:endCxn id="81" idx="0"/>
          </p:cNvCxnSpPr>
          <p:nvPr/>
        </p:nvCxnSpPr>
        <p:spPr>
          <a:xfrm>
            <a:off x="5952219" y="2548540"/>
            <a:ext cx="1" cy="36114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5952219" y="4182707"/>
            <a:ext cx="1431653" cy="1761366"/>
            <a:chOff x="5952219" y="4182707"/>
            <a:chExt cx="1431653" cy="1761366"/>
          </a:xfrm>
        </p:grpSpPr>
        <p:cxnSp>
          <p:nvCxnSpPr>
            <p:cNvPr id="92" name="Straight Arrow Connector 91"/>
            <p:cNvCxnSpPr>
              <a:stCxn id="81" idx="2"/>
            </p:cNvCxnSpPr>
            <p:nvPr/>
          </p:nvCxnSpPr>
          <p:spPr>
            <a:xfrm>
              <a:off x="5952220" y="4182707"/>
              <a:ext cx="0" cy="176136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5" idx="1"/>
            </p:cNvCxnSpPr>
            <p:nvPr/>
          </p:nvCxnSpPr>
          <p:spPr>
            <a:xfrm>
              <a:off x="5952219" y="5944073"/>
              <a:ext cx="1431653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111533" y="6115350"/>
            <a:ext cx="1301208" cy="256915"/>
            <a:chOff x="8197096" y="6049667"/>
            <a:chExt cx="1063244" cy="256915"/>
          </a:xfrm>
        </p:grpSpPr>
        <p:cxnSp>
          <p:nvCxnSpPr>
            <p:cNvPr id="94" name="Straight Arrow Connector 93"/>
            <p:cNvCxnSpPr>
              <a:stCxn id="75" idx="2"/>
            </p:cNvCxnSpPr>
            <p:nvPr/>
          </p:nvCxnSpPr>
          <p:spPr>
            <a:xfrm flipH="1">
              <a:off x="8197096" y="6049667"/>
              <a:ext cx="2" cy="24790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2" idx="2"/>
            </p:cNvCxnSpPr>
            <p:nvPr/>
          </p:nvCxnSpPr>
          <p:spPr>
            <a:xfrm flipV="1">
              <a:off x="8197096" y="6288556"/>
              <a:ext cx="1063244" cy="18026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8852672" y="2328877"/>
            <a:ext cx="735406" cy="3615195"/>
            <a:chOff x="8839200" y="2328878"/>
            <a:chExt cx="334766" cy="3615195"/>
          </a:xfrm>
        </p:grpSpPr>
        <p:cxnSp>
          <p:nvCxnSpPr>
            <p:cNvPr id="96" name="Straight Arrow Connector 95"/>
            <p:cNvCxnSpPr>
              <a:stCxn id="75" idx="3"/>
            </p:cNvCxnSpPr>
            <p:nvPr/>
          </p:nvCxnSpPr>
          <p:spPr>
            <a:xfrm>
              <a:off x="8839200" y="5944073"/>
              <a:ext cx="33476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9173965" y="2328878"/>
              <a:ext cx="0" cy="361519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4" idx="3"/>
            </p:cNvCxnSpPr>
            <p:nvPr/>
          </p:nvCxnSpPr>
          <p:spPr>
            <a:xfrm>
              <a:off x="8839200" y="2328878"/>
              <a:ext cx="334766" cy="306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 flipH="1">
            <a:off x="5864357" y="458000"/>
            <a:ext cx="273049" cy="2918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72" idx="1"/>
          </p:cNvCxnSpPr>
          <p:nvPr/>
        </p:nvCxnSpPr>
        <p:spPr>
          <a:xfrm flipV="1">
            <a:off x="6137406" y="603924"/>
            <a:ext cx="1246466" cy="1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2608" y="4227785"/>
            <a:ext cx="69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74257" y="1848750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65340" y="3114414"/>
            <a:ext cx="4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20836" y="864395"/>
            <a:ext cx="8510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9412744" y="6167186"/>
            <a:ext cx="428341" cy="374105"/>
            <a:chOff x="9173965" y="6162676"/>
            <a:chExt cx="350006" cy="374105"/>
          </a:xfrm>
        </p:grpSpPr>
        <p:sp>
          <p:nvSpPr>
            <p:cNvPr id="82" name="Oval 81"/>
            <p:cNvSpPr/>
            <p:nvPr/>
          </p:nvSpPr>
          <p:spPr>
            <a:xfrm>
              <a:off x="9173965" y="6162676"/>
              <a:ext cx="350006" cy="3741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246211" y="6239896"/>
              <a:ext cx="205515" cy="219665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bg1"/>
              </a:solidFill>
            </a:ln>
            <a:effectLst>
              <a:outerShdw blurRad="1270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414800" y="4316942"/>
            <a:ext cx="1570014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100" grpId="0" animBg="1"/>
      <p:bldP spid="105" grpId="0"/>
      <p:bldP spid="106" grpId="0"/>
      <p:bldP spid="107" grpId="0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77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219374" y="170349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Home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400800" y="666523"/>
            <a:ext cx="2866520" cy="812431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Authentication Check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219374" y="50058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Login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219374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Generate Job Card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517407" y="2596860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View Logbook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601884" y="2596860"/>
            <a:ext cx="1701843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Authorization Notification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219374" y="3265686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Scan vehicle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219374" y="393451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Scan parts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219374" y="4603337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Repair Input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219374" y="5272162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Update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219374" y="6243881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Log Out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376555" y="3260890"/>
            <a:ext cx="1482463" cy="6618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Next Maintenance Date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009097" y="3265684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Entries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8789581" y="3265684"/>
            <a:ext cx="134010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8855461" y="3934509"/>
            <a:ext cx="1208344" cy="4490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Closing</a:t>
            </a:r>
          </a:p>
        </p:txBody>
      </p:sp>
      <p:cxnSp>
        <p:nvCxnSpPr>
          <p:cNvPr id="117" name="Straight Arrow Connector 116"/>
          <p:cNvCxnSpPr>
            <a:stCxn id="62" idx="2"/>
            <a:endCxn id="61" idx="0"/>
          </p:cNvCxnSpPr>
          <p:nvPr/>
        </p:nvCxnSpPr>
        <p:spPr>
          <a:xfrm>
            <a:off x="7823546" y="499139"/>
            <a:ext cx="10514" cy="16738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1" idx="2"/>
            <a:endCxn id="60" idx="0"/>
          </p:cNvCxnSpPr>
          <p:nvPr/>
        </p:nvCxnSpPr>
        <p:spPr>
          <a:xfrm flipH="1">
            <a:off x="7823546" y="1478954"/>
            <a:ext cx="10514" cy="22454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0" idx="2"/>
            <a:endCxn id="63" idx="0"/>
          </p:cNvCxnSpPr>
          <p:nvPr/>
        </p:nvCxnSpPr>
        <p:spPr>
          <a:xfrm>
            <a:off x="7823546" y="2152575"/>
            <a:ext cx="0" cy="44428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121579" y="1928035"/>
            <a:ext cx="1097795" cy="668825"/>
            <a:chOff x="6121579" y="1928035"/>
            <a:chExt cx="1097795" cy="668825"/>
          </a:xfrm>
        </p:grpSpPr>
        <p:cxnSp>
          <p:nvCxnSpPr>
            <p:cNvPr id="120" name="Straight Arrow Connector 119"/>
            <p:cNvCxnSpPr>
              <a:stCxn id="60" idx="1"/>
            </p:cNvCxnSpPr>
            <p:nvPr/>
          </p:nvCxnSpPr>
          <p:spPr>
            <a:xfrm flipH="1">
              <a:off x="6138298" y="1928035"/>
              <a:ext cx="1081076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64" idx="0"/>
            </p:cNvCxnSpPr>
            <p:nvPr/>
          </p:nvCxnSpPr>
          <p:spPr>
            <a:xfrm flipH="1">
              <a:off x="6121579" y="1928035"/>
              <a:ext cx="16718" cy="668825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64" idx="2"/>
            <a:endCxn id="71" idx="0"/>
          </p:cNvCxnSpPr>
          <p:nvPr/>
        </p:nvCxnSpPr>
        <p:spPr>
          <a:xfrm flipH="1">
            <a:off x="6117787" y="3045941"/>
            <a:ext cx="3792" cy="214949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613269" y="2821400"/>
            <a:ext cx="904138" cy="444284"/>
            <a:chOff x="4613269" y="2821400"/>
            <a:chExt cx="904138" cy="444284"/>
          </a:xfrm>
        </p:grpSpPr>
        <p:cxnSp>
          <p:nvCxnSpPr>
            <p:cNvPr id="123" name="Straight Arrow Connector 122"/>
            <p:cNvCxnSpPr>
              <a:endCxn id="99" idx="0"/>
            </p:cNvCxnSpPr>
            <p:nvPr/>
          </p:nvCxnSpPr>
          <p:spPr>
            <a:xfrm flipH="1">
              <a:off x="4613269" y="2821400"/>
              <a:ext cx="16718" cy="444284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4" idx="1"/>
            </p:cNvCxnSpPr>
            <p:nvPr/>
          </p:nvCxnSpPr>
          <p:spPr>
            <a:xfrm flipH="1" flipV="1">
              <a:off x="4613269" y="2821400"/>
              <a:ext cx="904138" cy="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>
            <a:stCxn id="63" idx="2"/>
            <a:endCxn id="66" idx="0"/>
          </p:cNvCxnSpPr>
          <p:nvPr/>
        </p:nvCxnSpPr>
        <p:spPr>
          <a:xfrm>
            <a:off x="7823546" y="3045941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0"/>
          </p:cNvCxnSpPr>
          <p:nvPr/>
        </p:nvCxnSpPr>
        <p:spPr>
          <a:xfrm>
            <a:off x="7823546" y="3714767"/>
            <a:ext cx="0" cy="219744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40264" y="4383592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40264" y="5052418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483671" y="3045940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481842" y="3705528"/>
            <a:ext cx="0" cy="219745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427718" y="1928034"/>
            <a:ext cx="1065106" cy="666428"/>
            <a:chOff x="8427718" y="1928034"/>
            <a:chExt cx="1065106" cy="666428"/>
          </a:xfrm>
        </p:grpSpPr>
        <p:cxnSp>
          <p:nvCxnSpPr>
            <p:cNvPr id="132" name="Straight Arrow Connector 131"/>
            <p:cNvCxnSpPr/>
            <p:nvPr/>
          </p:nvCxnSpPr>
          <p:spPr>
            <a:xfrm>
              <a:off x="9483671" y="1928034"/>
              <a:ext cx="9153" cy="666428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</p:cNvCxnSpPr>
            <p:nvPr/>
          </p:nvCxnSpPr>
          <p:spPr>
            <a:xfrm>
              <a:off x="8427718" y="1928035"/>
              <a:ext cx="1048632" cy="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27718" y="274599"/>
            <a:ext cx="1274241" cy="798140"/>
            <a:chOff x="8427718" y="274599"/>
            <a:chExt cx="1274241" cy="798140"/>
          </a:xfrm>
        </p:grpSpPr>
        <p:cxnSp>
          <p:nvCxnSpPr>
            <p:cNvPr id="134" name="Straight Arrow Connector 133"/>
            <p:cNvCxnSpPr>
              <a:stCxn id="61" idx="3"/>
            </p:cNvCxnSpPr>
            <p:nvPr/>
          </p:nvCxnSpPr>
          <p:spPr>
            <a:xfrm flipV="1">
              <a:off x="9267320" y="1070340"/>
              <a:ext cx="434639" cy="2399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9668506" y="274600"/>
              <a:ext cx="0" cy="795741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62" idx="3"/>
            </p:cNvCxnSpPr>
            <p:nvPr/>
          </p:nvCxnSpPr>
          <p:spPr>
            <a:xfrm flipH="1" flipV="1">
              <a:off x="8427718" y="274599"/>
              <a:ext cx="1240788" cy="2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629988" y="3703130"/>
            <a:ext cx="4887702" cy="2565110"/>
            <a:chOff x="4629988" y="3703130"/>
            <a:chExt cx="4887702" cy="2565110"/>
          </a:xfrm>
        </p:grpSpPr>
        <p:cxnSp>
          <p:nvCxnSpPr>
            <p:cNvPr id="129" name="Straight Arrow Connector 128"/>
            <p:cNvCxnSpPr/>
            <p:nvPr/>
          </p:nvCxnSpPr>
          <p:spPr>
            <a:xfrm flipH="1">
              <a:off x="7839411" y="5721243"/>
              <a:ext cx="855" cy="327250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4629988" y="3703130"/>
              <a:ext cx="12269" cy="234536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6089216" y="3703130"/>
              <a:ext cx="12270" cy="234536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6" idx="2"/>
            </p:cNvCxnSpPr>
            <p:nvPr/>
          </p:nvCxnSpPr>
          <p:spPr>
            <a:xfrm>
              <a:off x="9459633" y="4383590"/>
              <a:ext cx="16718" cy="1664903"/>
            </a:xfrm>
            <a:prstGeom prst="straightConnector1">
              <a:avLst/>
            </a:prstGeom>
            <a:ln w="12700" cap="rnd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839410" y="6048495"/>
              <a:ext cx="0" cy="21974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654529" y="6048493"/>
              <a:ext cx="4863161" cy="2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 flipH="1">
            <a:off x="5541962" y="145570"/>
            <a:ext cx="320925" cy="2320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3" name="Straight Arrow Connector 142"/>
          <p:cNvCxnSpPr>
            <a:stCxn id="142" idx="2"/>
            <a:endCxn id="62" idx="1"/>
          </p:cNvCxnSpPr>
          <p:nvPr/>
        </p:nvCxnSpPr>
        <p:spPr>
          <a:xfrm>
            <a:off x="5862887" y="261589"/>
            <a:ext cx="1356487" cy="13010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 flipH="1">
            <a:off x="5541962" y="6344222"/>
            <a:ext cx="320925" cy="2490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5" name="Straight Arrow Connector 144"/>
          <p:cNvCxnSpPr>
            <a:stCxn id="70" idx="1"/>
            <a:endCxn id="144" idx="2"/>
          </p:cNvCxnSpPr>
          <p:nvPr/>
        </p:nvCxnSpPr>
        <p:spPr>
          <a:xfrm flipH="1">
            <a:off x="5862887" y="6468422"/>
            <a:ext cx="1356487" cy="318"/>
          </a:xfrm>
          <a:prstGeom prst="straightConnector1">
            <a:avLst/>
          </a:prstGeom>
          <a:ln w="12700" cap="rnd">
            <a:solidFill>
              <a:schemeClr val="bg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987885" y="49913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51111" y="1435999"/>
            <a:ext cx="52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48" name="Oval 147"/>
          <p:cNvSpPr/>
          <p:nvPr/>
        </p:nvSpPr>
        <p:spPr>
          <a:xfrm>
            <a:off x="5582748" y="6385547"/>
            <a:ext cx="241549" cy="174647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bg1"/>
            </a:solidFill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419971" y="4277361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99" grpId="0" animBg="1"/>
      <p:bldP spid="110" grpId="0" animBg="1"/>
      <p:bldP spid="116" grpId="0" animBg="1"/>
      <p:bldP spid="142" grpId="0" animBg="1"/>
      <p:bldP spid="144" grpId="0" animBg="1"/>
      <p:bldP spid="146" grpId="0"/>
      <p:bldP spid="147" grpId="0"/>
      <p:bldP spid="1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26" y="1381756"/>
            <a:ext cx="9093803" cy="51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296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9172" y="2943264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Unit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0390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Capt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0503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0390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40502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0389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47065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7065" y="3945407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065" y="5641623"/>
            <a:ext cx="242517" cy="652351"/>
            <a:chOff x="5198745" y="566849"/>
            <a:chExt cx="479445" cy="1289668"/>
          </a:xfrm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450743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501277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15547 -2.96296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17018 -4.07407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 rotWithShape="1">
          <a:blip r:embed="rId2"/>
          <a:srcRect r="2681"/>
          <a:stretch/>
        </p:blipFill>
        <p:spPr bwMode="auto">
          <a:xfrm>
            <a:off x="2284954" y="1361933"/>
            <a:ext cx="9151142" cy="5148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3" name="TextBox 2"/>
          <p:cNvSpPr txBox="1"/>
          <p:nvPr/>
        </p:nvSpPr>
        <p:spPr>
          <a:xfrm>
            <a:off x="669172" y="50058"/>
            <a:ext cx="2961790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72" y="805491"/>
            <a:ext cx="309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90395" y="2806403"/>
            <a:ext cx="1559672" cy="64633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Scenario From Workshop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0" y="1447800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Lets Travel Back to 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300" y="3314700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46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752" y="1332444"/>
            <a:ext cx="100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	</a:t>
            </a:r>
            <a:r>
              <a:rPr lang="en-US" sz="2800" dirty="0"/>
              <a:t>We are planning to develop the web based 	browser app (UI) by week-4 </a:t>
            </a:r>
          </a:p>
          <a:p>
            <a:r>
              <a:rPr lang="en-US" sz="2800" b="1" dirty="0"/>
              <a:t>O</a:t>
            </a:r>
            <a:r>
              <a:rPr lang="en-US" sz="2800" dirty="0"/>
              <a:t>	Design and implement Database by week-6</a:t>
            </a:r>
          </a:p>
          <a:p>
            <a:r>
              <a:rPr lang="en-US" sz="2800" b="1" dirty="0"/>
              <a:t>O</a:t>
            </a:r>
            <a:r>
              <a:rPr lang="en-US" sz="2800" dirty="0"/>
              <a:t>	Buy products and assemble hardware by week-5</a:t>
            </a:r>
          </a:p>
          <a:p>
            <a:r>
              <a:rPr lang="en-US" sz="2800" b="1" dirty="0"/>
              <a:t>O</a:t>
            </a:r>
            <a:r>
              <a:rPr lang="en-US" sz="2800" dirty="0"/>
              <a:t>	Implement Hardware and software inter 	connections by week-8</a:t>
            </a:r>
          </a:p>
          <a:p>
            <a:r>
              <a:rPr lang="en-US" sz="2800" b="1" dirty="0"/>
              <a:t>O</a:t>
            </a:r>
            <a:r>
              <a:rPr lang="en-US" sz="2800" dirty="0"/>
              <a:t>	Develop the responsive version by week-9</a:t>
            </a:r>
          </a:p>
          <a:p>
            <a:r>
              <a:rPr lang="en-US" sz="2800" b="1" dirty="0"/>
              <a:t>O</a:t>
            </a:r>
            <a:r>
              <a:rPr lang="en-US" sz="2800" dirty="0"/>
              <a:t>	Check for further improvements and complete the 	project by week-10 on 30</a:t>
            </a:r>
            <a:r>
              <a:rPr lang="en-US" sz="2800" baseline="30000" dirty="0"/>
              <a:t>th</a:t>
            </a:r>
            <a:r>
              <a:rPr lang="en-US" sz="2800" dirty="0"/>
              <a:t> May.</a:t>
            </a:r>
          </a:p>
        </p:txBody>
      </p:sp>
    </p:spTree>
    <p:extLst>
      <p:ext uri="{BB962C8B-B14F-4D97-AF65-F5344CB8AC3E}">
        <p14:creationId xmlns:p14="http://schemas.microsoft.com/office/powerpoint/2010/main" val="27485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774" y="1990846"/>
            <a:ext cx="7662439" cy="1169043"/>
            <a:chOff x="370390" y="1990846"/>
            <a:chExt cx="7662439" cy="1169043"/>
          </a:xfrm>
        </p:grpSpPr>
        <p:sp useBgFill="1">
          <p:nvSpPr>
            <p:cNvPr id="17" name="Freeform 16"/>
            <p:cNvSpPr/>
            <p:nvPr/>
          </p:nvSpPr>
          <p:spPr>
            <a:xfrm rot="5400000">
              <a:off x="3617088" y="-1255852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390" y="228442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Capt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Ishrak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Jahan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Ema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83887" y="2838956"/>
            <a:ext cx="7662441" cy="1169043"/>
            <a:chOff x="4340503" y="2838956"/>
            <a:chExt cx="7662441" cy="1169043"/>
          </a:xfrm>
        </p:grpSpPr>
        <p:sp useBgFill="1">
          <p:nvSpPr>
            <p:cNvPr id="19" name="Freeform 18"/>
            <p:cNvSpPr/>
            <p:nvPr/>
          </p:nvSpPr>
          <p:spPr>
            <a:xfrm rot="16200000">
              <a:off x="7587202" y="-407743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9 h 3306049"/>
                <a:gd name="connsiteX2" fmla="*/ 369340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9"/>
                  </a:lnTo>
                  <a:lnTo>
                    <a:pt x="369340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0504" y="3192643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Labiba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Islam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74" y="3687066"/>
            <a:ext cx="7662439" cy="1169043"/>
            <a:chOff x="370390" y="3687066"/>
            <a:chExt cx="7662439" cy="1169043"/>
          </a:xfrm>
        </p:grpSpPr>
        <p:sp useBgFill="1">
          <p:nvSpPr>
            <p:cNvPr id="21" name="Freeform 20"/>
            <p:cNvSpPr/>
            <p:nvPr/>
          </p:nvSpPr>
          <p:spPr>
            <a:xfrm rot="5400000">
              <a:off x="3617088" y="440368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49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49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390" y="4040751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Safkat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Rahman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83886" y="4535175"/>
            <a:ext cx="7662441" cy="1169043"/>
            <a:chOff x="4340502" y="4535175"/>
            <a:chExt cx="7662441" cy="1169043"/>
          </a:xfrm>
        </p:grpSpPr>
        <p:sp useBgFill="1">
          <p:nvSpPr>
            <p:cNvPr id="23" name="Freeform 22"/>
            <p:cNvSpPr/>
            <p:nvPr/>
          </p:nvSpPr>
          <p:spPr>
            <a:xfrm rot="16200000">
              <a:off x="7587201" y="1288476"/>
              <a:ext cx="1169043" cy="7662441"/>
            </a:xfrm>
            <a:custGeom>
              <a:avLst/>
              <a:gdLst>
                <a:gd name="connsiteX0" fmla="*/ 1238790 w 1238790"/>
                <a:gd name="connsiteY0" fmla="*/ 3306049 h 3306049"/>
                <a:gd name="connsiteX1" fmla="*/ 0 w 1238790"/>
                <a:gd name="connsiteY1" fmla="*/ 3306048 h 3306049"/>
                <a:gd name="connsiteX2" fmla="*/ 369341 w 1238790"/>
                <a:gd name="connsiteY2" fmla="*/ 0 h 3306049"/>
                <a:gd name="connsiteX3" fmla="*/ 869450 w 1238790"/>
                <a:gd name="connsiteY3" fmla="*/ 0 h 330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9">
                  <a:moveTo>
                    <a:pt x="1238790" y="3306049"/>
                  </a:moveTo>
                  <a:lnTo>
                    <a:pt x="0" y="3306048"/>
                  </a:lnTo>
                  <a:lnTo>
                    <a:pt x="369341" y="0"/>
                  </a:lnTo>
                  <a:lnTo>
                    <a:pt x="869450" y="0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0504" y="4888862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Tanvir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Nahian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Swapnil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73" y="5383284"/>
            <a:ext cx="7662440" cy="1169043"/>
            <a:chOff x="370389" y="5383284"/>
            <a:chExt cx="7662440" cy="1169043"/>
          </a:xfrm>
        </p:grpSpPr>
        <p:sp useBgFill="1">
          <p:nvSpPr>
            <p:cNvPr id="25" name="Freeform 24"/>
            <p:cNvSpPr/>
            <p:nvPr/>
          </p:nvSpPr>
          <p:spPr>
            <a:xfrm rot="5400000">
              <a:off x="3617088" y="2136586"/>
              <a:ext cx="1169043" cy="7662439"/>
            </a:xfrm>
            <a:custGeom>
              <a:avLst/>
              <a:gdLst>
                <a:gd name="connsiteX0" fmla="*/ 0 w 1238790"/>
                <a:gd name="connsiteY0" fmla="*/ 3306048 h 3306048"/>
                <a:gd name="connsiteX1" fmla="*/ 369341 w 1238790"/>
                <a:gd name="connsiteY1" fmla="*/ 0 h 3306048"/>
                <a:gd name="connsiteX2" fmla="*/ 869450 w 1238790"/>
                <a:gd name="connsiteY2" fmla="*/ 0 h 3306048"/>
                <a:gd name="connsiteX3" fmla="*/ 1238790 w 1238790"/>
                <a:gd name="connsiteY3" fmla="*/ 3306048 h 330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790" h="3306048">
                  <a:moveTo>
                    <a:pt x="0" y="3306048"/>
                  </a:moveTo>
                  <a:lnTo>
                    <a:pt x="369341" y="0"/>
                  </a:lnTo>
                  <a:lnTo>
                    <a:pt x="869450" y="0"/>
                  </a:lnTo>
                  <a:lnTo>
                    <a:pt x="1238790" y="3306048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89" y="5736970"/>
              <a:ext cx="7662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Lt Lopa Ahmed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Work Distribution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58898" y="312515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Charlie 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90449" y="2249191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49" name="Oval 48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449" y="3945407"/>
            <a:ext cx="242517" cy="652351"/>
            <a:chOff x="5198745" y="566849"/>
            <a:chExt cx="479445" cy="1289668"/>
          </a:xfrm>
          <a:solidFill>
            <a:srgbClr val="93D07D"/>
          </a:solidFill>
        </p:grpSpPr>
        <p:sp>
          <p:nvSpPr>
            <p:cNvPr id="54" name="Oval 5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0449" y="5641623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58" name="Oval 5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094127" y="3097299"/>
            <a:ext cx="242517" cy="652351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62" name="Oval 6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144661" y="4793518"/>
            <a:ext cx="242517" cy="652351"/>
            <a:chOff x="5198745" y="566849"/>
            <a:chExt cx="479445" cy="1289668"/>
          </a:xfrm>
        </p:grpSpPr>
        <p:sp>
          <p:nvSpPr>
            <p:cNvPr id="66" name="Oval 6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01420" y="453828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Oval 81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95999" y="452985"/>
            <a:ext cx="264096" cy="710394"/>
            <a:chOff x="5198745" y="566849"/>
            <a:chExt cx="479445" cy="128966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Oval 85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9373" y="613581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0" name="Oval 69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63952" y="612738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4" name="Oval 73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26296" y="3429000"/>
            <a:ext cx="1867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Hardware</a:t>
            </a:r>
          </a:p>
          <a:p>
            <a:r>
              <a:rPr lang="en-US" sz="1200" dirty="0"/>
              <a:t>Design</a:t>
            </a:r>
          </a:p>
          <a:p>
            <a:r>
              <a:rPr lang="en-US" sz="1200" dirty="0"/>
              <a:t>Implementation</a:t>
            </a:r>
            <a:endParaRPr lang="en-US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58531" y="611895"/>
            <a:ext cx="264096" cy="710394"/>
            <a:chOff x="5198745" y="566849"/>
            <a:chExt cx="479445" cy="1289668"/>
          </a:xfrm>
          <a:solidFill>
            <a:srgbClr val="EDB5ED"/>
          </a:solidFill>
        </p:grpSpPr>
        <p:sp>
          <p:nvSpPr>
            <p:cNvPr id="78" name="Oval 77"/>
            <p:cNvSpPr/>
            <p:nvPr/>
          </p:nvSpPr>
          <p:spPr>
            <a:xfrm>
              <a:off x="5299121" y="566849"/>
              <a:ext cx="278692" cy="258670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98745" y="859914"/>
              <a:ext cx="479445" cy="543645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299121" y="1446591"/>
              <a:ext cx="293853" cy="40992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37628" y="2390701"/>
            <a:ext cx="22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&amp;</a:t>
            </a:r>
          </a:p>
          <a:p>
            <a:r>
              <a:rPr lang="en-US" u="sng" dirty="0"/>
              <a:t>UI Design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598746" y="5119197"/>
            <a:ext cx="2593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Software</a:t>
            </a:r>
          </a:p>
          <a:p>
            <a:r>
              <a:rPr lang="en-US" sz="1200" dirty="0"/>
              <a:t>Database</a:t>
            </a:r>
            <a:endParaRPr lang="en-US" sz="1200" u="sng" dirty="0"/>
          </a:p>
          <a:p>
            <a:r>
              <a:rPr lang="en-US" sz="1200" dirty="0"/>
              <a:t>Hardware-software connection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9365979" y="5340247"/>
            <a:ext cx="232767" cy="1519"/>
          </a:xfrm>
          <a:prstGeom prst="line">
            <a:avLst/>
          </a:prstGeom>
          <a:ln w="508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993529" y="3640839"/>
            <a:ext cx="232767" cy="1519"/>
          </a:xfrm>
          <a:prstGeom prst="line">
            <a:avLst/>
          </a:prstGeom>
          <a:ln w="50800">
            <a:solidFill>
              <a:schemeClr val="accent3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8704861" y="2576327"/>
            <a:ext cx="232767" cy="1519"/>
          </a:xfrm>
          <a:prstGeom prst="line">
            <a:avLst/>
          </a:prstGeom>
          <a:ln w="50800">
            <a:solidFill>
              <a:schemeClr val="accent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365979" y="5119694"/>
            <a:ext cx="1" cy="848108"/>
          </a:xfrm>
          <a:prstGeom prst="line">
            <a:avLst/>
          </a:prstGeom>
          <a:ln w="508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8993529" y="3383035"/>
            <a:ext cx="0" cy="939029"/>
          </a:xfrm>
          <a:prstGeom prst="line">
            <a:avLst/>
          </a:prstGeom>
          <a:ln w="50800">
            <a:solidFill>
              <a:schemeClr val="accent3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7318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22904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9662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12579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19987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8711 -2.96296E-6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10873 4.81481E-6 " pathEditMode="relative" rAng="0" ptsTypes="AA">
                                      <p:cBhvr>
                                        <p:cTn id="18" dur="2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13125 1.11111E-6 " pathEditMode="relative" rAng="0" ptsTypes="AA">
                                      <p:cBhvr>
                                        <p:cTn id="20" dur="2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21914 -4.07407E-6 " pathEditMode="relative" rAng="0" ptsTypes="AA">
                                      <p:cBhvr>
                                        <p:cTn id="22" dur="2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18633 2.22222E-6 " pathEditMode="relative" rAng="0" ptsTypes="AA">
                                      <p:cBhvr>
                                        <p:cTn id="24" dur="2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094 0.0155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1029 0.01528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76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01551 " pathEditMode="relative" rAng="0" ptsTypes="AA">
                                      <p:cBhvr>
                                        <p:cTn id="30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108 -0.02754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1081 -0.0287 " pathEditMode="relative" rAng="0" ptsTypes="AA">
                                      <p:cBhvr>
                                        <p:cTn id="3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extBox 17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5" t="15453" r="48965" b="5637"/>
          <a:stretch/>
        </p:blipFill>
        <p:spPr>
          <a:xfrm>
            <a:off x="6096000" y="335426"/>
            <a:ext cx="36576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TextBox 18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5994" r="34001" b="5336"/>
          <a:stretch/>
        </p:blipFill>
        <p:spPr>
          <a:xfrm>
            <a:off x="2348502" y="942337"/>
            <a:ext cx="7295503" cy="55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TextBox 19"/>
          <p:cNvSpPr txBox="1"/>
          <p:nvPr/>
        </p:nvSpPr>
        <p:spPr>
          <a:xfrm>
            <a:off x="669172" y="50058"/>
            <a:ext cx="4397098" cy="765178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8455" t="14545" r="32654" b="4921"/>
          <a:stretch/>
        </p:blipFill>
        <p:spPr>
          <a:xfrm>
            <a:off x="2538715" y="895296"/>
            <a:ext cx="7451974" cy="57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3420" y="315205"/>
            <a:ext cx="8001000" cy="533401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PLANNING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1" y="1410789"/>
            <a:ext cx="10480177" cy="4380411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Taking picture through PIXY camera.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Connect it to a microcontroller and get the pattern.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Match with BA no and access database.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36" y="3068556"/>
            <a:ext cx="3711484" cy="3519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66" y="3068556"/>
            <a:ext cx="4163923" cy="35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8" y="513806"/>
            <a:ext cx="5042262" cy="3525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18" y="513806"/>
            <a:ext cx="4542745" cy="35254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95518" y="2546531"/>
            <a:ext cx="5175141" cy="2281600"/>
          </a:xfrm>
        </p:spPr>
        <p:txBody>
          <a:bodyPr>
            <a:normAutofit/>
          </a:bodyPr>
          <a:lstStyle/>
          <a:p>
            <a:r>
              <a:rPr lang="en-US" sz="1800" dirty="0"/>
              <a:t>Fig-2: Connection with raspberry 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Fig-1: Connection of Arduino with PIXY</a:t>
            </a:r>
          </a:p>
          <a:p>
            <a:r>
              <a:rPr lang="en-US" dirty="0">
                <a:solidFill>
                  <a:schemeClr val="tx1"/>
                </a:solidFill>
              </a:rPr>
              <a:t> Camera</a:t>
            </a:r>
          </a:p>
        </p:txBody>
      </p:sp>
    </p:spTree>
    <p:extLst>
      <p:ext uri="{BB962C8B-B14F-4D97-AF65-F5344CB8AC3E}">
        <p14:creationId xmlns:p14="http://schemas.microsoft.com/office/powerpoint/2010/main" val="77941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680" y="935445"/>
            <a:ext cx="8534401" cy="501469"/>
          </a:xfrm>
        </p:spPr>
        <p:txBody>
          <a:bodyPr>
            <a:noAutofit/>
          </a:bodyPr>
          <a:lstStyle/>
          <a:p>
            <a:r>
              <a:rPr lang="en-US" b="1" u="sng" dirty="0"/>
              <a:t>Hardware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43" y="2325190"/>
            <a:ext cx="8534400" cy="311766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Generating barcode for spare parts and get the part number.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Barcode scanner from the spare parts.</a:t>
            </a:r>
          </a:p>
        </p:txBody>
      </p:sp>
    </p:spTree>
    <p:extLst>
      <p:ext uri="{BB962C8B-B14F-4D97-AF65-F5344CB8AC3E}">
        <p14:creationId xmlns:p14="http://schemas.microsoft.com/office/powerpoint/2010/main" val="28944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69441" y="299980"/>
            <a:ext cx="1057015" cy="1057015"/>
            <a:chOff x="2804930" y="137932"/>
            <a:chExt cx="6582138" cy="6582138"/>
          </a:xfrm>
        </p:grpSpPr>
        <p:sp>
          <p:nvSpPr>
            <p:cNvPr id="2" name="Donut 1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" name="Oval 2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90566" y="4387289"/>
            <a:ext cx="1765140" cy="1765140"/>
            <a:chOff x="2804930" y="137932"/>
            <a:chExt cx="6582138" cy="6582138"/>
          </a:xfrm>
        </p:grpSpPr>
        <p:sp>
          <p:nvSpPr>
            <p:cNvPr id="36" name="Donut 35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1" name="Oval 40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65551" y="5522572"/>
            <a:ext cx="912952" cy="912952"/>
            <a:chOff x="2804930" y="137932"/>
            <a:chExt cx="6582138" cy="6582138"/>
          </a:xfrm>
        </p:grpSpPr>
        <p:sp>
          <p:nvSpPr>
            <p:cNvPr id="43" name="Donut 42"/>
            <p:cNvSpPr/>
            <p:nvPr/>
          </p:nvSpPr>
          <p:spPr>
            <a:xfrm>
              <a:off x="3973976" y="1306976"/>
              <a:ext cx="4244050" cy="4244050"/>
            </a:xfrm>
            <a:prstGeom prst="donut">
              <a:avLst>
                <a:gd name="adj" fmla="val 456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68862" y="1101864"/>
              <a:ext cx="4654274" cy="4654274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095999" y="137932"/>
              <a:ext cx="0" cy="6582138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804930" y="3429001"/>
              <a:ext cx="6582138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48" name="Oval 47"/>
            <p:cNvSpPr/>
            <p:nvPr/>
          </p:nvSpPr>
          <p:spPr>
            <a:xfrm>
              <a:off x="4049669" y="1382669"/>
              <a:ext cx="4092662" cy="4092662"/>
            </a:xfrm>
            <a:prstGeom prst="ellipse">
              <a:avLst/>
            </a:prstGeom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57657" y="1356995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latin typeface="Arial Rounded MT Bold" panose="020F0704030504030204" pitchFamily="34" charset="0"/>
              </a:rPr>
              <a:t>AIM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2935" y="3122683"/>
            <a:ext cx="81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The Aim of the Presentation is to Give the Overview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14252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08" y="374470"/>
            <a:ext cx="8534401" cy="70539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Barcode generator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7" y="1884680"/>
            <a:ext cx="4374263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13" y="1884680"/>
            <a:ext cx="46482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65C2A-C826-4CF1-A9A6-2ABA1527E12A}"/>
              </a:ext>
            </a:extLst>
          </p:cNvPr>
          <p:cNvSpPr txBox="1"/>
          <p:nvPr/>
        </p:nvSpPr>
        <p:spPr>
          <a:xfrm>
            <a:off x="7099113" y="5245100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Zebra GC420t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9C24F-76DB-49E7-9A46-EB5CD1238C7A}"/>
              </a:ext>
            </a:extLst>
          </p:cNvPr>
          <p:cNvSpPr txBox="1"/>
          <p:nvPr/>
        </p:nvSpPr>
        <p:spPr>
          <a:xfrm>
            <a:off x="3418621" y="5290542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Zebra ZD230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9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589" y="304800"/>
            <a:ext cx="8534401" cy="656726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Barcode scanner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1" y="2084251"/>
            <a:ext cx="4654187" cy="3910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13" y="2084251"/>
            <a:ext cx="4762500" cy="3910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4BC81-2DA6-4A14-9AF9-38EE3C5D7183}"/>
              </a:ext>
            </a:extLst>
          </p:cNvPr>
          <p:cNvSpPr txBox="1"/>
          <p:nvPr/>
        </p:nvSpPr>
        <p:spPr>
          <a:xfrm>
            <a:off x="3452214" y="5621160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Zebex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Z-3220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19D8E-0F75-4EFD-95E9-9C08E6034971}"/>
              </a:ext>
            </a:extLst>
          </p:cNvPr>
          <p:cNvSpPr txBox="1"/>
          <p:nvPr/>
        </p:nvSpPr>
        <p:spPr>
          <a:xfrm>
            <a:off x="5708963" y="5617252"/>
            <a:ext cx="230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Deli E-14952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569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Freeform 29"/>
          <p:cNvSpPr/>
          <p:nvPr/>
        </p:nvSpPr>
        <p:spPr>
          <a:xfrm>
            <a:off x="2295636" y="2890894"/>
            <a:ext cx="7530340" cy="1139786"/>
          </a:xfrm>
          <a:custGeom>
            <a:avLst/>
            <a:gdLst/>
            <a:ahLst/>
            <a:cxnLst/>
            <a:rect l="l" t="t" r="r" b="b"/>
            <a:pathLst>
              <a:path w="6577124" h="995507">
                <a:moveTo>
                  <a:pt x="5464364" y="509495"/>
                </a:moveTo>
                <a:cubicBezTo>
                  <a:pt x="5435901" y="509495"/>
                  <a:pt x="5411707" y="519813"/>
                  <a:pt x="5391783" y="540449"/>
                </a:cubicBezTo>
                <a:cubicBezTo>
                  <a:pt x="5371858" y="561085"/>
                  <a:pt x="5361896" y="586346"/>
                  <a:pt x="5361896" y="616233"/>
                </a:cubicBezTo>
                <a:cubicBezTo>
                  <a:pt x="5361896" y="645645"/>
                  <a:pt x="5371977" y="670787"/>
                  <a:pt x="5392138" y="691661"/>
                </a:cubicBezTo>
                <a:cubicBezTo>
                  <a:pt x="5412300" y="712534"/>
                  <a:pt x="5436375" y="722970"/>
                  <a:pt x="5464364" y="722970"/>
                </a:cubicBezTo>
                <a:cubicBezTo>
                  <a:pt x="5492828" y="722970"/>
                  <a:pt x="5517140" y="712534"/>
                  <a:pt x="5537302" y="691661"/>
                </a:cubicBezTo>
                <a:cubicBezTo>
                  <a:pt x="5557463" y="670787"/>
                  <a:pt x="5567544" y="645645"/>
                  <a:pt x="5567544" y="616233"/>
                </a:cubicBezTo>
                <a:cubicBezTo>
                  <a:pt x="5567544" y="586346"/>
                  <a:pt x="5557582" y="561085"/>
                  <a:pt x="5537658" y="540449"/>
                </a:cubicBezTo>
                <a:cubicBezTo>
                  <a:pt x="5517733" y="519813"/>
                  <a:pt x="5493302" y="509495"/>
                  <a:pt x="5464364" y="509495"/>
                </a:cubicBezTo>
                <a:close/>
                <a:moveTo>
                  <a:pt x="5944526" y="271826"/>
                </a:moveTo>
                <a:lnTo>
                  <a:pt x="6210658" y="271826"/>
                </a:lnTo>
                <a:lnTo>
                  <a:pt x="6210658" y="672448"/>
                </a:lnTo>
                <a:cubicBezTo>
                  <a:pt x="6210658" y="712771"/>
                  <a:pt x="6227499" y="732932"/>
                  <a:pt x="6261180" y="732932"/>
                </a:cubicBezTo>
                <a:cubicBezTo>
                  <a:pt x="6294388" y="732932"/>
                  <a:pt x="6310992" y="712771"/>
                  <a:pt x="6310992" y="672448"/>
                </a:cubicBezTo>
                <a:lnTo>
                  <a:pt x="6310992" y="271826"/>
                </a:lnTo>
                <a:lnTo>
                  <a:pt x="6577124" y="271826"/>
                </a:lnTo>
                <a:lnTo>
                  <a:pt x="6577124" y="667467"/>
                </a:lnTo>
                <a:cubicBezTo>
                  <a:pt x="6577124" y="759498"/>
                  <a:pt x="6546526" y="837180"/>
                  <a:pt x="6485330" y="900511"/>
                </a:cubicBezTo>
                <a:cubicBezTo>
                  <a:pt x="6424134" y="963842"/>
                  <a:pt x="6349180" y="995507"/>
                  <a:pt x="6260469" y="995507"/>
                </a:cubicBezTo>
                <a:cubicBezTo>
                  <a:pt x="6159424" y="995507"/>
                  <a:pt x="6078066" y="958742"/>
                  <a:pt x="6016396" y="885211"/>
                </a:cubicBezTo>
                <a:cubicBezTo>
                  <a:pt x="5968482" y="827810"/>
                  <a:pt x="5944526" y="748113"/>
                  <a:pt x="5944526" y="646119"/>
                </a:cubicBezTo>
                <a:close/>
                <a:moveTo>
                  <a:pt x="3646015" y="261863"/>
                </a:moveTo>
                <a:lnTo>
                  <a:pt x="3922821" y="261863"/>
                </a:lnTo>
                <a:lnTo>
                  <a:pt x="3792601" y="520169"/>
                </a:lnTo>
                <a:lnTo>
                  <a:pt x="3986152" y="971313"/>
                </a:lnTo>
                <a:lnTo>
                  <a:pt x="3691556" y="971313"/>
                </a:lnTo>
                <a:lnTo>
                  <a:pt x="3525045" y="508072"/>
                </a:lnTo>
                <a:close/>
                <a:moveTo>
                  <a:pt x="1932012" y="247632"/>
                </a:moveTo>
                <a:cubicBezTo>
                  <a:pt x="2046815" y="247632"/>
                  <a:pt x="2137304" y="281195"/>
                  <a:pt x="2203482" y="348321"/>
                </a:cubicBezTo>
                <a:cubicBezTo>
                  <a:pt x="2269659" y="415447"/>
                  <a:pt x="2302748" y="507123"/>
                  <a:pt x="2302748" y="623348"/>
                </a:cubicBezTo>
                <a:lnTo>
                  <a:pt x="2302748" y="971313"/>
                </a:lnTo>
                <a:lnTo>
                  <a:pt x="2036615" y="971313"/>
                </a:lnTo>
                <a:lnTo>
                  <a:pt x="2036615" y="642561"/>
                </a:lnTo>
                <a:cubicBezTo>
                  <a:pt x="2036615" y="605084"/>
                  <a:pt x="2027483" y="575198"/>
                  <a:pt x="2009219" y="552902"/>
                </a:cubicBezTo>
                <a:cubicBezTo>
                  <a:pt x="1990955" y="530605"/>
                  <a:pt x="1966406" y="519457"/>
                  <a:pt x="1935570" y="519457"/>
                </a:cubicBezTo>
                <a:cubicBezTo>
                  <a:pt x="1907581" y="519457"/>
                  <a:pt x="1883387" y="529656"/>
                  <a:pt x="1862988" y="550055"/>
                </a:cubicBezTo>
                <a:cubicBezTo>
                  <a:pt x="1842590" y="570454"/>
                  <a:pt x="1832391" y="594648"/>
                  <a:pt x="1832391" y="622637"/>
                </a:cubicBezTo>
                <a:cubicBezTo>
                  <a:pt x="1832391" y="652049"/>
                  <a:pt x="1841641" y="676243"/>
                  <a:pt x="1860142" y="695218"/>
                </a:cubicBezTo>
                <a:cubicBezTo>
                  <a:pt x="1878644" y="714194"/>
                  <a:pt x="1902126" y="723682"/>
                  <a:pt x="1930589" y="723682"/>
                </a:cubicBezTo>
                <a:cubicBezTo>
                  <a:pt x="1953834" y="723682"/>
                  <a:pt x="1975419" y="717515"/>
                  <a:pt x="1995343" y="705181"/>
                </a:cubicBezTo>
                <a:lnTo>
                  <a:pt x="1995343" y="980564"/>
                </a:lnTo>
                <a:cubicBezTo>
                  <a:pt x="1973521" y="984359"/>
                  <a:pt x="1953597" y="986256"/>
                  <a:pt x="1935570" y="986256"/>
                </a:cubicBezTo>
                <a:cubicBezTo>
                  <a:pt x="1828832" y="986256"/>
                  <a:pt x="1739885" y="951152"/>
                  <a:pt x="1668726" y="880942"/>
                </a:cubicBezTo>
                <a:cubicBezTo>
                  <a:pt x="1597567" y="810732"/>
                  <a:pt x="1561988" y="722733"/>
                  <a:pt x="1561988" y="616944"/>
                </a:cubicBezTo>
                <a:cubicBezTo>
                  <a:pt x="1561988" y="514002"/>
                  <a:pt x="1597923" y="426714"/>
                  <a:pt x="1669793" y="355081"/>
                </a:cubicBezTo>
                <a:cubicBezTo>
                  <a:pt x="1741663" y="283448"/>
                  <a:pt x="1829070" y="247632"/>
                  <a:pt x="1932012" y="247632"/>
                </a:cubicBezTo>
                <a:close/>
                <a:moveTo>
                  <a:pt x="5471480" y="246920"/>
                </a:moveTo>
                <a:cubicBezTo>
                  <a:pt x="5572051" y="246920"/>
                  <a:pt x="5658271" y="283092"/>
                  <a:pt x="5730141" y="355437"/>
                </a:cubicBezTo>
                <a:cubicBezTo>
                  <a:pt x="5802011" y="427781"/>
                  <a:pt x="5837946" y="514476"/>
                  <a:pt x="5837946" y="615521"/>
                </a:cubicBezTo>
                <a:cubicBezTo>
                  <a:pt x="5837946" y="717989"/>
                  <a:pt x="5801536" y="805277"/>
                  <a:pt x="5728718" y="877384"/>
                </a:cubicBezTo>
                <a:cubicBezTo>
                  <a:pt x="5655899" y="949491"/>
                  <a:pt x="5568018" y="985545"/>
                  <a:pt x="5465076" y="985545"/>
                </a:cubicBezTo>
                <a:cubicBezTo>
                  <a:pt x="5362133" y="985545"/>
                  <a:pt x="5274134" y="949373"/>
                  <a:pt x="5201078" y="877028"/>
                </a:cubicBezTo>
                <a:cubicBezTo>
                  <a:pt x="5128022" y="804684"/>
                  <a:pt x="5091494" y="717515"/>
                  <a:pt x="5091494" y="615521"/>
                </a:cubicBezTo>
                <a:cubicBezTo>
                  <a:pt x="5091494" y="511630"/>
                  <a:pt x="5128022" y="424223"/>
                  <a:pt x="5201078" y="353302"/>
                </a:cubicBezTo>
                <a:cubicBezTo>
                  <a:pt x="5274134" y="282381"/>
                  <a:pt x="5364268" y="246920"/>
                  <a:pt x="5471480" y="246920"/>
                </a:cubicBezTo>
                <a:close/>
                <a:moveTo>
                  <a:pt x="2775030" y="246920"/>
                </a:moveTo>
                <a:cubicBezTo>
                  <a:pt x="2876550" y="246920"/>
                  <a:pt x="2957908" y="283685"/>
                  <a:pt x="3019104" y="357216"/>
                </a:cubicBezTo>
                <a:cubicBezTo>
                  <a:pt x="3067017" y="414617"/>
                  <a:pt x="3090974" y="494552"/>
                  <a:pt x="3090974" y="597020"/>
                </a:cubicBezTo>
                <a:lnTo>
                  <a:pt x="3090974" y="971313"/>
                </a:lnTo>
                <a:lnTo>
                  <a:pt x="2824841" y="971313"/>
                </a:lnTo>
                <a:lnTo>
                  <a:pt x="2824841" y="570691"/>
                </a:lnTo>
                <a:cubicBezTo>
                  <a:pt x="2824841" y="529894"/>
                  <a:pt x="2808000" y="509495"/>
                  <a:pt x="2774319" y="509495"/>
                </a:cubicBezTo>
                <a:cubicBezTo>
                  <a:pt x="2741112" y="509495"/>
                  <a:pt x="2724508" y="529894"/>
                  <a:pt x="2724508" y="570691"/>
                </a:cubicBezTo>
                <a:lnTo>
                  <a:pt x="2724508" y="971313"/>
                </a:lnTo>
                <a:lnTo>
                  <a:pt x="2458375" y="971313"/>
                </a:lnTo>
                <a:lnTo>
                  <a:pt x="2458375" y="575672"/>
                </a:lnTo>
                <a:cubicBezTo>
                  <a:pt x="2458375" y="483166"/>
                  <a:pt x="2488973" y="405248"/>
                  <a:pt x="2550170" y="341917"/>
                </a:cubicBezTo>
                <a:cubicBezTo>
                  <a:pt x="2611366" y="278586"/>
                  <a:pt x="2686320" y="246920"/>
                  <a:pt x="2775030" y="246920"/>
                </a:cubicBezTo>
                <a:close/>
                <a:moveTo>
                  <a:pt x="4265563" y="0"/>
                </a:moveTo>
                <a:lnTo>
                  <a:pt x="4558736" y="0"/>
                </a:lnTo>
                <a:lnTo>
                  <a:pt x="4683975" y="199956"/>
                </a:lnTo>
                <a:lnTo>
                  <a:pt x="4818464" y="0"/>
                </a:lnTo>
                <a:lnTo>
                  <a:pt x="5105944" y="0"/>
                </a:lnTo>
                <a:lnTo>
                  <a:pt x="4831273" y="431932"/>
                </a:lnTo>
                <a:lnTo>
                  <a:pt x="4831273" y="971313"/>
                </a:lnTo>
                <a:lnTo>
                  <a:pt x="4542369" y="971313"/>
                </a:lnTo>
                <a:lnTo>
                  <a:pt x="4542369" y="431932"/>
                </a:lnTo>
                <a:close/>
                <a:moveTo>
                  <a:pt x="3248950" y="0"/>
                </a:moveTo>
                <a:lnTo>
                  <a:pt x="3515083" y="0"/>
                </a:lnTo>
                <a:lnTo>
                  <a:pt x="3515083" y="971313"/>
                </a:lnTo>
                <a:lnTo>
                  <a:pt x="3248950" y="971313"/>
                </a:lnTo>
                <a:close/>
                <a:moveTo>
                  <a:pt x="820076" y="0"/>
                </a:moveTo>
                <a:lnTo>
                  <a:pt x="1086208" y="0"/>
                </a:lnTo>
                <a:lnTo>
                  <a:pt x="1086208" y="296731"/>
                </a:lnTo>
                <a:cubicBezTo>
                  <a:pt x="1131275" y="263998"/>
                  <a:pt x="1176342" y="247632"/>
                  <a:pt x="1221409" y="247632"/>
                </a:cubicBezTo>
                <a:cubicBezTo>
                  <a:pt x="1289721" y="247632"/>
                  <a:pt x="1343920" y="272300"/>
                  <a:pt x="1384006" y="321637"/>
                </a:cubicBezTo>
                <a:cubicBezTo>
                  <a:pt x="1424092" y="370973"/>
                  <a:pt x="1444135" y="437625"/>
                  <a:pt x="1444135" y="521592"/>
                </a:cubicBezTo>
                <a:lnTo>
                  <a:pt x="1444135" y="971313"/>
                </a:lnTo>
                <a:lnTo>
                  <a:pt x="1178003" y="971313"/>
                </a:lnTo>
                <a:lnTo>
                  <a:pt x="1178003" y="596308"/>
                </a:lnTo>
                <a:cubicBezTo>
                  <a:pt x="1178003" y="565947"/>
                  <a:pt x="1174801" y="545548"/>
                  <a:pt x="1168396" y="535112"/>
                </a:cubicBezTo>
                <a:cubicBezTo>
                  <a:pt x="1161992" y="524675"/>
                  <a:pt x="1149539" y="519457"/>
                  <a:pt x="1131038" y="519457"/>
                </a:cubicBezTo>
                <a:cubicBezTo>
                  <a:pt x="1101152" y="519457"/>
                  <a:pt x="1086208" y="541516"/>
                  <a:pt x="1086208" y="585634"/>
                </a:cubicBezTo>
                <a:lnTo>
                  <a:pt x="1086208" y="971313"/>
                </a:lnTo>
                <a:lnTo>
                  <a:pt x="820076" y="971313"/>
                </a:lnTo>
                <a:close/>
                <a:moveTo>
                  <a:pt x="0" y="0"/>
                </a:moveTo>
                <a:lnTo>
                  <a:pt x="730797" y="0"/>
                </a:lnTo>
                <a:lnTo>
                  <a:pt x="730797" y="278941"/>
                </a:lnTo>
                <a:lnTo>
                  <a:pt x="510206" y="278941"/>
                </a:lnTo>
                <a:lnTo>
                  <a:pt x="510206" y="971313"/>
                </a:lnTo>
                <a:lnTo>
                  <a:pt x="221303" y="971313"/>
                </a:lnTo>
                <a:lnTo>
                  <a:pt x="221303" y="278941"/>
                </a:lnTo>
                <a:lnTo>
                  <a:pt x="0" y="278941"/>
                </a:lnTo>
                <a:close/>
              </a:path>
            </a:pathLst>
          </a:custGeom>
          <a:ln w="6350">
            <a:gradFill>
              <a:gsLst>
                <a:gs pos="100000">
                  <a:srgbClr val="010101"/>
                </a:gs>
                <a:gs pos="0">
                  <a:srgbClr val="9FD1E4"/>
                </a:gs>
              </a:gsLst>
              <a:lin ang="2700000" scaled="0"/>
            </a:gradFill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arallelogram 6"/>
          <p:cNvSpPr/>
          <p:nvPr/>
        </p:nvSpPr>
        <p:spPr>
          <a:xfrm>
            <a:off x="4164893" y="5906026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</a:p>
        </p:txBody>
      </p:sp>
      <p:sp>
        <p:nvSpPr>
          <p:cNvPr id="33" name="Right Arrow 32"/>
          <p:cNvSpPr/>
          <p:nvPr/>
        </p:nvSpPr>
        <p:spPr>
          <a:xfrm rot="5400000">
            <a:off x="9739071" y="3981271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Parallelogram 5"/>
          <p:cNvSpPr/>
          <p:nvPr/>
        </p:nvSpPr>
        <p:spPr>
          <a:xfrm>
            <a:off x="3862022" y="5657424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Distribution</a:t>
            </a:r>
          </a:p>
        </p:txBody>
      </p:sp>
      <p:sp>
        <p:nvSpPr>
          <p:cNvPr id="32" name="Right Arrow 31"/>
          <p:cNvSpPr/>
          <p:nvPr/>
        </p:nvSpPr>
        <p:spPr>
          <a:xfrm rot="5400000">
            <a:off x="9254951" y="3353066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Parallelogram 4"/>
          <p:cNvSpPr/>
          <p:nvPr/>
        </p:nvSpPr>
        <p:spPr>
          <a:xfrm>
            <a:off x="3559151" y="5408822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Of 2021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8770831" y="2670540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Parallelogram 3"/>
          <p:cNvSpPr/>
          <p:nvPr/>
        </p:nvSpPr>
        <p:spPr>
          <a:xfrm>
            <a:off x="3256280" y="5160220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2020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8249830" y="2028979"/>
            <a:ext cx="1095379" cy="542571"/>
          </a:xfrm>
          <a:prstGeom prst="rightArrow">
            <a:avLst>
              <a:gd name="adj1" fmla="val 50000"/>
              <a:gd name="adj2" fmla="val 8651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Parallelogram 18"/>
          <p:cNvSpPr/>
          <p:nvPr/>
        </p:nvSpPr>
        <p:spPr>
          <a:xfrm>
            <a:off x="3006434" y="4917329"/>
            <a:ext cx="7496150" cy="833377"/>
          </a:xfrm>
          <a:prstGeom prst="parallelogram">
            <a:avLst/>
          </a:prstGeom>
          <a:ln>
            <a:noFill/>
          </a:ln>
          <a:effectLst>
            <a:outerShdw blurRad="127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711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15026 -0.4669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-233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332 -0.40231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201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1181 -0.34422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11" y="-17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326 -0.2835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-141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-0.08828 -0.22755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3" grpId="0" animBg="1"/>
      <p:bldP spid="6" grpId="0" animBg="1"/>
      <p:bldP spid="6" grpId="1" animBg="1"/>
      <p:bldP spid="32" grpId="0" animBg="1"/>
      <p:bldP spid="5" grpId="0" animBg="1"/>
      <p:bldP spid="5" grpId="1" animBg="1"/>
      <p:bldP spid="31" grpId="0" animBg="1"/>
      <p:bldP spid="4" grpId="0" animBg="1"/>
      <p:bldP spid="4" grpId="1" animBg="1"/>
      <p:bldP spid="20" grpId="0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7441" y="117484"/>
            <a:ext cx="429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Arial Rounded MT Bold" panose="020F0704030504030204" pitchFamily="34" charset="0"/>
              </a:rPr>
              <a:t>Project Features</a:t>
            </a:r>
          </a:p>
        </p:txBody>
      </p:sp>
      <p:sp>
        <p:nvSpPr>
          <p:cNvPr id="7" name="Notched Right Arrow 6"/>
          <p:cNvSpPr/>
          <p:nvPr/>
        </p:nvSpPr>
        <p:spPr>
          <a:xfrm>
            <a:off x="566671" y="2649931"/>
            <a:ext cx="11058658" cy="1558137"/>
          </a:xfrm>
          <a:prstGeom prst="notchedRightArrow">
            <a:avLst/>
          </a:prstGeom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69404" y="1481328"/>
            <a:ext cx="2272170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Easy excess for the Quarter Master of Logbook</a:t>
            </a:r>
          </a:p>
        </p:txBody>
      </p:sp>
      <p:sp>
        <p:nvSpPr>
          <p:cNvPr id="9" name="Oval 8"/>
          <p:cNvSpPr/>
          <p:nvPr/>
        </p:nvSpPr>
        <p:spPr>
          <a:xfrm>
            <a:off x="1170423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874521" y="3818534"/>
            <a:ext cx="2323640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Easily handle and update the logbook</a:t>
            </a:r>
          </a:p>
        </p:txBody>
      </p:sp>
      <p:sp>
        <p:nvSpPr>
          <p:cNvPr id="11" name="Oval 10"/>
          <p:cNvSpPr/>
          <p:nvPr/>
        </p:nvSpPr>
        <p:spPr>
          <a:xfrm>
            <a:off x="2841574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3507957" y="1481328"/>
            <a:ext cx="2399068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Add reminders</a:t>
            </a:r>
          </a:p>
        </p:txBody>
      </p:sp>
      <p:sp>
        <p:nvSpPr>
          <p:cNvPr id="13" name="Oval 12"/>
          <p:cNvSpPr/>
          <p:nvPr/>
        </p:nvSpPr>
        <p:spPr>
          <a:xfrm>
            <a:off x="4512724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5312665" y="3818534"/>
            <a:ext cx="2131954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See reports in an instant.</a:t>
            </a:r>
          </a:p>
        </p:txBody>
      </p:sp>
      <p:sp>
        <p:nvSpPr>
          <p:cNvPr id="15" name="Oval 14"/>
          <p:cNvSpPr/>
          <p:nvPr/>
        </p:nvSpPr>
        <p:spPr>
          <a:xfrm>
            <a:off x="6183875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/>
          <p:cNvSpPr/>
          <p:nvPr/>
        </p:nvSpPr>
        <p:spPr>
          <a:xfrm>
            <a:off x="6660944" y="1481328"/>
            <a:ext cx="2777696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b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Contact with the maintenance authority with just one click</a:t>
            </a:r>
          </a:p>
        </p:txBody>
      </p:sp>
      <p:sp>
        <p:nvSpPr>
          <p:cNvPr id="17" name="Oval 16"/>
          <p:cNvSpPr/>
          <p:nvPr/>
        </p:nvSpPr>
        <p:spPr>
          <a:xfrm>
            <a:off x="7855025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 17"/>
          <p:cNvSpPr/>
          <p:nvPr/>
        </p:nvSpPr>
        <p:spPr>
          <a:xfrm>
            <a:off x="8559124" y="3818534"/>
            <a:ext cx="2323638" cy="1558137"/>
          </a:xfrm>
          <a:custGeom>
            <a:avLst/>
            <a:gdLst>
              <a:gd name="connsiteX0" fmla="*/ 0 w 1591571"/>
              <a:gd name="connsiteY0" fmla="*/ 0 h 1558137"/>
              <a:gd name="connsiteX1" fmla="*/ 1591571 w 1591571"/>
              <a:gd name="connsiteY1" fmla="*/ 0 h 1558137"/>
              <a:gd name="connsiteX2" fmla="*/ 1591571 w 1591571"/>
              <a:gd name="connsiteY2" fmla="*/ 1558137 h 1558137"/>
              <a:gd name="connsiteX3" fmla="*/ 0 w 1591571"/>
              <a:gd name="connsiteY3" fmla="*/ 1558137 h 1558137"/>
              <a:gd name="connsiteX4" fmla="*/ 0 w 1591571"/>
              <a:gd name="connsiteY4" fmla="*/ 0 h 155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571" h="1558137">
                <a:moveTo>
                  <a:pt x="0" y="0"/>
                </a:moveTo>
                <a:lnTo>
                  <a:pt x="1591571" y="0"/>
                </a:lnTo>
                <a:lnTo>
                  <a:pt x="1591571" y="1558137"/>
                </a:lnTo>
                <a:lnTo>
                  <a:pt x="0" y="1558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0" tIns="142240" rIns="142240" bIns="142240" numCol="1" spcCol="1270" anchor="t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Easily access any information</a:t>
            </a:r>
          </a:p>
        </p:txBody>
      </p:sp>
      <p:sp>
        <p:nvSpPr>
          <p:cNvPr id="19" name="Oval 18"/>
          <p:cNvSpPr/>
          <p:nvPr/>
        </p:nvSpPr>
        <p:spPr>
          <a:xfrm>
            <a:off x="9526176" y="3234232"/>
            <a:ext cx="389534" cy="389534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3514343" y="5719537"/>
            <a:ext cx="5163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Web based application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4928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880" y="3730752"/>
            <a:ext cx="8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Lets dive in the year 2020 to see what we did to come up to this day 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2672" y="1347954"/>
            <a:ext cx="4486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SUMMARY</a:t>
            </a:r>
            <a:endParaRPr lang="en-US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47920" y="4531360"/>
            <a:ext cx="229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2020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4086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Proposal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2" y="1277602"/>
            <a:ext cx="10857708" cy="52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913" y="4320654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overall project is going to be completed by The group members of Charlie B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914" y="1288086"/>
            <a:ext cx="1135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tried to maintain the Project Timings Using the Microsoft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913" y="2804370"/>
            <a:ext cx="11354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Start time of the project was 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August 2020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we have planned to end the project by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May 2021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 useBgFill="1">
        <p:nvSpPr>
          <p:cNvPr id="3" name="Dodecagon 2"/>
          <p:cNvSpPr/>
          <p:nvPr/>
        </p:nvSpPr>
        <p:spPr>
          <a:xfrm>
            <a:off x="316255" y="1593689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Dodecagon 11"/>
          <p:cNvSpPr/>
          <p:nvPr/>
        </p:nvSpPr>
        <p:spPr>
          <a:xfrm>
            <a:off x="316255" y="3105150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Dodecagon 12"/>
          <p:cNvSpPr/>
          <p:nvPr/>
        </p:nvSpPr>
        <p:spPr>
          <a:xfrm>
            <a:off x="316255" y="4616611"/>
            <a:ext cx="342900" cy="342900"/>
          </a:xfrm>
          <a:prstGeom prst="dodecagon">
            <a:avLst/>
          </a:prstGeom>
          <a:ln>
            <a:noFill/>
          </a:ln>
          <a:effectLst>
            <a:outerShdw blurRad="190500" sx="104000" sy="104000" algn="ctr" rotWithShape="0">
              <a:schemeClr val="tx1"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3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r="831" b="4020"/>
          <a:stretch/>
        </p:blipFill>
        <p:spPr>
          <a:xfrm>
            <a:off x="381966" y="1076957"/>
            <a:ext cx="5663184" cy="50317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966" y="312516"/>
            <a:ext cx="38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Project Scheduling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76957"/>
            <a:ext cx="5681472" cy="50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807</Words>
  <Application>Microsoft Office PowerPoint</Application>
  <PresentationFormat>Widescreen</PresentationFormat>
  <Paragraphs>262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Rounded MT Bold</vt:lpstr>
      <vt:lpstr>Calibri</vt:lpstr>
      <vt:lpstr>Century Gothic</vt:lpstr>
      <vt:lpstr>Comic Sans MS</vt:lpstr>
      <vt:lpstr>Courier New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PLANNING</vt:lpstr>
      <vt:lpstr>Fig-2: Connection with raspberry pi</vt:lpstr>
      <vt:lpstr>Hardware implementation</vt:lpstr>
      <vt:lpstr>Barcode generator</vt:lpstr>
      <vt:lpstr>Barcode scanner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Safkat Rahman</cp:lastModifiedBy>
  <cp:revision>22</cp:revision>
  <dcterms:created xsi:type="dcterms:W3CDTF">2021-03-22T02:52:34Z</dcterms:created>
  <dcterms:modified xsi:type="dcterms:W3CDTF">2021-03-24T06:52:08Z</dcterms:modified>
</cp:coreProperties>
</file>