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9"/>
  </p:notesMasterIdLst>
  <p:handoutMasterIdLst>
    <p:handoutMasterId r:id="rId80"/>
  </p:handoutMasterIdLst>
  <p:sldIdLst>
    <p:sldId id="256" r:id="rId2"/>
    <p:sldId id="281" r:id="rId3"/>
    <p:sldId id="282" r:id="rId4"/>
    <p:sldId id="280" r:id="rId5"/>
    <p:sldId id="283" r:id="rId6"/>
    <p:sldId id="321" r:id="rId7"/>
    <p:sldId id="322" r:id="rId8"/>
    <p:sldId id="323" r:id="rId9"/>
    <p:sldId id="324" r:id="rId10"/>
    <p:sldId id="284" r:id="rId11"/>
    <p:sldId id="285" r:id="rId12"/>
    <p:sldId id="311" r:id="rId13"/>
    <p:sldId id="287" r:id="rId14"/>
    <p:sldId id="329" r:id="rId15"/>
    <p:sldId id="330" r:id="rId16"/>
    <p:sldId id="257" r:id="rId17"/>
    <p:sldId id="325" r:id="rId18"/>
    <p:sldId id="320" r:id="rId19"/>
    <p:sldId id="326" r:id="rId20"/>
    <p:sldId id="288" r:id="rId21"/>
    <p:sldId id="327" r:id="rId22"/>
    <p:sldId id="331" r:id="rId23"/>
    <p:sldId id="328" r:id="rId24"/>
    <p:sldId id="258" r:id="rId25"/>
    <p:sldId id="332" r:id="rId26"/>
    <p:sldId id="333" r:id="rId27"/>
    <p:sldId id="313" r:id="rId28"/>
    <p:sldId id="289" r:id="rId29"/>
    <p:sldId id="334" r:id="rId30"/>
    <p:sldId id="290" r:id="rId31"/>
    <p:sldId id="335" r:id="rId32"/>
    <p:sldId id="259" r:id="rId33"/>
    <p:sldId id="261" r:id="rId34"/>
    <p:sldId id="336" r:id="rId35"/>
    <p:sldId id="337" r:id="rId36"/>
    <p:sldId id="338" r:id="rId37"/>
    <p:sldId id="339" r:id="rId38"/>
    <p:sldId id="260" r:id="rId39"/>
    <p:sldId id="340" r:id="rId40"/>
    <p:sldId id="379" r:id="rId41"/>
    <p:sldId id="380" r:id="rId42"/>
    <p:sldId id="381" r:id="rId43"/>
    <p:sldId id="382" r:id="rId44"/>
    <p:sldId id="341" r:id="rId45"/>
    <p:sldId id="383" r:id="rId46"/>
    <p:sldId id="343" r:id="rId47"/>
    <p:sldId id="344" r:id="rId48"/>
    <p:sldId id="345" r:id="rId49"/>
    <p:sldId id="384" r:id="rId50"/>
    <p:sldId id="346" r:id="rId51"/>
    <p:sldId id="347" r:id="rId52"/>
    <p:sldId id="348" r:id="rId53"/>
    <p:sldId id="349" r:id="rId54"/>
    <p:sldId id="350" r:id="rId55"/>
    <p:sldId id="353" r:id="rId56"/>
    <p:sldId id="385" r:id="rId57"/>
    <p:sldId id="355" r:id="rId58"/>
    <p:sldId id="356" r:id="rId59"/>
    <p:sldId id="357" r:id="rId60"/>
    <p:sldId id="358" r:id="rId61"/>
    <p:sldId id="360" r:id="rId62"/>
    <p:sldId id="386" r:id="rId63"/>
    <p:sldId id="361" r:id="rId64"/>
    <p:sldId id="362" r:id="rId65"/>
    <p:sldId id="364" r:id="rId66"/>
    <p:sldId id="366" r:id="rId67"/>
    <p:sldId id="367" r:id="rId68"/>
    <p:sldId id="368" r:id="rId69"/>
    <p:sldId id="370" r:id="rId70"/>
    <p:sldId id="387" r:id="rId71"/>
    <p:sldId id="388" r:id="rId72"/>
    <p:sldId id="374" r:id="rId73"/>
    <p:sldId id="375" r:id="rId74"/>
    <p:sldId id="376" r:id="rId75"/>
    <p:sldId id="377" r:id="rId76"/>
    <p:sldId id="378" r:id="rId77"/>
    <p:sldId id="298" r:id="rId7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89831" autoAdjust="0"/>
  </p:normalViewPr>
  <p:slideViewPr>
    <p:cSldViewPr snapToGrid="0" snapToObjects="1">
      <p:cViewPr varScale="1">
        <p:scale>
          <a:sx n="80" d="100"/>
          <a:sy n="80" d="100"/>
        </p:scale>
        <p:origin x="1416"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9/30/2020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9/30/2020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1</a:t>
            </a:fld>
            <a:endParaRPr lang="en-US"/>
          </a:p>
        </p:txBody>
      </p:sp>
    </p:spTree>
    <p:extLst>
      <p:ext uri="{BB962C8B-B14F-4D97-AF65-F5344CB8AC3E}">
        <p14:creationId xmlns:p14="http://schemas.microsoft.com/office/powerpoint/2010/main" val="1706468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simple microwave has a switch to select full or half power, a numeric keypad to input the</a:t>
            </a:r>
          </a:p>
          <a:p>
            <a:r>
              <a:rPr lang="en-US" sz="1200" b="0" i="0" u="none" strike="noStrike" kern="1200" baseline="0" dirty="0" smtClean="0">
                <a:solidFill>
                  <a:schemeClr val="tx1"/>
                </a:solidFill>
                <a:latin typeface="+mn-lt"/>
                <a:ea typeface="+mn-ea"/>
                <a:cs typeface="+mn-cs"/>
              </a:rPr>
              <a:t>cooking time, a start/stop button, and an alphanumeric display.</a:t>
            </a: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65</a:t>
            </a:fld>
            <a:endParaRPr lang="en-US"/>
          </a:p>
        </p:txBody>
      </p:sp>
    </p:spTree>
    <p:extLst>
      <p:ext uri="{BB962C8B-B14F-4D97-AF65-F5344CB8AC3E}">
        <p14:creationId xmlns:p14="http://schemas.microsoft.com/office/powerpoint/2010/main" val="91436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Model Driven Engineering, the stage of the process in which the design (i.e. the shared model) is translated into code </a:t>
            </a:r>
          </a:p>
          <a:p>
            <a:r>
              <a:rPr lang="en-US" dirty="0" smtClean="0"/>
              <a:t>is largely automated. Depending on the technology used, changes in the model can be converted into error-free code with one touch of the button. </a:t>
            </a: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67</a:t>
            </a:fld>
            <a:endParaRPr lang="en-US"/>
          </a:p>
        </p:txBody>
      </p:sp>
    </p:spTree>
    <p:extLst>
      <p:ext uri="{BB962C8B-B14F-4D97-AF65-F5344CB8AC3E}">
        <p14:creationId xmlns:p14="http://schemas.microsoft.com/office/powerpoint/2010/main" val="4224984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31</a:t>
            </a:fld>
            <a:endParaRPr lang="en-US"/>
          </a:p>
        </p:txBody>
      </p:sp>
    </p:spTree>
    <p:extLst>
      <p:ext uri="{BB962C8B-B14F-4D97-AF65-F5344CB8AC3E}">
        <p14:creationId xmlns:p14="http://schemas.microsoft.com/office/powerpoint/2010/main" val="235793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37</a:t>
            </a:fld>
            <a:endParaRPr lang="en-US"/>
          </a:p>
        </p:txBody>
      </p:sp>
    </p:spTree>
    <p:extLst>
      <p:ext uri="{BB962C8B-B14F-4D97-AF65-F5344CB8AC3E}">
        <p14:creationId xmlns:p14="http://schemas.microsoft.com/office/powerpoint/2010/main" val="288186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39</a:t>
            </a:fld>
            <a:endParaRPr lang="en-US"/>
          </a:p>
        </p:txBody>
      </p:sp>
    </p:spTree>
    <p:extLst>
      <p:ext uri="{BB962C8B-B14F-4D97-AF65-F5344CB8AC3E}">
        <p14:creationId xmlns:p14="http://schemas.microsoft.com/office/powerpoint/2010/main" val="2065961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40</a:t>
            </a:fld>
            <a:endParaRPr lang="en-US"/>
          </a:p>
        </p:txBody>
      </p:sp>
    </p:spTree>
    <p:extLst>
      <p:ext uri="{BB962C8B-B14F-4D97-AF65-F5344CB8AC3E}">
        <p14:creationId xmlns:p14="http://schemas.microsoft.com/office/powerpoint/2010/main" val="4155855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41</a:t>
            </a:fld>
            <a:endParaRPr lang="en-US"/>
          </a:p>
        </p:txBody>
      </p:sp>
    </p:spTree>
    <p:extLst>
      <p:ext uri="{BB962C8B-B14F-4D97-AF65-F5344CB8AC3E}">
        <p14:creationId xmlns:p14="http://schemas.microsoft.com/office/powerpoint/2010/main" val="1077604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42</a:t>
            </a:fld>
            <a:endParaRPr lang="en-US"/>
          </a:p>
        </p:txBody>
      </p:sp>
    </p:spTree>
    <p:extLst>
      <p:ext uri="{BB962C8B-B14F-4D97-AF65-F5344CB8AC3E}">
        <p14:creationId xmlns:p14="http://schemas.microsoft.com/office/powerpoint/2010/main" val="170222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43</a:t>
            </a:fld>
            <a:endParaRPr lang="en-US"/>
          </a:p>
        </p:txBody>
      </p:sp>
    </p:spTree>
    <p:extLst>
      <p:ext uri="{BB962C8B-B14F-4D97-AF65-F5344CB8AC3E}">
        <p14:creationId xmlns:p14="http://schemas.microsoft.com/office/powerpoint/2010/main" val="3004537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53</a:t>
            </a:fld>
            <a:endParaRPr lang="en-US"/>
          </a:p>
        </p:txBody>
      </p:sp>
    </p:spTree>
    <p:extLst>
      <p:ext uri="{BB962C8B-B14F-4D97-AF65-F5344CB8AC3E}">
        <p14:creationId xmlns:p14="http://schemas.microsoft.com/office/powerpoint/2010/main" val="174999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smtClean="0"/>
              <a:t>Chapter 5 – System Modeling</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7" name="TextBox 6"/>
          <p:cNvSpPr txBox="1"/>
          <p:nvPr/>
        </p:nvSpPr>
        <p:spPr>
          <a:xfrm>
            <a:off x="5554301" y="5006566"/>
            <a:ext cx="3132499" cy="923330"/>
          </a:xfrm>
          <a:prstGeom prst="rect">
            <a:avLst/>
          </a:prstGeom>
          <a:noFill/>
        </p:spPr>
        <p:txBody>
          <a:bodyPr wrap="square" rtlCol="0">
            <a:spAutoFit/>
          </a:bodyPr>
          <a:lstStyle/>
          <a:p>
            <a:pPr algn="r"/>
            <a:r>
              <a:rPr lang="en-US" dirty="0" err="1" smtClean="0"/>
              <a:t>Lec</a:t>
            </a:r>
            <a:r>
              <a:rPr lang="en-US" dirty="0" smtClean="0"/>
              <a:t> </a:t>
            </a:r>
            <a:r>
              <a:rPr lang="en-US" dirty="0" err="1" smtClean="0"/>
              <a:t>Tarannum</a:t>
            </a:r>
            <a:r>
              <a:rPr lang="en-US" dirty="0" smtClean="0"/>
              <a:t> </a:t>
            </a:r>
            <a:r>
              <a:rPr lang="en-US" dirty="0" err="1" smtClean="0"/>
              <a:t>Zaki</a:t>
            </a:r>
            <a:endParaRPr lang="en-US" dirty="0" smtClean="0"/>
          </a:p>
          <a:p>
            <a:pPr algn="r"/>
            <a:r>
              <a:rPr lang="en-US" dirty="0" err="1" smtClean="0"/>
              <a:t>Dept</a:t>
            </a:r>
            <a:r>
              <a:rPr lang="en-US" dirty="0" smtClean="0"/>
              <a:t> of CSE</a:t>
            </a:r>
          </a:p>
          <a:p>
            <a:pPr algn="r"/>
            <a:r>
              <a:rPr lang="en-US" dirty="0" smtClean="0"/>
              <a:t>MIST</a:t>
            </a:r>
            <a:endParaRPr lang="en-US" dirty="0"/>
          </a:p>
        </p:txBody>
      </p:sp>
      <p:sp>
        <p:nvSpPr>
          <p:cNvPr id="9" name="TextBox 8"/>
          <p:cNvSpPr txBox="1"/>
          <p:nvPr/>
        </p:nvSpPr>
        <p:spPr>
          <a:xfrm>
            <a:off x="457200" y="5023165"/>
            <a:ext cx="3671180" cy="923330"/>
          </a:xfrm>
          <a:prstGeom prst="rect">
            <a:avLst/>
          </a:prstGeom>
          <a:noFill/>
        </p:spPr>
        <p:txBody>
          <a:bodyPr wrap="square" rtlCol="0">
            <a:spAutoFit/>
          </a:bodyPr>
          <a:lstStyle/>
          <a:p>
            <a:r>
              <a:rPr lang="en-US" dirty="0" smtClean="0"/>
              <a:t>CSE 319</a:t>
            </a:r>
          </a:p>
          <a:p>
            <a:r>
              <a:rPr lang="en-US" dirty="0" smtClean="0"/>
              <a:t>Software Engineering </a:t>
            </a:r>
          </a:p>
          <a:p>
            <a:r>
              <a:rPr lang="en-US" dirty="0" smtClean="0"/>
              <a:t>Credit Hr. 3.00, Contact Hr. 3.00</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b="1" dirty="0" smtClean="0"/>
              <a:t>Activity diagrams</a:t>
            </a:r>
            <a:r>
              <a:rPr lang="en-US" dirty="0" smtClean="0"/>
              <a:t>, which show the activities involved in a process or in data processing .</a:t>
            </a:r>
            <a:endParaRPr lang="en-GB" dirty="0" smtClean="0"/>
          </a:p>
          <a:p>
            <a:r>
              <a:rPr lang="en-US" b="1" dirty="0" smtClean="0"/>
              <a:t>Use case diagrams</a:t>
            </a:r>
            <a:r>
              <a:rPr lang="en-US" dirty="0" smtClean="0"/>
              <a:t>, which show the interactions between a system and its environment. </a:t>
            </a:r>
            <a:endParaRPr lang="en-GB" dirty="0" smtClean="0"/>
          </a:p>
          <a:p>
            <a:r>
              <a:rPr lang="en-US" b="1" dirty="0" smtClean="0"/>
              <a:t>Sequence diagrams</a:t>
            </a:r>
            <a:r>
              <a:rPr lang="en-US" dirty="0" smtClean="0"/>
              <a:t>, which show interactions between actors and the system and between system components.</a:t>
            </a:r>
            <a:endParaRPr lang="en-GB" dirty="0" smtClean="0"/>
          </a:p>
          <a:p>
            <a:r>
              <a:rPr lang="en-US" b="1" dirty="0" smtClean="0"/>
              <a:t>Class diagrams</a:t>
            </a:r>
            <a:r>
              <a:rPr lang="en-US" dirty="0" smtClean="0"/>
              <a:t>, which show the object classes in the system and the associations between these classes.</a:t>
            </a:r>
            <a:endParaRPr lang="en-GB" dirty="0" smtClean="0"/>
          </a:p>
          <a:p>
            <a:r>
              <a:rPr lang="en-US" b="1" dirty="0" smtClean="0"/>
              <a:t>State diagrams</a:t>
            </a:r>
            <a:r>
              <a:rPr lang="en-US" dirty="0" smtClean="0"/>
              <a:t>, which show how the system reacts to internal and external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smtClean="0"/>
              <a:t>External Model:</a:t>
            </a:r>
            <a:br>
              <a:rPr lang="en-US" dirty="0" smtClean="0"/>
            </a:br>
            <a:r>
              <a:rPr lang="en-US" dirty="0" smtClean="0"/>
              <a:t>Context Model</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Tree>
    <p:extLst>
      <p:ext uri="{BB962C8B-B14F-4D97-AF65-F5344CB8AC3E}">
        <p14:creationId xmlns:p14="http://schemas.microsoft.com/office/powerpoint/2010/main" val="37424273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t>Context models</a:t>
            </a:r>
          </a:p>
        </p:txBody>
      </p:sp>
      <p:sp>
        <p:nvSpPr>
          <p:cNvPr id="35843" name="Rectangle 3"/>
          <p:cNvSpPr>
            <a:spLocks noGrp="1" noChangeArrowheads="1"/>
          </p:cNvSpPr>
          <p:nvPr>
            <p:ph idx="1"/>
          </p:nvPr>
        </p:nvSpPr>
        <p:spPr/>
        <p:txBody>
          <a:bodyPr/>
          <a:lstStyle/>
          <a:p>
            <a:r>
              <a:rPr lang="en-GB" dirty="0"/>
              <a:t>Context models are used to illustrate the operational context of a system - they show what lies outside the system boundaries.</a:t>
            </a:r>
          </a:p>
          <a:p>
            <a:r>
              <a:rPr lang="en-US" dirty="0" smtClean="0"/>
              <a:t>System </a:t>
            </a:r>
            <a:r>
              <a:rPr lang="en-US" dirty="0"/>
              <a:t>boundaries are established to define what is inside and what is outside the system.</a:t>
            </a:r>
          </a:p>
          <a:p>
            <a:pPr lvl="1"/>
            <a:r>
              <a:rPr lang="en-US" dirty="0"/>
              <a:t>They show other </a:t>
            </a:r>
            <a:r>
              <a:rPr lang="en-US" dirty="0" smtClean="0"/>
              <a:t>systems (can be an entity or object) </a:t>
            </a:r>
            <a:r>
              <a:rPr lang="en-US" dirty="0"/>
              <a:t>that are used or depend on the system being developed</a:t>
            </a:r>
            <a:r>
              <a:rPr lang="en-US" dirty="0" smtClean="0"/>
              <a:t>.</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a:p>
            <a:pPr marL="57150" indent="0">
              <a:buNone/>
            </a:pPr>
            <a:endParaRPr lang="en-US" dirty="0"/>
          </a:p>
          <a:p>
            <a:endParaRPr lang="en-GB"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models</a:t>
            </a:r>
            <a:endParaRPr lang="en-US" dirty="0"/>
          </a:p>
        </p:txBody>
      </p:sp>
      <p:sp>
        <p:nvSpPr>
          <p:cNvPr id="3" name="Content Placeholder 2"/>
          <p:cNvSpPr>
            <a:spLocks noGrp="1"/>
          </p:cNvSpPr>
          <p:nvPr>
            <p:ph idx="1"/>
          </p:nvPr>
        </p:nvSpPr>
        <p:spPr/>
        <p:txBody>
          <a:bodyPr/>
          <a:lstStyle/>
          <a:p>
            <a:r>
              <a:rPr lang="en-US" dirty="0"/>
              <a:t>Context models normally show that the environment includes several other </a:t>
            </a:r>
            <a:r>
              <a:rPr lang="en-US" dirty="0" smtClean="0"/>
              <a:t>automated systems</a:t>
            </a:r>
            <a:r>
              <a:rPr lang="en-US" dirty="0"/>
              <a:t>. </a:t>
            </a:r>
            <a:endParaRPr lang="en-US" dirty="0" smtClean="0"/>
          </a:p>
          <a:p>
            <a:r>
              <a:rPr lang="en-US" dirty="0" smtClean="0"/>
              <a:t>However</a:t>
            </a:r>
            <a:r>
              <a:rPr lang="en-US" dirty="0"/>
              <a:t>, they do not show the types of relationships between </a:t>
            </a:r>
            <a:r>
              <a:rPr lang="en-US" dirty="0" smtClean="0"/>
              <a:t>the systems </a:t>
            </a:r>
            <a:r>
              <a:rPr lang="en-US" dirty="0"/>
              <a:t>in the </a:t>
            </a:r>
            <a:r>
              <a:rPr lang="en-US" dirty="0" smtClean="0"/>
              <a:t>environment.</a:t>
            </a:r>
          </a:p>
          <a:p>
            <a:r>
              <a:rPr lang="en-US" dirty="0" smtClean="0"/>
              <a:t>External systems might </a:t>
            </a:r>
            <a:r>
              <a:rPr lang="en-US" dirty="0"/>
              <a:t>produce data for or consume data from the system</a:t>
            </a:r>
            <a:r>
              <a:rPr lang="en-US" dirty="0" smtClean="0"/>
              <a:t>.</a:t>
            </a:r>
          </a:p>
          <a:p>
            <a:r>
              <a:rPr lang="en-US" dirty="0" smtClean="0"/>
              <a:t>They </a:t>
            </a:r>
            <a:r>
              <a:rPr lang="en-US" dirty="0"/>
              <a:t>might share data </a:t>
            </a:r>
            <a:r>
              <a:rPr lang="en-US" dirty="0" smtClean="0"/>
              <a:t>with the </a:t>
            </a:r>
            <a:r>
              <a:rPr lang="en-US" dirty="0"/>
              <a:t>system, or they might be connected directly, through a network or not </a:t>
            </a:r>
            <a:r>
              <a:rPr lang="en-US" dirty="0" smtClean="0"/>
              <a:t>connected at </a:t>
            </a:r>
            <a:r>
              <a:rPr lang="en-US" dirty="0"/>
              <a:t>all</a:t>
            </a:r>
            <a:r>
              <a:rPr lang="en-US" dirty="0" smtClean="0"/>
              <a:t>.</a:t>
            </a:r>
          </a:p>
          <a:p>
            <a:r>
              <a:rPr lang="en-US" dirty="0" smtClean="0"/>
              <a:t>Generally, a single context diagram is modeled for the whole system.</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Tree>
    <p:extLst>
      <p:ext uri="{BB962C8B-B14F-4D97-AF65-F5344CB8AC3E}">
        <p14:creationId xmlns:p14="http://schemas.microsoft.com/office/powerpoint/2010/main" val="39711518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models</a:t>
            </a:r>
            <a:endParaRPr lang="en-US" dirty="0"/>
          </a:p>
        </p:txBody>
      </p:sp>
      <p:sp>
        <p:nvSpPr>
          <p:cNvPr id="3" name="Content Placeholder 2"/>
          <p:cNvSpPr>
            <a:spLocks noGrp="1"/>
          </p:cNvSpPr>
          <p:nvPr>
            <p:ph idx="1"/>
          </p:nvPr>
        </p:nvSpPr>
        <p:spPr/>
        <p:txBody>
          <a:bodyPr/>
          <a:lstStyle/>
          <a:p>
            <a:r>
              <a:rPr lang="en-US" dirty="0" smtClean="0"/>
              <a:t>Rectangle symbol is used to represent the systems in an environment.</a:t>
            </a:r>
          </a:p>
          <a:p>
            <a:pPr lvl="1"/>
            <a:r>
              <a:rPr lang="en-US" dirty="0" smtClean="0"/>
              <a:t>Main system can be represented with a different symbol (e.g. circle) and other systems can be represented using a rectangle.</a:t>
            </a:r>
          </a:p>
          <a:p>
            <a:r>
              <a:rPr lang="en-US" dirty="0" smtClean="0"/>
              <a:t>Usually relationships are not specified between systems so association between systems is represented using simple connector lines.</a:t>
            </a:r>
            <a:endParaRPr lang="en-US" dirty="0"/>
          </a:p>
          <a:p>
            <a:pPr lvl="1"/>
            <a:r>
              <a:rPr lang="en-US" dirty="0" smtClean="0"/>
              <a:t>As external systems might exchange data with the main system so such relationship can be represented using arrow-based connector lines.</a:t>
            </a:r>
          </a:p>
          <a:p>
            <a:pPr lvl="1"/>
            <a:r>
              <a:rPr lang="en-US" dirty="0" smtClean="0"/>
              <a:t>The exchanged data is specified above the arrow-based </a:t>
            </a:r>
            <a:r>
              <a:rPr lang="en-US" dirty="0"/>
              <a:t>connector </a:t>
            </a:r>
            <a:r>
              <a:rPr lang="en-US" dirty="0" smtClean="0"/>
              <a:t>lines.</a:t>
            </a:r>
            <a:endParaRPr lang="en-US" dirty="0"/>
          </a:p>
          <a:p>
            <a:pPr marL="57150" indent="0">
              <a:buNone/>
            </a:pP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Tree>
    <p:extLst>
      <p:ext uri="{BB962C8B-B14F-4D97-AF65-F5344CB8AC3E}">
        <p14:creationId xmlns:p14="http://schemas.microsoft.com/office/powerpoint/2010/main" val="29493741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a:t>
            </a:r>
            <a:r>
              <a:rPr lang="en-GB" dirty="0" err="1" smtClean="0"/>
              <a:t>Mentcare</a:t>
            </a:r>
            <a:r>
              <a:rPr lang="en-GB" dirty="0" smtClean="0"/>
              <a:t>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a:t>
            </a:r>
            <a:r>
              <a:rPr lang="en-GB" dirty="0" smtClean="0"/>
              <a:t>ATM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pic>
        <p:nvPicPr>
          <p:cNvPr id="3" name="Picture 2"/>
          <p:cNvPicPr>
            <a:picLocks noChangeAspect="1"/>
          </p:cNvPicPr>
          <p:nvPr/>
        </p:nvPicPr>
        <p:blipFill>
          <a:blip r:embed="rId2"/>
          <a:stretch>
            <a:fillRect/>
          </a:stretch>
        </p:blipFill>
        <p:spPr>
          <a:xfrm>
            <a:off x="1209675" y="1902312"/>
            <a:ext cx="6936919" cy="4009601"/>
          </a:xfrm>
          <a:prstGeom prst="rect">
            <a:avLst/>
          </a:prstGeom>
        </p:spPr>
      </p:pic>
    </p:spTree>
    <p:extLst>
      <p:ext uri="{BB962C8B-B14F-4D97-AF65-F5344CB8AC3E}">
        <p14:creationId xmlns:p14="http://schemas.microsoft.com/office/powerpoint/2010/main" val="27380877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a:t>
            </a:r>
            <a:r>
              <a:rPr lang="en-GB" dirty="0" smtClean="0"/>
              <a:t>Library Management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pic>
        <p:nvPicPr>
          <p:cNvPr id="3" name="Picture 2"/>
          <p:cNvPicPr>
            <a:picLocks noChangeAspect="1"/>
          </p:cNvPicPr>
          <p:nvPr/>
        </p:nvPicPr>
        <p:blipFill>
          <a:blip r:embed="rId2"/>
          <a:stretch>
            <a:fillRect/>
          </a:stretch>
        </p:blipFill>
        <p:spPr>
          <a:xfrm>
            <a:off x="1325294" y="1872456"/>
            <a:ext cx="6560273" cy="4349523"/>
          </a:xfrm>
          <a:prstGeom prst="rect">
            <a:avLst/>
          </a:prstGeom>
        </p:spPr>
      </p:pic>
    </p:spTree>
    <p:extLst>
      <p:ext uri="{BB962C8B-B14F-4D97-AF65-F5344CB8AC3E}">
        <p14:creationId xmlns:p14="http://schemas.microsoft.com/office/powerpoint/2010/main" val="38651804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a:t>
            </a:r>
            <a:r>
              <a:rPr lang="en-GB" dirty="0" smtClean="0"/>
              <a:t>ATM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7" name="Picture 6"/>
          <p:cNvPicPr>
            <a:picLocks noChangeAspect="1"/>
          </p:cNvPicPr>
          <p:nvPr/>
        </p:nvPicPr>
        <p:blipFill>
          <a:blip r:embed="rId2"/>
          <a:stretch>
            <a:fillRect/>
          </a:stretch>
        </p:blipFill>
        <p:spPr>
          <a:xfrm>
            <a:off x="534935" y="1879365"/>
            <a:ext cx="8151865" cy="4168350"/>
          </a:xfrm>
          <a:prstGeom prst="rect">
            <a:avLst/>
          </a:prstGeom>
        </p:spPr>
      </p:pic>
    </p:spTree>
    <p:extLst>
      <p:ext uri="{BB962C8B-B14F-4D97-AF65-F5344CB8AC3E}">
        <p14:creationId xmlns:p14="http://schemas.microsoft.com/office/powerpoint/2010/main" val="25432047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b="1" dirty="0" smtClean="0"/>
              <a:t>Context models </a:t>
            </a:r>
            <a:r>
              <a:rPr lang="en-US" dirty="0" smtClean="0"/>
              <a:t>simply </a:t>
            </a:r>
            <a:r>
              <a:rPr lang="en-US" u="sng" dirty="0" smtClean="0"/>
              <a:t>show the other systems </a:t>
            </a:r>
            <a:r>
              <a:rPr lang="en-US" dirty="0" smtClean="0"/>
              <a:t>in the environment, </a:t>
            </a:r>
            <a:r>
              <a:rPr lang="en-US" u="sng" dirty="0" smtClean="0"/>
              <a:t>not how the system being developed </a:t>
            </a:r>
            <a:r>
              <a:rPr lang="en-US" dirty="0" smtClean="0"/>
              <a:t>is used in that environment.</a:t>
            </a:r>
          </a:p>
          <a:p>
            <a:r>
              <a:rPr lang="en-US" b="1" dirty="0" smtClean="0"/>
              <a:t>Process models </a:t>
            </a:r>
            <a:r>
              <a:rPr lang="en-US" dirty="0" smtClean="0"/>
              <a:t>reveal </a:t>
            </a:r>
            <a:r>
              <a:rPr lang="en-US" u="sng" dirty="0" smtClean="0"/>
              <a:t>how the system being developed</a:t>
            </a:r>
            <a:r>
              <a:rPr lang="en-US" dirty="0" smtClean="0"/>
              <a:t> is used in broader business processes.</a:t>
            </a:r>
          </a:p>
          <a:p>
            <a:r>
              <a:rPr lang="en-US" b="1" dirty="0" smtClean="0"/>
              <a:t>UML activity diagrams </a:t>
            </a:r>
            <a:r>
              <a:rPr lang="en-US" dirty="0" smtClean="0"/>
              <a:t>may be used to define </a:t>
            </a:r>
            <a:r>
              <a:rPr lang="en-US" b="1" dirty="0" smtClean="0"/>
              <a:t>business process models</a:t>
            </a:r>
            <a:r>
              <a:rPr lang="en-US" dirty="0" smtClean="0"/>
              <a:t>.</a:t>
            </a:r>
            <a:endParaRPr lang="en-US" dirty="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smtClean="0"/>
              <a:t>External Model:</a:t>
            </a:r>
            <a:br>
              <a:rPr lang="en-US" dirty="0" smtClean="0"/>
            </a:br>
            <a:r>
              <a:rPr lang="en-US" dirty="0" smtClean="0"/>
              <a:t>Activity Diagram</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Tree>
    <p:extLst>
      <p:ext uri="{BB962C8B-B14F-4D97-AF65-F5344CB8AC3E}">
        <p14:creationId xmlns:p14="http://schemas.microsoft.com/office/powerpoint/2010/main" val="2068611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lstStyle/>
          <a:p>
            <a:r>
              <a:rPr lang="en-US" dirty="0"/>
              <a:t>Activity diagrams are intended to show </a:t>
            </a:r>
            <a:r>
              <a:rPr lang="en-US" dirty="0" smtClean="0"/>
              <a:t>the activities </a:t>
            </a:r>
            <a:r>
              <a:rPr lang="en-US" dirty="0"/>
              <a:t>that make up a system process and the flow of control from one activity </a:t>
            </a:r>
            <a:r>
              <a:rPr lang="en-US" dirty="0" smtClean="0"/>
              <a:t>to another</a:t>
            </a:r>
            <a:r>
              <a:rPr lang="en-US" dirty="0"/>
              <a:t>. </a:t>
            </a:r>
            <a:endParaRPr lang="en-US" dirty="0" smtClean="0"/>
          </a:p>
          <a:p>
            <a:pPr lvl="1"/>
            <a:r>
              <a:rPr lang="en-US" dirty="0" smtClean="0"/>
              <a:t>The </a:t>
            </a:r>
            <a:r>
              <a:rPr lang="en-US" dirty="0"/>
              <a:t>start of a process is indicated by a filled circle; the end by a filled </a:t>
            </a:r>
            <a:r>
              <a:rPr lang="en-US" dirty="0" smtClean="0"/>
              <a:t>circle inside </a:t>
            </a:r>
            <a:r>
              <a:rPr lang="en-US" dirty="0"/>
              <a:t>another circle. </a:t>
            </a:r>
            <a:endParaRPr lang="en-US" dirty="0" smtClean="0"/>
          </a:p>
          <a:p>
            <a:pPr lvl="1"/>
            <a:r>
              <a:rPr lang="en-US" dirty="0" smtClean="0"/>
              <a:t>Rectangles </a:t>
            </a:r>
            <a:r>
              <a:rPr lang="en-US" dirty="0"/>
              <a:t>with round corners represent activities, that is, the </a:t>
            </a:r>
            <a:r>
              <a:rPr lang="en-US" dirty="0" smtClean="0"/>
              <a:t>specific sub-processes </a:t>
            </a:r>
            <a:r>
              <a:rPr lang="en-US" dirty="0"/>
              <a:t>that must be carried out. </a:t>
            </a:r>
            <a:endParaRPr lang="en-US" dirty="0" smtClean="0"/>
          </a:p>
          <a:p>
            <a:pPr lvl="1"/>
            <a:r>
              <a:rPr lang="en-US" dirty="0" smtClean="0"/>
              <a:t>Arrows </a:t>
            </a:r>
            <a:r>
              <a:rPr lang="en-US" dirty="0"/>
              <a:t>represent the flow of work from one activity </a:t>
            </a:r>
            <a:r>
              <a:rPr lang="en-US" dirty="0" smtClean="0"/>
              <a:t>to another. </a:t>
            </a:r>
          </a:p>
          <a:p>
            <a:pPr lvl="1"/>
            <a:r>
              <a:rPr lang="en-US" dirty="0" smtClean="0"/>
              <a:t>Arrows </a:t>
            </a:r>
            <a:r>
              <a:rPr lang="en-US" dirty="0"/>
              <a:t>may be annotated with guards that indicate the condition when that </a:t>
            </a:r>
            <a:r>
              <a:rPr lang="en-US" dirty="0" smtClean="0"/>
              <a:t>flow is </a:t>
            </a:r>
            <a:r>
              <a:rPr lang="en-US" dirty="0"/>
              <a:t>taken.</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Tree>
    <p:extLst>
      <p:ext uri="{BB962C8B-B14F-4D97-AF65-F5344CB8AC3E}">
        <p14:creationId xmlns:p14="http://schemas.microsoft.com/office/powerpoint/2010/main" val="41142104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3" name="Content Placeholder 2"/>
          <p:cNvSpPr>
            <a:spLocks noGrp="1"/>
          </p:cNvSpPr>
          <p:nvPr>
            <p:ph idx="1"/>
          </p:nvPr>
        </p:nvSpPr>
        <p:spPr/>
        <p:txBody>
          <a:bodyPr/>
          <a:lstStyle/>
          <a:p>
            <a:pPr lvl="1"/>
            <a:r>
              <a:rPr lang="en-US" dirty="0" smtClean="0"/>
              <a:t>A </a:t>
            </a:r>
            <a:r>
              <a:rPr lang="en-US" dirty="0"/>
              <a:t>solid bar is used to indicate activity coordination</a:t>
            </a:r>
            <a:r>
              <a:rPr lang="en-US" dirty="0" smtClean="0"/>
              <a:t>.</a:t>
            </a:r>
          </a:p>
          <a:p>
            <a:pPr lvl="1"/>
            <a:r>
              <a:rPr lang="en-US" dirty="0" smtClean="0"/>
              <a:t>When </a:t>
            </a:r>
            <a:r>
              <a:rPr lang="en-US" dirty="0"/>
              <a:t>the flow </a:t>
            </a:r>
            <a:r>
              <a:rPr lang="en-US" dirty="0" smtClean="0"/>
              <a:t>from more </a:t>
            </a:r>
            <a:r>
              <a:rPr lang="en-US" dirty="0"/>
              <a:t>than one activity leads to a solid bar then all of these activities must be </a:t>
            </a:r>
            <a:r>
              <a:rPr lang="en-US" dirty="0" smtClean="0"/>
              <a:t>complete before </a:t>
            </a:r>
            <a:r>
              <a:rPr lang="en-US" dirty="0"/>
              <a:t>progress is possible. </a:t>
            </a:r>
            <a:endParaRPr lang="en-US" dirty="0" smtClean="0"/>
          </a:p>
          <a:p>
            <a:pPr lvl="1"/>
            <a:r>
              <a:rPr lang="en-US" dirty="0" smtClean="0"/>
              <a:t>When </a:t>
            </a:r>
            <a:r>
              <a:rPr lang="en-US" dirty="0"/>
              <a:t>the flow from a solid bar leads to a </a:t>
            </a:r>
            <a:r>
              <a:rPr lang="en-US" dirty="0" smtClean="0"/>
              <a:t>number of </a:t>
            </a:r>
            <a:r>
              <a:rPr lang="en-US" dirty="0"/>
              <a:t>activities, these may be executed in parallel. </a:t>
            </a:r>
            <a:endParaRPr lang="en-US" dirty="0" smtClean="0"/>
          </a:p>
          <a:p>
            <a:pPr marL="400050"/>
            <a:r>
              <a:rPr lang="en-US" dirty="0" smtClean="0"/>
              <a:t>There can be a single activity diagram for the entire system (preferably if the system is small).</a:t>
            </a:r>
          </a:p>
          <a:p>
            <a:pPr marL="400050"/>
            <a:r>
              <a:rPr lang="en-US" dirty="0" smtClean="0"/>
              <a:t>There can be multiple activity diagrams for different process of a system (</a:t>
            </a:r>
            <a:r>
              <a:rPr lang="en-US" dirty="0"/>
              <a:t>preferably if the system is </a:t>
            </a:r>
            <a:r>
              <a:rPr lang="en-US" dirty="0" smtClean="0"/>
              <a:t>large).</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23</a:t>
            </a:fld>
            <a:endParaRPr lang="en-US"/>
          </a:p>
        </p:txBody>
      </p:sp>
    </p:spTree>
    <p:extLst>
      <p:ext uri="{BB962C8B-B14F-4D97-AF65-F5344CB8AC3E}">
        <p14:creationId xmlns:p14="http://schemas.microsoft.com/office/powerpoint/2010/main" val="25588559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Activity diagram of involuntary detention</a:t>
            </a:r>
            <a:r>
              <a:rPr lang="en-GB" dirty="0" smtClean="0"/>
              <a:t> process of </a:t>
            </a:r>
            <a:r>
              <a:rPr lang="en-GB" dirty="0" err="1" smtClean="0"/>
              <a:t>Mentcare</a:t>
            </a:r>
            <a:r>
              <a:rPr lang="en-GB" dirty="0" smtClean="0"/>
              <a:t>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Activity diagram of online order process </a:t>
            </a:r>
            <a:br>
              <a:rPr lang="en-US" dirty="0" smtClean="0"/>
            </a:br>
            <a:r>
              <a:rPr lang="en-US" dirty="0" smtClean="0"/>
              <a:t>(seller side)</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pic>
        <p:nvPicPr>
          <p:cNvPr id="3" name="Picture 2"/>
          <p:cNvPicPr>
            <a:picLocks noChangeAspect="1"/>
          </p:cNvPicPr>
          <p:nvPr/>
        </p:nvPicPr>
        <p:blipFill>
          <a:blip r:embed="rId2"/>
          <a:stretch>
            <a:fillRect/>
          </a:stretch>
        </p:blipFill>
        <p:spPr>
          <a:xfrm>
            <a:off x="2450518" y="1755442"/>
            <a:ext cx="4242963" cy="4600908"/>
          </a:xfrm>
          <a:prstGeom prst="rect">
            <a:avLst/>
          </a:prstGeom>
        </p:spPr>
      </p:pic>
    </p:spTree>
    <p:extLst>
      <p:ext uri="{BB962C8B-B14F-4D97-AF65-F5344CB8AC3E}">
        <p14:creationId xmlns:p14="http://schemas.microsoft.com/office/powerpoint/2010/main" val="7305906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Activity diagram of ATM withdrawal process </a:t>
            </a:r>
            <a:br>
              <a:rPr lang="en-US"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601"/>
          <a:stretch/>
        </p:blipFill>
        <p:spPr>
          <a:xfrm>
            <a:off x="1978494" y="1562690"/>
            <a:ext cx="4658783" cy="4793660"/>
          </a:xfrm>
          <a:prstGeom prst="rect">
            <a:avLst/>
          </a:prstGeom>
        </p:spPr>
      </p:pic>
    </p:spTree>
    <p:extLst>
      <p:ext uri="{BB962C8B-B14F-4D97-AF65-F5344CB8AC3E}">
        <p14:creationId xmlns:p14="http://schemas.microsoft.com/office/powerpoint/2010/main" val="22006542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Interaction Model:</a:t>
            </a:r>
            <a:br>
              <a:rPr lang="en-US" dirty="0" smtClean="0"/>
            </a:br>
            <a:r>
              <a:rPr lang="en-US" dirty="0" smtClean="0"/>
              <a:t>Use Case Diagram</a:t>
            </a:r>
            <a:br>
              <a:rPr lang="en-US" dirty="0" smtClean="0"/>
            </a:br>
            <a:r>
              <a:rPr lang="en-US" dirty="0" smtClean="0"/>
              <a:t>Sequence Diagram</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spTree>
    <p:extLst>
      <p:ext uri="{BB962C8B-B14F-4D97-AF65-F5344CB8AC3E}">
        <p14:creationId xmlns:p14="http://schemas.microsoft.com/office/powerpoint/2010/main" val="35417738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b="1" dirty="0" smtClean="0"/>
              <a:t>Use case diagrams </a:t>
            </a:r>
            <a:r>
              <a:rPr lang="en-GB" dirty="0" smtClean="0"/>
              <a:t>and </a:t>
            </a:r>
            <a:r>
              <a:rPr lang="en-GB" b="1" dirty="0"/>
              <a:t>S</a:t>
            </a:r>
            <a:r>
              <a:rPr lang="en-GB" b="1" dirty="0" smtClean="0"/>
              <a:t>equence diagrams </a:t>
            </a:r>
            <a:r>
              <a:rPr lang="en-GB" dirty="0" smtClean="0"/>
              <a:t>may be used for interaction </a:t>
            </a:r>
            <a:r>
              <a:rPr lang="en-GB" dirty="0" err="1" smtClean="0"/>
              <a:t>modeling</a:t>
            </a:r>
            <a:r>
              <a:rPr lang="en-GB" dirty="0" smtClean="0"/>
              <a:t>.</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28</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b="1" dirty="0" smtClean="0"/>
              <a:t>Use </a:t>
            </a:r>
            <a:r>
              <a:rPr lang="en-US" b="1" dirty="0"/>
              <a:t>case modeling</a:t>
            </a:r>
            <a:r>
              <a:rPr lang="en-US" dirty="0"/>
              <a:t>, which is mostly used to model interactions between </a:t>
            </a:r>
            <a:r>
              <a:rPr lang="en-US" dirty="0" smtClean="0"/>
              <a:t>a system </a:t>
            </a:r>
            <a:r>
              <a:rPr lang="en-US" dirty="0"/>
              <a:t>and external actors (users or other systems).</a:t>
            </a:r>
          </a:p>
          <a:p>
            <a:r>
              <a:rPr lang="en-US" b="1" dirty="0" smtClean="0"/>
              <a:t>Sequence </a:t>
            </a:r>
            <a:r>
              <a:rPr lang="en-US" b="1" dirty="0"/>
              <a:t>diagrams</a:t>
            </a:r>
            <a:r>
              <a:rPr lang="en-US" dirty="0"/>
              <a:t>, which are used to model interactions between </a:t>
            </a:r>
            <a:r>
              <a:rPr lang="en-US" dirty="0" smtClean="0"/>
              <a:t>system components</a:t>
            </a:r>
            <a:r>
              <a:rPr lang="en-US" dirty="0"/>
              <a:t>, although external agents may also be included</a:t>
            </a:r>
            <a:r>
              <a:rPr lang="en-US" dirty="0" smtClean="0"/>
              <a:t>.</a:t>
            </a:r>
          </a:p>
          <a:p>
            <a:r>
              <a:rPr lang="en-US" dirty="0"/>
              <a:t>Use case models and sequence diagrams present interaction at different levels </a:t>
            </a:r>
            <a:r>
              <a:rPr lang="en-US" dirty="0" smtClean="0"/>
              <a:t>of detail </a:t>
            </a:r>
            <a:r>
              <a:rPr lang="en-US" dirty="0"/>
              <a:t>and so may be used together. </a:t>
            </a:r>
            <a:endParaRPr lang="en-US" dirty="0" smtClean="0"/>
          </a:p>
          <a:p>
            <a:r>
              <a:rPr lang="en-US" dirty="0" smtClean="0"/>
              <a:t>The </a:t>
            </a:r>
            <a:r>
              <a:rPr lang="en-US" dirty="0"/>
              <a:t>details of the interactions involved in a </a:t>
            </a:r>
            <a:r>
              <a:rPr lang="en-US" dirty="0" smtClean="0"/>
              <a:t>high-level use </a:t>
            </a:r>
            <a:r>
              <a:rPr lang="en-US" dirty="0"/>
              <a:t>case may be documented in a sequence diagram.</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extLst>
      <p:ext uri="{BB962C8B-B14F-4D97-AF65-F5344CB8AC3E}">
        <p14:creationId xmlns:p14="http://schemas.microsoft.com/office/powerpoint/2010/main" val="3323290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a:t>
            </a:r>
            <a:r>
              <a:rPr lang="en-US" b="1" dirty="0" smtClean="0"/>
              <a:t>Unified Modeling Language (UML)</a:t>
            </a:r>
            <a:r>
              <a:rPr lang="en-US" dirty="0" smtClean="0"/>
              <a:t>. </a:t>
            </a:r>
          </a:p>
          <a:p>
            <a:r>
              <a:rPr lang="en-GB" dirty="0" smtClean="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a:xfrm>
            <a:off x="457200" y="1600200"/>
            <a:ext cx="8605319" cy="4525963"/>
          </a:xfrm>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user or other systems.</a:t>
            </a:r>
          </a:p>
          <a:p>
            <a:r>
              <a:rPr lang="en-US" dirty="0" smtClean="0"/>
              <a:t>Represented diagrammatically to provide a fairly simple overview of the use case. For more detailed understanding:</a:t>
            </a:r>
          </a:p>
          <a:p>
            <a:pPr lvl="1"/>
            <a:r>
              <a:rPr lang="en-US" dirty="0" smtClean="0"/>
              <a:t>Simple textual description</a:t>
            </a:r>
          </a:p>
          <a:p>
            <a:pPr lvl="1"/>
            <a:r>
              <a:rPr lang="en-US" b="1" dirty="0" smtClean="0"/>
              <a:t>Structured tabular description</a:t>
            </a:r>
          </a:p>
          <a:p>
            <a:pPr lvl="1"/>
            <a:r>
              <a:rPr lang="en-US" b="1" dirty="0" smtClean="0"/>
              <a:t>Sequence diagram</a:t>
            </a:r>
            <a:endParaRPr lang="en-US" b="1" dirty="0"/>
          </a:p>
        </p:txBody>
      </p:sp>
      <p:sp>
        <p:nvSpPr>
          <p:cNvPr id="5" name="Footer Placeholder 4"/>
          <p:cNvSpPr>
            <a:spLocks noGrp="1"/>
          </p:cNvSpPr>
          <p:nvPr>
            <p:ph type="ftr" sz="quarter" idx="11"/>
          </p:nvPr>
        </p:nvSpPr>
        <p:spPr/>
        <p:txBody>
          <a:bodyPr/>
          <a:lstStyle/>
          <a:p>
            <a:pPr>
              <a:defRPr/>
            </a:pPr>
            <a:r>
              <a:rPr lang="en-US" dirty="0" smtClean="0"/>
              <a:t>Chapter 5 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a:xfrm>
            <a:off x="457200" y="1600200"/>
            <a:ext cx="8605319" cy="4525963"/>
          </a:xfrm>
        </p:spPr>
        <p:txBody>
          <a:bodyPr/>
          <a:lstStyle/>
          <a:p>
            <a:r>
              <a:rPr lang="en-US" dirty="0"/>
              <a:t>The stick figure notation </a:t>
            </a:r>
            <a:r>
              <a:rPr lang="en-US" smtClean="0"/>
              <a:t>indicates user, </a:t>
            </a:r>
            <a:r>
              <a:rPr lang="en-US" dirty="0" smtClean="0"/>
              <a:t>other external systems or hardware known as actor. </a:t>
            </a:r>
          </a:p>
          <a:p>
            <a:r>
              <a:rPr lang="en-US" dirty="0" smtClean="0"/>
              <a:t>Formally</a:t>
            </a:r>
            <a:r>
              <a:rPr lang="en-US" dirty="0"/>
              <a:t>, </a:t>
            </a:r>
            <a:r>
              <a:rPr lang="en-US" dirty="0" smtClean="0"/>
              <a:t>relationship in use </a:t>
            </a:r>
            <a:r>
              <a:rPr lang="en-US" dirty="0"/>
              <a:t>case diagrams should use lines </a:t>
            </a:r>
            <a:r>
              <a:rPr lang="en-US" u="sng" dirty="0" smtClean="0"/>
              <a:t>without arrows</a:t>
            </a:r>
            <a:r>
              <a:rPr lang="en-US" dirty="0" smtClean="0"/>
              <a:t> because use </a:t>
            </a:r>
            <a:r>
              <a:rPr lang="en-US" dirty="0"/>
              <a:t>case messages pass in </a:t>
            </a:r>
            <a:r>
              <a:rPr lang="en-US" u="sng" dirty="0"/>
              <a:t>both directions</a:t>
            </a:r>
            <a:r>
              <a:rPr lang="en-US" dirty="0" smtClean="0"/>
              <a:t>.</a:t>
            </a:r>
          </a:p>
          <a:p>
            <a:r>
              <a:rPr lang="en-US" dirty="0"/>
              <a:t>Functionalities to be represented </a:t>
            </a:r>
            <a:r>
              <a:rPr lang="en-US" dirty="0" smtClean="0"/>
              <a:t>using oval shape known as </a:t>
            </a:r>
            <a:r>
              <a:rPr lang="en-US" dirty="0"/>
              <a:t>use </a:t>
            </a:r>
            <a:r>
              <a:rPr lang="en-US" dirty="0" smtClean="0"/>
              <a:t>case.</a:t>
            </a:r>
          </a:p>
          <a:p>
            <a:r>
              <a:rPr lang="en-US" dirty="0"/>
              <a:t>The name of a use case is very important. The name should be chosen in such a way so that it can identify the functionalities performed.</a:t>
            </a:r>
          </a:p>
        </p:txBody>
      </p:sp>
      <p:sp>
        <p:nvSpPr>
          <p:cNvPr id="5" name="Footer Placeholder 4"/>
          <p:cNvSpPr>
            <a:spLocks noGrp="1"/>
          </p:cNvSpPr>
          <p:nvPr>
            <p:ph type="ftr" sz="quarter" idx="11"/>
          </p:nvPr>
        </p:nvSpPr>
        <p:spPr/>
        <p:txBody>
          <a:bodyPr/>
          <a:lstStyle/>
          <a:p>
            <a:pPr>
              <a:defRPr/>
            </a:pPr>
            <a:r>
              <a:rPr lang="en-US" dirty="0" smtClean="0"/>
              <a:t>Chapter 5 System Modeling</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spTree>
    <p:extLst>
      <p:ext uri="{BB962C8B-B14F-4D97-AF65-F5344CB8AC3E}">
        <p14:creationId xmlns:p14="http://schemas.microsoft.com/office/powerpoint/2010/main" val="33541919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a:t>
            </a:r>
            <a:r>
              <a:rPr lang="en-US" dirty="0" err="1" smtClean="0"/>
              <a:t>Mentcare</a:t>
            </a:r>
            <a:r>
              <a:rPr lang="en-US" dirty="0" smtClean="0"/>
              <a:t> system</a:t>
            </a:r>
            <a:endParaRPr lang="en-US" dirty="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a:t>
            </a:r>
            <a:r>
              <a:rPr lang="en-US" dirty="0" err="1" smtClean="0"/>
              <a:t>Mentcare</a:t>
            </a:r>
            <a:r>
              <a:rPr lang="en-US" dirty="0" smtClean="0"/>
              <a:t> system involving the role ‘Medical Receptionist’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Basic registration use case</a:t>
            </a:r>
            <a:r>
              <a:rPr lang="en-GB" dirty="0" smtClean="0"/>
              <a:t> </a:t>
            </a:r>
            <a:endParaRPr lang="en-US" dirty="0" smtClean="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pic>
        <p:nvPicPr>
          <p:cNvPr id="3" name="Picture 2"/>
          <p:cNvPicPr>
            <a:picLocks noChangeAspect="1"/>
          </p:cNvPicPr>
          <p:nvPr/>
        </p:nvPicPr>
        <p:blipFill>
          <a:blip r:embed="rId2"/>
          <a:stretch>
            <a:fillRect/>
          </a:stretch>
        </p:blipFill>
        <p:spPr>
          <a:xfrm>
            <a:off x="1883830" y="1531938"/>
            <a:ext cx="4988457" cy="4824412"/>
          </a:xfrm>
          <a:prstGeom prst="rect">
            <a:avLst/>
          </a:prstGeom>
        </p:spPr>
      </p:pic>
    </p:spTree>
    <p:extLst>
      <p:ext uri="{BB962C8B-B14F-4D97-AF65-F5344CB8AC3E}">
        <p14:creationId xmlns:p14="http://schemas.microsoft.com/office/powerpoint/2010/main" val="9911029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Online shopping system use case</a:t>
            </a:r>
            <a:r>
              <a:rPr lang="en-GB" dirty="0" smtClean="0"/>
              <a:t> </a:t>
            </a:r>
            <a:endParaRPr lang="en-US" dirty="0" smtClean="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pic>
        <p:nvPicPr>
          <p:cNvPr id="2" name="Picture 1"/>
          <p:cNvPicPr>
            <a:picLocks noChangeAspect="1"/>
          </p:cNvPicPr>
          <p:nvPr/>
        </p:nvPicPr>
        <p:blipFill>
          <a:blip r:embed="rId2"/>
          <a:stretch>
            <a:fillRect/>
          </a:stretch>
        </p:blipFill>
        <p:spPr>
          <a:xfrm>
            <a:off x="1447800" y="1587942"/>
            <a:ext cx="5963097" cy="4835083"/>
          </a:xfrm>
          <a:prstGeom prst="rect">
            <a:avLst/>
          </a:prstGeom>
        </p:spPr>
      </p:pic>
    </p:spTree>
    <p:extLst>
      <p:ext uri="{BB962C8B-B14F-4D97-AF65-F5344CB8AC3E}">
        <p14:creationId xmlns:p14="http://schemas.microsoft.com/office/powerpoint/2010/main" val="3327949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Online video distribution system use case</a:t>
            </a:r>
            <a:r>
              <a:rPr lang="en-GB" dirty="0" smtClean="0"/>
              <a:t> </a:t>
            </a:r>
            <a:endParaRPr lang="en-US" dirty="0" smtClean="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pic>
        <p:nvPicPr>
          <p:cNvPr id="2" name="Picture 1"/>
          <p:cNvPicPr>
            <a:picLocks noChangeAspect="1"/>
          </p:cNvPicPr>
          <p:nvPr/>
        </p:nvPicPr>
        <p:blipFill>
          <a:blip r:embed="rId2"/>
          <a:stretch>
            <a:fillRect/>
          </a:stretch>
        </p:blipFill>
        <p:spPr>
          <a:xfrm>
            <a:off x="1047750" y="1595763"/>
            <a:ext cx="7253287" cy="4871712"/>
          </a:xfrm>
          <a:prstGeom prst="rect">
            <a:avLst/>
          </a:prstGeom>
        </p:spPr>
      </p:pic>
    </p:spTree>
    <p:extLst>
      <p:ext uri="{BB962C8B-B14F-4D97-AF65-F5344CB8AC3E}">
        <p14:creationId xmlns:p14="http://schemas.microsoft.com/office/powerpoint/2010/main" val="33222555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Online order management system use case</a:t>
            </a:r>
            <a:r>
              <a:rPr lang="en-GB" dirty="0" smtClean="0"/>
              <a:t> (optional)</a:t>
            </a:r>
            <a:endParaRPr lang="en-US" dirty="0" smtClean="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pic>
        <p:nvPicPr>
          <p:cNvPr id="2" name="Picture 1"/>
          <p:cNvPicPr>
            <a:picLocks noChangeAspect="1"/>
          </p:cNvPicPr>
          <p:nvPr/>
        </p:nvPicPr>
        <p:blipFill>
          <a:blip r:embed="rId3"/>
          <a:stretch>
            <a:fillRect/>
          </a:stretch>
        </p:blipFill>
        <p:spPr>
          <a:xfrm>
            <a:off x="457201" y="1550300"/>
            <a:ext cx="4788864" cy="4806049"/>
          </a:xfrm>
          <a:prstGeom prst="rect">
            <a:avLst/>
          </a:prstGeom>
        </p:spPr>
      </p:pic>
      <p:pic>
        <p:nvPicPr>
          <p:cNvPr id="4" name="Picture 3"/>
          <p:cNvPicPr>
            <a:picLocks noChangeAspect="1"/>
          </p:cNvPicPr>
          <p:nvPr/>
        </p:nvPicPr>
        <p:blipFill>
          <a:blip r:embed="rId4"/>
          <a:stretch>
            <a:fillRect/>
          </a:stretch>
        </p:blipFill>
        <p:spPr>
          <a:xfrm>
            <a:off x="5070957" y="2429893"/>
            <a:ext cx="3943350" cy="1400175"/>
          </a:xfrm>
          <a:prstGeom prst="rect">
            <a:avLst/>
          </a:prstGeom>
        </p:spPr>
      </p:pic>
      <p:pic>
        <p:nvPicPr>
          <p:cNvPr id="5" name="Picture 4"/>
          <p:cNvPicPr>
            <a:picLocks noChangeAspect="1"/>
          </p:cNvPicPr>
          <p:nvPr/>
        </p:nvPicPr>
        <p:blipFill>
          <a:blip r:embed="rId5"/>
          <a:stretch>
            <a:fillRect/>
          </a:stretch>
        </p:blipFill>
        <p:spPr>
          <a:xfrm>
            <a:off x="5047145" y="4842323"/>
            <a:ext cx="3990975" cy="1428750"/>
          </a:xfrm>
          <a:prstGeom prst="rect">
            <a:avLst/>
          </a:prstGeom>
        </p:spPr>
      </p:pic>
    </p:spTree>
    <p:extLst>
      <p:ext uri="{BB962C8B-B14F-4D97-AF65-F5344CB8AC3E}">
        <p14:creationId xmlns:p14="http://schemas.microsoft.com/office/powerpoint/2010/main" val="28899485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017177626"/>
              </p:ext>
            </p:extLst>
          </p:nvPr>
        </p:nvGraphicFramePr>
        <p:xfrm>
          <a:off x="909638" y="1866900"/>
          <a:ext cx="7205662" cy="4051935"/>
        </p:xfrm>
        <a:graphic>
          <a:graphicData uri="http://schemas.openxmlformats.org/drawingml/2006/table">
            <a:tbl>
              <a:tblPr/>
              <a:tblGrid>
                <a:gridCol w="1935162"/>
                <a:gridCol w="5270500"/>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smtClean="0">
                          <a:ln>
                            <a:noFill/>
                          </a:ln>
                          <a:solidFill>
                            <a:srgbClr val="000000"/>
                          </a:solidFill>
                          <a:effectLst/>
                          <a:latin typeface="Arial" charset="0"/>
                          <a:ea typeface="Times New Roman" charset="0"/>
                        </a:rPr>
                        <a:t>Mentcare</a:t>
                      </a:r>
                      <a:r>
                        <a:rPr kumimoji="0" lang="en-GB" sz="1600" b="0" i="0" u="none" strike="noStrike" cap="none" normalizeH="0" baseline="0" dirty="0" smtClean="0">
                          <a:ln>
                            <a:noFill/>
                          </a:ln>
                          <a:solidFill>
                            <a:srgbClr val="000000"/>
                          </a:solidFill>
                          <a:effectLst/>
                          <a:latin typeface="Arial" charset="0"/>
                          <a:ea typeface="Times New Roman" charset="0"/>
                        </a:rPr>
                        <a:t> system to </a:t>
                      </a:r>
                      <a:r>
                        <a:rPr kumimoji="0" lang="en-GB" sz="1600" b="0" i="0" u="none" strike="noStrike" cap="none" normalizeH="0" baseline="0" dirty="0">
                          <a:ln>
                            <a:noFill/>
                          </a:ln>
                          <a:solidFill>
                            <a:srgbClr val="000000"/>
                          </a:solidFill>
                          <a:effectLst/>
                          <a:latin typeface="Arial" charset="0"/>
                          <a:ea typeface="Times New Roman" charset="0"/>
                        </a:rPr>
                        <a:t>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a:t>
            </a:r>
            <a:r>
              <a:rPr lang="en-US" dirty="0" smtClean="0"/>
              <a:t>diagrams </a:t>
            </a:r>
            <a:r>
              <a:rPr lang="en-US" dirty="0" smtClean="0"/>
              <a:t>are </a:t>
            </a:r>
            <a:r>
              <a:rPr lang="en-US" dirty="0" smtClean="0"/>
              <a:t>used to model the interactions </a:t>
            </a:r>
            <a:r>
              <a:rPr lang="en-US" dirty="0" smtClean="0"/>
              <a:t>between – </a:t>
            </a:r>
          </a:p>
          <a:p>
            <a:pPr lvl="1"/>
            <a:r>
              <a:rPr lang="en-US" dirty="0" smtClean="0"/>
              <a:t>the </a:t>
            </a:r>
            <a:r>
              <a:rPr lang="en-US" dirty="0" smtClean="0"/>
              <a:t>actors and the </a:t>
            </a:r>
            <a:r>
              <a:rPr lang="en-US" dirty="0" smtClean="0"/>
              <a:t>objects (entity) in </a:t>
            </a:r>
            <a:r>
              <a:rPr lang="en-US" dirty="0" smtClean="0"/>
              <a:t>a </a:t>
            </a:r>
            <a:r>
              <a:rPr lang="en-US" dirty="0" smtClean="0"/>
              <a:t>system</a:t>
            </a:r>
          </a:p>
          <a:p>
            <a:pPr lvl="1"/>
            <a:r>
              <a:rPr lang="en-US" dirty="0"/>
              <a:t>the interactions between the objects </a:t>
            </a:r>
            <a:r>
              <a:rPr lang="en-US" dirty="0" smtClean="0"/>
              <a:t>themselves</a:t>
            </a:r>
            <a:endParaRPr lang="en-US" dirty="0" smtClean="0"/>
          </a:p>
          <a:p>
            <a:r>
              <a:rPr lang="en-US" dirty="0" smtClean="0"/>
              <a:t>A sequence diagram shows the sequence of interactions that take place during a particular use </a:t>
            </a:r>
            <a:r>
              <a:rPr lang="en-US" dirty="0" smtClean="0"/>
              <a:t>case or use case instance.</a:t>
            </a:r>
          </a:p>
          <a:p>
            <a:r>
              <a:rPr lang="en-US" dirty="0"/>
              <a:t>A sequence diagram simply depicts interaction between objects in a sequential order i.e. the order in which these interactions take place</a:t>
            </a:r>
            <a:r>
              <a:rPr lang="en-US" dirty="0" smtClean="0"/>
              <a:t>.</a:t>
            </a:r>
          </a:p>
          <a:p>
            <a:r>
              <a:rPr lang="en-US" dirty="0" smtClean="0"/>
              <a:t>Sequence diagrams can be more than one.</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Tree>
    <p:extLst>
      <p:ext uri="{BB962C8B-B14F-4D97-AF65-F5344CB8AC3E}">
        <p14:creationId xmlns:p14="http://schemas.microsoft.com/office/powerpoint/2010/main" val="14931158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i="1" dirty="0" smtClean="0"/>
              <a:t>Models of the existing system </a:t>
            </a:r>
            <a:r>
              <a:rPr lang="en-US" sz="2200" dirty="0" smtClean="0"/>
              <a:t>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i="1" dirty="0" smtClean="0"/>
              <a:t>Models of the new system </a:t>
            </a:r>
            <a:r>
              <a:rPr lang="en-US" sz="2200" dirty="0" smtClean="0"/>
              <a:t>are used during requirements engineering to help explain the proposed requirements to other system stakeholders. Engineers use these models to discuss design proposals and to document the system for implementation. </a:t>
            </a:r>
          </a:p>
          <a:p>
            <a:r>
              <a:rPr lang="en-US" sz="2200" dirty="0" smtClean="0"/>
              <a:t>In a </a:t>
            </a:r>
            <a:r>
              <a:rPr lang="en-US" sz="2200" i="1" dirty="0" smtClean="0"/>
              <a:t>model-driven engineering process</a:t>
            </a:r>
            <a:r>
              <a:rPr lang="en-US" sz="2200" dirty="0" smtClean="0"/>
              <a:t>, it is possible to generate a complete or partial system implementation from the system model.</a:t>
            </a:r>
            <a:r>
              <a:rPr lang="en-US" dirty="0" smtClean="0"/>
              <a:t> </a:t>
            </a:r>
            <a:endParaRPr lang="en-GB" dirty="0" smtClean="0"/>
          </a:p>
          <a:p>
            <a:endParaRPr lang="en-GB" sz="2000"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smtClean="0"/>
              <a:t>diagrams notations</a:t>
            </a:r>
            <a:endParaRPr lang="en-US" dirty="0"/>
          </a:p>
        </p:txBody>
      </p:sp>
      <p:sp>
        <p:nvSpPr>
          <p:cNvPr id="3" name="Content Placeholder 2"/>
          <p:cNvSpPr>
            <a:spLocks noGrp="1"/>
          </p:cNvSpPr>
          <p:nvPr>
            <p:ph idx="1"/>
          </p:nvPr>
        </p:nvSpPr>
        <p:spPr/>
        <p:txBody>
          <a:bodyPr/>
          <a:lstStyle/>
          <a:p>
            <a:r>
              <a:rPr lang="en-US" dirty="0"/>
              <a:t>An </a:t>
            </a:r>
            <a:r>
              <a:rPr lang="en-US" b="1" dirty="0"/>
              <a:t>Actor </a:t>
            </a:r>
            <a:r>
              <a:rPr lang="en-US" dirty="0"/>
              <a:t>element can be used to represent the user initiating the flow of </a:t>
            </a:r>
            <a:r>
              <a:rPr lang="en-US" dirty="0" smtClean="0"/>
              <a:t>events.</a:t>
            </a:r>
          </a:p>
          <a:p>
            <a:pPr lvl="1"/>
            <a:r>
              <a:rPr lang="en-US" dirty="0"/>
              <a:t>actors are used to depict objects external to the </a:t>
            </a:r>
            <a:r>
              <a:rPr lang="en-US" dirty="0" smtClean="0"/>
              <a:t>system</a:t>
            </a:r>
          </a:p>
          <a:p>
            <a:pPr lvl="1"/>
            <a:r>
              <a:rPr lang="en-US" dirty="0" smtClean="0"/>
              <a:t>actors </a:t>
            </a:r>
            <a:r>
              <a:rPr lang="en-US" dirty="0"/>
              <a:t>can mean a human user, a machine, or even another system or </a:t>
            </a:r>
            <a:r>
              <a:rPr lang="en-US" dirty="0" smtClean="0"/>
              <a:t>subsystem</a:t>
            </a:r>
            <a:endParaRPr lang="en-US" dirty="0"/>
          </a:p>
          <a:p>
            <a:pPr marL="400050"/>
            <a:r>
              <a:rPr lang="en-US" dirty="0"/>
              <a:t>An </a:t>
            </a:r>
            <a:r>
              <a:rPr lang="en-US" b="1" dirty="0"/>
              <a:t>Entity</a:t>
            </a:r>
            <a:r>
              <a:rPr lang="en-US" dirty="0"/>
              <a:t> is a stereotyped </a:t>
            </a:r>
            <a:r>
              <a:rPr lang="en-US" b="1" dirty="0"/>
              <a:t>Object</a:t>
            </a:r>
            <a:r>
              <a:rPr lang="en-US" dirty="0"/>
              <a:t> that models a </a:t>
            </a:r>
            <a:r>
              <a:rPr lang="en-US" dirty="0" smtClean="0"/>
              <a:t>storage </a:t>
            </a:r>
            <a:r>
              <a:rPr lang="en-US" dirty="0"/>
              <a:t>or persistence mechanism that captures the information or knowledge in a system</a:t>
            </a:r>
            <a:r>
              <a:rPr lang="en-US" dirty="0" smtClean="0"/>
              <a:t>.</a:t>
            </a:r>
          </a:p>
          <a:p>
            <a:pPr marL="800100" lvl="1"/>
            <a:r>
              <a:rPr lang="en-US" dirty="0" smtClean="0"/>
              <a:t>Objects are </a:t>
            </a:r>
            <a:r>
              <a:rPr lang="en-US" dirty="0"/>
              <a:t>internal to the system</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40</a:t>
            </a:fld>
            <a:endParaRPr lang="en-US"/>
          </a:p>
        </p:txBody>
      </p:sp>
    </p:spTree>
    <p:extLst>
      <p:ext uri="{BB962C8B-B14F-4D97-AF65-F5344CB8AC3E}">
        <p14:creationId xmlns:p14="http://schemas.microsoft.com/office/powerpoint/2010/main" val="39045882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smtClean="0"/>
              <a:t>diagrams notations</a:t>
            </a:r>
            <a:endParaRPr lang="en-US" dirty="0"/>
          </a:p>
        </p:txBody>
      </p:sp>
      <p:sp>
        <p:nvSpPr>
          <p:cNvPr id="3" name="Content Placeholder 2"/>
          <p:cNvSpPr>
            <a:spLocks noGrp="1"/>
          </p:cNvSpPr>
          <p:nvPr>
            <p:ph idx="1"/>
          </p:nvPr>
        </p:nvSpPr>
        <p:spPr/>
        <p:txBody>
          <a:bodyPr/>
          <a:lstStyle/>
          <a:p>
            <a:r>
              <a:rPr lang="en-US" dirty="0"/>
              <a:t>The objects and actors involved are listed along the top of the diagram, with a </a:t>
            </a:r>
            <a:r>
              <a:rPr lang="en-US" b="1" dirty="0" smtClean="0"/>
              <a:t>dotted line </a:t>
            </a:r>
            <a:r>
              <a:rPr lang="en-US" b="1" dirty="0"/>
              <a:t>drawn vertically</a:t>
            </a:r>
            <a:r>
              <a:rPr lang="en-US" dirty="0"/>
              <a:t> from </a:t>
            </a:r>
            <a:r>
              <a:rPr lang="en-US" dirty="0" smtClean="0"/>
              <a:t>these.</a:t>
            </a:r>
          </a:p>
          <a:p>
            <a:pPr lvl="1"/>
            <a:r>
              <a:rPr lang="en-US" dirty="0" smtClean="0"/>
              <a:t>the </a:t>
            </a:r>
            <a:r>
              <a:rPr lang="en-US" b="1" dirty="0"/>
              <a:t>rectangle on the dotted lines</a:t>
            </a:r>
            <a:r>
              <a:rPr lang="en-US" dirty="0"/>
              <a:t> indicates the </a:t>
            </a:r>
            <a:r>
              <a:rPr lang="en-US" b="1" dirty="0"/>
              <a:t>lifeline</a:t>
            </a:r>
            <a:r>
              <a:rPr lang="en-US" dirty="0"/>
              <a:t> of the </a:t>
            </a:r>
            <a:r>
              <a:rPr lang="en-US" dirty="0" smtClean="0"/>
              <a:t>object concerned </a:t>
            </a:r>
            <a:r>
              <a:rPr lang="en-US" dirty="0"/>
              <a:t>(i.e., the time that object instance is involved in the computation</a:t>
            </a:r>
            <a:r>
              <a:rPr lang="en-US" dirty="0" smtClean="0"/>
              <a:t>)</a:t>
            </a:r>
          </a:p>
          <a:p>
            <a:pPr lvl="1"/>
            <a:r>
              <a:rPr lang="en-US" dirty="0" smtClean="0"/>
              <a:t>read </a:t>
            </a:r>
            <a:r>
              <a:rPr lang="en-US" dirty="0"/>
              <a:t>the sequence of interactions from top to bottom</a:t>
            </a:r>
            <a:endParaRPr lang="en-US" dirty="0" smtClean="0"/>
          </a:p>
          <a:p>
            <a:r>
              <a:rPr lang="en-US" dirty="0"/>
              <a:t>Interactions between objects are indicated </a:t>
            </a:r>
            <a:r>
              <a:rPr lang="en-US" dirty="0" smtClean="0"/>
              <a:t>by </a:t>
            </a:r>
            <a:r>
              <a:rPr lang="en-US" b="1" dirty="0" smtClean="0"/>
              <a:t>annotated </a:t>
            </a:r>
            <a:r>
              <a:rPr lang="en-US" b="1" dirty="0"/>
              <a:t>arrows</a:t>
            </a:r>
            <a:r>
              <a:rPr lang="en-US" dirty="0"/>
              <a:t> known as </a:t>
            </a:r>
            <a:r>
              <a:rPr lang="en-US" b="1" dirty="0" smtClean="0"/>
              <a:t>communication messages </a:t>
            </a:r>
            <a:r>
              <a:rPr lang="en-US" dirty="0"/>
              <a:t>between </a:t>
            </a:r>
            <a:r>
              <a:rPr lang="en-US" dirty="0" smtClean="0"/>
              <a:t>objects.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Tree>
    <p:extLst>
      <p:ext uri="{BB962C8B-B14F-4D97-AF65-F5344CB8AC3E}">
        <p14:creationId xmlns:p14="http://schemas.microsoft.com/office/powerpoint/2010/main" val="10852123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smtClean="0"/>
              <a:t>diagrams</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378" y="1842857"/>
            <a:ext cx="6202876" cy="3843568"/>
          </a:xfrm>
          <a:prstGeom prst="rect">
            <a:avLst/>
          </a:prstGeom>
        </p:spPr>
      </p:pic>
    </p:spTree>
    <p:extLst>
      <p:ext uri="{BB962C8B-B14F-4D97-AF65-F5344CB8AC3E}">
        <p14:creationId xmlns:p14="http://schemas.microsoft.com/office/powerpoint/2010/main" val="26303346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smtClean="0"/>
              <a:t>diagrams</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924" y="1774234"/>
            <a:ext cx="7172457" cy="4582116"/>
          </a:xfrm>
          <a:prstGeom prst="rect">
            <a:avLst/>
          </a:prstGeom>
        </p:spPr>
      </p:pic>
    </p:spTree>
    <p:extLst>
      <p:ext uri="{BB962C8B-B14F-4D97-AF65-F5344CB8AC3E}">
        <p14:creationId xmlns:p14="http://schemas.microsoft.com/office/powerpoint/2010/main" val="17099928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pic>
        <p:nvPicPr>
          <p:cNvPr id="4" name="Picture 3"/>
          <p:cNvPicPr>
            <a:picLocks noChangeAspect="1"/>
          </p:cNvPicPr>
          <p:nvPr/>
        </p:nvPicPr>
        <p:blipFill>
          <a:blip r:embed="rId2"/>
          <a:stretch>
            <a:fillRect/>
          </a:stretch>
        </p:blipFill>
        <p:spPr>
          <a:xfrm>
            <a:off x="1276350" y="1620044"/>
            <a:ext cx="6591300" cy="4533900"/>
          </a:xfrm>
          <a:prstGeom prst="rect">
            <a:avLst/>
          </a:prstGeom>
        </p:spPr>
      </p:pic>
    </p:spTree>
    <p:extLst>
      <p:ext uri="{BB962C8B-B14F-4D97-AF65-F5344CB8AC3E}">
        <p14:creationId xmlns:p14="http://schemas.microsoft.com/office/powerpoint/2010/main" val="17323220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a:t>
            </a:r>
            <a:r>
              <a:rPr lang="en-US" dirty="0" smtClean="0"/>
              <a:t>Transfer data</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pic>
        <p:nvPicPr>
          <p:cNvPr id="2" name="Picture 1"/>
          <p:cNvPicPr>
            <a:picLocks noChangeAspect="1"/>
          </p:cNvPicPr>
          <p:nvPr/>
        </p:nvPicPr>
        <p:blipFill>
          <a:blip r:embed="rId2"/>
          <a:stretch>
            <a:fillRect/>
          </a:stretch>
        </p:blipFill>
        <p:spPr>
          <a:xfrm>
            <a:off x="1306769" y="1562100"/>
            <a:ext cx="6894255" cy="4794250"/>
          </a:xfrm>
          <a:prstGeom prst="rect">
            <a:avLst/>
          </a:prstGeom>
        </p:spPr>
      </p:pic>
    </p:spTree>
    <p:extLst>
      <p:ext uri="{BB962C8B-B14F-4D97-AF65-F5344CB8AC3E}">
        <p14:creationId xmlns:p14="http://schemas.microsoft.com/office/powerpoint/2010/main" val="4304096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smtClean="0"/>
              <a:t>Structural </a:t>
            </a:r>
            <a:r>
              <a:rPr lang="en-US" dirty="0" smtClean="0"/>
              <a:t>models:</a:t>
            </a:r>
            <a:br>
              <a:rPr lang="en-US" dirty="0" smtClean="0"/>
            </a:br>
            <a:r>
              <a:rPr lang="en-US" dirty="0" smtClean="0"/>
              <a:t>Class Diagrams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extLst>
      <p:ext uri="{BB962C8B-B14F-4D97-AF65-F5344CB8AC3E}">
        <p14:creationId xmlns:p14="http://schemas.microsoft.com/office/powerpoint/2010/main" val="25491788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a:t>
            </a:r>
            <a:r>
              <a:rPr lang="en-US" b="1" dirty="0" smtClean="0"/>
              <a:t>components</a:t>
            </a:r>
            <a:r>
              <a:rPr lang="en-US" dirty="0" smtClean="0"/>
              <a:t> that make up that system and </a:t>
            </a:r>
            <a:r>
              <a:rPr lang="en-US" b="1" dirty="0" smtClean="0"/>
              <a:t>their relationships</a:t>
            </a:r>
            <a:r>
              <a:rPr lang="en-US" dirty="0" smtClean="0"/>
              <a:t>. </a:t>
            </a:r>
          </a:p>
          <a:p>
            <a:r>
              <a:rPr lang="en-US" dirty="0" smtClean="0"/>
              <a:t>Structural models may be </a:t>
            </a:r>
            <a:r>
              <a:rPr lang="en-US" b="1" dirty="0" smtClean="0"/>
              <a:t>static models</a:t>
            </a:r>
            <a:r>
              <a:rPr lang="en-US" dirty="0" smtClean="0"/>
              <a:t>, which show the structure of the system design, or </a:t>
            </a:r>
            <a:r>
              <a:rPr lang="en-US" b="1" dirty="0" smtClean="0"/>
              <a:t>dynamic models</a:t>
            </a:r>
            <a:r>
              <a:rPr lang="en-US" dirty="0" smtClean="0"/>
              <a:t>, which show the organization of the system when it is executing. </a:t>
            </a:r>
            <a:endParaRPr lang="en-US" dirty="0" smtClean="0"/>
          </a:p>
          <a:p>
            <a:r>
              <a:rPr lang="en-US" dirty="0" smtClean="0"/>
              <a:t>Generally class diagram refers to static model.</a:t>
            </a:r>
            <a:endParaRPr lang="en-US" dirty="0" smtClean="0"/>
          </a:p>
          <a:p>
            <a:r>
              <a:rPr lang="en-US" dirty="0" smtClean="0"/>
              <a:t>Provides a </a:t>
            </a:r>
            <a:r>
              <a:rPr lang="en-US" dirty="0"/>
              <a:t>view of a system that emphasizes the structure of the objects, including their classifiers, relationships, attributes and operations.</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extLst>
      <p:ext uri="{BB962C8B-B14F-4D97-AF65-F5344CB8AC3E}">
        <p14:creationId xmlns:p14="http://schemas.microsoft.com/office/powerpoint/2010/main" val="1852239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a:t>
            </a:r>
            <a:r>
              <a:rPr lang="en-US" b="1" dirty="0" smtClean="0"/>
              <a:t>classes in a system</a:t>
            </a:r>
            <a:r>
              <a:rPr lang="en-US" dirty="0" smtClean="0"/>
              <a:t> and the </a:t>
            </a:r>
            <a:r>
              <a:rPr lang="en-US" b="1" dirty="0" smtClean="0"/>
              <a:t>associations between these classes</a:t>
            </a:r>
            <a:r>
              <a:rPr lang="en-US" dirty="0" smtClean="0"/>
              <a:t>. </a:t>
            </a:r>
          </a:p>
          <a:p>
            <a:r>
              <a:rPr lang="en-US" dirty="0" smtClean="0"/>
              <a:t>An </a:t>
            </a:r>
            <a:r>
              <a:rPr lang="en-US" b="1" dirty="0" smtClean="0"/>
              <a:t>object class </a:t>
            </a:r>
            <a:r>
              <a:rPr lang="en-US" dirty="0" smtClean="0"/>
              <a:t>can be thought of as a general definition of one kind of system object. </a:t>
            </a:r>
          </a:p>
          <a:p>
            <a:r>
              <a:rPr lang="en-US" dirty="0" smtClean="0"/>
              <a:t>An </a:t>
            </a:r>
            <a:r>
              <a:rPr lang="en-US" b="1" dirty="0" smtClean="0"/>
              <a:t>association</a:t>
            </a:r>
            <a:r>
              <a:rPr lang="en-US" dirty="0" smtClean="0"/>
              <a:t> is a link between classes that indicates that there is some relationship between these classes.</a:t>
            </a:r>
            <a:r>
              <a:rPr lang="en-GB" dirty="0" smtClean="0"/>
              <a:t> </a:t>
            </a:r>
          </a:p>
          <a:p>
            <a:r>
              <a:rPr lang="en-US" dirty="0"/>
              <a:t>O</a:t>
            </a:r>
            <a:r>
              <a:rPr lang="en-US" dirty="0" smtClean="0"/>
              <a:t>bjects </a:t>
            </a:r>
            <a:r>
              <a:rPr lang="en-US" dirty="0" smtClean="0"/>
              <a:t>represent something in the real world, such as a patient, a prescription, doctor, etc.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Tree>
    <p:extLst>
      <p:ext uri="{BB962C8B-B14F-4D97-AF65-F5344CB8AC3E}">
        <p14:creationId xmlns:p14="http://schemas.microsoft.com/office/powerpoint/2010/main" val="11354246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t>diagram notation</a:t>
            </a:r>
            <a:endParaRPr lang="en-US" dirty="0"/>
          </a:p>
        </p:txBody>
      </p:sp>
      <p:sp>
        <p:nvSpPr>
          <p:cNvPr id="3" name="Content Placeholder 2"/>
          <p:cNvSpPr>
            <a:spLocks noGrp="1"/>
          </p:cNvSpPr>
          <p:nvPr>
            <p:ph idx="1"/>
          </p:nvPr>
        </p:nvSpPr>
        <p:spPr/>
        <p:txBody>
          <a:bodyPr/>
          <a:lstStyle/>
          <a:p>
            <a:r>
              <a:rPr lang="en-US" b="1" dirty="0" smtClean="0"/>
              <a:t>Rectangles</a:t>
            </a:r>
            <a:r>
              <a:rPr lang="en-US" dirty="0" smtClean="0"/>
              <a:t> with two segments are used to represent an object class.</a:t>
            </a:r>
          </a:p>
          <a:p>
            <a:pPr lvl="1"/>
            <a:r>
              <a:rPr lang="en-US" dirty="0"/>
              <a:t>o</a:t>
            </a:r>
            <a:r>
              <a:rPr lang="en-US" dirty="0" smtClean="0"/>
              <a:t>ne segment for different attributes/properties</a:t>
            </a:r>
          </a:p>
          <a:p>
            <a:pPr lvl="1"/>
            <a:r>
              <a:rPr lang="en-US" dirty="0" smtClean="0"/>
              <a:t>Another segment for associated functions</a:t>
            </a:r>
          </a:p>
          <a:p>
            <a:pPr marL="400050"/>
            <a:r>
              <a:rPr lang="en-US" dirty="0" smtClean="0"/>
              <a:t>Association is represent using </a:t>
            </a:r>
            <a:r>
              <a:rPr lang="en-US" b="1" dirty="0" smtClean="0"/>
              <a:t>annotated straight lines</a:t>
            </a:r>
            <a:r>
              <a:rPr lang="en-US" dirty="0" smtClean="0"/>
              <a:t>.</a:t>
            </a:r>
          </a:p>
          <a:p>
            <a:pPr marL="800100" lvl="1"/>
            <a:r>
              <a:rPr lang="en-US" dirty="0"/>
              <a:t>t</a:t>
            </a:r>
            <a:r>
              <a:rPr lang="en-US" dirty="0" smtClean="0"/>
              <a:t>ype </a:t>
            </a:r>
            <a:r>
              <a:rPr lang="en-US" dirty="0"/>
              <a:t>o</a:t>
            </a:r>
            <a:r>
              <a:rPr lang="en-US" dirty="0" smtClean="0"/>
              <a:t>f relationship must be specified (</a:t>
            </a:r>
            <a:r>
              <a:rPr lang="en-US" dirty="0"/>
              <a:t>one-to-one, one-to-many, many-to-many etc</a:t>
            </a:r>
            <a:r>
              <a:rPr lang="en-US" dirty="0" smtClean="0"/>
              <a:t>.)</a:t>
            </a:r>
          </a:p>
          <a:p>
            <a:pPr marL="457200"/>
            <a:r>
              <a:rPr lang="en-US" dirty="0" smtClean="0"/>
              <a:t>Aggregation and generalization must be specified if required.</a:t>
            </a:r>
          </a:p>
          <a:p>
            <a:pPr marL="800100" lvl="1"/>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49</a:t>
            </a:fld>
            <a:endParaRPr lang="en-US"/>
          </a:p>
        </p:txBody>
      </p:sp>
    </p:spTree>
    <p:extLst>
      <p:ext uri="{BB962C8B-B14F-4D97-AF65-F5344CB8AC3E}">
        <p14:creationId xmlns:p14="http://schemas.microsoft.com/office/powerpoint/2010/main" val="14440633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a:t>
            </a:r>
            <a:r>
              <a:rPr lang="en-US" b="1" dirty="0" smtClean="0"/>
              <a:t>external perspective</a:t>
            </a:r>
            <a:r>
              <a:rPr lang="en-US" dirty="0" smtClean="0"/>
              <a:t>, where you model the context or environment of the system.</a:t>
            </a:r>
            <a:endParaRPr lang="en-GB" dirty="0" smtClean="0"/>
          </a:p>
          <a:p>
            <a:r>
              <a:rPr lang="en-US" dirty="0" smtClean="0"/>
              <a:t>An </a:t>
            </a:r>
            <a:r>
              <a:rPr lang="en-US" b="1" dirty="0" smtClean="0"/>
              <a:t>interaction perspective</a:t>
            </a:r>
            <a:r>
              <a:rPr lang="en-US" dirty="0" smtClean="0"/>
              <a:t>, where you model the interactions between a system and its environment, or between the components of a system.</a:t>
            </a:r>
            <a:endParaRPr lang="en-GB" dirty="0" smtClean="0"/>
          </a:p>
          <a:p>
            <a:r>
              <a:rPr lang="en-US" dirty="0" smtClean="0"/>
              <a:t>A </a:t>
            </a:r>
            <a:r>
              <a:rPr lang="en-US" b="1" dirty="0" smtClean="0"/>
              <a:t>structural perspective</a:t>
            </a:r>
            <a:r>
              <a:rPr lang="en-US" dirty="0" smtClean="0"/>
              <a:t>, where you model the organization of a system or the structure of the data that is processed by the system.</a:t>
            </a:r>
            <a:endParaRPr lang="en-GB" dirty="0" smtClean="0"/>
          </a:p>
          <a:p>
            <a:r>
              <a:rPr lang="en-US" dirty="0" smtClean="0"/>
              <a:t>A </a:t>
            </a:r>
            <a:r>
              <a:rPr lang="en-US" b="1" dirty="0" smtClean="0"/>
              <a:t>behavioral perspective</a:t>
            </a:r>
            <a:r>
              <a:rPr lang="en-US" dirty="0" smtClean="0"/>
              <a:t>, where you model the dynamic behavior of the system and how it responds to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Tree>
    <p:extLst>
      <p:ext uri="{BB962C8B-B14F-4D97-AF65-F5344CB8AC3E}">
        <p14:creationId xmlns:p14="http://schemas.microsoft.com/office/powerpoint/2010/main" val="26236856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Tree>
    <p:extLst>
      <p:ext uri="{BB962C8B-B14F-4D97-AF65-F5344CB8AC3E}">
        <p14:creationId xmlns:p14="http://schemas.microsoft.com/office/powerpoint/2010/main" val="30553994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Tree>
    <p:extLst>
      <p:ext uri="{BB962C8B-B14F-4D97-AF65-F5344CB8AC3E}">
        <p14:creationId xmlns:p14="http://schemas.microsoft.com/office/powerpoint/2010/main" val="23380091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pPr algn="just"/>
            <a:r>
              <a:rPr lang="en-US" dirty="0" smtClean="0"/>
              <a:t>Generalization is an everyday technique that we use to manage complexity. </a:t>
            </a:r>
          </a:p>
          <a:p>
            <a:pPr algn="just"/>
            <a:r>
              <a:rPr lang="en-US" dirty="0"/>
              <a:t>E</a:t>
            </a:r>
            <a:r>
              <a:rPr lang="en-US" dirty="0" smtClean="0"/>
              <a:t>ntities are defined by </a:t>
            </a:r>
            <a:r>
              <a:rPr lang="en-US" dirty="0" smtClean="0"/>
              <a:t>more general classes (animals, cars, houses, etc.) and learn the characteristics of these classes. </a:t>
            </a:r>
          </a:p>
          <a:p>
            <a:pPr algn="just"/>
            <a:r>
              <a:rPr lang="en-US" dirty="0" smtClean="0"/>
              <a:t>This allows us to infer that different members of these classes have some common characteristics e.g. </a:t>
            </a:r>
            <a:r>
              <a:rPr lang="en-US" dirty="0" smtClean="0"/>
              <a:t>owl </a:t>
            </a:r>
            <a:r>
              <a:rPr lang="en-US" dirty="0" smtClean="0"/>
              <a:t>and </a:t>
            </a:r>
            <a:r>
              <a:rPr lang="en-US" dirty="0" smtClean="0"/>
              <a:t>parrot</a:t>
            </a:r>
            <a:r>
              <a:rPr lang="en-US" dirty="0" smtClean="0"/>
              <a:t> </a:t>
            </a:r>
            <a:r>
              <a:rPr lang="en-US" dirty="0" smtClean="0"/>
              <a:t>are </a:t>
            </a:r>
            <a:r>
              <a:rPr lang="en-US" dirty="0" smtClean="0"/>
              <a:t>birds.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extLst>
      <p:ext uri="{BB962C8B-B14F-4D97-AF65-F5344CB8AC3E}">
        <p14:creationId xmlns:p14="http://schemas.microsoft.com/office/powerpoint/2010/main" val="20585380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a:t>
            </a:r>
            <a:r>
              <a:rPr lang="en-US" sz="2100" dirty="0" smtClean="0"/>
              <a:t>a generalization, the attributes and operations associated with higher-level classes are also associated with the lower-level classes.</a:t>
            </a:r>
          </a:p>
          <a:p>
            <a:pPr algn="just"/>
            <a:r>
              <a:rPr lang="en-US" sz="2100" dirty="0" smtClean="0"/>
              <a:t>The </a:t>
            </a:r>
            <a:r>
              <a:rPr lang="en-US" sz="2100" dirty="0" smtClean="0"/>
              <a:t>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pic>
        <p:nvPicPr>
          <p:cNvPr id="7" name="Picture 6" descr="5.11 GeneralizationHierarchy.eps"/>
          <p:cNvPicPr>
            <a:picLocks noChangeAspect="1"/>
          </p:cNvPicPr>
          <p:nvPr/>
        </p:nvPicPr>
        <p:blipFill>
          <a:blip r:embed="rId2"/>
          <a:stretch>
            <a:fillRect/>
          </a:stretch>
        </p:blipFill>
        <p:spPr>
          <a:xfrm>
            <a:off x="457200" y="3863181"/>
            <a:ext cx="3461104" cy="2493169"/>
          </a:xfrm>
          <a:prstGeom prst="rect">
            <a:avLst/>
          </a:prstGeom>
        </p:spPr>
      </p:pic>
      <p:pic>
        <p:nvPicPr>
          <p:cNvPr id="8" name="Picture 7" descr="5.12 GeneralisationDetail.eps"/>
          <p:cNvPicPr>
            <a:picLocks noChangeAspect="1"/>
          </p:cNvPicPr>
          <p:nvPr/>
        </p:nvPicPr>
        <p:blipFill>
          <a:blip r:embed="rId3"/>
          <a:stretch>
            <a:fillRect/>
          </a:stretch>
        </p:blipFill>
        <p:spPr>
          <a:xfrm>
            <a:off x="4847338" y="3863181"/>
            <a:ext cx="3839462" cy="2530245"/>
          </a:xfrm>
          <a:prstGeom prst="rect">
            <a:avLst/>
          </a:prstGeom>
        </p:spPr>
      </p:pic>
    </p:spTree>
    <p:extLst>
      <p:ext uri="{BB962C8B-B14F-4D97-AF65-F5344CB8AC3E}">
        <p14:creationId xmlns:p14="http://schemas.microsoft.com/office/powerpoint/2010/main" val="13392584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r>
              <a:rPr lang="en-GB" dirty="0" smtClean="0"/>
              <a:t>.</a:t>
            </a:r>
            <a:endParaRPr lang="en-GB"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pic>
        <p:nvPicPr>
          <p:cNvPr id="7" name="Picture 6" descr="5.13 Aggregation.eps"/>
          <p:cNvPicPr>
            <a:picLocks noChangeAspect="1"/>
          </p:cNvPicPr>
          <p:nvPr/>
        </p:nvPicPr>
        <p:blipFill>
          <a:blip r:embed="rId2"/>
          <a:stretch>
            <a:fillRect/>
          </a:stretch>
        </p:blipFill>
        <p:spPr>
          <a:xfrm>
            <a:off x="2472266" y="2878932"/>
            <a:ext cx="4199467" cy="2362200"/>
          </a:xfrm>
          <a:prstGeom prst="rect">
            <a:avLst/>
          </a:prstGeom>
        </p:spPr>
      </p:pic>
    </p:spTree>
    <p:extLst>
      <p:ext uri="{BB962C8B-B14F-4D97-AF65-F5344CB8AC3E}">
        <p14:creationId xmlns:p14="http://schemas.microsoft.com/office/powerpoint/2010/main" val="28025811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Class diagram of an ATM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56</a:t>
            </a:fld>
            <a:endParaRPr lang="en-US"/>
          </a:p>
        </p:txBody>
      </p:sp>
      <p:pic>
        <p:nvPicPr>
          <p:cNvPr id="2" name="Picture 1"/>
          <p:cNvPicPr>
            <a:picLocks noChangeAspect="1"/>
          </p:cNvPicPr>
          <p:nvPr/>
        </p:nvPicPr>
        <p:blipFill>
          <a:blip r:embed="rId2"/>
          <a:stretch>
            <a:fillRect/>
          </a:stretch>
        </p:blipFill>
        <p:spPr>
          <a:xfrm>
            <a:off x="259309" y="1701800"/>
            <a:ext cx="8625381" cy="4654550"/>
          </a:xfrm>
          <a:prstGeom prst="rect">
            <a:avLst/>
          </a:prstGeom>
        </p:spPr>
      </p:pic>
    </p:spTree>
    <p:extLst>
      <p:ext uri="{BB962C8B-B14F-4D97-AF65-F5344CB8AC3E}">
        <p14:creationId xmlns:p14="http://schemas.microsoft.com/office/powerpoint/2010/main" val="41985688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smtClean="0"/>
              <a:t>Behavioral </a:t>
            </a:r>
            <a:r>
              <a:rPr lang="en-US" dirty="0" smtClean="0"/>
              <a:t>models:</a:t>
            </a:r>
            <a:br>
              <a:rPr lang="en-US" dirty="0" smtClean="0"/>
            </a:br>
            <a:r>
              <a:rPr lang="en-US" dirty="0" smtClean="0"/>
              <a:t>State diagrams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Tree>
    <p:extLst>
      <p:ext uri="{BB962C8B-B14F-4D97-AF65-F5344CB8AC3E}">
        <p14:creationId xmlns:p14="http://schemas.microsoft.com/office/powerpoint/2010/main" val="1402315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b="1" dirty="0" smtClean="0">
                <a:solidFill>
                  <a:schemeClr val="tx1"/>
                </a:solidFill>
              </a:rPr>
              <a:t>Data</a:t>
            </a:r>
            <a:r>
              <a:rPr lang="en-US" dirty="0" smtClean="0">
                <a:solidFill>
                  <a:srgbClr val="FF0000"/>
                </a:solidFill>
              </a:rPr>
              <a:t> </a:t>
            </a:r>
            <a:r>
              <a:rPr lang="en-US" dirty="0" smtClean="0"/>
              <a:t>Some data arrives that has to be processed by the system.</a:t>
            </a:r>
            <a:endParaRPr lang="en-GB" dirty="0" smtClean="0"/>
          </a:p>
          <a:p>
            <a:pPr lvl="1"/>
            <a:r>
              <a:rPr lang="en-US" b="1" dirty="0" smtClean="0">
                <a:solidFill>
                  <a:schemeClr val="tx1"/>
                </a:solidFill>
              </a:rPr>
              <a:t>Events</a:t>
            </a:r>
            <a:r>
              <a:rPr lang="en-US" dirty="0" smtClean="0">
                <a:solidFill>
                  <a:srgbClr val="FF0000"/>
                </a:solidFill>
              </a:rPr>
              <a:t> </a:t>
            </a:r>
            <a:r>
              <a:rPr lang="en-US" dirty="0" smtClean="0"/>
              <a:t>Some event happens that triggers system processing. Events may have associated data, although this is not always the case.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58</a:t>
            </a:fld>
            <a:endParaRPr lang="en-US"/>
          </a:p>
        </p:txBody>
      </p:sp>
    </p:spTree>
    <p:extLst>
      <p:ext uri="{BB962C8B-B14F-4D97-AF65-F5344CB8AC3E}">
        <p14:creationId xmlns:p14="http://schemas.microsoft.com/office/powerpoint/2010/main" val="22926768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pPr algn="just"/>
            <a:r>
              <a:rPr lang="en-US" dirty="0" smtClean="0"/>
              <a:t>Many business systems are data-processing systems that are primarily </a:t>
            </a:r>
            <a:r>
              <a:rPr lang="en-US" b="1" dirty="0" smtClean="0"/>
              <a:t>driven by data</a:t>
            </a:r>
            <a:r>
              <a:rPr lang="en-US" dirty="0" smtClean="0"/>
              <a:t>.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59</a:t>
            </a:fld>
            <a:endParaRPr lang="en-US"/>
          </a:p>
        </p:txBody>
      </p:sp>
    </p:spTree>
    <p:extLst>
      <p:ext uri="{BB962C8B-B14F-4D97-AF65-F5344CB8AC3E}">
        <p14:creationId xmlns:p14="http://schemas.microsoft.com/office/powerpoint/2010/main" val="11293486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 – Externa</a:t>
            </a:r>
            <a:r>
              <a:rPr lang="en-US" dirty="0"/>
              <a:t>l</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pic>
        <p:nvPicPr>
          <p:cNvPr id="7" name="Picture 6"/>
          <p:cNvPicPr>
            <a:picLocks noChangeAspect="1"/>
          </p:cNvPicPr>
          <p:nvPr/>
        </p:nvPicPr>
        <p:blipFill>
          <a:blip r:embed="rId2"/>
          <a:stretch>
            <a:fillRect/>
          </a:stretch>
        </p:blipFill>
        <p:spPr>
          <a:xfrm>
            <a:off x="534935" y="1879365"/>
            <a:ext cx="8151865" cy="4168350"/>
          </a:xfrm>
          <a:prstGeom prst="rect">
            <a:avLst/>
          </a:prstGeom>
        </p:spPr>
      </p:pic>
    </p:spTree>
    <p:extLst>
      <p:ext uri="{BB962C8B-B14F-4D97-AF65-F5344CB8AC3E}">
        <p14:creationId xmlns:p14="http://schemas.microsoft.com/office/powerpoint/2010/main" val="2420463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60</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Tree>
    <p:extLst>
      <p:ext uri="{BB962C8B-B14F-4D97-AF65-F5344CB8AC3E}">
        <p14:creationId xmlns:p14="http://schemas.microsoft.com/office/powerpoint/2010/main" val="39909077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a:t>
            </a:r>
            <a:r>
              <a:rPr lang="en-US" b="1" dirty="0" smtClean="0"/>
              <a:t>event-driven</a:t>
            </a:r>
            <a:r>
              <a:rPr lang="en-US" dirty="0" smtClean="0"/>
              <a:t>, with minimal data processing. </a:t>
            </a:r>
          </a:p>
          <a:p>
            <a:r>
              <a:rPr lang="en-US" dirty="0" smtClean="0"/>
              <a:t>Event-driven modeling shows how a system responds to external and internal events. </a:t>
            </a:r>
          </a:p>
          <a:p>
            <a:pPr algn="just"/>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61</a:t>
            </a:fld>
            <a:endParaRPr lang="en-US"/>
          </a:p>
        </p:txBody>
      </p:sp>
    </p:spTree>
    <p:extLst>
      <p:ext uri="{BB962C8B-B14F-4D97-AF65-F5344CB8AC3E}">
        <p14:creationId xmlns:p14="http://schemas.microsoft.com/office/powerpoint/2010/main" val="40422690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62</a:t>
            </a:fld>
            <a:endParaRPr lang="en-US"/>
          </a:p>
        </p:txBody>
      </p:sp>
      <p:pic>
        <p:nvPicPr>
          <p:cNvPr id="7" name="Picture 6"/>
          <p:cNvPicPr>
            <a:picLocks noChangeAspect="1"/>
          </p:cNvPicPr>
          <p:nvPr/>
        </p:nvPicPr>
        <p:blipFill>
          <a:blip r:embed="rId2"/>
          <a:stretch>
            <a:fillRect/>
          </a:stretch>
        </p:blipFill>
        <p:spPr>
          <a:xfrm>
            <a:off x="2576512" y="1662111"/>
            <a:ext cx="3529847" cy="4694239"/>
          </a:xfrm>
          <a:prstGeom prst="rect">
            <a:avLst/>
          </a:prstGeom>
        </p:spPr>
      </p:pic>
    </p:spTree>
    <p:extLst>
      <p:ext uri="{BB962C8B-B14F-4D97-AF65-F5344CB8AC3E}">
        <p14:creationId xmlns:p14="http://schemas.microsoft.com/office/powerpoint/2010/main" val="33878960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dirty="0"/>
              <a:t>These model the behaviour of the system in response to external and internal events.</a:t>
            </a:r>
          </a:p>
          <a:p>
            <a:r>
              <a:rPr lang="en-GB" sz="2400" dirty="0"/>
              <a:t>They show the system’s responses to stimuli so are often used for modelling real-time systems.</a:t>
            </a:r>
          </a:p>
          <a:p>
            <a:r>
              <a:rPr lang="en-GB" sz="2400" dirty="0"/>
              <a:t>State machine models show </a:t>
            </a:r>
            <a:r>
              <a:rPr lang="en-GB" sz="2400" b="1" dirty="0"/>
              <a:t>system states as nodes </a:t>
            </a:r>
            <a:r>
              <a:rPr lang="en-GB" sz="2400" dirty="0"/>
              <a:t>and </a:t>
            </a:r>
            <a:r>
              <a:rPr lang="en-GB" sz="2400" b="1" dirty="0"/>
              <a:t>events as arcs between these nodes</a:t>
            </a:r>
            <a:r>
              <a:rPr lang="en-GB" sz="2400" dirty="0"/>
              <a:t>. </a:t>
            </a:r>
            <a:endParaRPr lang="en-GB" sz="2400" dirty="0" smtClean="0"/>
          </a:p>
          <a:p>
            <a:r>
              <a:rPr lang="en-GB" sz="2400" dirty="0" smtClean="0"/>
              <a:t>When </a:t>
            </a:r>
            <a:r>
              <a:rPr lang="en-GB" sz="2400" dirty="0"/>
              <a:t>an event occurs, the system moves from one state to another</a:t>
            </a:r>
            <a:r>
              <a:rPr lang="en-GB" sz="2400" dirty="0" smtClean="0"/>
              <a:t>.</a:t>
            </a:r>
            <a:endParaRPr lang="en-GB" sz="2400"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63</a:t>
            </a:fld>
            <a:endParaRPr lang="en-US"/>
          </a:p>
        </p:txBody>
      </p:sp>
    </p:spTree>
    <p:extLst>
      <p:ext uri="{BB962C8B-B14F-4D97-AF65-F5344CB8AC3E}">
        <p14:creationId xmlns:p14="http://schemas.microsoft.com/office/powerpoint/2010/main" val="8645368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64</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Tree>
    <p:extLst>
      <p:ext uri="{BB962C8B-B14F-4D97-AF65-F5344CB8AC3E}">
        <p14:creationId xmlns:p14="http://schemas.microsoft.com/office/powerpoint/2010/main" val="28761706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65</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gridCol w="627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2532599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smtClean="0"/>
              <a:t>Model-driven engineering</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66</a:t>
            </a:fld>
            <a:endParaRPr lang="en-US"/>
          </a:p>
        </p:txBody>
      </p:sp>
    </p:spTree>
    <p:extLst>
      <p:ext uri="{BB962C8B-B14F-4D97-AF65-F5344CB8AC3E}">
        <p14:creationId xmlns:p14="http://schemas.microsoft.com/office/powerpoint/2010/main" val="18085646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pPr algn="just"/>
            <a:r>
              <a:rPr lang="en-US" dirty="0" smtClean="0"/>
              <a:t>Model-driven engineering (MDE) is an approach to software development where models rather than programs are the principal outputs of the development process. </a:t>
            </a:r>
          </a:p>
          <a:p>
            <a:pPr algn="just"/>
            <a:r>
              <a:rPr lang="en-US" dirty="0" smtClean="0"/>
              <a:t>The programs that execute on a hardware/software platform are then generated automatically from the models. </a:t>
            </a:r>
          </a:p>
          <a:p>
            <a:pPr algn="just"/>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67</a:t>
            </a:fld>
            <a:endParaRPr lang="en-US"/>
          </a:p>
        </p:txBody>
      </p:sp>
    </p:spTree>
    <p:extLst>
      <p:ext uri="{BB962C8B-B14F-4D97-AF65-F5344CB8AC3E}">
        <p14:creationId xmlns:p14="http://schemas.microsoft.com/office/powerpoint/2010/main" val="21986403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pPr algn="just"/>
            <a:r>
              <a:rPr lang="en-US" dirty="0" smtClean="0"/>
              <a:t>Model-driven engineering is still at an early stage of development, and it is unclear whether or not it will have a significant effect on software engineering practice.</a:t>
            </a:r>
            <a:r>
              <a:rPr lang="en-GB" dirty="0" smtClean="0"/>
              <a:t> </a:t>
            </a:r>
          </a:p>
          <a:p>
            <a:pPr algn="just"/>
            <a:r>
              <a:rPr lang="en-GB" dirty="0" smtClean="0"/>
              <a:t>Pros</a:t>
            </a:r>
          </a:p>
          <a:p>
            <a:pPr lvl="1" algn="just"/>
            <a:r>
              <a:rPr lang="en-GB" dirty="0" smtClean="0"/>
              <a:t>Allows systems to be considered at higher levels of abstraction</a:t>
            </a:r>
          </a:p>
          <a:p>
            <a:pPr lvl="1" algn="just"/>
            <a:r>
              <a:rPr lang="en-GB" dirty="0" smtClean="0"/>
              <a:t>Generating code automatically means that it is cheaper to adapt systems to new platforms.</a:t>
            </a:r>
          </a:p>
          <a:p>
            <a:pPr algn="just"/>
            <a:r>
              <a:rPr lang="en-GB" dirty="0" smtClean="0"/>
              <a:t>Cons</a:t>
            </a:r>
          </a:p>
          <a:p>
            <a:pPr lvl="1" algn="just"/>
            <a:r>
              <a:rPr lang="en-GB" dirty="0" smtClean="0"/>
              <a:t>Informal models are abstract but </a:t>
            </a:r>
            <a:r>
              <a:rPr lang="en-GB" dirty="0" smtClean="0"/>
              <a:t>not necessarily right for implementation.</a:t>
            </a:r>
          </a:p>
          <a:p>
            <a:pPr lvl="1" algn="just"/>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68</a:t>
            </a:fld>
            <a:endParaRPr lang="en-US"/>
          </a:p>
        </p:txBody>
      </p:sp>
    </p:spTree>
    <p:extLst>
      <p:ext uri="{BB962C8B-B14F-4D97-AF65-F5344CB8AC3E}">
        <p14:creationId xmlns:p14="http://schemas.microsoft.com/office/powerpoint/2010/main" val="16302081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pPr algn="just"/>
            <a:r>
              <a:rPr lang="en-US" dirty="0" smtClean="0"/>
              <a:t>A computation independent model (CIM) </a:t>
            </a:r>
          </a:p>
          <a:p>
            <a:pPr lvl="1" algn="just"/>
            <a:r>
              <a:rPr lang="en-US" dirty="0"/>
              <a:t>A CIM is also often referred to as a business or domain model because it uses a vocabulary  that  is  familiar  to  the  subject  matter  experts  (SMEs).  </a:t>
            </a:r>
            <a:endParaRPr lang="en-US" dirty="0" smtClean="0"/>
          </a:p>
          <a:p>
            <a:pPr lvl="1" algn="just"/>
            <a:r>
              <a:rPr lang="en-US" dirty="0" smtClean="0"/>
              <a:t>It  </a:t>
            </a:r>
            <a:r>
              <a:rPr lang="en-US" dirty="0"/>
              <a:t>presents  exactly what the system is expected to do, but hides all information technology related  specifications  to  remain  independent  of  how  that  system  will  be  (or  currently is) implemented. </a:t>
            </a:r>
            <a:endParaRPr lang="en-US" dirty="0" smtClean="0"/>
          </a:p>
          <a:p>
            <a:pPr lvl="1" algn="just"/>
            <a:r>
              <a:rPr lang="en-US" dirty="0" smtClean="0"/>
              <a:t>The  </a:t>
            </a:r>
            <a:r>
              <a:rPr lang="en-US" dirty="0"/>
              <a:t>CIM  plays  an  important  role  in  bridging  the  gap  which  typically  exists  between  these  domain  experts  and  the  information  technologists  responsible  for implementing the system</a:t>
            </a:r>
            <a:r>
              <a:rPr lang="en-US" dirty="0" smtClean="0"/>
              <a:t>.</a:t>
            </a:r>
            <a:endParaRPr lang="en-US" dirty="0" smtClean="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69</a:t>
            </a:fld>
            <a:endParaRPr lang="en-US"/>
          </a:p>
        </p:txBody>
      </p:sp>
    </p:spTree>
    <p:extLst>
      <p:ext uri="{BB962C8B-B14F-4D97-AF65-F5344CB8AC3E}">
        <p14:creationId xmlns:p14="http://schemas.microsoft.com/office/powerpoint/2010/main" val="23664512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 – Interaction</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pic>
        <p:nvPicPr>
          <p:cNvPr id="3" name="Picture 2"/>
          <p:cNvPicPr>
            <a:picLocks noChangeAspect="1"/>
          </p:cNvPicPr>
          <p:nvPr/>
        </p:nvPicPr>
        <p:blipFill>
          <a:blip r:embed="rId2"/>
          <a:stretch>
            <a:fillRect/>
          </a:stretch>
        </p:blipFill>
        <p:spPr>
          <a:xfrm>
            <a:off x="1744986" y="1621517"/>
            <a:ext cx="5162808" cy="4810944"/>
          </a:xfrm>
          <a:prstGeom prst="rect">
            <a:avLst/>
          </a:prstGeom>
        </p:spPr>
      </p:pic>
    </p:spTree>
    <p:extLst>
      <p:ext uri="{BB962C8B-B14F-4D97-AF65-F5344CB8AC3E}">
        <p14:creationId xmlns:p14="http://schemas.microsoft.com/office/powerpoint/2010/main" val="1090129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Platform independent models </a:t>
            </a:r>
            <a:r>
              <a:rPr lang="en-US" dirty="0" smtClean="0"/>
              <a:t>(</a:t>
            </a:r>
            <a:r>
              <a:rPr lang="en-US" dirty="0" smtClean="0"/>
              <a:t>PIM</a:t>
            </a:r>
            <a:r>
              <a:rPr lang="en-US" dirty="0" smtClean="0"/>
              <a:t>) </a:t>
            </a:r>
          </a:p>
          <a:p>
            <a:pPr lvl="1" algn="just"/>
            <a:r>
              <a:rPr lang="en-US" dirty="0"/>
              <a:t>A PIM exhibits a sufficient degree of independence so as to enable its mapping to one or more platforms. </a:t>
            </a:r>
            <a:endParaRPr lang="en-US" dirty="0" smtClean="0"/>
          </a:p>
          <a:p>
            <a:pPr lvl="1" algn="just"/>
            <a:r>
              <a:rPr lang="en-US" dirty="0" smtClean="0"/>
              <a:t>This </a:t>
            </a:r>
            <a:r>
              <a:rPr lang="en-US" dirty="0"/>
              <a:t>is commonly achieved by defining a set of services in a way that abstracts out technical details. </a:t>
            </a:r>
            <a:endParaRPr lang="en-US" dirty="0" smtClean="0"/>
          </a:p>
          <a:p>
            <a:pPr lvl="1" algn="just"/>
            <a:r>
              <a:rPr lang="en-US" dirty="0" smtClean="0"/>
              <a:t>Other </a:t>
            </a:r>
            <a:r>
              <a:rPr lang="en-US" dirty="0"/>
              <a:t>models then specify a realization of these services in a platform specific manner. </a:t>
            </a:r>
            <a:endParaRPr lang="en-US" dirty="0" smtClean="0"/>
          </a:p>
          <a:p>
            <a:pPr marL="457200" lvl="1" indent="0" algn="just">
              <a:buNone/>
            </a:pP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70</a:t>
            </a:fld>
            <a:endParaRPr lang="en-US"/>
          </a:p>
        </p:txBody>
      </p:sp>
    </p:spTree>
    <p:extLst>
      <p:ext uri="{BB962C8B-B14F-4D97-AF65-F5344CB8AC3E}">
        <p14:creationId xmlns:p14="http://schemas.microsoft.com/office/powerpoint/2010/main" val="22811619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Platform </a:t>
            </a:r>
            <a:r>
              <a:rPr lang="en-US" dirty="0"/>
              <a:t>specific models (PSM) </a:t>
            </a:r>
            <a:endParaRPr lang="en-US" dirty="0" smtClean="0"/>
          </a:p>
          <a:p>
            <a:pPr lvl="1" algn="just"/>
            <a:r>
              <a:rPr lang="en-US" dirty="0"/>
              <a:t>A  PSM  combines  the  specifications  in  the  PIM  with  the  details  required  to  stipulate how a system uses a particular type of platform. </a:t>
            </a:r>
            <a:endParaRPr lang="en-US" dirty="0" smtClean="0"/>
          </a:p>
          <a:p>
            <a:pPr lvl="1" algn="just"/>
            <a:r>
              <a:rPr lang="en-US" dirty="0" smtClean="0"/>
              <a:t>If </a:t>
            </a:r>
            <a:r>
              <a:rPr lang="en-US" dirty="0"/>
              <a:t>the PSM does not include  all  of  the  details  necessary  to  produce  an  implementation  of  that  platform  it  is  considered  abstract </a:t>
            </a:r>
            <a:r>
              <a:rPr lang="en-US" dirty="0" smtClean="0"/>
              <a:t>(</a:t>
            </a:r>
            <a:r>
              <a:rPr lang="en-US" dirty="0"/>
              <a:t>meaning  that  it  relies  on  other  explicit  or  implicit models which do contain the necessary details). </a:t>
            </a:r>
          </a:p>
          <a:p>
            <a:pPr lvl="1" algn="just"/>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71</a:t>
            </a:fld>
            <a:endParaRPr lang="en-US"/>
          </a:p>
        </p:txBody>
      </p:sp>
    </p:spTree>
    <p:extLst>
      <p:ext uri="{BB962C8B-B14F-4D97-AF65-F5344CB8AC3E}">
        <p14:creationId xmlns:p14="http://schemas.microsoft.com/office/powerpoint/2010/main" val="14322493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pPr algn="just"/>
            <a:r>
              <a:rPr lang="en-US" dirty="0" smtClean="0"/>
              <a:t>A range of factors has limited the adoption of MDE/MDA</a:t>
            </a:r>
          </a:p>
          <a:p>
            <a:pPr algn="just"/>
            <a:r>
              <a:rPr lang="en-US" dirty="0" smtClean="0"/>
              <a:t>Specialized tool support is required to convert models from one level to another</a:t>
            </a:r>
          </a:p>
          <a:p>
            <a:pPr algn="just"/>
            <a:r>
              <a:rPr lang="en-US" dirty="0" smtClean="0"/>
              <a:t>There is limited tool availability and organizations may require tool adaptation and </a:t>
            </a:r>
            <a:r>
              <a:rPr lang="en-US" dirty="0" smtClean="0"/>
              <a:t>customization </a:t>
            </a:r>
            <a:r>
              <a:rPr lang="en-US" dirty="0" smtClean="0"/>
              <a:t>to their environment</a:t>
            </a:r>
          </a:p>
          <a:p>
            <a:pPr algn="just"/>
            <a:r>
              <a:rPr lang="en-US" dirty="0" smtClean="0"/>
              <a:t>For the long-lifetime systems developed using MDA, companies are reluctant to develop their own tools or rely on small companies that may go out of business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72</a:t>
            </a:fld>
            <a:endParaRPr lang="en-US"/>
          </a:p>
        </p:txBody>
      </p:sp>
    </p:spTree>
    <p:extLst>
      <p:ext uri="{BB962C8B-B14F-4D97-AF65-F5344CB8AC3E}">
        <p14:creationId xmlns:p14="http://schemas.microsoft.com/office/powerpoint/2010/main" val="37959374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pPr algn="just"/>
            <a:r>
              <a:rPr lang="en-US" dirty="0"/>
              <a:t>Models are a good way of facilitating discussions about a software design. </a:t>
            </a:r>
            <a:r>
              <a:rPr lang="en-US" dirty="0" smtClean="0"/>
              <a:t>However the </a:t>
            </a:r>
            <a:r>
              <a:rPr lang="en-US" dirty="0"/>
              <a:t>abstractions that are useful for discussions </a:t>
            </a:r>
            <a:r>
              <a:rPr lang="en-US" dirty="0" smtClean="0"/>
              <a:t>may not be the </a:t>
            </a:r>
            <a:r>
              <a:rPr lang="en-US" dirty="0"/>
              <a:t>right abstractions for implementation. </a:t>
            </a:r>
            <a:endParaRPr lang="en-US" dirty="0" smtClean="0"/>
          </a:p>
          <a:p>
            <a:r>
              <a:rPr lang="en-US" dirty="0" smtClean="0"/>
              <a:t>For </a:t>
            </a:r>
            <a:r>
              <a:rPr lang="en-US" dirty="0"/>
              <a:t>most complex systems, implementation is not the major problem – requirements engineering, security and dependability, integration with legacy systems and testing are all more significant. </a:t>
            </a: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73</a:t>
            </a:fld>
            <a:endParaRPr lang="en-US"/>
          </a:p>
        </p:txBody>
      </p:sp>
    </p:spTree>
    <p:extLst>
      <p:ext uri="{BB962C8B-B14F-4D97-AF65-F5344CB8AC3E}">
        <p14:creationId xmlns:p14="http://schemas.microsoft.com/office/powerpoint/2010/main" val="30899400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of MDA</a:t>
            </a:r>
            <a:endParaRPr lang="en-US" dirty="0"/>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pPr algn="just"/>
            <a:r>
              <a:rPr lang="en-GB" dirty="0" smtClean="0"/>
              <a:t>The </a:t>
            </a:r>
            <a:r>
              <a:rPr lang="en-GB" dirty="0"/>
              <a:t>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74</a:t>
            </a:fld>
            <a:endParaRPr lang="en-US"/>
          </a:p>
        </p:txBody>
      </p:sp>
    </p:spTree>
    <p:extLst>
      <p:ext uri="{BB962C8B-B14F-4D97-AF65-F5344CB8AC3E}">
        <p14:creationId xmlns:p14="http://schemas.microsoft.com/office/powerpoint/2010/main" val="31374090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75</a:t>
            </a:fld>
            <a:endParaRPr lang="en-US"/>
          </a:p>
        </p:txBody>
      </p:sp>
    </p:spTree>
    <p:extLst>
      <p:ext uri="{BB962C8B-B14F-4D97-AF65-F5344CB8AC3E}">
        <p14:creationId xmlns:p14="http://schemas.microsoft.com/office/powerpoint/2010/main" val="23245160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76</a:t>
            </a:fld>
            <a:endParaRPr lang="en-US"/>
          </a:p>
        </p:txBody>
      </p:sp>
    </p:spTree>
    <p:extLst>
      <p:ext uri="{BB962C8B-B14F-4D97-AF65-F5344CB8AC3E}">
        <p14:creationId xmlns:p14="http://schemas.microsoft.com/office/powerpoint/2010/main" val="14546354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77</a:t>
            </a:fld>
            <a:endParaRPr lang="en-US"/>
          </a:p>
        </p:txBody>
      </p:sp>
      <p:sp>
        <p:nvSpPr>
          <p:cNvPr id="8" name="TextBox 7"/>
          <p:cNvSpPr txBox="1"/>
          <p:nvPr/>
        </p:nvSpPr>
        <p:spPr>
          <a:xfrm>
            <a:off x="2014537" y="3129557"/>
            <a:ext cx="5114925" cy="769441"/>
          </a:xfrm>
          <a:prstGeom prst="rect">
            <a:avLst/>
          </a:prstGeom>
          <a:noFill/>
        </p:spPr>
        <p:txBody>
          <a:bodyPr wrap="square" rtlCol="0">
            <a:spAutoFit/>
          </a:bodyPr>
          <a:lstStyle/>
          <a:p>
            <a:pPr algn="ctr"/>
            <a:r>
              <a:rPr lang="en-US" sz="4400" b="1" dirty="0" smtClean="0"/>
              <a:t>THANK YOU</a:t>
            </a:r>
            <a:endParaRPr lang="en-US" sz="4400"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 – Structural</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pic>
        <p:nvPicPr>
          <p:cNvPr id="3" name="Picture 2"/>
          <p:cNvPicPr>
            <a:picLocks noChangeAspect="1"/>
          </p:cNvPicPr>
          <p:nvPr/>
        </p:nvPicPr>
        <p:blipFill>
          <a:blip r:embed="rId2"/>
          <a:stretch>
            <a:fillRect/>
          </a:stretch>
        </p:blipFill>
        <p:spPr>
          <a:xfrm>
            <a:off x="1674558" y="1583800"/>
            <a:ext cx="5794883" cy="4881192"/>
          </a:xfrm>
          <a:prstGeom prst="rect">
            <a:avLst/>
          </a:prstGeom>
        </p:spPr>
      </p:pic>
    </p:spTree>
    <p:extLst>
      <p:ext uri="{BB962C8B-B14F-4D97-AF65-F5344CB8AC3E}">
        <p14:creationId xmlns:p14="http://schemas.microsoft.com/office/powerpoint/2010/main" val="28520354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 – Behavioral</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pic>
        <p:nvPicPr>
          <p:cNvPr id="3" name="Picture 2"/>
          <p:cNvPicPr>
            <a:picLocks noChangeAspect="1"/>
          </p:cNvPicPr>
          <p:nvPr/>
        </p:nvPicPr>
        <p:blipFill>
          <a:blip r:embed="rId2"/>
          <a:stretch>
            <a:fillRect/>
          </a:stretch>
        </p:blipFill>
        <p:spPr>
          <a:xfrm>
            <a:off x="823865" y="1579307"/>
            <a:ext cx="7017992" cy="4850765"/>
          </a:xfrm>
          <a:prstGeom prst="rect">
            <a:avLst/>
          </a:prstGeom>
        </p:spPr>
      </p:pic>
    </p:spTree>
    <p:extLst>
      <p:ext uri="{BB962C8B-B14F-4D97-AF65-F5344CB8AC3E}">
        <p14:creationId xmlns:p14="http://schemas.microsoft.com/office/powerpoint/2010/main" val="1220516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3128</TotalTime>
  <Words>3929</Words>
  <Application>Microsoft Office PowerPoint</Application>
  <PresentationFormat>On-screen Show (4:3)</PresentationFormat>
  <Paragraphs>441</Paragraphs>
  <Slides>77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ＭＳ Ｐゴシック</vt:lpstr>
      <vt:lpstr>Arial</vt:lpstr>
      <vt:lpstr>Calibri</vt:lpstr>
      <vt:lpstr>Times New Roman</vt:lpstr>
      <vt:lpstr>Wingdings</vt:lpstr>
      <vt:lpstr>SE10 slides</vt:lpstr>
      <vt:lpstr>Chapter 5 – System Modeling</vt:lpstr>
      <vt:lpstr>Topics covered</vt:lpstr>
      <vt:lpstr>System modeling</vt:lpstr>
      <vt:lpstr>Existing and planned system models</vt:lpstr>
      <vt:lpstr>System perspectives</vt:lpstr>
      <vt:lpstr>System perspectives – External</vt:lpstr>
      <vt:lpstr>System perspectives – Interaction</vt:lpstr>
      <vt:lpstr>System perspectives – Structural</vt:lpstr>
      <vt:lpstr>System perspectives – Behavioral</vt:lpstr>
      <vt:lpstr>UML diagram types</vt:lpstr>
      <vt:lpstr>Use of graphical models</vt:lpstr>
      <vt:lpstr>External Model: Context Model</vt:lpstr>
      <vt:lpstr>Context models</vt:lpstr>
      <vt:lpstr>Context models</vt:lpstr>
      <vt:lpstr>Context models</vt:lpstr>
      <vt:lpstr>The context of the Mentcare system</vt:lpstr>
      <vt:lpstr>The context of the ATM system</vt:lpstr>
      <vt:lpstr>The context of the Library Management system</vt:lpstr>
      <vt:lpstr>The context of the ATM system</vt:lpstr>
      <vt:lpstr>Process perspective</vt:lpstr>
      <vt:lpstr>External Model: Activity Diagram</vt:lpstr>
      <vt:lpstr>Activity Diagram</vt:lpstr>
      <vt:lpstr>Activity Diagram</vt:lpstr>
      <vt:lpstr>Activity diagram of involuntary detention process of Mentcare system</vt:lpstr>
      <vt:lpstr>Activity diagram of online order process  (seller side)</vt:lpstr>
      <vt:lpstr>Activity diagram of ATM withdrawal process  </vt:lpstr>
      <vt:lpstr>Interaction Model: Use Case Diagram Sequence Diagram</vt:lpstr>
      <vt:lpstr>Interaction models</vt:lpstr>
      <vt:lpstr>Interaction models</vt:lpstr>
      <vt:lpstr>Use case modeling</vt:lpstr>
      <vt:lpstr>Use case modeling</vt:lpstr>
      <vt:lpstr>Transfer-data use case </vt:lpstr>
      <vt:lpstr>Use cases in the Mentcare system involving the role ‘Medical Receptionist’ </vt:lpstr>
      <vt:lpstr>Basic registration use case </vt:lpstr>
      <vt:lpstr>Online shopping system use case </vt:lpstr>
      <vt:lpstr>Online video distribution system use case </vt:lpstr>
      <vt:lpstr>Online order management system use case (optional)</vt:lpstr>
      <vt:lpstr>Tabular description of the ‘Transfer data’ use-case </vt:lpstr>
      <vt:lpstr>Sequence diagrams</vt:lpstr>
      <vt:lpstr>Sequence diagrams notations</vt:lpstr>
      <vt:lpstr>Sequence diagrams notations</vt:lpstr>
      <vt:lpstr>Sequence diagrams</vt:lpstr>
      <vt:lpstr>Sequence diagrams</vt:lpstr>
      <vt:lpstr>Sequence diagram for View patient information </vt:lpstr>
      <vt:lpstr>Sequence diagram for Transfer data</vt:lpstr>
      <vt:lpstr>Structural models: Class Diagrams</vt:lpstr>
      <vt:lpstr>Structural models</vt:lpstr>
      <vt:lpstr>Class diagrams</vt:lpstr>
      <vt:lpstr>Class diagram notation</vt:lpstr>
      <vt:lpstr>UML classes and association </vt:lpstr>
      <vt:lpstr>Classes and associations in the MHC-PMS </vt:lpstr>
      <vt:lpstr>The Consultation class </vt:lpstr>
      <vt:lpstr>Generalization</vt:lpstr>
      <vt:lpstr>Generalization</vt:lpstr>
      <vt:lpstr>Object class aggregation models</vt:lpstr>
      <vt:lpstr>Class diagram of an ATM system</vt:lpstr>
      <vt:lpstr>Behavioral models: State diagrams</vt:lpstr>
      <vt:lpstr>Behavioral models</vt:lpstr>
      <vt:lpstr>Data-driven modeling</vt:lpstr>
      <vt:lpstr>An activity model of the insulin pump’s operation </vt:lpstr>
      <vt:lpstr>Event-driven modeling</vt:lpstr>
      <vt:lpstr>Event-driven modeling</vt:lpstr>
      <vt:lpstr>State machine models</vt:lpstr>
      <vt:lpstr>State diagram of a microwave oven </vt:lpstr>
      <vt:lpstr>States and stimuli for the microwave oven (a) </vt:lpstr>
      <vt:lpstr>Model-driven engineering</vt:lpstr>
      <vt:lpstr>Model-driven engineering</vt:lpstr>
      <vt:lpstr>Usage of model-driven engineering</vt:lpstr>
      <vt:lpstr>Types of model</vt:lpstr>
      <vt:lpstr>Types of model</vt:lpstr>
      <vt:lpstr>Types of model</vt:lpstr>
      <vt:lpstr>Adoption of MDA</vt:lpstr>
      <vt:lpstr>Adoption of MDA</vt:lpstr>
      <vt:lpstr>Adoption of MDA</vt:lpstr>
      <vt:lpstr>Key points</vt:lpstr>
      <vt:lpstr>Key points</vt:lpstr>
      <vt:lpstr>PowerPoint Presentation</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USER</cp:lastModifiedBy>
  <cp:revision>94</cp:revision>
  <dcterms:created xsi:type="dcterms:W3CDTF">2010-01-15T13:50:47Z</dcterms:created>
  <dcterms:modified xsi:type="dcterms:W3CDTF">2020-09-29T22:15:42Z</dcterms:modified>
</cp:coreProperties>
</file>