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5" r:id="rId5"/>
    <p:sldId id="267" r:id="rId6"/>
    <p:sldId id="268" r:id="rId7"/>
    <p:sldId id="270" r:id="rId8"/>
    <p:sldId id="271" r:id="rId9"/>
    <p:sldId id="272" r:id="rId10"/>
    <p:sldId id="273" r:id="rId11"/>
    <p:sldId id="274" r:id="rId12"/>
    <p:sldId id="275" r:id="rId13"/>
    <p:sldId id="276" r:id="rId14"/>
    <p:sldId id="264"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59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A811A0-690D-47D3-83AA-E661A2648255}"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B88AC-B9B0-4F35-A77D-DE975E757DF8}" type="slidenum">
              <a:rPr lang="en-US" smtClean="0"/>
              <a:t>‹#›</a:t>
            </a:fld>
            <a:endParaRPr lang="en-US"/>
          </a:p>
        </p:txBody>
      </p:sp>
    </p:spTree>
    <p:extLst>
      <p:ext uri="{BB962C8B-B14F-4D97-AF65-F5344CB8AC3E}">
        <p14:creationId xmlns:p14="http://schemas.microsoft.com/office/powerpoint/2010/main" val="3118619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B88AC-B9B0-4F35-A77D-DE975E757DF8}" type="slidenum">
              <a:rPr lang="en-US" smtClean="0"/>
              <a:t>1</a:t>
            </a:fld>
            <a:endParaRPr lang="en-US"/>
          </a:p>
        </p:txBody>
      </p:sp>
    </p:spTree>
    <p:extLst>
      <p:ext uri="{BB962C8B-B14F-4D97-AF65-F5344CB8AC3E}">
        <p14:creationId xmlns:p14="http://schemas.microsoft.com/office/powerpoint/2010/main" val="3559981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Commercial</a:t>
            </a:r>
            <a:r>
              <a:rPr lang="en-US" baseline="0" dirty="0" smtClean="0"/>
              <a:t> web application</a:t>
            </a:r>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4</a:t>
            </a:fld>
            <a:endParaRPr lang="en-US"/>
          </a:p>
        </p:txBody>
      </p:sp>
    </p:spTree>
    <p:extLst>
      <p:ext uri="{BB962C8B-B14F-4D97-AF65-F5344CB8AC3E}">
        <p14:creationId xmlns:p14="http://schemas.microsoft.com/office/powerpoint/2010/main" val="2648209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Educational</a:t>
            </a:r>
            <a:r>
              <a:rPr lang="en-US" baseline="0" dirty="0" smtClean="0"/>
              <a:t> management system (ems)</a:t>
            </a:r>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6</a:t>
            </a:fld>
            <a:endParaRPr lang="en-US"/>
          </a:p>
        </p:txBody>
      </p:sp>
    </p:spTree>
    <p:extLst>
      <p:ext uri="{BB962C8B-B14F-4D97-AF65-F5344CB8AC3E}">
        <p14:creationId xmlns:p14="http://schemas.microsoft.com/office/powerpoint/2010/main" val="4168390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Banking IT system</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8</a:t>
            </a:fld>
            <a:endParaRPr lang="en-US"/>
          </a:p>
        </p:txBody>
      </p:sp>
    </p:spTree>
    <p:extLst>
      <p:ext uri="{BB962C8B-B14F-4D97-AF65-F5344CB8AC3E}">
        <p14:creationId xmlns:p14="http://schemas.microsoft.com/office/powerpoint/2010/main" val="3381175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9</a:t>
            </a:fld>
            <a:endParaRPr lang="en-US"/>
          </a:p>
        </p:txBody>
      </p:sp>
    </p:spTree>
    <p:extLst>
      <p:ext uri="{BB962C8B-B14F-4D97-AF65-F5344CB8AC3E}">
        <p14:creationId xmlns:p14="http://schemas.microsoft.com/office/powerpoint/2010/main" val="1909388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Email, </a:t>
            </a:r>
            <a:r>
              <a:rPr lang="en-US" dirty="0" err="1" smtClean="0"/>
              <a:t>google</a:t>
            </a:r>
            <a:r>
              <a:rPr lang="en-US" dirty="0" smtClean="0"/>
              <a:t> drive</a:t>
            </a:r>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10</a:t>
            </a:fld>
            <a:endParaRPr lang="en-US"/>
          </a:p>
        </p:txBody>
      </p:sp>
    </p:spTree>
    <p:extLst>
      <p:ext uri="{BB962C8B-B14F-4D97-AF65-F5344CB8AC3E}">
        <p14:creationId xmlns:p14="http://schemas.microsoft.com/office/powerpoint/2010/main" val="2919384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Invoice </a:t>
            </a:r>
            <a:r>
              <a:rPr lang="en-US" dirty="0" smtClean="0"/>
              <a:t>processing</a:t>
            </a:r>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12</a:t>
            </a:fld>
            <a:endParaRPr lang="en-US"/>
          </a:p>
        </p:txBody>
      </p:sp>
    </p:spTree>
    <p:extLst>
      <p:ext uri="{BB962C8B-B14F-4D97-AF65-F5344CB8AC3E}">
        <p14:creationId xmlns:p14="http://schemas.microsoft.com/office/powerpoint/2010/main" val="3827066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7ADF9E-1462-48BC-8322-47CF11F64256}" type="datetime1">
              <a:rPr lang="en-US" smtClean="0"/>
              <a:t>10/21/2020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p>
            <a:fld id="{0F1714DF-0232-4675-9715-701526521C27}" type="slidenum">
              <a:rPr lang="en-US" smtClean="0"/>
              <a:t>‹#›</a:t>
            </a:fld>
            <a:endParaRPr lang="en-US"/>
          </a:p>
        </p:txBody>
      </p:sp>
    </p:spTree>
    <p:extLst>
      <p:ext uri="{BB962C8B-B14F-4D97-AF65-F5344CB8AC3E}">
        <p14:creationId xmlns:p14="http://schemas.microsoft.com/office/powerpoint/2010/main" val="238563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2CA0A-0FB1-4818-9883-2E3B12A00619}" type="datetime1">
              <a:rPr lang="en-US" smtClean="0"/>
              <a:t>10/21/2020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p>
            <a:fld id="{0F1714DF-0232-4675-9715-701526521C27}" type="slidenum">
              <a:rPr lang="en-US" smtClean="0"/>
              <a:t>‹#›</a:t>
            </a:fld>
            <a:endParaRPr lang="en-US"/>
          </a:p>
        </p:txBody>
      </p:sp>
    </p:spTree>
    <p:extLst>
      <p:ext uri="{BB962C8B-B14F-4D97-AF65-F5344CB8AC3E}">
        <p14:creationId xmlns:p14="http://schemas.microsoft.com/office/powerpoint/2010/main" val="312238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B2F2A-BC73-4627-AB61-13B6CA3605F3}" type="datetime1">
              <a:rPr lang="en-US" smtClean="0"/>
              <a:t>10/21/2020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p>
            <a:fld id="{0F1714DF-0232-4675-9715-701526521C27}" type="slidenum">
              <a:rPr lang="en-US" smtClean="0"/>
              <a:t>‹#›</a:t>
            </a:fld>
            <a:endParaRPr lang="en-US"/>
          </a:p>
        </p:txBody>
      </p:sp>
    </p:spTree>
    <p:extLst>
      <p:ext uri="{BB962C8B-B14F-4D97-AF65-F5344CB8AC3E}">
        <p14:creationId xmlns:p14="http://schemas.microsoft.com/office/powerpoint/2010/main" val="286379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092FB6-E67C-4AF0-8751-AB3377B1577D}" type="datetime1">
              <a:rPr lang="en-US" smtClean="0"/>
              <a:t>10/21/2020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p>
            <a:fld id="{0F1714DF-0232-4675-9715-701526521C27}" type="slidenum">
              <a:rPr lang="en-US" smtClean="0"/>
              <a:t>‹#›</a:t>
            </a:fld>
            <a:endParaRPr lang="en-US"/>
          </a:p>
        </p:txBody>
      </p:sp>
    </p:spTree>
    <p:extLst>
      <p:ext uri="{BB962C8B-B14F-4D97-AF65-F5344CB8AC3E}">
        <p14:creationId xmlns:p14="http://schemas.microsoft.com/office/powerpoint/2010/main" val="28617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40FCD5-B98D-453E-8E4D-B6F6E1E032C8}" type="datetime1">
              <a:rPr lang="en-US" smtClean="0"/>
              <a:t>10/21/2020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p>
            <a:fld id="{0F1714DF-0232-4675-9715-701526521C27}" type="slidenum">
              <a:rPr lang="en-US" smtClean="0"/>
              <a:t>‹#›</a:t>
            </a:fld>
            <a:endParaRPr lang="en-US"/>
          </a:p>
        </p:txBody>
      </p:sp>
    </p:spTree>
    <p:extLst>
      <p:ext uri="{BB962C8B-B14F-4D97-AF65-F5344CB8AC3E}">
        <p14:creationId xmlns:p14="http://schemas.microsoft.com/office/powerpoint/2010/main" val="62229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445874-B557-4D55-BB9C-7681F2F2DE16}" type="datetime1">
              <a:rPr lang="en-US" smtClean="0"/>
              <a:t>10/21/2020</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7" name="Slide Number Placeholder 6"/>
          <p:cNvSpPr>
            <a:spLocks noGrp="1"/>
          </p:cNvSpPr>
          <p:nvPr>
            <p:ph type="sldNum" sz="quarter" idx="12"/>
          </p:nvPr>
        </p:nvSpPr>
        <p:spPr/>
        <p:txBody>
          <a:bodyPr/>
          <a:lstStyle/>
          <a:p>
            <a:fld id="{0F1714DF-0232-4675-9715-701526521C27}" type="slidenum">
              <a:rPr lang="en-US" smtClean="0"/>
              <a:t>‹#›</a:t>
            </a:fld>
            <a:endParaRPr lang="en-US"/>
          </a:p>
        </p:txBody>
      </p:sp>
    </p:spTree>
    <p:extLst>
      <p:ext uri="{BB962C8B-B14F-4D97-AF65-F5344CB8AC3E}">
        <p14:creationId xmlns:p14="http://schemas.microsoft.com/office/powerpoint/2010/main" val="274158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D7B9E8-9247-4258-BD73-838FFEF5333F}" type="datetime1">
              <a:rPr lang="en-US" smtClean="0"/>
              <a:t>10/21/2020</a:t>
            </a:fld>
            <a:endParaRPr lang="en-US"/>
          </a:p>
        </p:txBody>
      </p:sp>
      <p:sp>
        <p:nvSpPr>
          <p:cNvPr id="8" name="Footer Placeholder 7"/>
          <p:cNvSpPr>
            <a:spLocks noGrp="1"/>
          </p:cNvSpPr>
          <p:nvPr>
            <p:ph type="ftr" sz="quarter" idx="11"/>
          </p:nvPr>
        </p:nvSpPr>
        <p:spPr/>
        <p:txBody>
          <a:bodyPr/>
          <a:lstStyle/>
          <a:p>
            <a:r>
              <a:rPr lang="en-US" smtClean="0"/>
              <a:t>Chapter 6 Architectural Design</a:t>
            </a:r>
            <a:endParaRPr lang="en-US"/>
          </a:p>
        </p:txBody>
      </p:sp>
      <p:sp>
        <p:nvSpPr>
          <p:cNvPr id="9" name="Slide Number Placeholder 8"/>
          <p:cNvSpPr>
            <a:spLocks noGrp="1"/>
          </p:cNvSpPr>
          <p:nvPr>
            <p:ph type="sldNum" sz="quarter" idx="12"/>
          </p:nvPr>
        </p:nvSpPr>
        <p:spPr/>
        <p:txBody>
          <a:bodyPr/>
          <a:lstStyle/>
          <a:p>
            <a:fld id="{0F1714DF-0232-4675-9715-701526521C27}" type="slidenum">
              <a:rPr lang="en-US" smtClean="0"/>
              <a:t>‹#›</a:t>
            </a:fld>
            <a:endParaRPr lang="en-US"/>
          </a:p>
        </p:txBody>
      </p:sp>
    </p:spTree>
    <p:extLst>
      <p:ext uri="{BB962C8B-B14F-4D97-AF65-F5344CB8AC3E}">
        <p14:creationId xmlns:p14="http://schemas.microsoft.com/office/powerpoint/2010/main" val="3309181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847D1D-E3BC-42CF-A172-B5D7E8133D92}" type="datetime1">
              <a:rPr lang="en-US" smtClean="0"/>
              <a:t>10/21/2020</a:t>
            </a:fld>
            <a:endParaRPr lang="en-US"/>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0F1714DF-0232-4675-9715-701526521C27}" type="slidenum">
              <a:rPr lang="en-US" smtClean="0"/>
              <a:t>‹#›</a:t>
            </a:fld>
            <a:endParaRPr lang="en-US"/>
          </a:p>
        </p:txBody>
      </p:sp>
    </p:spTree>
    <p:extLst>
      <p:ext uri="{BB962C8B-B14F-4D97-AF65-F5344CB8AC3E}">
        <p14:creationId xmlns:p14="http://schemas.microsoft.com/office/powerpoint/2010/main" val="3485244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10AD0-FBD8-4D05-9F4A-315B57820184}" type="datetime1">
              <a:rPr lang="en-US" smtClean="0"/>
              <a:t>10/21/2020</a:t>
            </a:fld>
            <a:endParaRPr lang="en-US"/>
          </a:p>
        </p:txBody>
      </p:sp>
      <p:sp>
        <p:nvSpPr>
          <p:cNvPr id="3" name="Footer Placeholder 2"/>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0F1714DF-0232-4675-9715-701526521C27}" type="slidenum">
              <a:rPr lang="en-US" smtClean="0"/>
              <a:t>‹#›</a:t>
            </a:fld>
            <a:endParaRPr lang="en-US"/>
          </a:p>
        </p:txBody>
      </p:sp>
    </p:spTree>
    <p:extLst>
      <p:ext uri="{BB962C8B-B14F-4D97-AF65-F5344CB8AC3E}">
        <p14:creationId xmlns:p14="http://schemas.microsoft.com/office/powerpoint/2010/main" val="365044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D7C7B4-9ABC-4688-97C4-C2FA2143BACF}" type="datetime1">
              <a:rPr lang="en-US" smtClean="0"/>
              <a:t>10/21/2020</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7" name="Slide Number Placeholder 6"/>
          <p:cNvSpPr>
            <a:spLocks noGrp="1"/>
          </p:cNvSpPr>
          <p:nvPr>
            <p:ph type="sldNum" sz="quarter" idx="12"/>
          </p:nvPr>
        </p:nvSpPr>
        <p:spPr/>
        <p:txBody>
          <a:bodyPr/>
          <a:lstStyle/>
          <a:p>
            <a:fld id="{0F1714DF-0232-4675-9715-701526521C27}" type="slidenum">
              <a:rPr lang="en-US" smtClean="0"/>
              <a:t>‹#›</a:t>
            </a:fld>
            <a:endParaRPr lang="en-US"/>
          </a:p>
        </p:txBody>
      </p:sp>
    </p:spTree>
    <p:extLst>
      <p:ext uri="{BB962C8B-B14F-4D97-AF65-F5344CB8AC3E}">
        <p14:creationId xmlns:p14="http://schemas.microsoft.com/office/powerpoint/2010/main" val="1774019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75BF25-D89E-4A08-9121-2CB73F9428A8}" type="datetime1">
              <a:rPr lang="en-US" smtClean="0"/>
              <a:t>10/21/2020</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7" name="Slide Number Placeholder 6"/>
          <p:cNvSpPr>
            <a:spLocks noGrp="1"/>
          </p:cNvSpPr>
          <p:nvPr>
            <p:ph type="sldNum" sz="quarter" idx="12"/>
          </p:nvPr>
        </p:nvSpPr>
        <p:spPr/>
        <p:txBody>
          <a:bodyPr/>
          <a:lstStyle/>
          <a:p>
            <a:fld id="{0F1714DF-0232-4675-9715-701526521C27}" type="slidenum">
              <a:rPr lang="en-US" smtClean="0"/>
              <a:t>‹#›</a:t>
            </a:fld>
            <a:endParaRPr lang="en-US"/>
          </a:p>
        </p:txBody>
      </p:sp>
    </p:spTree>
    <p:extLst>
      <p:ext uri="{BB962C8B-B14F-4D97-AF65-F5344CB8AC3E}">
        <p14:creationId xmlns:p14="http://schemas.microsoft.com/office/powerpoint/2010/main" val="1277859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E4032-F2F7-4C46-BCC9-E2551A5C8527}" type="datetime1">
              <a:rPr lang="en-US" smtClean="0"/>
              <a:t>10/21/2020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6 Architectural Design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714DF-0232-4675-9715-701526521C27}" type="slidenum">
              <a:rPr lang="en-US" smtClean="0"/>
              <a:t>‹#›</a:t>
            </a:fld>
            <a:endParaRPr lang="en-US"/>
          </a:p>
        </p:txBody>
      </p:sp>
    </p:spTree>
    <p:extLst>
      <p:ext uri="{BB962C8B-B14F-4D97-AF65-F5344CB8AC3E}">
        <p14:creationId xmlns:p14="http://schemas.microsoft.com/office/powerpoint/2010/main" val="4196019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467071" y="2238342"/>
            <a:ext cx="7293232" cy="7945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latin typeface="Tahoma" panose="020B0604030504040204" pitchFamily="34" charset="0"/>
                <a:ea typeface="Tahoma" panose="020B0604030504040204" pitchFamily="34" charset="0"/>
                <a:cs typeface="Tahoma" panose="020B0604030504040204" pitchFamily="34" charset="0"/>
              </a:rPr>
              <a:t>System </a:t>
            </a:r>
            <a:r>
              <a:rPr lang="en-US" sz="4800" dirty="0" smtClean="0">
                <a:latin typeface="Tahoma" panose="020B0604030504040204" pitchFamily="34" charset="0"/>
                <a:ea typeface="Tahoma" panose="020B0604030504040204" pitchFamily="34" charset="0"/>
                <a:cs typeface="Tahoma" panose="020B0604030504040204" pitchFamily="34" charset="0"/>
              </a:rPr>
              <a:t>Architecture &amp; Evolution</a:t>
            </a:r>
            <a:endParaRPr lang="en-US" sz="4800"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7681865" y="4710800"/>
            <a:ext cx="3132499" cy="1015663"/>
          </a:xfrm>
          <a:prstGeom prst="rect">
            <a:avLst/>
          </a:prstGeom>
          <a:noFill/>
        </p:spPr>
        <p:txBody>
          <a:bodyPr wrap="square" rtlCol="0">
            <a:spAutoFit/>
          </a:bodyPr>
          <a:lstStyle/>
          <a:p>
            <a:pPr algn="r"/>
            <a:r>
              <a:rPr lang="en-US" sz="2000" dirty="0" err="1" smtClean="0">
                <a:latin typeface="Tahoma" panose="020B0604030504040204" pitchFamily="34" charset="0"/>
                <a:ea typeface="Tahoma" panose="020B0604030504040204" pitchFamily="34" charset="0"/>
                <a:cs typeface="Tahoma" panose="020B0604030504040204" pitchFamily="34" charset="0"/>
              </a:rPr>
              <a:t>Lec</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Tarannum</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Zaki</a:t>
            </a: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algn="r"/>
            <a:r>
              <a:rPr lang="en-US" sz="2000" dirty="0" err="1" smtClean="0">
                <a:latin typeface="Tahoma" panose="020B0604030504040204" pitchFamily="34" charset="0"/>
                <a:ea typeface="Tahoma" panose="020B0604030504040204" pitchFamily="34" charset="0"/>
                <a:cs typeface="Tahoma" panose="020B0604030504040204" pitchFamily="34" charset="0"/>
              </a:rPr>
              <a:t>Dept</a:t>
            </a:r>
            <a:r>
              <a:rPr lang="en-US" sz="2000" dirty="0" smtClean="0">
                <a:latin typeface="Tahoma" panose="020B0604030504040204" pitchFamily="34" charset="0"/>
                <a:ea typeface="Tahoma" panose="020B0604030504040204" pitchFamily="34" charset="0"/>
                <a:cs typeface="Tahoma" panose="020B0604030504040204" pitchFamily="34" charset="0"/>
              </a:rPr>
              <a:t> of CSE</a:t>
            </a:r>
          </a:p>
          <a:p>
            <a:pPr algn="r"/>
            <a:r>
              <a:rPr lang="en-US" sz="2000" dirty="0" smtClean="0">
                <a:latin typeface="Tahoma" panose="020B0604030504040204" pitchFamily="34" charset="0"/>
                <a:ea typeface="Tahoma" panose="020B0604030504040204" pitchFamily="34" charset="0"/>
                <a:cs typeface="Tahoma" panose="020B0604030504040204" pitchFamily="34" charset="0"/>
              </a:rPr>
              <a:t>MIST</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964195" y="4556913"/>
            <a:ext cx="4784756" cy="1323439"/>
          </a:xfrm>
          <a:prstGeom prst="rect">
            <a:avLst/>
          </a:prstGeom>
          <a:noFill/>
        </p:spPr>
        <p:txBody>
          <a:bodyPr wrap="square" rtlCol="0">
            <a:spAutoFit/>
          </a:bodyPr>
          <a:lstStyle/>
          <a:p>
            <a:r>
              <a:rPr lang="en-US" sz="2000" dirty="0" smtClean="0">
                <a:latin typeface="Tahoma" panose="020B0604030504040204" pitchFamily="34" charset="0"/>
                <a:ea typeface="Tahoma" panose="020B0604030504040204" pitchFamily="34" charset="0"/>
                <a:cs typeface="Tahoma" panose="020B0604030504040204" pitchFamily="34" charset="0"/>
              </a:rPr>
              <a:t>CSE 360</a:t>
            </a:r>
          </a:p>
          <a:p>
            <a:r>
              <a:rPr lang="en-US" sz="2000" dirty="0" smtClean="0">
                <a:latin typeface="Tahoma" panose="020B0604030504040204" pitchFamily="34" charset="0"/>
                <a:ea typeface="Tahoma" panose="020B0604030504040204" pitchFamily="34" charset="0"/>
                <a:cs typeface="Tahoma" panose="020B0604030504040204" pitchFamily="34" charset="0"/>
              </a:rPr>
              <a:t>Integrated Design Project/Capstone Project-II </a:t>
            </a:r>
          </a:p>
          <a:p>
            <a:r>
              <a:rPr lang="en-US" sz="2000" dirty="0" smtClean="0">
                <a:latin typeface="Tahoma" panose="020B0604030504040204" pitchFamily="34" charset="0"/>
                <a:ea typeface="Tahoma" panose="020B0604030504040204" pitchFamily="34" charset="0"/>
                <a:cs typeface="Tahoma" panose="020B0604030504040204" pitchFamily="34" charset="0"/>
              </a:rPr>
              <a:t>Credit Hr. 1.50, Contact Hr. 3.00</a:t>
            </a:r>
          </a:p>
        </p:txBody>
      </p:sp>
      <p:sp>
        <p:nvSpPr>
          <p:cNvPr id="5" name="TextBox 4"/>
          <p:cNvSpPr txBox="1"/>
          <p:nvPr/>
        </p:nvSpPr>
        <p:spPr>
          <a:xfrm>
            <a:off x="2212729" y="399862"/>
            <a:ext cx="7484199" cy="707886"/>
          </a:xfrm>
          <a:prstGeom prst="rect">
            <a:avLst/>
          </a:prstGeom>
          <a:noFill/>
        </p:spPr>
        <p:txBody>
          <a:bodyPr wrap="square" rtlCol="0">
            <a:spAutoFit/>
          </a:bodyPr>
          <a:lstStyle/>
          <a:p>
            <a:pPr algn="ctr"/>
            <a:r>
              <a:rPr lang="en-US" sz="2000" dirty="0" smtClean="0">
                <a:latin typeface="Tahoma" panose="020B0604030504040204" pitchFamily="34" charset="0"/>
                <a:ea typeface="Tahoma" panose="020B0604030504040204" pitchFamily="34" charset="0"/>
                <a:cs typeface="Tahoma" panose="020B0604030504040204" pitchFamily="34" charset="0"/>
              </a:rPr>
              <a:t>Military Institute of Science and Technology (MIST)</a:t>
            </a:r>
          </a:p>
          <a:p>
            <a:pPr algn="ctr"/>
            <a:r>
              <a:rPr lang="en-US" sz="2000" dirty="0" smtClean="0">
                <a:latin typeface="Tahoma" panose="020B0604030504040204" pitchFamily="34" charset="0"/>
                <a:ea typeface="Tahoma" panose="020B0604030504040204" pitchFamily="34" charset="0"/>
                <a:cs typeface="Tahoma" panose="020B0604030504040204" pitchFamily="34" charset="0"/>
              </a:rPr>
              <a:t>Department of Computer Science and Engineering (CSE)</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6" name="Slide Number Placeholder 5"/>
          <p:cNvSpPr>
            <a:spLocks noGrp="1"/>
          </p:cNvSpPr>
          <p:nvPr>
            <p:ph type="sldNum" sz="quarter" idx="12"/>
          </p:nvPr>
        </p:nvSpPr>
        <p:spPr/>
        <p:txBody>
          <a:bodyPr/>
          <a:lstStyle/>
          <a:p>
            <a:fld id="{0F1714DF-0232-4675-9715-701526521C27}" type="slidenum">
              <a:rPr lang="en-US" smtClean="0"/>
              <a:t>1</a:t>
            </a:fld>
            <a:endParaRPr lang="en-US"/>
          </a:p>
        </p:txBody>
      </p:sp>
    </p:spTree>
    <p:extLst>
      <p:ext uri="{BB962C8B-B14F-4D97-AF65-F5344CB8AC3E}">
        <p14:creationId xmlns:p14="http://schemas.microsoft.com/office/powerpoint/2010/main" val="327240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Client–server pattern</a:t>
            </a:r>
            <a:r>
              <a:rPr lang="en-GB" dirty="0" smtClean="0"/>
              <a:t> </a:t>
            </a:r>
            <a:endParaRPr lang="en-US" dirty="0"/>
          </a:p>
        </p:txBody>
      </p:sp>
      <p:graphicFrame>
        <p:nvGraphicFramePr>
          <p:cNvPr id="4" name="Content Placeholder 3"/>
          <p:cNvGraphicFramePr>
            <a:graphicFrameLocks noGrp="1"/>
          </p:cNvGraphicFramePr>
          <p:nvPr>
            <p:ph idx="1"/>
            <p:extLst/>
          </p:nvPr>
        </p:nvGraphicFramePr>
        <p:xfrm>
          <a:off x="2454108" y="1600200"/>
          <a:ext cx="7298479" cy="4211320"/>
        </p:xfrm>
        <a:graphic>
          <a:graphicData uri="http://schemas.openxmlformats.org/drawingml/2006/table">
            <a:tbl>
              <a:tblPr firstRow="1" bandRow="1">
                <a:tableStyleId>{5C22544A-7EE6-4342-B048-85BDC9FD1C3A}</a:tableStyleId>
              </a:tblPr>
              <a:tblGrid>
                <a:gridCol w="1847313"/>
                <a:gridCol w="5451166"/>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a:t>
                      </a:r>
                      <a:r>
                        <a:rPr lang="en-GB" sz="1400" b="1" dirty="0" smtClean="0">
                          <a:solidFill>
                            <a:srgbClr val="000000"/>
                          </a:solidFill>
                          <a:latin typeface="Helvetica"/>
                          <a:ea typeface="Times New Roman"/>
                          <a:cs typeface="Helvetica"/>
                        </a:rPr>
                        <a:t>server</a:t>
                      </a:r>
                      <a:endParaRPr lang="en-GB" sz="1400" b="1" dirty="0">
                        <a:solidFill>
                          <a:srgbClr val="000000"/>
                        </a:solidFill>
                        <a:latin typeface="Helvetica"/>
                        <a:ea typeface="Times New Roman"/>
                        <a:cs typeface="Helvetica"/>
                      </a:endParaRPr>
                    </a:p>
                  </a:txBody>
                  <a:tcPr marL="68580" marR="68580" marT="0" marB="0"/>
                </a:tc>
              </a:tr>
              <a:tr h="33916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In a client–server architecture, </a:t>
                      </a:r>
                      <a:r>
                        <a:rPr lang="en-GB" sz="1400" b="1" dirty="0">
                          <a:solidFill>
                            <a:srgbClr val="000000"/>
                          </a:solidFill>
                          <a:latin typeface="Helvetica"/>
                          <a:ea typeface="Times New Roman"/>
                          <a:cs typeface="Helvetica"/>
                        </a:rPr>
                        <a:t>the functionality of the system is organized into services, with each service delivered from a separate </a:t>
                      </a:r>
                      <a:r>
                        <a:rPr lang="en-GB" sz="1400" b="1" dirty="0" smtClean="0">
                          <a:solidFill>
                            <a:srgbClr val="000000"/>
                          </a:solidFill>
                          <a:latin typeface="Helvetica"/>
                          <a:ea typeface="Times New Roman"/>
                          <a:cs typeface="Helvetica"/>
                        </a:rPr>
                        <a:t>server</a:t>
                      </a:r>
                      <a:r>
                        <a:rPr lang="en-GB" sz="1400" dirty="0" smtClean="0">
                          <a:solidFill>
                            <a:srgbClr val="000000"/>
                          </a:solidFill>
                          <a:latin typeface="Helvetica"/>
                          <a:ea typeface="Times New Roman"/>
                          <a:cs typeface="Helvetica"/>
                        </a:rPr>
                        <a:t>.</a:t>
                      </a:r>
                      <a:r>
                        <a:rPr lang="en-GB" sz="1400" baseline="0" dirty="0" smtClean="0">
                          <a:solidFill>
                            <a:srgbClr val="000000"/>
                          </a:solidFill>
                          <a:latin typeface="Helvetica"/>
                          <a:ea typeface="Times New Roman"/>
                          <a:cs typeface="Helvetica"/>
                        </a:rPr>
                        <a:t> </a:t>
                      </a:r>
                      <a:r>
                        <a:rPr lang="en-GB" sz="1400" b="1" dirty="0" smtClean="0">
                          <a:solidFill>
                            <a:srgbClr val="000000"/>
                          </a:solidFill>
                          <a:latin typeface="Helvetica"/>
                          <a:ea typeface="Times New Roman"/>
                          <a:cs typeface="Helvetica"/>
                        </a:rPr>
                        <a:t>Clients </a:t>
                      </a:r>
                      <a:r>
                        <a:rPr lang="en-GB" sz="1400" b="1" dirty="0">
                          <a:solidFill>
                            <a:srgbClr val="000000"/>
                          </a:solidFill>
                          <a:latin typeface="Helvetica"/>
                          <a:ea typeface="Times New Roman"/>
                          <a:cs typeface="Helvetica"/>
                        </a:rPr>
                        <a:t>are users of these services and access servers to make use of them</a:t>
                      </a:r>
                      <a:r>
                        <a:rPr lang="en-GB" sz="1400" dirty="0">
                          <a:solidFill>
                            <a:srgbClr val="000000"/>
                          </a:solidFill>
                          <a:latin typeface="Helvetica"/>
                          <a:ea typeface="Times New Roman"/>
                          <a:cs typeface="Helvetica"/>
                        </a:rPr>
                        <a:t>.</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Used when data in a shared database has to be accessed from a range of locations</a:t>
                      </a:r>
                      <a:r>
                        <a:rPr lang="en-GB" sz="1400" dirty="0">
                          <a:solidFill>
                            <a:srgbClr val="000000"/>
                          </a:solidFill>
                          <a:latin typeface="Helvetica"/>
                          <a:ea typeface="Times New Roman"/>
                          <a:cs typeface="Helvetica"/>
                        </a:rPr>
                        <a:t>. Because servers can be replicated, may also be used when the load on a system is variable.</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10</a:t>
            </a:fld>
            <a:endParaRPr lang="en-US"/>
          </a:p>
        </p:txBody>
      </p:sp>
    </p:spTree>
    <p:extLst>
      <p:ext uri="{BB962C8B-B14F-4D97-AF65-F5344CB8AC3E}">
        <p14:creationId xmlns:p14="http://schemas.microsoft.com/office/powerpoint/2010/main" val="9696438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client–server architecture for a film library</a:t>
            </a:r>
            <a:r>
              <a:rPr lang="en-GB" dirty="0" smtClean="0"/>
              <a:t>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2346014" y="1775831"/>
            <a:ext cx="7203898" cy="3961866"/>
          </a:xfrm>
        </p:spPr>
      </p:pic>
      <p:sp>
        <p:nvSpPr>
          <p:cNvPr id="5" name="Slide Number Placeholder 4"/>
          <p:cNvSpPr>
            <a:spLocks noGrp="1"/>
          </p:cNvSpPr>
          <p:nvPr>
            <p:ph type="sldNum" sz="quarter" idx="12"/>
          </p:nvPr>
        </p:nvSpPr>
        <p:spPr/>
        <p:txBody>
          <a:bodyPr/>
          <a:lstStyle/>
          <a:p>
            <a:fld id="{EC33B370-F672-B743-B3AF-248A63C17270}" type="slidenum">
              <a:rPr lang="en-US" smtClean="0"/>
              <a:pPr/>
              <a:t>11</a:t>
            </a:fld>
            <a:endParaRPr lang="en-US"/>
          </a:p>
        </p:txBody>
      </p:sp>
    </p:spTree>
    <p:extLst>
      <p:ext uri="{BB962C8B-B14F-4D97-AF65-F5344CB8AC3E}">
        <p14:creationId xmlns:p14="http://schemas.microsoft.com/office/powerpoint/2010/main" val="26097318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 and Filter pattern</a:t>
            </a:r>
            <a:r>
              <a:rPr lang="en-GB" dirty="0" smtClean="0"/>
              <a:t> </a:t>
            </a:r>
            <a:endParaRPr lang="en-US" dirty="0"/>
          </a:p>
        </p:txBody>
      </p:sp>
      <p:graphicFrame>
        <p:nvGraphicFramePr>
          <p:cNvPr id="4" name="Content Placeholder 3"/>
          <p:cNvGraphicFramePr>
            <a:graphicFrameLocks noGrp="1"/>
          </p:cNvGraphicFramePr>
          <p:nvPr>
            <p:ph idx="1"/>
            <p:extLst/>
          </p:nvPr>
        </p:nvGraphicFramePr>
        <p:xfrm>
          <a:off x="2346014" y="1600200"/>
          <a:ext cx="7190386" cy="4211320"/>
        </p:xfrm>
        <a:graphic>
          <a:graphicData uri="http://schemas.openxmlformats.org/drawingml/2006/table">
            <a:tbl>
              <a:tblPr firstRow="1" bandRow="1">
                <a:tableStyleId>{5C22544A-7EE6-4342-B048-85BDC9FD1C3A}</a:tableStyleId>
              </a:tblPr>
              <a:tblGrid>
                <a:gridCol w="1477596"/>
                <a:gridCol w="571279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a:t>
                      </a:r>
                      <a:r>
                        <a:rPr lang="en-GB" sz="1400" b="1" dirty="0" smtClean="0">
                          <a:solidFill>
                            <a:srgbClr val="000000"/>
                          </a:solidFill>
                          <a:latin typeface="Helvetica"/>
                          <a:ea typeface="Times New Roman"/>
                          <a:cs typeface="Helvetica"/>
                        </a:rPr>
                        <a:t>filter</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r>
                        <a:rPr lang="en-GB" sz="1400" dirty="0">
                          <a:solidFill>
                            <a:srgbClr val="000000"/>
                          </a:solidFill>
                          <a:latin typeface="Helvetica"/>
                          <a:ea typeface="Times New Roman"/>
                          <a:cs typeface="Helvetica"/>
                        </a:rPr>
                        <a:t>.</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12</a:t>
            </a:fld>
            <a:endParaRPr lang="en-US"/>
          </a:p>
        </p:txBody>
      </p:sp>
    </p:spTree>
    <p:extLst>
      <p:ext uri="{BB962C8B-B14F-4D97-AF65-F5344CB8AC3E}">
        <p14:creationId xmlns:p14="http://schemas.microsoft.com/office/powerpoint/2010/main" val="31605454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the pipe and filter architecture used in a payments system</a:t>
            </a:r>
            <a:r>
              <a:rPr lang="en-GB" dirty="0" smtClean="0"/>
              <a:t> </a:t>
            </a:r>
            <a:endParaRPr lang="en-US" dirty="0"/>
          </a:p>
        </p:txBody>
      </p:sp>
      <p:pic>
        <p:nvPicPr>
          <p:cNvPr id="4" name="Content Placeholder 3" descr="6.13 InvoiceProc.eps"/>
          <p:cNvPicPr>
            <a:picLocks noGrp="1" noChangeAspect="1"/>
          </p:cNvPicPr>
          <p:nvPr>
            <p:ph idx="1"/>
          </p:nvPr>
        </p:nvPicPr>
        <p:blipFill>
          <a:blip r:embed="rId2"/>
          <a:srcRect l="24024" r="24024"/>
          <a:stretch>
            <a:fillRect/>
          </a:stretch>
        </p:blipFill>
        <p:spPr/>
      </p:pic>
      <p:sp>
        <p:nvSpPr>
          <p:cNvPr id="5" name="Slide Number Placeholder 4"/>
          <p:cNvSpPr>
            <a:spLocks noGrp="1"/>
          </p:cNvSpPr>
          <p:nvPr>
            <p:ph type="sldNum" sz="quarter" idx="12"/>
          </p:nvPr>
        </p:nvSpPr>
        <p:spPr/>
        <p:txBody>
          <a:bodyPr/>
          <a:lstStyle/>
          <a:p>
            <a:fld id="{EC33B370-F672-B743-B3AF-248A63C17270}" type="slidenum">
              <a:rPr lang="en-US" smtClean="0"/>
              <a:pPr/>
              <a:t>13</a:t>
            </a:fld>
            <a:endParaRPr lang="en-US"/>
          </a:p>
        </p:txBody>
      </p:sp>
    </p:spTree>
    <p:extLst>
      <p:ext uri="{BB962C8B-B14F-4D97-AF65-F5344CB8AC3E}">
        <p14:creationId xmlns:p14="http://schemas.microsoft.com/office/powerpoint/2010/main" val="17812921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01644" y="1319543"/>
            <a:ext cx="10652156" cy="50368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smtClean="0">
                <a:latin typeface="Tahoma" panose="020B0604030504040204" pitchFamily="34" charset="0"/>
                <a:ea typeface="Tahoma" panose="020B0604030504040204" pitchFamily="34" charset="0"/>
                <a:cs typeface="Tahoma" panose="020B0604030504040204" pitchFamily="34" charset="0"/>
              </a:rPr>
              <a:t>1. Some </a:t>
            </a:r>
            <a:r>
              <a:rPr lang="en-US" sz="2000" dirty="0">
                <a:latin typeface="Tahoma" panose="020B0604030504040204" pitchFamily="34" charset="0"/>
                <a:ea typeface="Tahoma" panose="020B0604030504040204" pitchFamily="34" charset="0"/>
                <a:cs typeface="Tahoma" panose="020B0604030504040204" pitchFamily="34" charset="0"/>
              </a:rPr>
              <a:t>may be preferred that before giving any particular information of themselves, they want </a:t>
            </a:r>
            <a:r>
              <a:rPr lang="en-US" sz="2000" dirty="0" smtClean="0">
                <a:latin typeface="Tahoma" panose="020B0604030504040204" pitchFamily="34" charset="0"/>
                <a:ea typeface="Tahoma" panose="020B0604030504040204" pitchFamily="34" charset="0"/>
                <a:cs typeface="Tahoma" panose="020B0604030504040204" pitchFamily="34" charset="0"/>
              </a:rPr>
              <a:t>to just </a:t>
            </a:r>
            <a:r>
              <a:rPr lang="en-US" sz="2000" dirty="0">
                <a:latin typeface="Tahoma" panose="020B0604030504040204" pitchFamily="34" charset="0"/>
                <a:ea typeface="Tahoma" panose="020B0604030504040204" pitchFamily="34" charset="0"/>
                <a:cs typeface="Tahoma" panose="020B0604030504040204" pitchFamily="34" charset="0"/>
              </a:rPr>
              <a:t>visit and explore our new shopping feature system. In that case authentication might not be </a:t>
            </a:r>
            <a:r>
              <a:rPr lang="en-US" sz="2000" dirty="0" smtClean="0">
                <a:latin typeface="Tahoma" panose="020B0604030504040204" pitchFamily="34" charset="0"/>
                <a:ea typeface="Tahoma" panose="020B0604030504040204" pitchFamily="34" charset="0"/>
                <a:cs typeface="Tahoma" panose="020B0604030504040204" pitchFamily="34" charset="0"/>
              </a:rPr>
              <a:t>a necessary </a:t>
            </a:r>
            <a:r>
              <a:rPr lang="en-US" sz="2000" dirty="0">
                <a:latin typeface="Tahoma" panose="020B0604030504040204" pitchFamily="34" charset="0"/>
                <a:ea typeface="Tahoma" panose="020B0604030504040204" pitchFamily="34" charset="0"/>
                <a:cs typeface="Tahoma" panose="020B0604030504040204" pitchFamily="34" charset="0"/>
              </a:rPr>
              <a:t>for a new user who are just want to explore. In our project Authentication system is </a:t>
            </a:r>
            <a:r>
              <a:rPr lang="en-US" sz="2000" dirty="0" smtClean="0">
                <a:latin typeface="Tahoma" panose="020B0604030504040204" pitchFamily="34" charset="0"/>
                <a:ea typeface="Tahoma" panose="020B0604030504040204" pitchFamily="34" charset="0"/>
                <a:cs typeface="Tahoma" panose="020B0604030504040204" pitchFamily="34" charset="0"/>
              </a:rPr>
              <a:t>necessary for </a:t>
            </a:r>
            <a:r>
              <a:rPr lang="en-US" sz="2000" dirty="0">
                <a:latin typeface="Tahoma" panose="020B0604030504040204" pitchFamily="34" charset="0"/>
                <a:ea typeface="Tahoma" panose="020B0604030504040204" pitchFamily="34" charset="0"/>
                <a:cs typeface="Tahoma" panose="020B0604030504040204" pitchFamily="34" charset="0"/>
              </a:rPr>
              <a:t>all users who want to use our application. In that case this could be a evolution for </a:t>
            </a:r>
            <a:r>
              <a:rPr lang="en-US" sz="2000" dirty="0" smtClean="0">
                <a:latin typeface="Tahoma" panose="020B0604030504040204" pitchFamily="34" charset="0"/>
                <a:ea typeface="Tahoma" panose="020B0604030504040204" pitchFamily="34" charset="0"/>
                <a:cs typeface="Tahoma" panose="020B0604030504040204" pitchFamily="34" charset="0"/>
              </a:rPr>
              <a:t>authentication system.</a:t>
            </a:r>
          </a:p>
          <a:p>
            <a:pPr marL="457200" indent="-457200" algn="just">
              <a:buAutoNum type="arabicPeriod"/>
            </a:pP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r>
              <a:rPr lang="en-US" sz="2000" dirty="0">
                <a:latin typeface="Tahoma" panose="020B0604030504040204" pitchFamily="34" charset="0"/>
                <a:ea typeface="Tahoma" panose="020B0604030504040204" pitchFamily="34" charset="0"/>
                <a:cs typeface="Tahoma" panose="020B0604030504040204" pitchFamily="34" charset="0"/>
              </a:rPr>
              <a:t>2</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Some user can't have the ability to use the handset module in Virtual Reality features. So in that </a:t>
            </a:r>
            <a:r>
              <a:rPr lang="en-US" sz="2000" dirty="0" smtClean="0">
                <a:latin typeface="Tahoma" panose="020B0604030504040204" pitchFamily="34" charset="0"/>
                <a:ea typeface="Tahoma" panose="020B0604030504040204" pitchFamily="34" charset="0"/>
                <a:cs typeface="Tahoma" panose="020B0604030504040204" pitchFamily="34" charset="0"/>
              </a:rPr>
              <a:t>case head </a:t>
            </a:r>
            <a:r>
              <a:rPr lang="en-US" sz="2000" dirty="0">
                <a:latin typeface="Tahoma" panose="020B0604030504040204" pitchFamily="34" charset="0"/>
                <a:ea typeface="Tahoma" panose="020B0604030504040204" pitchFamily="34" charset="0"/>
                <a:cs typeface="Tahoma" panose="020B0604030504040204" pitchFamily="34" charset="0"/>
              </a:rPr>
              <a:t>tracking method can be applied for our system whether user can use Virtual Reality features </a:t>
            </a:r>
            <a:r>
              <a:rPr lang="en-US" sz="2000" dirty="0" smtClean="0">
                <a:latin typeface="Tahoma" panose="020B0604030504040204" pitchFamily="34" charset="0"/>
                <a:ea typeface="Tahoma" panose="020B0604030504040204" pitchFamily="34" charset="0"/>
                <a:cs typeface="Tahoma" panose="020B0604030504040204" pitchFamily="34" charset="0"/>
              </a:rPr>
              <a:t>without using </a:t>
            </a:r>
            <a:r>
              <a:rPr lang="en-US" sz="2000" dirty="0">
                <a:latin typeface="Tahoma" panose="020B0604030504040204" pitchFamily="34" charset="0"/>
                <a:ea typeface="Tahoma" panose="020B0604030504040204" pitchFamily="34" charset="0"/>
                <a:cs typeface="Tahoma" panose="020B0604030504040204" pitchFamily="34" charset="0"/>
              </a:rPr>
              <a:t>handset module.</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p:cNvSpPr txBox="1">
            <a:spLocks/>
          </p:cNvSpPr>
          <p:nvPr/>
        </p:nvSpPr>
        <p:spPr>
          <a:xfrm>
            <a:off x="701644" y="519082"/>
            <a:ext cx="7293232" cy="6850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Tahoma" panose="020B0604030504040204" pitchFamily="34" charset="0"/>
                <a:ea typeface="Tahoma" panose="020B0604030504040204" pitchFamily="34" charset="0"/>
                <a:cs typeface="Tahoma" panose="020B0604030504040204" pitchFamily="34" charset="0"/>
              </a:rPr>
              <a:t>System evolution - Example</a:t>
            </a:r>
            <a:endParaRPr lang="en-US" sz="3200" b="1" dirty="0">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p:cNvSpPr>
            <a:spLocks noGrp="1"/>
          </p:cNvSpPr>
          <p:nvPr>
            <p:ph type="sldNum" sz="quarter" idx="12"/>
          </p:nvPr>
        </p:nvSpPr>
        <p:spPr/>
        <p:txBody>
          <a:bodyPr/>
          <a:lstStyle/>
          <a:p>
            <a:fld id="{0F1714DF-0232-4675-9715-701526521C27}" type="slidenum">
              <a:rPr lang="en-US" smtClean="0"/>
              <a:t>14</a:t>
            </a:fld>
            <a:endParaRPr lang="en-US"/>
          </a:p>
        </p:txBody>
      </p:sp>
    </p:spTree>
    <p:extLst>
      <p:ext uri="{BB962C8B-B14F-4D97-AF65-F5344CB8AC3E}">
        <p14:creationId xmlns:p14="http://schemas.microsoft.com/office/powerpoint/2010/main" val="3355910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85176" y="2465578"/>
            <a:ext cx="7293232" cy="6850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latin typeface="Tahoma" panose="020B0604030504040204" pitchFamily="34" charset="0"/>
                <a:ea typeface="Tahoma" panose="020B0604030504040204" pitchFamily="34" charset="0"/>
                <a:cs typeface="Tahoma" panose="020B0604030504040204" pitchFamily="34" charset="0"/>
              </a:rPr>
              <a:t>THANK YOU</a:t>
            </a:r>
          </a:p>
        </p:txBody>
      </p:sp>
      <p:sp>
        <p:nvSpPr>
          <p:cNvPr id="2" name="Slide Number Placeholder 1"/>
          <p:cNvSpPr>
            <a:spLocks noGrp="1"/>
          </p:cNvSpPr>
          <p:nvPr>
            <p:ph type="sldNum" sz="quarter" idx="12"/>
          </p:nvPr>
        </p:nvSpPr>
        <p:spPr/>
        <p:txBody>
          <a:bodyPr/>
          <a:lstStyle/>
          <a:p>
            <a:fld id="{0F1714DF-0232-4675-9715-701526521C27}" type="slidenum">
              <a:rPr lang="en-US" smtClean="0"/>
              <a:t>15</a:t>
            </a:fld>
            <a:endParaRPr lang="en-US"/>
          </a:p>
        </p:txBody>
      </p:sp>
    </p:spTree>
    <p:extLst>
      <p:ext uri="{BB962C8B-B14F-4D97-AF65-F5344CB8AC3E}">
        <p14:creationId xmlns:p14="http://schemas.microsoft.com/office/powerpoint/2010/main" val="821838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01644" y="1319543"/>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System architecture types</a:t>
            </a:r>
          </a:p>
          <a:p>
            <a:pPr>
              <a:buFont typeface="Wingdings" panose="05000000000000000000" pitchFamily="2" charset="2"/>
              <a:buChar char="ü"/>
            </a:pPr>
            <a:r>
              <a:rPr lang="en-US" dirty="0" smtClean="0">
                <a:latin typeface="Tahoma" panose="020B0604030504040204" pitchFamily="34" charset="0"/>
                <a:ea typeface="Tahoma" panose="020B0604030504040204" pitchFamily="34" charset="0"/>
                <a:cs typeface="Tahoma" panose="020B0604030504040204" pitchFamily="34" charset="0"/>
              </a:rPr>
              <a:t> System evolution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p:cNvSpPr txBox="1">
            <a:spLocks/>
          </p:cNvSpPr>
          <p:nvPr/>
        </p:nvSpPr>
        <p:spPr>
          <a:xfrm>
            <a:off x="701644" y="519082"/>
            <a:ext cx="7293232" cy="6850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Tahoma" panose="020B0604030504040204" pitchFamily="34" charset="0"/>
                <a:ea typeface="Tahoma" panose="020B0604030504040204" pitchFamily="34" charset="0"/>
                <a:cs typeface="Tahoma" panose="020B0604030504040204" pitchFamily="34" charset="0"/>
              </a:rPr>
              <a:t>OUTLINE</a:t>
            </a:r>
            <a:endParaRPr lang="en-US" sz="3200" b="1" dirty="0">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p:cNvSpPr>
            <a:spLocks noGrp="1"/>
          </p:cNvSpPr>
          <p:nvPr>
            <p:ph type="sldNum" sz="quarter" idx="12"/>
          </p:nvPr>
        </p:nvSpPr>
        <p:spPr/>
        <p:txBody>
          <a:bodyPr/>
          <a:lstStyle/>
          <a:p>
            <a:fld id="{0F1714DF-0232-4675-9715-701526521C27}" type="slidenum">
              <a:rPr lang="en-US" smtClean="0"/>
              <a:t>2</a:t>
            </a:fld>
            <a:endParaRPr lang="en-US"/>
          </a:p>
        </p:txBody>
      </p:sp>
    </p:spTree>
    <p:extLst>
      <p:ext uri="{BB962C8B-B14F-4D97-AF65-F5344CB8AC3E}">
        <p14:creationId xmlns:p14="http://schemas.microsoft.com/office/powerpoint/2010/main" val="3825417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5102" y="572870"/>
            <a:ext cx="7293232" cy="6850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46424D"/>
                </a:solidFill>
                <a:latin typeface="Arial"/>
                <a:ea typeface="ＭＳ Ｐゴシック" charset="-128"/>
                <a:cs typeface="Arial"/>
              </a:rPr>
              <a:t>Architectural patterns</a:t>
            </a:r>
            <a:endParaRPr lang="en-US" sz="36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0F1714DF-0232-4675-9715-701526521C27}" type="slidenum">
              <a:rPr lang="en-US" smtClean="0"/>
              <a:t>3</a:t>
            </a:fld>
            <a:endParaRPr lang="en-US"/>
          </a:p>
        </p:txBody>
      </p:sp>
      <p:sp>
        <p:nvSpPr>
          <p:cNvPr id="6" name="Content Placeholder 2"/>
          <p:cNvSpPr txBox="1">
            <a:spLocks/>
          </p:cNvSpPr>
          <p:nvPr/>
        </p:nvSpPr>
        <p:spPr>
          <a:xfrm>
            <a:off x="457200" y="1600200"/>
            <a:ext cx="7976681"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The Model-View-Controller (MVC) pattern.</a:t>
            </a:r>
          </a:p>
          <a:p>
            <a:r>
              <a:rPr lang="en-US" smtClean="0"/>
              <a:t>The Layered architecture pattern.</a:t>
            </a:r>
          </a:p>
          <a:p>
            <a:r>
              <a:rPr lang="en-US" smtClean="0"/>
              <a:t>The Repository pattern.</a:t>
            </a:r>
          </a:p>
          <a:p>
            <a:r>
              <a:rPr lang="en-US" smtClean="0"/>
              <a:t>The Client–server pattern</a:t>
            </a:r>
            <a:r>
              <a:rPr lang="en-GB" smtClean="0"/>
              <a:t>.</a:t>
            </a:r>
          </a:p>
          <a:p>
            <a:r>
              <a:rPr lang="en-US" smtClean="0"/>
              <a:t>The Pipe and Filter pattern.</a:t>
            </a:r>
            <a:r>
              <a:rPr lang="en-GB" smtClean="0"/>
              <a:t> </a:t>
            </a:r>
            <a:endParaRPr lang="en-US" smtClean="0"/>
          </a:p>
          <a:p>
            <a:endParaRPr lang="en-US" dirty="0"/>
          </a:p>
        </p:txBody>
      </p:sp>
    </p:spTree>
    <p:extLst>
      <p:ext uri="{BB962C8B-B14F-4D97-AF65-F5344CB8AC3E}">
        <p14:creationId xmlns:p14="http://schemas.microsoft.com/office/powerpoint/2010/main" val="424168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Model-View-Controller (MVC) pattern</a:t>
            </a:r>
            <a:r>
              <a:rPr lang="en-GB" dirty="0" smtClean="0"/>
              <a:t> </a:t>
            </a:r>
            <a:endParaRPr lang="en-US" dirty="0"/>
          </a:p>
        </p:txBody>
      </p:sp>
      <p:graphicFrame>
        <p:nvGraphicFramePr>
          <p:cNvPr id="4" name="Content Placeholder 3"/>
          <p:cNvGraphicFramePr>
            <a:graphicFrameLocks noGrp="1"/>
          </p:cNvGraphicFramePr>
          <p:nvPr>
            <p:ph idx="1"/>
            <p:extLst/>
          </p:nvPr>
        </p:nvGraphicFramePr>
        <p:xfrm>
          <a:off x="1981200" y="1693405"/>
          <a:ext cx="8229600" cy="4210627"/>
        </p:xfrm>
        <a:graphic>
          <a:graphicData uri="http://schemas.openxmlformats.org/drawingml/2006/table">
            <a:tbl>
              <a:tblPr firstRow="1" bandRow="1">
                <a:tableStyleId>{5C22544A-7EE6-4342-B048-85BDC9FD1C3A}</a:tableStyleId>
              </a:tblPr>
              <a:tblGrid>
                <a:gridCol w="2001917"/>
                <a:gridCol w="6227683"/>
              </a:tblGrid>
              <a:tr h="42911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r>
                        <a:rPr lang="en-GB" sz="1400" b="1" dirty="0" smtClean="0">
                          <a:solidFill>
                            <a:srgbClr val="000000"/>
                          </a:solidFill>
                          <a:latin typeface="Helvetica"/>
                          <a:ea typeface="Times New Roman"/>
                          <a:cs typeface="Helvetica"/>
                        </a:rPr>
                        <a:t>)</a:t>
                      </a:r>
                      <a:endParaRPr lang="en-GB" sz="1400" b="1" dirty="0">
                        <a:solidFill>
                          <a:srgbClr val="000000"/>
                        </a:solidFill>
                        <a:latin typeface="Helvetica"/>
                        <a:ea typeface="Times New Roman"/>
                        <a:cs typeface="Helvetica"/>
                      </a:endParaRPr>
                    </a:p>
                  </a:txBody>
                  <a:tcPr marL="68580" marR="68580" marT="0" marB="0"/>
                </a:tc>
              </a:tr>
              <a:tr h="155202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a:t>
                      </a:r>
                      <a:r>
                        <a:rPr lang="en-GB" sz="1400" b="1" dirty="0">
                          <a:solidFill>
                            <a:srgbClr val="000000"/>
                          </a:solidFill>
                          <a:latin typeface="Helvetica"/>
                          <a:ea typeface="Times New Roman"/>
                          <a:cs typeface="Helvetica"/>
                        </a:rPr>
                        <a:t>three logical components </a:t>
                      </a:r>
                      <a:r>
                        <a:rPr lang="en-GB" sz="1400" dirty="0">
                          <a:solidFill>
                            <a:srgbClr val="000000"/>
                          </a:solidFill>
                          <a:latin typeface="Helvetica"/>
                          <a:ea typeface="Times New Roman"/>
                          <a:cs typeface="Helvetica"/>
                        </a:rPr>
                        <a:t>that interact with each other. The </a:t>
                      </a:r>
                      <a:r>
                        <a:rPr lang="en-GB" sz="1400" b="1" dirty="0">
                          <a:solidFill>
                            <a:srgbClr val="000000"/>
                          </a:solidFill>
                          <a:latin typeface="Helvetica"/>
                          <a:ea typeface="Times New Roman"/>
                          <a:cs typeface="Helvetica"/>
                        </a:rPr>
                        <a:t>Model component </a:t>
                      </a:r>
                      <a:r>
                        <a:rPr lang="en-GB" sz="1400" dirty="0">
                          <a:solidFill>
                            <a:srgbClr val="000000"/>
                          </a:solidFill>
                          <a:latin typeface="Helvetica"/>
                          <a:ea typeface="Times New Roman"/>
                          <a:cs typeface="Helvetica"/>
                        </a:rPr>
                        <a:t>manages the </a:t>
                      </a:r>
                      <a:r>
                        <a:rPr lang="en-GB" sz="1400" b="1" dirty="0">
                          <a:solidFill>
                            <a:srgbClr val="000000"/>
                          </a:solidFill>
                          <a:latin typeface="Helvetica"/>
                          <a:ea typeface="Times New Roman"/>
                          <a:cs typeface="Helvetica"/>
                        </a:rPr>
                        <a:t>system data and associated operations </a:t>
                      </a:r>
                      <a:r>
                        <a:rPr lang="en-GB" sz="1400" dirty="0">
                          <a:solidFill>
                            <a:srgbClr val="000000"/>
                          </a:solidFill>
                          <a:latin typeface="Helvetica"/>
                          <a:ea typeface="Times New Roman"/>
                          <a:cs typeface="Helvetica"/>
                        </a:rPr>
                        <a:t>on that data. The </a:t>
                      </a:r>
                      <a:r>
                        <a:rPr lang="en-GB" sz="1400" b="1" dirty="0">
                          <a:solidFill>
                            <a:srgbClr val="000000"/>
                          </a:solidFill>
                          <a:latin typeface="Helvetica"/>
                          <a:ea typeface="Times New Roman"/>
                          <a:cs typeface="Helvetica"/>
                        </a:rPr>
                        <a:t>View component </a:t>
                      </a:r>
                      <a:r>
                        <a:rPr lang="en-GB" sz="1400" dirty="0">
                          <a:solidFill>
                            <a:srgbClr val="000000"/>
                          </a:solidFill>
                          <a:latin typeface="Helvetica"/>
                          <a:ea typeface="Times New Roman"/>
                          <a:cs typeface="Helvetica"/>
                        </a:rPr>
                        <a:t>defines and manages </a:t>
                      </a:r>
                      <a:r>
                        <a:rPr lang="en-GB" sz="1400" b="1" dirty="0">
                          <a:solidFill>
                            <a:srgbClr val="000000"/>
                          </a:solidFill>
                          <a:latin typeface="Helvetica"/>
                          <a:ea typeface="Times New Roman"/>
                          <a:cs typeface="Helvetica"/>
                        </a:rPr>
                        <a:t>how the data is presented to the user</a:t>
                      </a:r>
                      <a:r>
                        <a:rPr lang="en-GB" sz="1400" dirty="0">
                          <a:solidFill>
                            <a:srgbClr val="000000"/>
                          </a:solidFill>
                          <a:latin typeface="Helvetica"/>
                          <a:ea typeface="Times New Roman"/>
                          <a:cs typeface="Helvetica"/>
                        </a:rPr>
                        <a:t>. The </a:t>
                      </a:r>
                      <a:r>
                        <a:rPr lang="en-GB" sz="1400" b="1" dirty="0">
                          <a:solidFill>
                            <a:srgbClr val="000000"/>
                          </a:solidFill>
                          <a:latin typeface="Helvetica"/>
                          <a:ea typeface="Times New Roman"/>
                          <a:cs typeface="Helvetica"/>
                        </a:rPr>
                        <a:t>Controller component </a:t>
                      </a:r>
                      <a:r>
                        <a:rPr lang="en-GB" sz="1400" dirty="0">
                          <a:solidFill>
                            <a:srgbClr val="000000"/>
                          </a:solidFill>
                          <a:latin typeface="Helvetica"/>
                          <a:ea typeface="Times New Roman"/>
                          <a:cs typeface="Helvetica"/>
                        </a:rPr>
                        <a:t>manages </a:t>
                      </a:r>
                      <a:r>
                        <a:rPr lang="en-GB" sz="1400" b="1" dirty="0">
                          <a:solidFill>
                            <a:srgbClr val="000000"/>
                          </a:solidFill>
                          <a:latin typeface="Helvetica"/>
                          <a:ea typeface="Times New Roman"/>
                          <a:cs typeface="Helvetica"/>
                        </a:rPr>
                        <a:t>user interaction </a:t>
                      </a:r>
                      <a:r>
                        <a:rPr lang="en-GB" sz="1400" dirty="0">
                          <a:solidFill>
                            <a:srgbClr val="000000"/>
                          </a:solidFill>
                          <a:latin typeface="Helvetica"/>
                          <a:ea typeface="Times New Roman"/>
                          <a:cs typeface="Helvetica"/>
                        </a:rPr>
                        <a:t>(e.g., key presses, mouse clicks, etc.) and </a:t>
                      </a:r>
                      <a:r>
                        <a:rPr lang="en-GB" sz="1400" b="1" dirty="0">
                          <a:solidFill>
                            <a:srgbClr val="000000"/>
                          </a:solidFill>
                          <a:latin typeface="Helvetica"/>
                          <a:ea typeface="Times New Roman"/>
                          <a:cs typeface="Helvetica"/>
                        </a:rPr>
                        <a:t>passes these interactions to the View and the Model</a:t>
                      </a:r>
                      <a:r>
                        <a:rPr lang="en-GB" sz="1400" dirty="0">
                          <a:solidFill>
                            <a:srgbClr val="000000"/>
                          </a:solidFill>
                          <a:latin typeface="Helvetica"/>
                          <a:ea typeface="Times New Roman"/>
                          <a:cs typeface="Helvetica"/>
                        </a:rPr>
                        <a:t>. See Figure 6.3.</a:t>
                      </a:r>
                    </a:p>
                  </a:txBody>
                  <a:tcPr marL="68580" marR="68580" marT="0" marB="0"/>
                </a:tc>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Used when there are multiple ways to view and interact with data</a:t>
                      </a:r>
                      <a:r>
                        <a:rPr lang="en-GB" sz="1400" dirty="0">
                          <a:solidFill>
                            <a:srgbClr val="000000"/>
                          </a:solidFill>
                          <a:latin typeface="Helvetica"/>
                          <a:ea typeface="Times New Roman"/>
                          <a:cs typeface="Helvetica"/>
                        </a:rPr>
                        <a:t>. Also used when the future requirements for interaction and presentation of data are unknown. </a:t>
                      </a:r>
                    </a:p>
                  </a:txBody>
                  <a:tcPr marL="68580" marR="68580" marT="0" marB="0"/>
                </a:tc>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4</a:t>
            </a:fld>
            <a:endParaRPr lang="en-US"/>
          </a:p>
        </p:txBody>
      </p:sp>
    </p:spTree>
    <p:extLst>
      <p:ext uri="{BB962C8B-B14F-4D97-AF65-F5344CB8AC3E}">
        <p14:creationId xmlns:p14="http://schemas.microsoft.com/office/powerpoint/2010/main" val="19269187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architecture using the MVC pattern</a:t>
            </a:r>
            <a:r>
              <a:rPr lang="en-GB" dirty="0" smtClean="0"/>
              <a:t> </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pic>
        <p:nvPicPr>
          <p:cNvPr id="17410" name="Picture 2" descr="6"/>
          <p:cNvPicPr>
            <a:picLocks noChangeAspect="1" noChangeArrowheads="1"/>
          </p:cNvPicPr>
          <p:nvPr/>
        </p:nvPicPr>
        <p:blipFill>
          <a:blip r:embed="rId2"/>
          <a:srcRect b="-8466"/>
          <a:stretch>
            <a:fillRect/>
          </a:stretch>
        </p:blipFill>
        <p:spPr bwMode="auto">
          <a:xfrm>
            <a:off x="3690591" y="1828801"/>
            <a:ext cx="4565650" cy="4194175"/>
          </a:xfrm>
          <a:prstGeom prst="rect">
            <a:avLst/>
          </a:prstGeom>
          <a:noFill/>
          <a:ln w="9525">
            <a:noFill/>
            <a:miter lim="800000"/>
            <a:headEnd/>
            <a:tailEnd/>
          </a:ln>
        </p:spPr>
      </p:pic>
    </p:spTree>
    <p:extLst>
      <p:ext uri="{BB962C8B-B14F-4D97-AF65-F5344CB8AC3E}">
        <p14:creationId xmlns:p14="http://schemas.microsoft.com/office/powerpoint/2010/main" val="35319822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Layered architecture pattern</a:t>
            </a:r>
            <a:r>
              <a:rPr lang="en-GB" dirty="0" smtClean="0"/>
              <a:t> </a:t>
            </a:r>
            <a:endParaRPr lang="en-US" dirty="0"/>
          </a:p>
        </p:txBody>
      </p:sp>
      <p:graphicFrame>
        <p:nvGraphicFramePr>
          <p:cNvPr id="4" name="Content Placeholder 3"/>
          <p:cNvGraphicFramePr>
            <a:graphicFrameLocks noGrp="1"/>
          </p:cNvGraphicFramePr>
          <p:nvPr>
            <p:ph idx="1"/>
            <p:extLst/>
          </p:nvPr>
        </p:nvGraphicFramePr>
        <p:xfrm>
          <a:off x="2548689" y="1621197"/>
          <a:ext cx="7190386" cy="4638040"/>
        </p:xfrm>
        <a:graphic>
          <a:graphicData uri="http://schemas.openxmlformats.org/drawingml/2006/table">
            <a:tbl>
              <a:tblPr firstRow="1" bandRow="1">
                <a:tableStyleId>{5C22544A-7EE6-4342-B048-85BDC9FD1C3A}</a:tableStyleId>
              </a:tblPr>
              <a:tblGrid>
                <a:gridCol w="1961618"/>
                <a:gridCol w="5228768"/>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t>
                      </a:r>
                      <a:r>
                        <a:rPr lang="en-GB" sz="1400" b="1" dirty="0" smtClean="0">
                          <a:solidFill>
                            <a:srgbClr val="000000"/>
                          </a:solidFill>
                          <a:latin typeface="Helvetica"/>
                          <a:ea typeface="Times New Roman"/>
                          <a:cs typeface="Helvetica"/>
                        </a:rPr>
                        <a:t>architecture</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a:t>
                      </a:r>
                      <a:r>
                        <a:rPr lang="en-GB" sz="1400" b="1" dirty="0">
                          <a:solidFill>
                            <a:srgbClr val="000000"/>
                          </a:solidFill>
                          <a:latin typeface="Helvetica"/>
                          <a:ea typeface="Times New Roman"/>
                          <a:cs typeface="Helvetica"/>
                        </a:rPr>
                        <a:t>the system into layers with related functionality associated with each layer</a:t>
                      </a:r>
                      <a:r>
                        <a:rPr lang="en-GB" sz="1400" dirty="0">
                          <a:solidFill>
                            <a:srgbClr val="000000"/>
                          </a:solidFill>
                          <a:latin typeface="Helvetica"/>
                          <a:ea typeface="Times New Roman"/>
                          <a:cs typeface="Helvetica"/>
                        </a:rPr>
                        <a:t>. A layer provides services to the layer above it so the lowest-level layers represent core services that are likely to be used throughout the system. See Figure 6.6.</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Used when building new facilities on top of existing systems</a:t>
                      </a:r>
                      <a:r>
                        <a:rPr lang="en-GB" sz="1400" dirty="0">
                          <a:solidFill>
                            <a:srgbClr val="000000"/>
                          </a:solidFill>
                          <a:latin typeface="Helvetica"/>
                          <a:ea typeface="Times New Roman"/>
                          <a:cs typeface="Helvetica"/>
                        </a:rPr>
                        <a:t>; when the development is spread across several teams with each team responsibility for a layer of functionality; when there is a requirement for multi-level security.</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6</a:t>
            </a:fld>
            <a:endParaRPr lang="en-US"/>
          </a:p>
        </p:txBody>
      </p:sp>
    </p:spTree>
    <p:extLst>
      <p:ext uri="{BB962C8B-B14F-4D97-AF65-F5344CB8AC3E}">
        <p14:creationId xmlns:p14="http://schemas.microsoft.com/office/powerpoint/2010/main" val="20881055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iLearn system</a:t>
            </a:r>
            <a:r>
              <a:rPr lang="en-GB" dirty="0" smtClean="0"/>
              <a:t> </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7</a:t>
            </a:fld>
            <a:endParaRPr lang="en-US"/>
          </a:p>
        </p:txBody>
      </p:sp>
      <p:pic>
        <p:nvPicPr>
          <p:cNvPr id="7" name="Picture 6" descr="6.9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037" y="1585961"/>
            <a:ext cx="5781175" cy="4810291"/>
          </a:xfrm>
          <a:prstGeom prst="rect">
            <a:avLst/>
          </a:prstGeom>
        </p:spPr>
      </p:pic>
    </p:spTree>
    <p:extLst>
      <p:ext uri="{BB962C8B-B14F-4D97-AF65-F5344CB8AC3E}">
        <p14:creationId xmlns:p14="http://schemas.microsoft.com/office/powerpoint/2010/main" val="24464145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Repository pattern</a:t>
            </a:r>
            <a:r>
              <a:rPr lang="en-GB" dirty="0" smtClean="0"/>
              <a:t> </a:t>
            </a:r>
            <a:endParaRPr lang="en-US" dirty="0"/>
          </a:p>
        </p:txBody>
      </p:sp>
      <p:graphicFrame>
        <p:nvGraphicFramePr>
          <p:cNvPr id="4" name="Content Placeholder 3"/>
          <p:cNvGraphicFramePr>
            <a:graphicFrameLocks noGrp="1"/>
          </p:cNvGraphicFramePr>
          <p:nvPr>
            <p:ph idx="1"/>
            <p:extLst/>
          </p:nvPr>
        </p:nvGraphicFramePr>
        <p:xfrm>
          <a:off x="2737851" y="1417638"/>
          <a:ext cx="6595874" cy="5064760"/>
        </p:xfrm>
        <a:graphic>
          <a:graphicData uri="http://schemas.openxmlformats.org/drawingml/2006/table">
            <a:tbl>
              <a:tblPr firstRow="1" bandRow="1">
                <a:tableStyleId>{5C22544A-7EE6-4342-B048-85BDC9FD1C3A}</a:tableStyleId>
              </a:tblPr>
              <a:tblGrid>
                <a:gridCol w="1550354"/>
                <a:gridCol w="504552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a:t>
                      </a:r>
                      <a:r>
                        <a:rPr lang="en-GB" sz="1400" b="1" dirty="0" smtClean="0">
                          <a:solidFill>
                            <a:srgbClr val="000000"/>
                          </a:solidFill>
                          <a:latin typeface="Helvetica"/>
                          <a:ea typeface="Times New Roman"/>
                          <a:cs typeface="Helvetica"/>
                        </a:rPr>
                        <a:t> </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All data in a system is managed in a central repository that is accessible to all system components</a:t>
                      </a:r>
                      <a:r>
                        <a:rPr lang="en-GB" sz="1400" dirty="0">
                          <a:solidFill>
                            <a:srgbClr val="000000"/>
                          </a:solidFill>
                          <a:latin typeface="Helvetica"/>
                          <a:ea typeface="Times New Roman"/>
                          <a:cs typeface="Helvetica"/>
                        </a:rPr>
                        <a:t>. Components do not interact directly, only through the repository. </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You should use this pattern when you have a system in which large volumes of information are generated that has to be stored for a long time</a:t>
                      </a:r>
                      <a:r>
                        <a:rPr lang="en-GB" sz="1400" dirty="0">
                          <a:solidFill>
                            <a:srgbClr val="000000"/>
                          </a:solidFill>
                          <a:latin typeface="Helvetica"/>
                          <a:ea typeface="Times New Roman"/>
                          <a:cs typeface="Helvetica"/>
                        </a:rPr>
                        <a:t>. You may also use it in data-driven systems where the inclusion of data in the repository triggers an action or tool.</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8</a:t>
            </a:fld>
            <a:endParaRPr lang="en-US"/>
          </a:p>
        </p:txBody>
      </p:sp>
    </p:spTree>
    <p:extLst>
      <p:ext uri="{BB962C8B-B14F-4D97-AF65-F5344CB8AC3E}">
        <p14:creationId xmlns:p14="http://schemas.microsoft.com/office/powerpoint/2010/main" val="8395496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an IDE</a:t>
            </a:r>
            <a:r>
              <a:rPr lang="en-GB" dirty="0" smtClean="0"/>
              <a:t> </a:t>
            </a:r>
            <a:endParaRPr lang="en-US" dirty="0"/>
          </a:p>
        </p:txBody>
      </p:sp>
      <p:pic>
        <p:nvPicPr>
          <p:cNvPr id="4" name="Content Placeholder 3" descr="6.9 RepositoryIDE.eps"/>
          <p:cNvPicPr>
            <a:picLocks noGrp="1" noChangeAspect="1"/>
          </p:cNvPicPr>
          <p:nvPr>
            <p:ph idx="1"/>
          </p:nvPr>
        </p:nvPicPr>
        <p:blipFill>
          <a:blip r:embed="rId3"/>
          <a:srcRect t="-12287" b="-12287"/>
          <a:stretch>
            <a:fillRect/>
          </a:stretch>
        </p:blipFill>
        <p:spPr>
          <a:xfrm>
            <a:off x="2278457" y="1600201"/>
            <a:ext cx="7244433" cy="3984159"/>
          </a:xfrm>
        </p:spPr>
      </p:pic>
      <p:sp>
        <p:nvSpPr>
          <p:cNvPr id="5" name="Slide Number Placeholder 4"/>
          <p:cNvSpPr>
            <a:spLocks noGrp="1"/>
          </p:cNvSpPr>
          <p:nvPr>
            <p:ph type="sldNum" sz="quarter" idx="12"/>
          </p:nvPr>
        </p:nvSpPr>
        <p:spPr/>
        <p:txBody>
          <a:bodyPr/>
          <a:lstStyle/>
          <a:p>
            <a:fld id="{EC33B370-F672-B743-B3AF-248A63C17270}" type="slidenum">
              <a:rPr lang="en-US" smtClean="0"/>
              <a:pPr/>
              <a:t>9</a:t>
            </a:fld>
            <a:endParaRPr lang="en-US"/>
          </a:p>
        </p:txBody>
      </p:sp>
    </p:spTree>
    <p:extLst>
      <p:ext uri="{BB962C8B-B14F-4D97-AF65-F5344CB8AC3E}">
        <p14:creationId xmlns:p14="http://schemas.microsoft.com/office/powerpoint/2010/main" val="21703116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1280</Words>
  <Application>Microsoft Office PowerPoint</Application>
  <PresentationFormat>Widescreen</PresentationFormat>
  <Paragraphs>120</Paragraphs>
  <Slides>15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ＭＳ Ｐゴシック</vt:lpstr>
      <vt:lpstr>Arial</vt:lpstr>
      <vt:lpstr>Calibri</vt:lpstr>
      <vt:lpstr>Calibri Light</vt:lpstr>
      <vt:lpstr>Helvetica</vt:lpstr>
      <vt:lpstr>Tahoma</vt:lpstr>
      <vt:lpstr>Times New Roman</vt:lpstr>
      <vt:lpstr>Wingdings</vt:lpstr>
      <vt:lpstr>Office Theme</vt:lpstr>
      <vt:lpstr>PowerPoint Presentation</vt:lpstr>
      <vt:lpstr>PowerPoint Presentation</vt:lpstr>
      <vt:lpstr>PowerPoint Presentation</vt:lpstr>
      <vt:lpstr>The Model-View-Controller (MVC) pattern </vt:lpstr>
      <vt:lpstr>Web application architecture using the MVC pattern </vt:lpstr>
      <vt:lpstr>The Layered architecture pattern </vt:lpstr>
      <vt:lpstr>The architecture of the iLearn system </vt:lpstr>
      <vt:lpstr>The Repository pattern </vt:lpstr>
      <vt:lpstr>A repository architecture for an IDE </vt:lpstr>
      <vt:lpstr>The Client–server pattern </vt:lpstr>
      <vt:lpstr>A client–server architecture for a film library </vt:lpstr>
      <vt:lpstr>The Pipe and Filter pattern </vt:lpstr>
      <vt:lpstr>An example of the pipe and filter architecture used in a payments system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cp:revision>
  <dcterms:created xsi:type="dcterms:W3CDTF">2020-10-07T19:04:41Z</dcterms:created>
  <dcterms:modified xsi:type="dcterms:W3CDTF">2020-10-21T16:29:13Z</dcterms:modified>
</cp:coreProperties>
</file>