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9" r:id="rId3"/>
    <p:sldId id="260" r:id="rId4"/>
    <p:sldId id="262" r:id="rId5"/>
    <p:sldId id="261" r:id="rId6"/>
    <p:sldId id="266" r:id="rId7"/>
    <p:sldId id="263" r:id="rId8"/>
    <p:sldId id="258" r:id="rId9"/>
    <p:sldId id="264" r:id="rId10"/>
    <p:sldId id="270" r:id="rId11"/>
    <p:sldId id="267" r:id="rId12"/>
    <p:sldId id="271" r:id="rId13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27"/>
    <p:restoredTop sz="94672"/>
  </p:normalViewPr>
  <p:slideViewPr>
    <p:cSldViewPr snapToGrid="0" snapToObjects="1">
      <p:cViewPr varScale="1">
        <p:scale>
          <a:sx n="95" d="100"/>
          <a:sy n="95" d="100"/>
        </p:scale>
        <p:origin x="19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E8622-3B9D-874F-969D-8D2EBF674C5F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8317-F441-BE4A-B427-300B74E98B96}" type="slidenum">
              <a:rPr lang="fr-FR" smtClean="0"/>
              <a:t>‹N›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03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8CA91-25C4-6541-A1F8-5FD7EA519B25}" type="datetimeFigureOut">
              <a:t>22.05.23</a:t>
            </a:fld>
            <a:endParaRPr lang="it-IT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/>
              <a:t>Cliquez pour modifier les styles du texte du masque</a:t>
            </a:r>
          </a:p>
          <a:p>
            <a:pPr lvl="1"/>
            <a:r>
              <a:rPr lang="fr-CH"/>
              <a:t>Deuxième niveau</a:t>
            </a:r>
          </a:p>
          <a:p>
            <a:pPr lvl="2"/>
            <a:r>
              <a:rPr lang="fr-CH"/>
              <a:t>Troisième niveau</a:t>
            </a:r>
          </a:p>
          <a:p>
            <a:pPr lvl="3"/>
            <a:r>
              <a:rPr lang="fr-CH"/>
              <a:t>Quatrième niveau</a:t>
            </a:r>
          </a:p>
          <a:p>
            <a:pPr lvl="4"/>
            <a:r>
              <a:rPr lang="fr-CH"/>
              <a:t>Cinquième niveau</a:t>
            </a:r>
            <a:endParaRPr lang="it-IT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55A29-BDFD-A64B-B9F2-765BE89E79FD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751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 dirty="0"/>
              <a:t>	</a:t>
            </a:r>
            <a:endParaRPr lang="it-CH" sz="1200" dirty="0"/>
          </a:p>
          <a:p>
            <a:pPr eaLnBrk="1" hangingPunct="1">
              <a:defRPr/>
            </a:pPr>
            <a:endParaRPr lang="it-IT" dirty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10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11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12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2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 dirty="0"/>
              <a:t>	</a:t>
            </a:r>
            <a:endParaRPr lang="it-CH" sz="1200" dirty="0"/>
          </a:p>
          <a:p>
            <a:pPr eaLnBrk="1" hangingPunct="1">
              <a:defRPr/>
            </a:pPr>
            <a:endParaRPr lang="it-IT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3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 dirty="0"/>
              <a:t>	</a:t>
            </a:r>
            <a:endParaRPr lang="it-CH" sz="1200" dirty="0"/>
          </a:p>
          <a:p>
            <a:pPr eaLnBrk="1" hangingPunct="1">
              <a:defRPr/>
            </a:pPr>
            <a:endParaRPr lang="it-IT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4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5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6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 dirty="0"/>
              <a:t>	</a:t>
            </a:r>
            <a:endParaRPr lang="it-CH" sz="1200" dirty="0"/>
          </a:p>
          <a:p>
            <a:pPr eaLnBrk="1" hangingPunct="1">
              <a:defRPr/>
            </a:pPr>
            <a:endParaRPr lang="it-IT" dirty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7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8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 dirty="0"/>
              <a:t>	</a:t>
            </a:r>
            <a:endParaRPr lang="it-CH" sz="1200" dirty="0"/>
          </a:p>
          <a:p>
            <a:pPr eaLnBrk="1" hangingPunct="1">
              <a:defRPr/>
            </a:pPr>
            <a:endParaRPr lang="it-IT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178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2A2C74-855F-A14A-8AC4-57CD853D8A40}" type="slidenum">
              <a:rPr lang="it-IT">
                <a:solidFill>
                  <a:prstClr val="black"/>
                </a:solidFill>
                <a:latin typeface="Calibri"/>
              </a:rPr>
              <a:pPr>
                <a:defRPr/>
              </a:pPr>
              <a:t>9</a:t>
            </a:fld>
            <a:endParaRPr lang="it-IT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sz="1200" i="1"/>
              <a:t>	</a:t>
            </a:r>
            <a:endParaRPr lang="it-CH" sz="1200"/>
          </a:p>
          <a:p>
            <a:pPr eaLnBrk="1" hangingPunct="1">
              <a:defRPr/>
            </a:pPr>
            <a:endParaRPr lang="it-IT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CH"/>
              <a:t>Fare clic per modificare lo stile del sottotitolo dello schema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7F5E0-6B2B-FD45-95F6-D779E31DF4BE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79254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77DDB-D21C-5F48-9913-D9F5548AE55C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566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48450" y="304800"/>
            <a:ext cx="2038351" cy="6019800"/>
          </a:xfrm>
        </p:spPr>
        <p:txBody>
          <a:bodyPr vert="eaVert"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962651" cy="6019800"/>
          </a:xfrm>
        </p:spPr>
        <p:txBody>
          <a:bodyPr vert="eaVert"/>
          <a:lstStyle/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5C9AA-14E0-C94B-8FF9-9BC8A86536A0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0010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9BF898-EF3F-4C43-B5DA-6E5B6DF00BA4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763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9973-0326-A046-8315-563186F3D1BA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8387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33401" y="1219200"/>
            <a:ext cx="4000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1" y="1219200"/>
            <a:ext cx="4000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42DD1-3CDD-D246-89F6-8EED3EDB16BB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03694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1DB12-45D1-0741-9657-5B3A0638875C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845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66BB2-2EA0-0247-829B-BE00105B7477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445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F203B-1D60-4B45-98CC-AD6226915434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00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  <a:p>
            <a:pPr lvl="1"/>
            <a:r>
              <a:rPr lang="fr-CH"/>
              <a:t>Secondo livello</a:t>
            </a:r>
          </a:p>
          <a:p>
            <a:pPr lvl="2"/>
            <a:r>
              <a:rPr lang="fr-CH"/>
              <a:t>Terzo livello</a:t>
            </a:r>
          </a:p>
          <a:p>
            <a:pPr lvl="3"/>
            <a:r>
              <a:rPr lang="fr-CH"/>
              <a:t>Quarto livello</a:t>
            </a:r>
          </a:p>
          <a:p>
            <a:pPr lvl="4"/>
            <a:r>
              <a:rPr lang="fr-CH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3F577F-D2D9-E146-8C28-0CE95804D714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9670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Fare clic per modificare gli stili del testo dello schema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6732A-A131-CC42-BC83-85F0C1AEFDFE}" type="slidenum">
              <a:rPr lang="it-IT">
                <a:solidFill>
                  <a:srgbClr val="000000"/>
                </a:solidFill>
                <a:latin typeface="Verdana"/>
                <a:ea typeface="ＭＳ Ｐゴシック"/>
              </a:rPr>
              <a:pPr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8202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153400" cy="762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Cliquez et modifiez le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153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400800"/>
            <a:ext cx="571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it-IT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FDA74A2-E27D-1B40-A39F-DC71E40D4D12}" type="slidenum">
              <a:rPr lang="it-IT">
                <a:solidFill>
                  <a:srgbClr val="000000"/>
                </a:solidFill>
                <a:latin typeface="Verdana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‹N›</a:t>
            </a:fld>
            <a:endParaRPr lang="it-IT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41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8524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271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90688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4pPr>
      <a:lvl5pPr marL="2109788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5pPr>
      <a:lvl6pPr marL="2566988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6pPr>
      <a:lvl7pPr marL="3024188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7pPr>
      <a:lvl8pPr marL="3481388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8pPr>
      <a:lvl9pPr marL="3938588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32646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b="1" dirty="0"/>
              <a:t>Lyra					http://</a:t>
            </a:r>
            <a:r>
              <a:rPr lang="it-IT" b="1" dirty="0" err="1"/>
              <a:t>lyra.unil.ch</a:t>
            </a:r>
            <a:endParaRPr lang="it-IT" b="1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Epistulae</a:t>
            </a:r>
            <a:r>
              <a:rPr lang="it-IT" b="1" i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	</a:t>
            </a:r>
            <a:r>
              <a:rPr lang="it-IT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http://</a:t>
            </a:r>
            <a:r>
              <a:rPr lang="it-IT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epistulae.unil.ch</a:t>
            </a:r>
            <a:endParaRPr lang="it-IT" sz="1400" b="1" i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 i="1">
                <a:cs typeface="+mj-cs"/>
              </a:rPr>
              <a:t>Simone Albonico</a:t>
            </a: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Missiva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numero			</a:t>
            </a:r>
            <a:r>
              <a:rPr lang="it-IT" sz="1400" dirty="0"/>
              <a:t>numero attribuito dal compilatore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dati primari 		</a:t>
            </a:r>
            <a:r>
              <a:rPr lang="it-IT" sz="1400" dirty="0"/>
              <a:t>mittente*</a:t>
            </a:r>
            <a:r>
              <a:rPr lang="it-IT" sz="1400" baseline="30000" dirty="0"/>
              <a:t>?</a:t>
            </a:r>
            <a:r>
              <a:rPr lang="it-IT" sz="1400" dirty="0"/>
              <a:t>, </a:t>
            </a:r>
            <a:r>
              <a:rPr lang="it-IT" sz="1400" dirty="0" err="1"/>
              <a:t>destinario</a:t>
            </a:r>
            <a:r>
              <a:rPr lang="it-IT" sz="1400" dirty="0"/>
              <a:t>*</a:t>
            </a:r>
            <a:r>
              <a:rPr lang="it-IT" sz="1400" baseline="30000" dirty="0"/>
              <a:t>?</a:t>
            </a:r>
            <a:r>
              <a:rPr lang="it-IT" sz="1400" dirty="0"/>
              <a:t>, data</a:t>
            </a:r>
            <a:r>
              <a:rPr lang="it-IT" sz="1400" baseline="30000" dirty="0"/>
              <a:t>?</a:t>
            </a:r>
            <a:r>
              <a:rPr lang="it-IT" sz="1400" dirty="0"/>
              <a:t>, partenza, arrivo, inviata</a:t>
            </a:r>
            <a:r>
              <a:rPr lang="it-IT" sz="1400" baseline="30000" dirty="0"/>
              <a:t>/</a:t>
            </a:r>
            <a:r>
              <a:rPr lang="it-IT" sz="1400" dirty="0"/>
              <a:t>, ricevuta</a:t>
            </a:r>
            <a:r>
              <a:rPr lang="it-IT" sz="1400" baseline="30000" dirty="0"/>
              <a:t>/</a:t>
            </a: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tradizione	</a:t>
            </a:r>
            <a:r>
              <a:rPr lang="it-IT" sz="1400" dirty="0" err="1"/>
              <a:t>docc</a:t>
            </a:r>
            <a:r>
              <a:rPr lang="it-IT" sz="1400" dirty="0"/>
              <a:t>.*	tipo di documento, originalità, tipo di scrittura, tipo di documento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fisico (e dimensioni), posizione (ordinamento e posizione nel ms.),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firmata</a:t>
            </a:r>
            <a:r>
              <a:rPr lang="it-IT" sz="1400" baseline="30000" dirty="0"/>
              <a:t>/</a:t>
            </a:r>
            <a:r>
              <a:rPr lang="it-IT" sz="1400" dirty="0"/>
              <a:t>, firma autografa</a:t>
            </a:r>
            <a:r>
              <a:rPr lang="it-IT" sz="1400" baseline="30000" dirty="0"/>
              <a:t>/</a:t>
            </a:r>
            <a:r>
              <a:rPr lang="it-IT" sz="1400" dirty="0"/>
              <a:t>, indirizzo</a:t>
            </a:r>
            <a:r>
              <a:rPr lang="it-IT" sz="1400" baseline="30000" dirty="0"/>
              <a:t>/</a:t>
            </a:r>
            <a:r>
              <a:rPr lang="it-IT" sz="1400" dirty="0"/>
              <a:t>, indirizzo su busta</a:t>
            </a:r>
            <a:r>
              <a:rPr lang="it-IT" sz="1400" baseline="30000" dirty="0"/>
              <a:t>/</a:t>
            </a:r>
            <a:r>
              <a:rPr lang="it-IT" sz="1400" dirty="0"/>
              <a:t>, segni di 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piegatura, correzioni, note di segreteria, elementi non verbali</a:t>
            </a:r>
            <a:r>
              <a:rPr lang="it-IT" sz="1400" baseline="30000" dirty="0"/>
              <a:t>/</a:t>
            </a:r>
            <a:r>
              <a:rPr lang="it-IT" sz="1400" dirty="0"/>
              <a:t>,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</a:t>
            </a:r>
            <a:r>
              <a:rPr lang="it-IT" sz="1400" dirty="0" err="1"/>
              <a:t>edd</a:t>
            </a:r>
            <a:r>
              <a:rPr lang="it-IT" sz="1400" dirty="0"/>
              <a:t>.*	posizione (ordinamento e posizione nell’edizione)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descrizione		</a:t>
            </a:r>
            <a:r>
              <a:rPr lang="it-IT" sz="1400" dirty="0"/>
              <a:t>lingua*, incipit, </a:t>
            </a:r>
            <a:r>
              <a:rPr lang="it-IT" sz="1400" dirty="0" err="1"/>
              <a:t>explicit</a:t>
            </a:r>
            <a:r>
              <a:rPr lang="it-IT" sz="1400" dirty="0"/>
              <a:t>, regesto, indirizzo, </a:t>
            </a:r>
            <a:r>
              <a:rPr lang="it-IT" dirty="0"/>
              <a:t>testo</a:t>
            </a:r>
            <a:r>
              <a:rPr lang="it-IT" sz="1400" dirty="0"/>
              <a:t>, firma, note di 				segreteria, indici, </a:t>
            </a:r>
            <a:r>
              <a:rPr lang="it-IT" sz="1400" dirty="0" err="1"/>
              <a:t>p.s.</a:t>
            </a:r>
            <a:r>
              <a:rPr lang="it-IT" sz="1400" baseline="30000" dirty="0"/>
              <a:t> /</a:t>
            </a: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</a:t>
            </a:r>
            <a:r>
              <a:rPr lang="it-IT" dirty="0"/>
              <a:t>bibliografia*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</a:t>
            </a:r>
            <a:r>
              <a:rPr lang="it-IT" sz="1400" b="1" dirty="0"/>
              <a:t>* uno o più		</a:t>
            </a:r>
            <a:r>
              <a:rPr lang="it-IT" sz="1400" b="1" baseline="30000" dirty="0"/>
              <a:t>?</a:t>
            </a:r>
            <a:r>
              <a:rPr lang="it-IT" sz="1400" b="1" dirty="0"/>
              <a:t> congetturale		</a:t>
            </a:r>
            <a:r>
              <a:rPr lang="it-IT" sz="1400" b="1" baseline="30000" dirty="0"/>
              <a:t>/</a:t>
            </a:r>
            <a:r>
              <a:rPr lang="it-IT" sz="1400" b="1" dirty="0"/>
              <a:t> sì/no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Epistulae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0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Funzioni interne per lo studioso-schedatore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a) ambiente digitale ~ manipolazione esterna dei dati e stampa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b) scambio dei dati in formato standard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a)	Selezione, ordinamento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Estrazione di indici costantemente aggiornati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– interattivi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– in formato testo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– in formato .</a:t>
            </a:r>
            <a:r>
              <a:rPr lang="it-IT" dirty="0" err="1"/>
              <a:t>csv</a:t>
            </a:r>
            <a:r>
              <a:rPr lang="it-IT" dirty="0"/>
              <a:t> 	</a:t>
            </a:r>
            <a:r>
              <a:rPr lang="it-IT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dirty="0"/>
              <a:t> foglio di calcolo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			</a:t>
            </a:r>
            <a:r>
              <a:rPr lang="it-IT" sz="14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it-IT" dirty="0">
                <a:ea typeface="Wingdings"/>
                <a:cs typeface="Wingdings"/>
                <a:sym typeface="Wingdings"/>
              </a:rPr>
              <a:t> tabella/word/pdf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>
              <a:ea typeface="Wingdings"/>
              <a:cs typeface="Wingdings"/>
              <a:sym typeface="Wingdings"/>
            </a:endParaRP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>
                <a:ea typeface="Wingdings"/>
                <a:cs typeface="Wingdings"/>
                <a:sym typeface="Wingdings"/>
              </a:rPr>
              <a:t>		b)	Formato TEI/XML (</a:t>
            </a:r>
            <a:r>
              <a:rPr lang="it-IT" dirty="0" err="1">
                <a:ea typeface="Wingdings"/>
                <a:cs typeface="Wingdings"/>
                <a:sym typeface="Wingdings"/>
              </a:rPr>
              <a:t>correspDesc</a:t>
            </a:r>
            <a:r>
              <a:rPr lang="it-IT" dirty="0">
                <a:ea typeface="Wingdings"/>
                <a:cs typeface="Wingdings"/>
                <a:sym typeface="Wingdings"/>
              </a:rPr>
              <a:t>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(</a:t>
            </a:r>
            <a:r>
              <a:rPr lang="it-IT" sz="1600" b="1" dirty="0"/>
              <a:t>funzioni già ereditate dal sito </a:t>
            </a:r>
            <a:r>
              <a:rPr lang="it-IT" sz="1600" b="1" i="1" dirty="0" err="1"/>
              <a:t>alessandromanzoni.org</a:t>
            </a:r>
            <a:r>
              <a:rPr lang="it-IT" sz="1600" dirty="0"/>
              <a:t>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Epistulae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4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Un solo strumento per molti (</a:t>
            </a:r>
            <a:r>
              <a:rPr lang="it-IT" sz="1400" dirty="0"/>
              <a:t>singoli ricercatori e gruppi di ricerca</a:t>
            </a:r>
            <a:r>
              <a:rPr lang="it-IT" dirty="0"/>
              <a:t>): contenimento significativo dei costi di realizzazione informatica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Soluzioni durevoli, trasformabili, interoperabili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Digitale permeabile, passaggio facile dai bit alla carta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Responsabilità scientifiche di singoli progetti e di singoli ricercatori pienamente riconoscibili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Costruzione di strumenti condivisi e a disposizione della comunità, convergenza di più progetti su un solo strumento (come in AR…)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 dirty="0" err="1"/>
              <a:t>Epistulae</a:t>
            </a:r>
            <a:r>
              <a:rPr lang="it-IT" sz="2000" dirty="0"/>
              <a:t> e Lyra</a:t>
            </a:r>
            <a:endParaRPr lang="it-IT" sz="2000" dirty="0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32646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Rasta		</a:t>
            </a:r>
            <a:r>
              <a:rPr lang="it-IT" b="1" dirty="0"/>
              <a:t>2004-2016</a:t>
            </a:r>
            <a:r>
              <a:rPr lang="it-IT" dirty="0"/>
              <a:t>	http://</a:t>
            </a:r>
            <a:r>
              <a:rPr lang="it-IT" dirty="0" err="1"/>
              <a:t>rasta.unipv.it</a:t>
            </a:r>
            <a:r>
              <a:rPr lang="it-IT" dirty="0"/>
              <a:t>/		19 libri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  19		libri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495 	autori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7042		poesie		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      12595		attestazioni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30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i="1" dirty="0"/>
              <a:t>Rasta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schedatura in Access </a:t>
            </a:r>
            <a:r>
              <a:rPr lang="it-IT" dirty="0" err="1"/>
              <a:t>db</a:t>
            </a:r>
            <a:r>
              <a:rPr lang="it-IT" dirty="0"/>
              <a:t> (Windows)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pubblicazione sul web in </a:t>
            </a:r>
            <a:r>
              <a:rPr lang="it-IT" dirty="0" err="1"/>
              <a:t>db</a:t>
            </a:r>
            <a:r>
              <a:rPr lang="it-IT" dirty="0"/>
              <a:t> MySQL con funzioni di ricerca, selezione, ordinamento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</a:t>
            </a:r>
            <a:r>
              <a:rPr lang="it-IT" b="1" dirty="0"/>
              <a:t>Libro 1							Libro 9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testo 1				poesia 7			…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testo 2				poesia 137			testo 113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testo 3				poesia 5125			testo 114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…					poesia	6212			testo 115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testo #							testo 116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					…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					testo #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  <p:cxnSp>
        <p:nvCxnSpPr>
          <p:cNvPr id="3" name="Connecteur droit 2"/>
          <p:cNvCxnSpPr/>
          <p:nvPr/>
        </p:nvCxnSpPr>
        <p:spPr bwMode="auto">
          <a:xfrm>
            <a:off x="1611851" y="3581508"/>
            <a:ext cx="2018885" cy="0"/>
          </a:xfrm>
          <a:prstGeom prst="line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Connecteur droit 9"/>
          <p:cNvCxnSpPr/>
          <p:nvPr/>
        </p:nvCxnSpPr>
        <p:spPr bwMode="auto">
          <a:xfrm flipV="1">
            <a:off x="1611851" y="3994390"/>
            <a:ext cx="2018885" cy="27088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Connecteur droit 10"/>
          <p:cNvCxnSpPr/>
          <p:nvPr/>
        </p:nvCxnSpPr>
        <p:spPr bwMode="auto">
          <a:xfrm>
            <a:off x="5421682" y="3994390"/>
            <a:ext cx="1904915" cy="1817494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Connecteur droit 12"/>
          <p:cNvCxnSpPr/>
          <p:nvPr/>
        </p:nvCxnSpPr>
        <p:spPr bwMode="auto">
          <a:xfrm>
            <a:off x="5307712" y="3581508"/>
            <a:ext cx="2018885" cy="683766"/>
          </a:xfrm>
          <a:prstGeom prst="line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Connecteur droit 15"/>
          <p:cNvCxnSpPr/>
          <p:nvPr/>
        </p:nvCxnSpPr>
        <p:spPr bwMode="auto">
          <a:xfrm flipV="1">
            <a:off x="1611851" y="4265274"/>
            <a:ext cx="2018885" cy="830286"/>
          </a:xfrm>
          <a:prstGeom prst="lin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Connecteur droit 18"/>
          <p:cNvCxnSpPr/>
          <p:nvPr/>
        </p:nvCxnSpPr>
        <p:spPr bwMode="auto">
          <a:xfrm>
            <a:off x="5545193" y="4265274"/>
            <a:ext cx="1781404" cy="830286"/>
          </a:xfrm>
          <a:prstGeom prst="line">
            <a:avLst/>
          </a:prstGeom>
          <a:noFill/>
          <a:ln w="19050" cap="flat" cmpd="sng" algn="ctr">
            <a:solidFill>
              <a:srgbClr val="008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Connecteur droit 22"/>
          <p:cNvCxnSpPr/>
          <p:nvPr/>
        </p:nvCxnSpPr>
        <p:spPr bwMode="auto">
          <a:xfrm>
            <a:off x="1611851" y="3994390"/>
            <a:ext cx="2018885" cy="683766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Connecteur droit 23"/>
          <p:cNvCxnSpPr/>
          <p:nvPr/>
        </p:nvCxnSpPr>
        <p:spPr bwMode="auto">
          <a:xfrm flipV="1">
            <a:off x="5545193" y="3994390"/>
            <a:ext cx="1781404" cy="683766"/>
          </a:xfrm>
          <a:prstGeom prst="line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153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9403" y="1207476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Rasta &gt; </a:t>
            </a:r>
            <a:r>
              <a:rPr lang="it-IT" b="1" dirty="0"/>
              <a:t>Lyra 2016-2022</a:t>
            </a:r>
            <a:r>
              <a:rPr lang="it-IT" dirty="0"/>
              <a:t>		  59	libri</a:t>
            </a:r>
            <a:r>
              <a:rPr lang="it-IT" sz="1400" dirty="0"/>
              <a:t> 	   (30 </a:t>
            </a:r>
            <a:r>
              <a:rPr lang="it-IT" sz="1400" dirty="0" err="1"/>
              <a:t>misc</a:t>
            </a:r>
            <a:r>
              <a:rPr lang="it-IT" sz="1400" dirty="0"/>
              <a:t>., 29 </a:t>
            </a:r>
            <a:r>
              <a:rPr lang="it-IT" sz="1400" dirty="0" err="1"/>
              <a:t>monogr</a:t>
            </a:r>
            <a:r>
              <a:rPr lang="it-IT" sz="1400" dirty="0"/>
              <a:t>.)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707 autori (2’044)	nomi	  </a:t>
            </a:r>
            <a:r>
              <a:rPr lang="it-IT" sz="1400" dirty="0"/>
              <a:t>(495 autori Rasta)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					      20’308	poesie 	  </a:t>
            </a:r>
            <a:r>
              <a:rPr lang="it-IT" sz="1400" dirty="0"/>
              <a:t>(7042 Rasta)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pronti per la pubblicazione	  13	libri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compilazione via web		</a:t>
            </a:r>
            <a:r>
              <a:rPr lang="it-IT"/>
              <a:t>  54</a:t>
            </a:r>
            <a:r>
              <a:rPr lang="it-IT" dirty="0"/>
              <a:t>	utenti attivi</a:t>
            </a:r>
            <a:br>
              <a:rPr lang="it-IT" dirty="0"/>
            </a:br>
            <a:r>
              <a:rPr lang="it-IT" dirty="0"/>
              <a:t>							</a:t>
            </a:r>
            <a:r>
              <a:rPr lang="it-IT" sz="1400" dirty="0"/>
              <a:t>UNIL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			</a:t>
            </a:r>
            <a:r>
              <a:rPr lang="it-IT" sz="1400" dirty="0" err="1"/>
              <a:t>UniPd</a:t>
            </a: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			</a:t>
            </a:r>
            <a:r>
              <a:rPr lang="it-IT" sz="1400" dirty="0" err="1"/>
              <a:t>UniSapienza</a:t>
            </a:r>
            <a:r>
              <a:rPr lang="it-IT" sz="1400" dirty="0"/>
              <a:t> Roma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			SNS Pisa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			</a:t>
            </a:r>
            <a:r>
              <a:rPr lang="it-IT" sz="1400" dirty="0" err="1"/>
              <a:t>UniZh</a:t>
            </a: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9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b="1" dirty="0">
                <a:solidFill>
                  <a:srgbClr val="C00000"/>
                </a:solidFill>
              </a:rPr>
              <a:t>libri</a:t>
            </a:r>
            <a:r>
              <a:rPr lang="it-IT" dirty="0"/>
              <a:t> </a:t>
            </a:r>
            <a:r>
              <a:rPr lang="it-IT" sz="1400" dirty="0"/>
              <a:t>[</a:t>
            </a:r>
            <a:r>
              <a:rPr lang="it-IT" sz="1400" b="1" dirty="0"/>
              <a:t>books</a:t>
            </a:r>
            <a:r>
              <a:rPr lang="it-IT" sz="1400" dirty="0"/>
              <a:t>]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</a:t>
            </a:r>
            <a:r>
              <a:rPr lang="it-IT" sz="1600" dirty="0"/>
              <a:t>	– </a:t>
            </a:r>
            <a:r>
              <a:rPr lang="it-IT" sz="1600" dirty="0" err="1"/>
              <a:t>descr</a:t>
            </a:r>
            <a:r>
              <a:rPr lang="it-IT" sz="1600" dirty="0"/>
              <a:t>. bibliografica </a:t>
            </a:r>
            <a:r>
              <a:rPr lang="it-IT" sz="1600" dirty="0">
                <a:latin typeface="ＭＳ ゴシック"/>
                <a:ea typeface="ＭＳ ゴシック"/>
                <a:cs typeface="ＭＳ ゴシック"/>
              </a:rPr>
              <a:t>≅ </a:t>
            </a:r>
            <a:r>
              <a:rPr lang="it-IT" sz="1600" b="1" i="1" dirty="0">
                <a:ea typeface="ＭＳ ゴシック"/>
                <a:cs typeface="ＭＳ ゴシック"/>
              </a:rPr>
              <a:t>edit16</a:t>
            </a:r>
            <a:r>
              <a:rPr lang="it-IT" sz="1600" dirty="0">
                <a:ea typeface="ＭＳ ゴシック"/>
                <a:cs typeface="ＭＳ ゴシック"/>
              </a:rPr>
              <a:t> 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(ISBD(A) + Guida SBN Libro antico) 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+ formula collazionale per ogni libro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+ descrizione del contenuto di tutto il libro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+ individuazione-riconoscimento delle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>
                <a:ea typeface="ＭＳ ゴシック"/>
                <a:cs typeface="ＭＳ ゴシック"/>
              </a:rPr>
              <a:t>		   sezioni del libro di poesia</a:t>
            </a:r>
            <a:endParaRPr lang="it-IT" sz="16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b="1" dirty="0">
                <a:solidFill>
                  <a:srgbClr val="C00000"/>
                </a:solidFill>
              </a:rPr>
              <a:t>occorrenze</a:t>
            </a:r>
            <a:r>
              <a:rPr lang="it-IT" dirty="0"/>
              <a:t> </a:t>
            </a:r>
            <a:r>
              <a:rPr lang="it-IT" sz="1400" dirty="0"/>
              <a:t>[</a:t>
            </a:r>
            <a:r>
              <a:rPr lang="it-IT" sz="1400" b="1" dirty="0" err="1"/>
              <a:t>items</a:t>
            </a:r>
            <a:r>
              <a:rPr lang="it-IT" sz="1400" dirty="0"/>
              <a:t>]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	</a:t>
            </a:r>
            <a:r>
              <a:rPr lang="it-IT" sz="1600" dirty="0"/>
              <a:t>Rubrica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Incipit semidiplomatico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Attribuzione [Autore dichiarato]				 	    </a:t>
            </a:r>
            <a:r>
              <a:rPr lang="it-IT" sz="1400" dirty="0"/>
              <a:t>[</a:t>
            </a:r>
            <a:r>
              <a:rPr lang="it-IT" sz="1400" b="1" dirty="0"/>
              <a:t>images</a:t>
            </a:r>
            <a:r>
              <a:rPr lang="it-IT" sz="1400" dirty="0"/>
              <a:t>]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posizione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</a:t>
            </a:r>
            <a:r>
              <a:rPr lang="it-IT" sz="1600" i="1" dirty="0"/>
              <a:t>collegamenti</a:t>
            </a:r>
            <a:br>
              <a:rPr lang="it-IT" sz="1600" dirty="0"/>
            </a:br>
            <a:r>
              <a:rPr lang="it-IT" sz="1600" dirty="0"/>
              <a:t>	sezione del libro</a:t>
            </a:r>
            <a:br>
              <a:rPr lang="it-IT" sz="1600" dirty="0"/>
            </a:br>
            <a:r>
              <a:rPr lang="it-IT" sz="1600" dirty="0"/>
              <a:t>	scheda poesia</a:t>
            </a:r>
            <a:br>
              <a:rPr lang="it-IT" sz="1600" dirty="0"/>
            </a:br>
            <a:r>
              <a:rPr lang="it-IT" sz="1600" dirty="0"/>
              <a:t>	immagini</a:t>
            </a:r>
            <a:r>
              <a:rPr lang="it-IT" dirty="0"/>
              <a:t>						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4956165" y="1244290"/>
            <a:ext cx="4255813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84"/>
              </a:spcBef>
              <a:tabLst>
                <a:tab pos="185738" algn="l"/>
                <a:tab pos="1081088" algn="l"/>
                <a:tab pos="1254125" algn="l"/>
              </a:tabLst>
            </a:pPr>
            <a:r>
              <a:rPr lang="it-IT" sz="2000" b="1" dirty="0">
                <a:solidFill>
                  <a:srgbClr val="C00000"/>
                </a:solidFill>
              </a:rPr>
              <a:t>scheda poesia</a:t>
            </a:r>
            <a:r>
              <a:rPr lang="it-IT" sz="2000" dirty="0"/>
              <a:t> </a:t>
            </a:r>
            <a:r>
              <a:rPr lang="it-IT" sz="1400" dirty="0"/>
              <a:t>[</a:t>
            </a:r>
            <a:r>
              <a:rPr lang="it-IT" sz="1400" b="1" dirty="0" err="1"/>
              <a:t>poems</a:t>
            </a:r>
            <a:r>
              <a:rPr lang="it-IT" sz="1400" dirty="0"/>
              <a:t>]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dirty="0"/>
              <a:t>		</a:t>
            </a:r>
            <a:r>
              <a:rPr lang="it-IT" sz="1600" dirty="0"/>
              <a:t>Autore verificato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sz="1600" dirty="0"/>
              <a:t>		Incipit normalizzato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sz="1600" dirty="0"/>
              <a:t>		Metro [lista]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sz="1600" dirty="0"/>
              <a:t>		Schema metrico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sz="1600" dirty="0"/>
              <a:t>		Note [metriche]</a:t>
            </a:r>
          </a:p>
          <a:p>
            <a:pPr>
              <a:spcBef>
                <a:spcPts val="384"/>
              </a:spcBef>
              <a:tabLst>
                <a:tab pos="185738" algn="l"/>
                <a:tab pos="442913" algn="l"/>
                <a:tab pos="1081088" algn="l"/>
                <a:tab pos="1254125" algn="l"/>
              </a:tabLst>
            </a:pPr>
            <a:r>
              <a:rPr lang="it-IT" sz="1600" dirty="0"/>
              <a:t>		Fonti [= verifica dell’attribuzione]</a:t>
            </a:r>
          </a:p>
        </p:txBody>
      </p:sp>
      <p:cxnSp>
        <p:nvCxnSpPr>
          <p:cNvPr id="5" name="Connecteur en arc 4"/>
          <p:cNvCxnSpPr/>
          <p:nvPr/>
        </p:nvCxnSpPr>
        <p:spPr bwMode="auto">
          <a:xfrm rot="16200000" flipV="1">
            <a:off x="1037516" y="3952111"/>
            <a:ext cx="2438148" cy="1768985"/>
          </a:xfrm>
          <a:prstGeom prst="curvedConnector3">
            <a:avLst>
              <a:gd name="adj1" fmla="val 8018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Connecteur en arc 6"/>
          <p:cNvCxnSpPr>
            <a:endCxn id="2" idx="2"/>
          </p:cNvCxnSpPr>
          <p:nvPr/>
        </p:nvCxnSpPr>
        <p:spPr bwMode="auto">
          <a:xfrm flipV="1">
            <a:off x="2936966" y="3447970"/>
            <a:ext cx="4147106" cy="2913895"/>
          </a:xfrm>
          <a:prstGeom prst="curvedConnector2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21871" name="Image 121870" descr="024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007" y="5528330"/>
            <a:ext cx="895513" cy="1226730"/>
          </a:xfrm>
          <a:prstGeom prst="rect">
            <a:avLst/>
          </a:prstGeom>
        </p:spPr>
      </p:pic>
      <p:cxnSp>
        <p:nvCxnSpPr>
          <p:cNvPr id="121873" name="Connecteur droit avec flèche 121872"/>
          <p:cNvCxnSpPr/>
          <p:nvPr/>
        </p:nvCxnSpPr>
        <p:spPr bwMode="auto">
          <a:xfrm flipV="1">
            <a:off x="2936966" y="6600010"/>
            <a:ext cx="4717289" cy="2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arrow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Forme libre 9"/>
          <p:cNvSpPr/>
          <p:nvPr/>
        </p:nvSpPr>
        <p:spPr>
          <a:xfrm>
            <a:off x="3235298" y="3840379"/>
            <a:ext cx="1491664" cy="997894"/>
          </a:xfrm>
          <a:custGeom>
            <a:avLst/>
            <a:gdLst>
              <a:gd name="connsiteX0" fmla="*/ 0 w 1491664"/>
              <a:gd name="connsiteY0" fmla="*/ 534226 h 997894"/>
              <a:gd name="connsiteX1" fmla="*/ 20157 w 1491664"/>
              <a:gd name="connsiteY1" fmla="*/ 473748 h 997894"/>
              <a:gd name="connsiteX2" fmla="*/ 50394 w 1491664"/>
              <a:gd name="connsiteY2" fmla="*/ 443509 h 997894"/>
              <a:gd name="connsiteX3" fmla="*/ 110867 w 1491664"/>
              <a:gd name="connsiteY3" fmla="*/ 362871 h 997894"/>
              <a:gd name="connsiteX4" fmla="*/ 201576 w 1491664"/>
              <a:gd name="connsiteY4" fmla="*/ 251994 h 997894"/>
              <a:gd name="connsiteX5" fmla="*/ 262049 w 1491664"/>
              <a:gd name="connsiteY5" fmla="*/ 181435 h 997894"/>
              <a:gd name="connsiteX6" fmla="*/ 403152 w 1491664"/>
              <a:gd name="connsiteY6" fmla="*/ 90718 h 997894"/>
              <a:gd name="connsiteX7" fmla="*/ 463625 w 1491664"/>
              <a:gd name="connsiteY7" fmla="*/ 40319 h 997894"/>
              <a:gd name="connsiteX8" fmla="*/ 514019 w 1491664"/>
              <a:gd name="connsiteY8" fmla="*/ 20160 h 997894"/>
              <a:gd name="connsiteX9" fmla="*/ 554334 w 1491664"/>
              <a:gd name="connsiteY9" fmla="*/ 0 h 997894"/>
              <a:gd name="connsiteX10" fmla="*/ 1159063 w 1491664"/>
              <a:gd name="connsiteY10" fmla="*/ 20160 h 997894"/>
              <a:gd name="connsiteX11" fmla="*/ 1249772 w 1491664"/>
              <a:gd name="connsiteY11" fmla="*/ 60479 h 997894"/>
              <a:gd name="connsiteX12" fmla="*/ 1310245 w 1491664"/>
              <a:gd name="connsiteY12" fmla="*/ 70558 h 997894"/>
              <a:gd name="connsiteX13" fmla="*/ 1380797 w 1491664"/>
              <a:gd name="connsiteY13" fmla="*/ 120957 h 997894"/>
              <a:gd name="connsiteX14" fmla="*/ 1441270 w 1491664"/>
              <a:gd name="connsiteY14" fmla="*/ 171356 h 997894"/>
              <a:gd name="connsiteX15" fmla="*/ 1451348 w 1491664"/>
              <a:gd name="connsiteY15" fmla="*/ 211675 h 997894"/>
              <a:gd name="connsiteX16" fmla="*/ 1471506 w 1491664"/>
              <a:gd name="connsiteY16" fmla="*/ 241914 h 997894"/>
              <a:gd name="connsiteX17" fmla="*/ 1481585 w 1491664"/>
              <a:gd name="connsiteY17" fmla="*/ 292313 h 997894"/>
              <a:gd name="connsiteX18" fmla="*/ 1491664 w 1491664"/>
              <a:gd name="connsiteY18" fmla="*/ 322552 h 997894"/>
              <a:gd name="connsiteX19" fmla="*/ 1451348 w 1491664"/>
              <a:gd name="connsiteY19" fmla="*/ 594705 h 997894"/>
              <a:gd name="connsiteX20" fmla="*/ 1441270 w 1491664"/>
              <a:gd name="connsiteY20" fmla="*/ 635024 h 997894"/>
              <a:gd name="connsiteX21" fmla="*/ 1380797 w 1491664"/>
              <a:gd name="connsiteY21" fmla="*/ 695502 h 997894"/>
              <a:gd name="connsiteX22" fmla="*/ 1310245 w 1491664"/>
              <a:gd name="connsiteY22" fmla="*/ 786220 h 997894"/>
              <a:gd name="connsiteX23" fmla="*/ 1209457 w 1491664"/>
              <a:gd name="connsiteY23" fmla="*/ 876937 h 997894"/>
              <a:gd name="connsiteX24" fmla="*/ 1128827 w 1491664"/>
              <a:gd name="connsiteY24" fmla="*/ 917256 h 997894"/>
              <a:gd name="connsiteX25" fmla="*/ 1078433 w 1491664"/>
              <a:gd name="connsiteY25" fmla="*/ 937416 h 997894"/>
              <a:gd name="connsiteX26" fmla="*/ 1038117 w 1491664"/>
              <a:gd name="connsiteY26" fmla="*/ 967655 h 997894"/>
              <a:gd name="connsiteX27" fmla="*/ 897014 w 1491664"/>
              <a:gd name="connsiteY27" fmla="*/ 997894 h 997894"/>
              <a:gd name="connsiteX28" fmla="*/ 806305 w 1491664"/>
              <a:gd name="connsiteY28" fmla="*/ 977735 h 997894"/>
              <a:gd name="connsiteX29" fmla="*/ 755911 w 1491664"/>
              <a:gd name="connsiteY29" fmla="*/ 917256 h 997894"/>
              <a:gd name="connsiteX30" fmla="*/ 745832 w 1491664"/>
              <a:gd name="connsiteY30" fmla="*/ 876937 h 997894"/>
              <a:gd name="connsiteX31" fmla="*/ 725674 w 1491664"/>
              <a:gd name="connsiteY31" fmla="*/ 836618 h 997894"/>
              <a:gd name="connsiteX32" fmla="*/ 715595 w 1491664"/>
              <a:gd name="connsiteY32" fmla="*/ 493907 h 997894"/>
              <a:gd name="connsiteX33" fmla="*/ 705517 w 1491664"/>
              <a:gd name="connsiteY33" fmla="*/ 433429 h 99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91664" h="997894">
                <a:moveTo>
                  <a:pt x="0" y="534226"/>
                </a:moveTo>
                <a:cubicBezTo>
                  <a:pt x="6719" y="514067"/>
                  <a:pt x="9838" y="492324"/>
                  <a:pt x="20157" y="473748"/>
                </a:cubicBezTo>
                <a:cubicBezTo>
                  <a:pt x="27079" y="461287"/>
                  <a:pt x="41368" y="454542"/>
                  <a:pt x="50394" y="443509"/>
                </a:cubicBezTo>
                <a:cubicBezTo>
                  <a:pt x="71669" y="417505"/>
                  <a:pt x="90383" y="389503"/>
                  <a:pt x="110867" y="362871"/>
                </a:cubicBezTo>
                <a:cubicBezTo>
                  <a:pt x="135499" y="330846"/>
                  <a:pt x="176533" y="281593"/>
                  <a:pt x="201576" y="251994"/>
                </a:cubicBezTo>
                <a:cubicBezTo>
                  <a:pt x="221584" y="228346"/>
                  <a:pt x="235993" y="198186"/>
                  <a:pt x="262049" y="181435"/>
                </a:cubicBezTo>
                <a:cubicBezTo>
                  <a:pt x="309083" y="151196"/>
                  <a:pt x="360198" y="126517"/>
                  <a:pt x="403152" y="90718"/>
                </a:cubicBezTo>
                <a:cubicBezTo>
                  <a:pt x="423310" y="73918"/>
                  <a:pt x="441488" y="54408"/>
                  <a:pt x="463625" y="40319"/>
                </a:cubicBezTo>
                <a:cubicBezTo>
                  <a:pt x="478888" y="30605"/>
                  <a:pt x="497486" y="27509"/>
                  <a:pt x="514019" y="20160"/>
                </a:cubicBezTo>
                <a:cubicBezTo>
                  <a:pt x="527749" y="14057"/>
                  <a:pt x="540896" y="6720"/>
                  <a:pt x="554334" y="0"/>
                </a:cubicBezTo>
                <a:lnTo>
                  <a:pt x="1159063" y="20160"/>
                </a:lnTo>
                <a:cubicBezTo>
                  <a:pt x="1251351" y="24420"/>
                  <a:pt x="1170824" y="28897"/>
                  <a:pt x="1249772" y="60479"/>
                </a:cubicBezTo>
                <a:cubicBezTo>
                  <a:pt x="1268746" y="68069"/>
                  <a:pt x="1290087" y="67198"/>
                  <a:pt x="1310245" y="70558"/>
                </a:cubicBezTo>
                <a:cubicBezTo>
                  <a:pt x="1384844" y="107862"/>
                  <a:pt x="1319505" y="69877"/>
                  <a:pt x="1380797" y="120957"/>
                </a:cubicBezTo>
                <a:cubicBezTo>
                  <a:pt x="1464982" y="191117"/>
                  <a:pt x="1352939" y="83016"/>
                  <a:pt x="1441270" y="171356"/>
                </a:cubicBezTo>
                <a:cubicBezTo>
                  <a:pt x="1444629" y="184796"/>
                  <a:pt x="1445891" y="198942"/>
                  <a:pt x="1451348" y="211675"/>
                </a:cubicBezTo>
                <a:cubicBezTo>
                  <a:pt x="1456120" y="222810"/>
                  <a:pt x="1467253" y="230571"/>
                  <a:pt x="1471506" y="241914"/>
                </a:cubicBezTo>
                <a:cubicBezTo>
                  <a:pt x="1477521" y="257956"/>
                  <a:pt x="1477430" y="275692"/>
                  <a:pt x="1481585" y="292313"/>
                </a:cubicBezTo>
                <a:cubicBezTo>
                  <a:pt x="1484162" y="302621"/>
                  <a:pt x="1488304" y="312472"/>
                  <a:pt x="1491664" y="322552"/>
                </a:cubicBezTo>
                <a:cubicBezTo>
                  <a:pt x="1466258" y="576631"/>
                  <a:pt x="1491077" y="449017"/>
                  <a:pt x="1451348" y="594705"/>
                </a:cubicBezTo>
                <a:cubicBezTo>
                  <a:pt x="1447703" y="608070"/>
                  <a:pt x="1449214" y="623675"/>
                  <a:pt x="1441270" y="635024"/>
                </a:cubicBezTo>
                <a:cubicBezTo>
                  <a:pt x="1424923" y="658380"/>
                  <a:pt x="1380797" y="695502"/>
                  <a:pt x="1380797" y="695502"/>
                </a:cubicBezTo>
                <a:cubicBezTo>
                  <a:pt x="1348929" y="775179"/>
                  <a:pt x="1379191" y="723536"/>
                  <a:pt x="1310245" y="786220"/>
                </a:cubicBezTo>
                <a:cubicBezTo>
                  <a:pt x="1272511" y="820527"/>
                  <a:pt x="1252180" y="852013"/>
                  <a:pt x="1209457" y="876937"/>
                </a:cubicBezTo>
                <a:cubicBezTo>
                  <a:pt x="1183501" y="892079"/>
                  <a:pt x="1156727" y="906095"/>
                  <a:pt x="1128827" y="917256"/>
                </a:cubicBezTo>
                <a:cubicBezTo>
                  <a:pt x="1112029" y="923976"/>
                  <a:pt x="1094248" y="928629"/>
                  <a:pt x="1078433" y="937416"/>
                </a:cubicBezTo>
                <a:cubicBezTo>
                  <a:pt x="1063749" y="945575"/>
                  <a:pt x="1053410" y="960703"/>
                  <a:pt x="1038117" y="967655"/>
                </a:cubicBezTo>
                <a:cubicBezTo>
                  <a:pt x="995313" y="987113"/>
                  <a:pt x="942642" y="991375"/>
                  <a:pt x="897014" y="997894"/>
                </a:cubicBezTo>
                <a:cubicBezTo>
                  <a:pt x="866778" y="991174"/>
                  <a:pt x="834896" y="989649"/>
                  <a:pt x="806305" y="977735"/>
                </a:cubicBezTo>
                <a:cubicBezTo>
                  <a:pt x="788396" y="970272"/>
                  <a:pt x="766219" y="932720"/>
                  <a:pt x="755911" y="917256"/>
                </a:cubicBezTo>
                <a:cubicBezTo>
                  <a:pt x="752551" y="903816"/>
                  <a:pt x="750696" y="889908"/>
                  <a:pt x="745832" y="876937"/>
                </a:cubicBezTo>
                <a:cubicBezTo>
                  <a:pt x="740556" y="862868"/>
                  <a:pt x="726856" y="851597"/>
                  <a:pt x="725674" y="836618"/>
                </a:cubicBezTo>
                <a:cubicBezTo>
                  <a:pt x="716680" y="722686"/>
                  <a:pt x="721447" y="608043"/>
                  <a:pt x="715595" y="493907"/>
                </a:cubicBezTo>
                <a:cubicBezTo>
                  <a:pt x="704858" y="284513"/>
                  <a:pt x="705517" y="491178"/>
                  <a:pt x="705517" y="433429"/>
                </a:cubicBez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12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29035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dirty="0" err="1"/>
              <a:t>Prin</a:t>
            </a:r>
            <a:r>
              <a:rPr lang="it-IT" dirty="0"/>
              <a:t> 2001-2006	– </a:t>
            </a:r>
            <a:r>
              <a:rPr lang="it-IT" sz="1600" dirty="0"/>
              <a:t>elaborazione di un modello di descrizione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dirty="0"/>
              <a:t>(ALI </a:t>
            </a:r>
            <a:r>
              <a:rPr lang="it-IT" dirty="0" err="1"/>
              <a:t>Mamir</a:t>
            </a:r>
            <a:r>
              <a:rPr lang="it-IT" dirty="0"/>
              <a:t>)	</a:t>
            </a:r>
            <a:r>
              <a:rPr lang="it-IT" sz="1600" dirty="0"/>
              <a:t>		Norme ICCU</a:t>
            </a:r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		Progetto europeo Master</a:t>
            </a:r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		TEI/XML P5 (</a:t>
            </a:r>
            <a:r>
              <a:rPr lang="it-IT" sz="1600" dirty="0" err="1"/>
              <a:t>msDesc</a:t>
            </a:r>
            <a:r>
              <a:rPr lang="it-IT" sz="1600" dirty="0"/>
              <a:t>)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– file Access per la compilazione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– corrispondenza puntuale XML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dirty="0"/>
              <a:t>										</a:t>
            </a:r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endParaRPr lang="it-IT" dirty="0"/>
          </a:p>
          <a:p>
            <a:pPr>
              <a:spcBef>
                <a:spcPts val="624"/>
              </a:spcBef>
              <a:tabLst>
                <a:tab pos="185738" algn="l"/>
                <a:tab pos="1081088" algn="l"/>
                <a:tab pos="1254125" algn="l"/>
                <a:tab pos="3141663" algn="l"/>
                <a:tab pos="4213225" algn="l"/>
              </a:tabLst>
            </a:pPr>
            <a:br>
              <a:rPr lang="it-IT" dirty="0"/>
            </a:br>
            <a:br>
              <a:rPr lang="it-IT" dirty="0"/>
            </a:br>
            <a:r>
              <a:rPr lang="it-IT" sz="900" dirty="0"/>
              <a:t>				in </a:t>
            </a:r>
            <a:r>
              <a:rPr lang="it-IT" sz="900" i="1" dirty="0"/>
              <a:t>La lirica del Cinquecento. Seminario di studi in memoria di Cesare Bozzetti</a:t>
            </a:r>
            <a:r>
              <a:rPr lang="it-IT" sz="900" dirty="0"/>
              <a:t>, </a:t>
            </a:r>
            <a:br>
              <a:rPr lang="it-IT" sz="900" dirty="0"/>
            </a:br>
            <a:r>
              <a:rPr lang="it-IT" sz="900" dirty="0"/>
              <a:t>				    Alessandria, Edizioni dell’Orso, 2004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dirty="0"/>
              <a:t>					– </a:t>
            </a:r>
            <a:r>
              <a:rPr lang="it-IT" sz="1600" dirty="0"/>
              <a:t>schedature (50 mss.)</a:t>
            </a:r>
          </a:p>
          <a:p>
            <a:pPr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dirty="0"/>
              <a:t>UNIL 2016-2017	</a:t>
            </a:r>
            <a:r>
              <a:rPr lang="it-IT" sz="1600" dirty="0"/>
              <a:t>trasferimento dati </a:t>
            </a:r>
            <a:r>
              <a:rPr lang="it-IT" sz="1600" dirty="0" err="1"/>
              <a:t>Mamir</a:t>
            </a:r>
            <a:endParaRPr lang="it-IT" sz="1600" dirty="0"/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realizzazione back end di compilazione</a:t>
            </a:r>
            <a:br>
              <a:rPr lang="it-IT" sz="1600" dirty="0"/>
            </a:br>
            <a:r>
              <a:rPr lang="it-IT" sz="1600" dirty="0"/>
              <a:t>			nuove schedature</a:t>
            </a:r>
          </a:p>
          <a:p>
            <a:pPr>
              <a:spcBef>
                <a:spcPts val="0"/>
              </a:spcBef>
              <a:tabLst>
                <a:tab pos="185738" algn="l"/>
                <a:tab pos="1081088" algn="l"/>
                <a:tab pos="1254125" algn="l"/>
                <a:tab pos="3141663" algn="l"/>
              </a:tabLst>
            </a:pPr>
            <a:r>
              <a:rPr lang="it-IT" sz="1600" dirty="0"/>
              <a:t>					</a:t>
            </a:r>
            <a:r>
              <a:rPr lang="it-IT" sz="1600" dirty="0" err="1"/>
              <a:t>ouput</a:t>
            </a:r>
            <a:r>
              <a:rPr lang="it-IT" sz="1600" dirty="0"/>
              <a:t> XML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 Manoscritti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  <p:pic>
        <p:nvPicPr>
          <p:cNvPr id="2" name="Image 1" descr="MamirCodifica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19219" y="1291158"/>
            <a:ext cx="2006202" cy="54321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01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176465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i="1" dirty="0"/>
              <a:t>ruoli</a:t>
            </a:r>
          </a:p>
          <a:p>
            <a:pPr>
              <a:spcBef>
                <a:spcPts val="1080"/>
              </a:spcBef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curatori			</a:t>
            </a:r>
            <a:r>
              <a:rPr lang="it-IT" sz="1600" dirty="0"/>
              <a:t>definizione delle esigenze scientifiche, individuazione e  analisi 			dei dati significativi, criteri di rilevazione, verifica</a:t>
            </a:r>
          </a:p>
          <a:p>
            <a:pPr>
              <a:spcBef>
                <a:spcPts val="1080"/>
              </a:spcBef>
              <a:tabLst>
                <a:tab pos="185738" algn="l"/>
                <a:tab pos="1081088" algn="l"/>
                <a:tab pos="1254125" algn="l"/>
              </a:tabLst>
            </a:pPr>
            <a:r>
              <a:rPr lang="it-IT" dirty="0" err="1"/>
              <a:t>Codex</a:t>
            </a:r>
            <a:r>
              <a:rPr lang="it-IT" dirty="0"/>
              <a:t> s.r.l.	</a:t>
            </a:r>
            <a:r>
              <a:rPr lang="it-IT" sz="1600" dirty="0"/>
              <a:t>progettazione e realizzazione informatica, sviluppo nuove funzioni</a:t>
            </a:r>
          </a:p>
          <a:p>
            <a:pPr>
              <a:spcBef>
                <a:spcPts val="1080"/>
              </a:spcBef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editor			</a:t>
            </a:r>
            <a:r>
              <a:rPr lang="it-IT" sz="1600" dirty="0"/>
              <a:t>creazione schede libro</a:t>
            </a:r>
            <a:br>
              <a:rPr lang="it-IT" dirty="0"/>
            </a:br>
            <a:r>
              <a:rPr lang="it-IT" dirty="0"/>
              <a:t>			</a:t>
            </a:r>
            <a:r>
              <a:rPr lang="it-IT" sz="1600" dirty="0"/>
              <a:t>compilazione</a:t>
            </a:r>
          </a:p>
          <a:p>
            <a:pPr>
              <a:spcBef>
                <a:spcPts val="1080"/>
              </a:spcBef>
              <a:tabLst>
                <a:tab pos="185738" algn="l"/>
                <a:tab pos="1081088" algn="l"/>
                <a:tab pos="1254125" algn="l"/>
              </a:tabLst>
            </a:pPr>
            <a:r>
              <a:rPr lang="it-IT" dirty="0" err="1"/>
              <a:t>admin</a:t>
            </a:r>
            <a:r>
              <a:rPr lang="it-IT" dirty="0"/>
              <a:t>			</a:t>
            </a:r>
            <a:r>
              <a:rPr lang="it-IT" sz="1600" dirty="0"/>
              <a:t>attribuzione delle schede</a:t>
            </a:r>
            <a:br>
              <a:rPr lang="it-IT" dirty="0"/>
            </a:br>
            <a:r>
              <a:rPr lang="it-IT" dirty="0"/>
              <a:t>			</a:t>
            </a:r>
            <a:r>
              <a:rPr lang="it-IT" sz="1600" dirty="0"/>
              <a:t>revisione</a:t>
            </a:r>
            <a:br>
              <a:rPr lang="it-IT" dirty="0"/>
            </a:br>
            <a:r>
              <a:rPr lang="it-IT" dirty="0"/>
              <a:t>			</a:t>
            </a:r>
            <a:r>
              <a:rPr lang="it-IT" sz="1600" b="1" dirty="0"/>
              <a:t>pubblicazione</a:t>
            </a:r>
            <a:endParaRPr lang="it-IT" sz="16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4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21919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Rasta		</a:t>
            </a:r>
            <a:r>
              <a:rPr lang="it-IT" b="1" dirty="0"/>
              <a:t>2004-2016</a:t>
            </a:r>
            <a:r>
              <a:rPr lang="it-IT" dirty="0"/>
              <a:t>	http://</a:t>
            </a:r>
            <a:r>
              <a:rPr lang="it-IT" dirty="0" err="1"/>
              <a:t>rasta.unipv.it</a:t>
            </a:r>
            <a:r>
              <a:rPr lang="it-IT" dirty="0"/>
              <a:t>/		19 libri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sz="16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diverse … </a:t>
            </a:r>
            <a:r>
              <a:rPr lang="it-IT" sz="1600" b="1" dirty="0"/>
              <a:t>libro primo</a:t>
            </a:r>
            <a:r>
              <a:rPr lang="it-IT" sz="1600" dirty="0"/>
              <a:t>, Giolito 1545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		       ristampa, Giolito 1546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		       ristampa, Giolito 1549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di diversi … </a:t>
            </a:r>
            <a:r>
              <a:rPr lang="it-IT" sz="1600" b="1" dirty="0"/>
              <a:t>libro secondo</a:t>
            </a:r>
            <a:r>
              <a:rPr lang="it-IT" sz="1600" dirty="0"/>
              <a:t>, Giolito 1547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		       ristampa, Giolito 1548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</a:t>
            </a:r>
            <a:r>
              <a:rPr lang="it-IT" sz="1600" b="1" dirty="0"/>
              <a:t>Libro terzo</a:t>
            </a:r>
            <a:r>
              <a:rPr lang="it-IT" sz="1600" dirty="0"/>
              <a:t> delle rime di diversi…, Al segno del Pozzo 1550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</a:t>
            </a:r>
            <a:r>
              <a:rPr lang="it-IT" sz="1600" b="1" dirty="0"/>
              <a:t>Libro quarto</a:t>
            </a:r>
            <a:r>
              <a:rPr lang="it-IT" sz="1600" dirty="0"/>
              <a:t> delle rime di diversi…, Bologna, </a:t>
            </a:r>
            <a:r>
              <a:rPr lang="it-IT" sz="1600" dirty="0" err="1"/>
              <a:t>Giacarello</a:t>
            </a:r>
            <a:r>
              <a:rPr lang="it-IT" sz="1600" dirty="0"/>
              <a:t>, 1551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di diversi … signori napoletani… </a:t>
            </a:r>
            <a:r>
              <a:rPr lang="it-IT" sz="1600" b="1" dirty="0"/>
              <a:t>Terzo libro</a:t>
            </a:r>
            <a:r>
              <a:rPr lang="it-IT" sz="1600" dirty="0"/>
              <a:t>, Giolito 1552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				        </a:t>
            </a:r>
            <a:r>
              <a:rPr lang="it-IT" sz="1600" b="1" dirty="0"/>
              <a:t>Libro quinto</a:t>
            </a:r>
            <a:r>
              <a:rPr lang="it-IT" sz="1600" dirty="0"/>
              <a:t>, Giolito 1552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		    Libro quinto delle rime di diversi…, Giolito 1555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Il </a:t>
            </a:r>
            <a:r>
              <a:rPr lang="it-IT" sz="1600" b="1" dirty="0"/>
              <a:t>sesto libro</a:t>
            </a:r>
            <a:r>
              <a:rPr lang="it-IT" sz="1600" dirty="0"/>
              <a:t> delle rime di diversi…, Al segno del Pozzo, 1553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di diversi signori napoletani … </a:t>
            </a:r>
            <a:r>
              <a:rPr lang="it-IT" sz="1600" b="1" dirty="0"/>
              <a:t>Libro settimo</a:t>
            </a:r>
            <a:r>
              <a:rPr lang="it-IT" sz="1600" dirty="0"/>
              <a:t>, Giolito 1556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… raccolte da i libri da noi … impressi, Giolito 1556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I fiori delle rime … raccolti … da Girolamo </a:t>
            </a:r>
            <a:r>
              <a:rPr lang="it-IT" sz="1600" b="1" dirty="0"/>
              <a:t>Ruscelli</a:t>
            </a:r>
            <a:r>
              <a:rPr lang="it-IT" sz="1600" dirty="0"/>
              <a:t>, Sessa 1558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Rime di diversi autori … </a:t>
            </a:r>
            <a:r>
              <a:rPr lang="it-IT" sz="1600" b="1" dirty="0"/>
              <a:t>Libro nono</a:t>
            </a:r>
            <a:r>
              <a:rPr lang="it-IT" sz="1600" dirty="0"/>
              <a:t>, Cremona, Conti, 1560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De le rime di diversi nobili poeti … raccolte da Dionigi </a:t>
            </a:r>
            <a:r>
              <a:rPr lang="it-IT" sz="1600" b="1" dirty="0" err="1"/>
              <a:t>Atanagi</a:t>
            </a:r>
            <a:r>
              <a:rPr lang="it-IT" sz="1600" dirty="0"/>
              <a:t>, 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600" dirty="0"/>
              <a:t>			libro primo[-secondo], Avanzo 1565.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/>
              <a:t>Lyra</a:t>
            </a:r>
            <a:endParaRPr lang="it-IT" sz="2000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75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83058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it-IT" sz="1600" i="1">
              <a:solidFill>
                <a:srgbClr val="000000"/>
              </a:solidFill>
              <a:latin typeface="Verdan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744" y="1178879"/>
            <a:ext cx="9034256" cy="5638801"/>
          </a:xfrm>
        </p:spPr>
        <p:txBody>
          <a:bodyPr/>
          <a:lstStyle/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b="1" dirty="0"/>
              <a:t>2017-2019		Strumento per la ricerca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2013-2017		http://</a:t>
            </a:r>
            <a:r>
              <a:rPr lang="it-IT" sz="1400" dirty="0" err="1"/>
              <a:t>dellacasa.unil.ch</a:t>
            </a:r>
            <a:r>
              <a:rPr lang="it-IT" sz="1400" dirty="0"/>
              <a:t>/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Schedatura di missive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istituti conservatori		documenti (segnatura e segnatura antica)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missiva	– dettagli sulla missiva nei suoi rapporti con il documento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	– elementi identificativi e descrittivi, </a:t>
            </a:r>
            <a:r>
              <a:rPr lang="it-IT" sz="1400" u="sng" dirty="0"/>
              <a:t>testo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endParaRPr lang="it-IT" sz="1400" dirty="0"/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sz="1400" dirty="0"/>
              <a:t>					</a:t>
            </a:r>
            <a:r>
              <a:rPr lang="it-IT" sz="1400" dirty="0" err="1"/>
              <a:t>bibliogr</a:t>
            </a:r>
            <a:r>
              <a:rPr lang="it-IT" sz="1400" dirty="0"/>
              <a:t>.	– edizioni della lettera + bibliografia critica</a:t>
            </a:r>
          </a:p>
          <a:p>
            <a:pPr>
              <a:tabLst>
                <a:tab pos="185738" algn="l"/>
                <a:tab pos="1081088" algn="l"/>
                <a:tab pos="1254125" algn="l"/>
              </a:tabLst>
            </a:pPr>
            <a:r>
              <a:rPr lang="it-IT" dirty="0"/>
              <a:t>	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44" y="304800"/>
            <a:ext cx="6444892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it-IT" sz="2000" b="1"/>
              <a:t>Epistulae</a:t>
            </a:r>
            <a:endParaRPr lang="it-IT" sz="2000" b="1" i="1">
              <a:cs typeface="+mj-cs"/>
            </a:endParaRPr>
          </a:p>
        </p:txBody>
      </p:sp>
      <p:pic>
        <p:nvPicPr>
          <p:cNvPr id="9" name="Image 8" descr="unilogo_bleu_300dpi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76" y="304800"/>
            <a:ext cx="1527802" cy="832456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 bwMode="auto">
          <a:xfrm>
            <a:off x="2187101" y="3417055"/>
            <a:ext cx="1552136" cy="0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arrow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Connecteur droit avec flèche 4"/>
          <p:cNvCxnSpPr/>
          <p:nvPr/>
        </p:nvCxnSpPr>
        <p:spPr bwMode="auto">
          <a:xfrm flipH="1">
            <a:off x="2590255" y="3487615"/>
            <a:ext cx="1249771" cy="312471"/>
          </a:xfrm>
          <a:prstGeom prst="straightConnector1">
            <a:avLst/>
          </a:prstGeom>
          <a:noFill/>
          <a:ln w="19050" cap="flat" cmpd="sng" algn="ctr">
            <a:solidFill>
              <a:srgbClr val="800000"/>
            </a:solidFill>
            <a:prstDash val="solid"/>
            <a:round/>
            <a:headEnd type="arrow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1015149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13382</TotalTime>
  <Words>1418</Words>
  <Application>Microsoft Macintosh PowerPoint</Application>
  <PresentationFormat>Presentazione su schermo (4:3)</PresentationFormat>
  <Paragraphs>195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ＭＳ ゴシック</vt:lpstr>
      <vt:lpstr>Calibri</vt:lpstr>
      <vt:lpstr>Verdana</vt:lpstr>
      <vt:lpstr>Wingdings</vt:lpstr>
      <vt:lpstr>Struttura predefinita</vt:lpstr>
      <vt:lpstr>Simone Albonico</vt:lpstr>
      <vt:lpstr>Lyra</vt:lpstr>
      <vt:lpstr>Lyra</vt:lpstr>
      <vt:lpstr>Lyra</vt:lpstr>
      <vt:lpstr>Lyra</vt:lpstr>
      <vt:lpstr>Lyra Manoscritti</vt:lpstr>
      <vt:lpstr>Lyra</vt:lpstr>
      <vt:lpstr>Lyra</vt:lpstr>
      <vt:lpstr>Epistulae</vt:lpstr>
      <vt:lpstr>Epistulae</vt:lpstr>
      <vt:lpstr>Epistulae</vt:lpstr>
      <vt:lpstr>Epistulae e Lyra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Simone Albonico</dc:title>
  <dc:creator>Simone Albonico</dc:creator>
  <cp:lastModifiedBy>Simone Albonico</cp:lastModifiedBy>
  <cp:revision>125</cp:revision>
  <cp:lastPrinted>2019-03-20T09:26:54Z</cp:lastPrinted>
  <dcterms:created xsi:type="dcterms:W3CDTF">2019-02-13T14:02:28Z</dcterms:created>
  <dcterms:modified xsi:type="dcterms:W3CDTF">2023-05-22T12:14:09Z</dcterms:modified>
</cp:coreProperties>
</file>