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2" r:id="rId12"/>
    <p:sldId id="266" r:id="rId13"/>
    <p:sldId id="267" r:id="rId14"/>
    <p:sldId id="270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4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7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37DE-F559-483D-9BB0-53C95656DB98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DB4F-3A6A-4FA8-8E10-E2C543C12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So_EIwHSd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305800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Digital Voting</a:t>
            </a:r>
            <a:br>
              <a:rPr lang="en-US" sz="4000" dirty="0"/>
            </a:br>
            <a:r>
              <a:rPr lang="en-US" sz="3200" dirty="0"/>
              <a:t>using Blockchain technology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276600"/>
          </a:xfrm>
        </p:spPr>
        <p:txBody>
          <a:bodyPr/>
          <a:lstStyle/>
          <a:p>
            <a:r>
              <a:rPr lang="en-US" sz="2000" dirty="0"/>
              <a:t>Presented By: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Rakshit</a:t>
            </a:r>
            <a:r>
              <a:rPr lang="en-US" sz="2400" dirty="0">
                <a:solidFill>
                  <a:schemeClr val="tx1"/>
                </a:solidFill>
              </a:rPr>
              <a:t> Sharma </a:t>
            </a:r>
            <a:r>
              <a:rPr lang="en-US" sz="2400" dirty="0"/>
              <a:t>(IT/33/15)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Baljeet</a:t>
            </a:r>
            <a:r>
              <a:rPr lang="en-US" sz="2400" dirty="0">
                <a:solidFill>
                  <a:schemeClr val="tx1"/>
                </a:solidFill>
              </a:rPr>
              <a:t> Singh </a:t>
            </a:r>
            <a:r>
              <a:rPr lang="en-US" sz="2400" dirty="0"/>
              <a:t>(IT/26/15)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Ashutosh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Rahi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(IT/31/15)</a:t>
            </a:r>
          </a:p>
          <a:p>
            <a:endParaRPr lang="en-US" sz="2400" dirty="0"/>
          </a:p>
          <a:p>
            <a:r>
              <a:rPr lang="en-US" sz="2000" dirty="0"/>
              <a:t>Under the supervision of</a:t>
            </a:r>
          </a:p>
          <a:p>
            <a:r>
              <a:rPr lang="en-US" sz="2400" dirty="0">
                <a:solidFill>
                  <a:schemeClr val="tx1"/>
                </a:solidFill>
              </a:rPr>
              <a:t>Ms. </a:t>
            </a:r>
            <a:r>
              <a:rPr lang="en-US" sz="2400" dirty="0" err="1">
                <a:solidFill>
                  <a:schemeClr val="tx1"/>
                </a:solidFill>
              </a:rPr>
              <a:t>Iqra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Altaf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Gillani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1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891-9147-4898-8A6B-4BF3079B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87AD-0B39-4B83-9FA6-66BFDB02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u="sng" dirty="0" err="1"/>
              <a:t>FollowMyVote</a:t>
            </a:r>
            <a:r>
              <a:rPr lang="en-GB" sz="2400" u="sng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Voter installs polling booth (an app) on device.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Verification using documents.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Allows changing the vote before a specified deadline.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Most recent vote will be counted.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Too many security flaws – authentication is hard, coerce voting is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Tried to conduct parallel U.S. presidential elections (2016), but failed to meet deadline.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/>
              <a:t>Turns out to be ineffective.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4984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35E6-8973-43B7-90AF-F0DD2A6E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F554-D977-463F-A9E3-5D5CDDAA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u="sng" dirty="0"/>
              <a:t>Polys:</a:t>
            </a:r>
            <a:r>
              <a:rPr lang="en-GB" sz="2400" dirty="0"/>
              <a:t> A third-party voting app, which conducts online blockchain based voting.</a:t>
            </a:r>
          </a:p>
          <a:p>
            <a:r>
              <a:rPr lang="en-GB" sz="2400" u="sng" dirty="0" err="1"/>
              <a:t>Sagar</a:t>
            </a:r>
            <a:r>
              <a:rPr lang="en-GB" sz="2400" u="sng" dirty="0"/>
              <a:t> Shah </a:t>
            </a:r>
            <a:r>
              <a:rPr lang="en-GB" sz="2400" i="1" u="sng" dirty="0"/>
              <a:t>et al </a:t>
            </a:r>
            <a:r>
              <a:rPr lang="en-GB" sz="2400" dirty="0"/>
              <a:t>use fear detection using Machine Learning to prevent coerce voting.</a:t>
            </a:r>
            <a:endParaRPr lang="en-GB" sz="2400" i="1" u="sng" dirty="0"/>
          </a:p>
        </p:txBody>
      </p:sp>
    </p:spTree>
    <p:extLst>
      <p:ext uri="{BB962C8B-B14F-4D97-AF65-F5344CB8AC3E}">
        <p14:creationId xmlns:p14="http://schemas.microsoft.com/office/powerpoint/2010/main" val="267117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Parts of architecture: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User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Authentication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Arbitration Server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Blockchain</a:t>
            </a:r>
            <a:r>
              <a:rPr lang="en-US" sz="24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76283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 descr="Computer">
            <a:extLst>
              <a:ext uri="{FF2B5EF4-FFF2-40B4-BE49-F238E27FC236}">
                <a16:creationId xmlns:a16="http://schemas.microsoft.com/office/drawing/2014/main" id="{E9530E2A-11A4-4DE3-882B-F4B41CA7D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3276600"/>
            <a:ext cx="914400" cy="914400"/>
          </a:xfrm>
        </p:spPr>
      </p:pic>
      <p:pic>
        <p:nvPicPr>
          <p:cNvPr id="7" name="Graphic 6" descr="Remote control">
            <a:extLst>
              <a:ext uri="{FF2B5EF4-FFF2-40B4-BE49-F238E27FC236}">
                <a16:creationId xmlns:a16="http://schemas.microsoft.com/office/drawing/2014/main" id="{DC95F77E-07EF-4C74-966F-5199F2D234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62200" y="1676400"/>
            <a:ext cx="914400" cy="914400"/>
          </a:xfrm>
          <a:prstGeom prst="rect">
            <a:avLst/>
          </a:prstGeom>
        </p:spPr>
      </p:pic>
      <p:pic>
        <p:nvPicPr>
          <p:cNvPr id="8" name="Graphic 7" descr="Remote control">
            <a:extLst>
              <a:ext uri="{FF2B5EF4-FFF2-40B4-BE49-F238E27FC236}">
                <a16:creationId xmlns:a16="http://schemas.microsoft.com/office/drawing/2014/main" id="{12F6E243-B389-46D7-860D-719C91955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434" y="4724400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A2060665-8371-4D1F-950B-CE207C229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2" y="1641976"/>
            <a:ext cx="914400" cy="914400"/>
          </a:xfrm>
          <a:prstGeom prst="rect">
            <a:avLst/>
          </a:prstGeom>
        </p:spPr>
      </p:pic>
      <p:pic>
        <p:nvPicPr>
          <p:cNvPr id="16" name="Graphic 15" descr="Table">
            <a:extLst>
              <a:ext uri="{FF2B5EF4-FFF2-40B4-BE49-F238E27FC236}">
                <a16:creationId xmlns:a16="http://schemas.microsoft.com/office/drawing/2014/main" id="{FF672723-EEE1-483D-9883-6733C1960B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4602" y="1641976"/>
            <a:ext cx="914400" cy="914400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9C7CFA02-C2CB-4E21-9965-5077C12C52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3600" y="4533899"/>
            <a:ext cx="1295402" cy="12954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D1FF04-1467-4434-9A1A-C0C5070A7227}"/>
              </a:ext>
            </a:extLst>
          </p:cNvPr>
          <p:cNvSpPr txBox="1"/>
          <p:nvPr/>
        </p:nvSpPr>
        <p:spPr>
          <a:xfrm>
            <a:off x="935308" y="403711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6FC04C-9C14-48C4-9534-C527AAA87E42}"/>
              </a:ext>
            </a:extLst>
          </p:cNvPr>
          <p:cNvSpPr txBox="1"/>
          <p:nvPr/>
        </p:nvSpPr>
        <p:spPr>
          <a:xfrm>
            <a:off x="2588696" y="2578262"/>
            <a:ext cx="461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A.S.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4F031-B7EF-486F-A00A-4D35A7D67948}"/>
              </a:ext>
            </a:extLst>
          </p:cNvPr>
          <p:cNvSpPr txBox="1"/>
          <p:nvPr/>
        </p:nvSpPr>
        <p:spPr>
          <a:xfrm>
            <a:off x="2671930" y="5613231"/>
            <a:ext cx="478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A.R.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FDFE3-8E70-497B-8439-A9EF85E19C5A}"/>
              </a:ext>
            </a:extLst>
          </p:cNvPr>
          <p:cNvSpPr txBox="1"/>
          <p:nvPr/>
        </p:nvSpPr>
        <p:spPr>
          <a:xfrm>
            <a:off x="5747288" y="2472937"/>
            <a:ext cx="1688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BACKEND-DATABASE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0B54D4-EC1E-4BDE-9FBA-0C03E532967A}"/>
              </a:ext>
            </a:extLst>
          </p:cNvPr>
          <p:cNvSpPr txBox="1"/>
          <p:nvPr/>
        </p:nvSpPr>
        <p:spPr>
          <a:xfrm>
            <a:off x="5747288" y="5767119"/>
            <a:ext cx="1778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PRIVATE-BLOCKCHAIN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F39680-7B80-47AD-8ABD-712E92D51A1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76400" y="2556376"/>
            <a:ext cx="912296" cy="11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9FAC5C-2691-4629-938F-F6E8557E08B1}"/>
              </a:ext>
            </a:extLst>
          </p:cNvPr>
          <p:cNvCxnSpPr>
            <a:endCxn id="14" idx="1"/>
          </p:cNvCxnSpPr>
          <p:nvPr/>
        </p:nvCxnSpPr>
        <p:spPr>
          <a:xfrm flipV="1">
            <a:off x="3050104" y="2099176"/>
            <a:ext cx="2360098" cy="3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4A17BD-7F37-4FFE-B935-CB5D48DBFA33}"/>
              </a:ext>
            </a:extLst>
          </p:cNvPr>
          <p:cNvCxnSpPr>
            <a:stCxn id="19" idx="3"/>
          </p:cNvCxnSpPr>
          <p:nvPr/>
        </p:nvCxnSpPr>
        <p:spPr>
          <a:xfrm>
            <a:off x="1503092" y="4191000"/>
            <a:ext cx="1168838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476F49-31CA-4FB6-B77F-4F9E6E1BC2C4}"/>
              </a:ext>
            </a:extLst>
          </p:cNvPr>
          <p:cNvCxnSpPr/>
          <p:nvPr/>
        </p:nvCxnSpPr>
        <p:spPr>
          <a:xfrm>
            <a:off x="3150266" y="5181600"/>
            <a:ext cx="294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Building">
            <a:extLst>
              <a:ext uri="{FF2B5EF4-FFF2-40B4-BE49-F238E27FC236}">
                <a16:creationId xmlns:a16="http://schemas.microsoft.com/office/drawing/2014/main" id="{066C7D18-1FBC-4AA0-9D6A-B4DAD7FD65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6351" y="5006607"/>
            <a:ext cx="914400" cy="914400"/>
          </a:xfrm>
          <a:prstGeom prst="rect">
            <a:avLst/>
          </a:prstGeom>
        </p:spPr>
      </p:pic>
      <p:pic>
        <p:nvPicPr>
          <p:cNvPr id="36" name="Graphic 35" descr="Group">
            <a:extLst>
              <a:ext uri="{FF2B5EF4-FFF2-40B4-BE49-F238E27FC236}">
                <a16:creationId xmlns:a16="http://schemas.microsoft.com/office/drawing/2014/main" id="{9E53DE7A-3E99-4907-B41F-CEF1F924B4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530" y="5767119"/>
            <a:ext cx="727569" cy="72756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28407C6-0363-4FC8-9119-67B436E8DA00}"/>
              </a:ext>
            </a:extLst>
          </p:cNvPr>
          <p:cNvSpPr txBox="1"/>
          <p:nvPr/>
        </p:nvSpPr>
        <p:spPr>
          <a:xfrm>
            <a:off x="371345" y="6413815"/>
            <a:ext cx="1897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LOCAL POLLING BOOTH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865D88-07A7-40B4-BD52-01B0073DBD2F}"/>
              </a:ext>
            </a:extLst>
          </p:cNvPr>
          <p:cNvCxnSpPr>
            <a:stCxn id="20" idx="1"/>
          </p:cNvCxnSpPr>
          <p:nvPr/>
        </p:nvCxnSpPr>
        <p:spPr>
          <a:xfrm flipH="1">
            <a:off x="1676400" y="2732151"/>
            <a:ext cx="912296" cy="115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FD83C0-9203-415C-B643-E631DB256103}"/>
              </a:ext>
            </a:extLst>
          </p:cNvPr>
          <p:cNvCxnSpPr>
            <a:cxnSpLocks/>
          </p:cNvCxnSpPr>
          <p:nvPr/>
        </p:nvCxnSpPr>
        <p:spPr>
          <a:xfrm flipH="1" flipV="1">
            <a:off x="1393794" y="4267200"/>
            <a:ext cx="1194902" cy="106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B7694D-2FEB-4C78-995E-FC707ADF8EE2}"/>
              </a:ext>
            </a:extLst>
          </p:cNvPr>
          <p:cNvCxnSpPr/>
          <p:nvPr/>
        </p:nvCxnSpPr>
        <p:spPr>
          <a:xfrm flipH="1">
            <a:off x="3150266" y="5334001"/>
            <a:ext cx="294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799A0D-AB05-478B-97FA-2617BAEA4158}"/>
              </a:ext>
            </a:extLst>
          </p:cNvPr>
          <p:cNvCxnSpPr/>
          <p:nvPr/>
        </p:nvCxnSpPr>
        <p:spPr>
          <a:xfrm flipH="1">
            <a:off x="3050104" y="2286000"/>
            <a:ext cx="236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CDCADA-F6AE-4546-8BAC-1A53FEEF97B2}"/>
              </a:ext>
            </a:extLst>
          </p:cNvPr>
          <p:cNvSpPr txBox="1"/>
          <p:nvPr/>
        </p:nvSpPr>
        <p:spPr>
          <a:xfrm>
            <a:off x="1853226" y="29572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FE5830-285E-4C87-A0AC-7936872B5B8F}"/>
              </a:ext>
            </a:extLst>
          </p:cNvPr>
          <p:cNvSpPr txBox="1"/>
          <p:nvPr/>
        </p:nvSpPr>
        <p:spPr>
          <a:xfrm>
            <a:off x="3962400" y="18252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E6893C-FF59-4E9A-A99C-3A1FF7DB81AC}"/>
              </a:ext>
            </a:extLst>
          </p:cNvPr>
          <p:cNvSpPr txBox="1"/>
          <p:nvPr/>
        </p:nvSpPr>
        <p:spPr>
          <a:xfrm>
            <a:off x="3962400" y="232906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62AD3B-8504-4A9F-80A2-93393ABF8680}"/>
              </a:ext>
            </a:extLst>
          </p:cNvPr>
          <p:cNvSpPr txBox="1"/>
          <p:nvPr/>
        </p:nvSpPr>
        <p:spPr>
          <a:xfrm>
            <a:off x="2077137" y="33270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CAE32E-4FD7-486B-920E-3FE0FBBB3856}"/>
              </a:ext>
            </a:extLst>
          </p:cNvPr>
          <p:cNvSpPr txBox="1"/>
          <p:nvPr/>
        </p:nvSpPr>
        <p:spPr>
          <a:xfrm>
            <a:off x="2071240" y="44166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EB0BAE-5AA3-4D21-8275-B970B800B88C}"/>
              </a:ext>
            </a:extLst>
          </p:cNvPr>
          <p:cNvSpPr txBox="1"/>
          <p:nvPr/>
        </p:nvSpPr>
        <p:spPr>
          <a:xfrm>
            <a:off x="3966354" y="482317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D16D90-521F-4B63-8F4D-2104F588EBD8}"/>
              </a:ext>
            </a:extLst>
          </p:cNvPr>
          <p:cNvSpPr txBox="1"/>
          <p:nvPr/>
        </p:nvSpPr>
        <p:spPr>
          <a:xfrm>
            <a:off x="3962400" y="53325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D48F31-9C86-4888-B85D-AD273ED54B28}"/>
              </a:ext>
            </a:extLst>
          </p:cNvPr>
          <p:cNvSpPr txBox="1"/>
          <p:nvPr/>
        </p:nvSpPr>
        <p:spPr>
          <a:xfrm>
            <a:off x="1949492" y="4950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6A6CBB-DE85-481E-873B-0DE965A86583}"/>
              </a:ext>
            </a:extLst>
          </p:cNvPr>
          <p:cNvSpPr txBox="1"/>
          <p:nvPr/>
        </p:nvSpPr>
        <p:spPr>
          <a:xfrm>
            <a:off x="942929" y="452853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30947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34F7-1B17-41F9-BFE8-BA79DEC2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FCD2-FC76-49C8-A9FA-45340459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Less tedious, more economical.</a:t>
            </a:r>
          </a:p>
          <a:p>
            <a:r>
              <a:rPr lang="en-GB" sz="2400" dirty="0"/>
              <a:t>Voters abroad can also vote.</a:t>
            </a:r>
          </a:p>
          <a:p>
            <a:r>
              <a:rPr lang="en-GB" sz="2400" dirty="0"/>
              <a:t>Ease for physically challenged voters.</a:t>
            </a:r>
          </a:p>
          <a:p>
            <a:r>
              <a:rPr lang="en-GB" sz="2400" dirty="0"/>
              <a:t>No Fake voters!</a:t>
            </a:r>
          </a:p>
        </p:txBody>
      </p:sp>
    </p:spTree>
    <p:extLst>
      <p:ext uri="{BB962C8B-B14F-4D97-AF65-F5344CB8AC3E}">
        <p14:creationId xmlns:p14="http://schemas.microsoft.com/office/powerpoint/2010/main" val="139563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A52-74C7-4FFD-8918-665A7584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6830-6426-4368-AB12-B8E5B48F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Images on slides 6-9: Courtesy of Simply Explained (available at: </a:t>
            </a:r>
            <a:r>
              <a:rPr lang="en-GB" sz="2400" dirty="0">
                <a:hlinkClick r:id="rId2"/>
              </a:rPr>
              <a:t>https://www.youtube.com/watch?v=SSo_EIwHSd4</a:t>
            </a:r>
            <a:r>
              <a:rPr lang="en-GB" sz="2400" dirty="0"/>
              <a:t>)</a:t>
            </a:r>
          </a:p>
          <a:p>
            <a:r>
              <a:rPr lang="en-US" sz="2400" dirty="0"/>
              <a:t>Shah, S., Kanchwala, Q. and Mi, H. (2018). </a:t>
            </a:r>
            <a:r>
              <a:rPr lang="en-US" sz="2400" i="1" dirty="0"/>
              <a:t>Blockchain Voting System</a:t>
            </a:r>
            <a:r>
              <a:rPr lang="en-US" sz="2400" dirty="0"/>
              <a:t>.</a:t>
            </a:r>
          </a:p>
          <a:p>
            <a:r>
              <a:rPr lang="en-US" sz="2400" dirty="0"/>
              <a:t>Osgood, R. (2018). </a:t>
            </a:r>
            <a:r>
              <a:rPr lang="en-US" sz="2400" i="1" dirty="0"/>
              <a:t>The Future of Democracy: Blockchain Voting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Blockgeeks</a:t>
            </a:r>
            <a:r>
              <a:rPr lang="en-US" sz="2400" dirty="0"/>
              <a:t>. (2018). </a:t>
            </a:r>
            <a:r>
              <a:rPr lang="en-US" sz="2400" i="1" dirty="0"/>
              <a:t>Basic Primer: Blockchain Consensus Protocol - </a:t>
            </a:r>
            <a:r>
              <a:rPr lang="en-US" sz="2400" i="1" dirty="0" err="1"/>
              <a:t>Blockgeeks</a:t>
            </a:r>
            <a:r>
              <a:rPr lang="en-US" sz="2400" dirty="0"/>
              <a:t>. [online] Available at: https://blockgeeks.com/guides/blockchain-consensus/ [Accessed 7 Nov. 2018].</a:t>
            </a:r>
            <a:endParaRPr lang="en-GB" sz="2400" dirty="0"/>
          </a:p>
          <a:p>
            <a:endParaRPr lang="en-GB" sz="24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9861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42B1-F0D5-4712-872F-E304B46F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Thank you!</a:t>
            </a:r>
            <a:br>
              <a:rPr lang="en-GB" dirty="0"/>
            </a:br>
            <a:r>
              <a:rPr lang="en-GB" dirty="0"/>
              <a:t>Have a nice day!!</a:t>
            </a:r>
          </a:p>
        </p:txBody>
      </p:sp>
    </p:spTree>
    <p:extLst>
      <p:ext uri="{BB962C8B-B14F-4D97-AF65-F5344CB8AC3E}">
        <p14:creationId xmlns:p14="http://schemas.microsoft.com/office/powerpoint/2010/main" val="37565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this project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Blockchain as a service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0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Issues with current voting system: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Rigged Elections.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Fake Voting.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Voters have to physically report to polling booths.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86200"/>
            <a:ext cx="4724400" cy="23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 can be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Decentralization.</a:t>
            </a:r>
          </a:p>
          <a:p>
            <a:r>
              <a:rPr lang="en-US" sz="2400" dirty="0" err="1"/>
              <a:t>Blockchain</a:t>
            </a:r>
            <a:r>
              <a:rPr lang="en-US" sz="2400" dirty="0"/>
              <a:t> is a perfect solution.</a:t>
            </a:r>
          </a:p>
          <a:p>
            <a:r>
              <a:rPr lang="en-US" sz="2400" u="sng" dirty="0"/>
              <a:t>Problem statement</a:t>
            </a:r>
            <a:r>
              <a:rPr lang="en-US" sz="2400" dirty="0"/>
              <a:t>: To design a system using which online app-based voting could be done in a secure way; &amp; which could provide a fool-proof digital-identification system.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215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Blockchain</a:t>
            </a:r>
            <a:r>
              <a:rPr lang="en-US" dirty="0"/>
              <a:t>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distributed database of records of all transactions or digital event that have been executed and shared among participating parties.</a:t>
            </a:r>
          </a:p>
          <a:p>
            <a:r>
              <a:rPr lang="en-US" sz="2400" dirty="0"/>
              <a:t>Each transaction verified by the majority of participants of the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1"/>
            <a:ext cx="40386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09" y="3810000"/>
            <a:ext cx="3962400" cy="22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as a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r="434" b="14748"/>
          <a:stretch/>
        </p:blipFill>
        <p:spPr>
          <a:xfrm>
            <a:off x="546956" y="1905000"/>
            <a:ext cx="8139843" cy="3810000"/>
          </a:xfrm>
        </p:spPr>
      </p:pic>
    </p:spTree>
    <p:extLst>
      <p:ext uri="{BB962C8B-B14F-4D97-AF65-F5344CB8AC3E}">
        <p14:creationId xmlns:p14="http://schemas.microsoft.com/office/powerpoint/2010/main" val="105254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as a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88690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as a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56914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as a service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66752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385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Digital Voting using Blockchain technology </vt:lpstr>
      <vt:lpstr>Outline</vt:lpstr>
      <vt:lpstr>Why this project?</vt:lpstr>
      <vt:lpstr>Introduction: What can be done?</vt:lpstr>
      <vt:lpstr>Blockchain as a service</vt:lpstr>
      <vt:lpstr>Blockchain as a service</vt:lpstr>
      <vt:lpstr>Blockchain as a service</vt:lpstr>
      <vt:lpstr>Blockchain as a service</vt:lpstr>
      <vt:lpstr>Blockchain as a service</vt:lpstr>
      <vt:lpstr>Literature Survey</vt:lpstr>
      <vt:lpstr>Literature Survey</vt:lpstr>
      <vt:lpstr>Methodology</vt:lpstr>
      <vt:lpstr>Methodology</vt:lpstr>
      <vt:lpstr>Project Outcomes</vt:lpstr>
      <vt:lpstr>References</vt:lpstr>
      <vt:lpstr>Thank you! Have a nice day!!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Voting &amp; Voter Identification using Blockchain technology </dc:title>
  <dc:creator>DELL</dc:creator>
  <cp:lastModifiedBy>rakshit sharma</cp:lastModifiedBy>
  <cp:revision>140</cp:revision>
  <dcterms:created xsi:type="dcterms:W3CDTF">2018-11-07T16:50:23Z</dcterms:created>
  <dcterms:modified xsi:type="dcterms:W3CDTF">2018-11-08T05:35:18Z</dcterms:modified>
</cp:coreProperties>
</file>