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61" r:id="rId4"/>
    <p:sldId id="454" r:id="rId5"/>
    <p:sldId id="455" r:id="rId6"/>
    <p:sldId id="469" r:id="rId7"/>
    <p:sldId id="470" r:id="rId8"/>
    <p:sldId id="471" r:id="rId9"/>
    <p:sldId id="457" r:id="rId10"/>
    <p:sldId id="459" r:id="rId11"/>
    <p:sldId id="472" r:id="rId12"/>
    <p:sldId id="461" r:id="rId13"/>
    <p:sldId id="473" r:id="rId14"/>
    <p:sldId id="474" r:id="rId15"/>
    <p:sldId id="463" r:id="rId16"/>
    <p:sldId id="475" r:id="rId17"/>
    <p:sldId id="476" r:id="rId18"/>
    <p:sldId id="477" r:id="rId19"/>
    <p:sldId id="478" r:id="rId20"/>
    <p:sldId id="479" r:id="rId21"/>
    <p:sldId id="480" r:id="rId22"/>
    <p:sldId id="446" r:id="rId23"/>
    <p:sldId id="379" r:id="rId24"/>
  </p:sldIdLst>
  <p:sldSz cx="9144000" cy="6858000" type="screen4x3"/>
  <p:notesSz cx="9363075" cy="7077075"/>
  <p:defaultTextStyle>
    <a:defPPr>
      <a:defRPr lang="en-US"/>
    </a:defPPr>
    <a:lvl1pPr algn="l" rtl="0" fontAlgn="base">
      <a:spcBef>
        <a:spcPct val="0"/>
      </a:spcBef>
      <a:spcAft>
        <a:spcPct val="0"/>
      </a:spcAft>
      <a:defRPr kern="1200">
        <a:solidFill>
          <a:schemeClr val="tx1"/>
        </a:solidFill>
        <a:latin typeface="Colaborate-Regular" panose="02000503060000020004" pitchFamily="50" charset="0"/>
        <a:ea typeface="+mn-ea"/>
        <a:cs typeface="+mn-cs"/>
      </a:defRPr>
    </a:lvl1pPr>
    <a:lvl2pPr marL="457200" algn="l" rtl="0" fontAlgn="base">
      <a:spcBef>
        <a:spcPct val="0"/>
      </a:spcBef>
      <a:spcAft>
        <a:spcPct val="0"/>
      </a:spcAft>
      <a:defRPr kern="1200">
        <a:solidFill>
          <a:schemeClr val="tx1"/>
        </a:solidFill>
        <a:latin typeface="Colaborate-Regular" panose="02000503060000020004" pitchFamily="50" charset="0"/>
        <a:ea typeface="+mn-ea"/>
        <a:cs typeface="+mn-cs"/>
      </a:defRPr>
    </a:lvl2pPr>
    <a:lvl3pPr marL="914400" algn="l" rtl="0" fontAlgn="base">
      <a:spcBef>
        <a:spcPct val="0"/>
      </a:spcBef>
      <a:spcAft>
        <a:spcPct val="0"/>
      </a:spcAft>
      <a:defRPr kern="1200">
        <a:solidFill>
          <a:schemeClr val="tx1"/>
        </a:solidFill>
        <a:latin typeface="Colaborate-Regular" panose="02000503060000020004" pitchFamily="50" charset="0"/>
        <a:ea typeface="+mn-ea"/>
        <a:cs typeface="+mn-cs"/>
      </a:defRPr>
    </a:lvl3pPr>
    <a:lvl4pPr marL="1371600" algn="l" rtl="0" fontAlgn="base">
      <a:spcBef>
        <a:spcPct val="0"/>
      </a:spcBef>
      <a:spcAft>
        <a:spcPct val="0"/>
      </a:spcAft>
      <a:defRPr kern="1200">
        <a:solidFill>
          <a:schemeClr val="tx1"/>
        </a:solidFill>
        <a:latin typeface="Colaborate-Regular" panose="02000503060000020004" pitchFamily="50" charset="0"/>
        <a:ea typeface="+mn-ea"/>
        <a:cs typeface="+mn-cs"/>
      </a:defRPr>
    </a:lvl4pPr>
    <a:lvl5pPr marL="1828800" algn="l" rtl="0" fontAlgn="base">
      <a:spcBef>
        <a:spcPct val="0"/>
      </a:spcBef>
      <a:spcAft>
        <a:spcPct val="0"/>
      </a:spcAft>
      <a:defRPr kern="1200">
        <a:solidFill>
          <a:schemeClr val="tx1"/>
        </a:solidFill>
        <a:latin typeface="Colaborate-Regular" panose="02000503060000020004" pitchFamily="50" charset="0"/>
        <a:ea typeface="+mn-ea"/>
        <a:cs typeface="+mn-cs"/>
      </a:defRPr>
    </a:lvl5pPr>
    <a:lvl6pPr marL="2286000" algn="l" defTabSz="914400" rtl="0" eaLnBrk="1" latinLnBrk="0" hangingPunct="1">
      <a:defRPr kern="1200">
        <a:solidFill>
          <a:schemeClr val="tx1"/>
        </a:solidFill>
        <a:latin typeface="Colaborate-Regular" panose="02000503060000020004" pitchFamily="50" charset="0"/>
        <a:ea typeface="+mn-ea"/>
        <a:cs typeface="+mn-cs"/>
      </a:defRPr>
    </a:lvl6pPr>
    <a:lvl7pPr marL="2743200" algn="l" defTabSz="914400" rtl="0" eaLnBrk="1" latinLnBrk="0" hangingPunct="1">
      <a:defRPr kern="1200">
        <a:solidFill>
          <a:schemeClr val="tx1"/>
        </a:solidFill>
        <a:latin typeface="Colaborate-Regular" panose="02000503060000020004" pitchFamily="50" charset="0"/>
        <a:ea typeface="+mn-ea"/>
        <a:cs typeface="+mn-cs"/>
      </a:defRPr>
    </a:lvl7pPr>
    <a:lvl8pPr marL="3200400" algn="l" defTabSz="914400" rtl="0" eaLnBrk="1" latinLnBrk="0" hangingPunct="1">
      <a:defRPr kern="1200">
        <a:solidFill>
          <a:schemeClr val="tx1"/>
        </a:solidFill>
        <a:latin typeface="Colaborate-Regular" panose="02000503060000020004" pitchFamily="50" charset="0"/>
        <a:ea typeface="+mn-ea"/>
        <a:cs typeface="+mn-cs"/>
      </a:defRPr>
    </a:lvl8pPr>
    <a:lvl9pPr marL="3657600" algn="l" defTabSz="914400" rtl="0" eaLnBrk="1" latinLnBrk="0" hangingPunct="1">
      <a:defRPr kern="1200">
        <a:solidFill>
          <a:schemeClr val="tx1"/>
        </a:solidFill>
        <a:latin typeface="Colaborate-Regular" panose="02000503060000020004" pitchFamily="50"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94C63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73" autoAdjust="0"/>
    <p:restoredTop sz="94114" autoAdjust="0"/>
  </p:normalViewPr>
  <p:slideViewPr>
    <p:cSldViewPr>
      <p:cViewPr varScale="1">
        <p:scale>
          <a:sx n="69" d="100"/>
          <a:sy n="69" d="100"/>
        </p:scale>
        <p:origin x="-1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0"/>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21507" name="Rectangle 3"/>
          <p:cNvSpPr>
            <a:spLocks noGrp="1" noChangeArrowheads="1"/>
          </p:cNvSpPr>
          <p:nvPr>
            <p:ph type="dt" sz="quarter" idx="1"/>
          </p:nvPr>
        </p:nvSpPr>
        <p:spPr bwMode="auto">
          <a:xfrm>
            <a:off x="5303577" y="0"/>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21508" name="Rectangle 4"/>
          <p:cNvSpPr>
            <a:spLocks noGrp="1" noChangeArrowheads="1"/>
          </p:cNvSpPr>
          <p:nvPr>
            <p:ph type="ftr" sz="quarter" idx="2"/>
          </p:nvPr>
        </p:nvSpPr>
        <p:spPr bwMode="auto">
          <a:xfrm>
            <a:off x="1" y="6721993"/>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21509" name="Rectangle 5"/>
          <p:cNvSpPr>
            <a:spLocks noGrp="1" noChangeArrowheads="1"/>
          </p:cNvSpPr>
          <p:nvPr>
            <p:ph type="sldNum" sz="quarter" idx="3"/>
          </p:nvPr>
        </p:nvSpPr>
        <p:spPr bwMode="auto">
          <a:xfrm>
            <a:off x="5303577" y="6721993"/>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b" anchorCtr="0" compatLnSpc="1">
            <a:prstTxWarp prst="textNoShape">
              <a:avLst/>
            </a:prstTxWarp>
          </a:bodyPr>
          <a:lstStyle>
            <a:lvl1pPr algn="r">
              <a:defRPr sz="1200">
                <a:latin typeface="Arial" panose="020B0604020202020204" pitchFamily="34" charset="0"/>
              </a:defRPr>
            </a:lvl1pPr>
          </a:lstStyle>
          <a:p>
            <a:fld id="{784B75A4-E5D6-481D-BC15-A94EAFB815D6}" type="slidenum">
              <a:rPr lang="en-US" altLang="en-US"/>
              <a:pPr/>
              <a:t>‹#›</a:t>
            </a:fld>
            <a:endParaRPr lang="en-US" altLang="en-US"/>
          </a:p>
        </p:txBody>
      </p:sp>
    </p:spTree>
    <p:extLst>
      <p:ext uri="{BB962C8B-B14F-4D97-AF65-F5344CB8AC3E}">
        <p14:creationId xmlns:p14="http://schemas.microsoft.com/office/powerpoint/2010/main" val="19352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0"/>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20483" name="Rectangle 3"/>
          <p:cNvSpPr>
            <a:spLocks noGrp="1" noChangeArrowheads="1"/>
          </p:cNvSpPr>
          <p:nvPr>
            <p:ph type="dt" idx="1"/>
          </p:nvPr>
        </p:nvSpPr>
        <p:spPr bwMode="auto">
          <a:xfrm>
            <a:off x="5303577" y="0"/>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20484" name="Rectangle 4"/>
          <p:cNvSpPr>
            <a:spLocks noGrp="1" noRot="1" noChangeAspect="1" noChangeArrowheads="1" noTextEdit="1"/>
          </p:cNvSpPr>
          <p:nvPr>
            <p:ph type="sldImg" idx="2"/>
          </p:nvPr>
        </p:nvSpPr>
        <p:spPr bwMode="auto">
          <a:xfrm>
            <a:off x="2911475" y="530225"/>
            <a:ext cx="3540125" cy="2654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936308" y="3361611"/>
            <a:ext cx="7490460" cy="318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486" name="Rectangle 6"/>
          <p:cNvSpPr>
            <a:spLocks noGrp="1" noChangeArrowheads="1"/>
          </p:cNvSpPr>
          <p:nvPr>
            <p:ph type="ftr" sz="quarter" idx="4"/>
          </p:nvPr>
        </p:nvSpPr>
        <p:spPr bwMode="auto">
          <a:xfrm>
            <a:off x="1" y="6721993"/>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20487" name="Rectangle 7"/>
          <p:cNvSpPr>
            <a:spLocks noGrp="1" noChangeArrowheads="1"/>
          </p:cNvSpPr>
          <p:nvPr>
            <p:ph type="sldNum" sz="quarter" idx="5"/>
          </p:nvPr>
        </p:nvSpPr>
        <p:spPr bwMode="auto">
          <a:xfrm>
            <a:off x="5303577" y="6721993"/>
            <a:ext cx="4057333" cy="35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36" tIns="46968" rIns="93936" bIns="46968" numCol="1" anchor="b" anchorCtr="0" compatLnSpc="1">
            <a:prstTxWarp prst="textNoShape">
              <a:avLst/>
            </a:prstTxWarp>
          </a:bodyPr>
          <a:lstStyle>
            <a:lvl1pPr algn="r">
              <a:defRPr sz="1200">
                <a:latin typeface="Arial" panose="020B0604020202020204" pitchFamily="34" charset="0"/>
              </a:defRPr>
            </a:lvl1pPr>
          </a:lstStyle>
          <a:p>
            <a:fld id="{14E83A2A-FF74-4C21-9B6D-A9659A9DF766}" type="slidenum">
              <a:rPr lang="en-US" altLang="en-US"/>
              <a:pPr/>
              <a:t>‹#›</a:t>
            </a:fld>
            <a:endParaRPr lang="en-US" altLang="en-US"/>
          </a:p>
        </p:txBody>
      </p:sp>
    </p:spTree>
    <p:extLst>
      <p:ext uri="{BB962C8B-B14F-4D97-AF65-F5344CB8AC3E}">
        <p14:creationId xmlns:p14="http://schemas.microsoft.com/office/powerpoint/2010/main" val="40045085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E23E7-468D-434E-A11E-04905BA94AED}" type="slidenum">
              <a:rPr lang="en-US" altLang="en-US"/>
              <a:pPr/>
              <a:t>1</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896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2DEA0-D59E-4916-A2BF-80F643039C44}" type="slidenum">
              <a:rPr lang="en-US" altLang="en-US"/>
              <a:pPr/>
              <a:t>2</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368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004EF-757B-4976-9D31-ABAAD81B5F30}" type="slidenum">
              <a:rPr lang="en-US" altLang="en-US"/>
              <a:pPr/>
              <a:t>3</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750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83A2A-FF74-4C21-9B6D-A9659A9DF766}" type="slidenum">
              <a:rPr lang="en-US" altLang="en-US" smtClean="0"/>
              <a:pPr/>
              <a:t>4</a:t>
            </a:fld>
            <a:endParaRPr lang="en-US" altLang="en-US"/>
          </a:p>
        </p:txBody>
      </p:sp>
    </p:spTree>
    <p:extLst>
      <p:ext uri="{BB962C8B-B14F-4D97-AF65-F5344CB8AC3E}">
        <p14:creationId xmlns:p14="http://schemas.microsoft.com/office/powerpoint/2010/main" val="160496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B83A630-F4BB-4851-A14F-3685F6686A94}" type="slidenum">
              <a:rPr lang="en-US" altLang="en-US"/>
              <a:pPr/>
              <a:t>‹#›</a:t>
            </a:fld>
            <a:endParaRPr lang="en-US" altLang="en-US"/>
          </a:p>
        </p:txBody>
      </p:sp>
    </p:spTree>
    <p:extLst>
      <p:ext uri="{BB962C8B-B14F-4D97-AF65-F5344CB8AC3E}">
        <p14:creationId xmlns:p14="http://schemas.microsoft.com/office/powerpoint/2010/main" val="146948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D0447DF-D81F-48AF-A925-BC317BDD06BE}" type="slidenum">
              <a:rPr lang="en-US" altLang="en-US"/>
              <a:pPr/>
              <a:t>‹#›</a:t>
            </a:fld>
            <a:endParaRPr lang="en-US" altLang="en-US"/>
          </a:p>
        </p:txBody>
      </p:sp>
    </p:spTree>
    <p:extLst>
      <p:ext uri="{BB962C8B-B14F-4D97-AF65-F5344CB8AC3E}">
        <p14:creationId xmlns:p14="http://schemas.microsoft.com/office/powerpoint/2010/main" val="28748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6BBF687-DF99-404F-836C-46FDEC9DEE9F}" type="slidenum">
              <a:rPr lang="en-US" altLang="en-US"/>
              <a:pPr/>
              <a:t>‹#›</a:t>
            </a:fld>
            <a:endParaRPr lang="en-US" altLang="en-US"/>
          </a:p>
        </p:txBody>
      </p:sp>
    </p:spTree>
    <p:extLst>
      <p:ext uri="{BB962C8B-B14F-4D97-AF65-F5344CB8AC3E}">
        <p14:creationId xmlns:p14="http://schemas.microsoft.com/office/powerpoint/2010/main" val="97579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6289556-834C-4746-B049-DCF271217DB9}" type="slidenum">
              <a:rPr lang="en-US" altLang="en-US"/>
              <a:pPr/>
              <a:t>‹#›</a:t>
            </a:fld>
            <a:endParaRPr lang="en-US" altLang="en-US"/>
          </a:p>
        </p:txBody>
      </p:sp>
    </p:spTree>
    <p:extLst>
      <p:ext uri="{BB962C8B-B14F-4D97-AF65-F5344CB8AC3E}">
        <p14:creationId xmlns:p14="http://schemas.microsoft.com/office/powerpoint/2010/main" val="237975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F52FE9B-888C-4C17-AD45-8067229294BA}" type="slidenum">
              <a:rPr lang="en-US" altLang="en-US"/>
              <a:pPr/>
              <a:t>‹#›</a:t>
            </a:fld>
            <a:endParaRPr lang="en-US" altLang="en-US"/>
          </a:p>
        </p:txBody>
      </p:sp>
    </p:spTree>
    <p:extLst>
      <p:ext uri="{BB962C8B-B14F-4D97-AF65-F5344CB8AC3E}">
        <p14:creationId xmlns:p14="http://schemas.microsoft.com/office/powerpoint/2010/main" val="148527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3524CABC-851B-4350-B3F8-3C21A7C93C6F}" type="slidenum">
              <a:rPr lang="en-US" altLang="en-US"/>
              <a:pPr/>
              <a:t>‹#›</a:t>
            </a:fld>
            <a:endParaRPr lang="en-US" altLang="en-US"/>
          </a:p>
        </p:txBody>
      </p:sp>
    </p:spTree>
    <p:extLst>
      <p:ext uri="{BB962C8B-B14F-4D97-AF65-F5344CB8AC3E}">
        <p14:creationId xmlns:p14="http://schemas.microsoft.com/office/powerpoint/2010/main" val="797289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6" name="Title 1"/>
          <p:cNvSpPr txBox="1">
            <a:spLocks/>
          </p:cNvSpPr>
          <p:nvPr userDrawn="1"/>
        </p:nvSpPr>
        <p:spPr>
          <a:xfrm>
            <a:off x="895351" y="2700338"/>
            <a:ext cx="7772400" cy="1362075"/>
          </a:xfrm>
          <a:prstGeom prst="rect">
            <a:avLst/>
          </a:prstGeom>
        </p:spPr>
        <p:txBody>
          <a:bodyPr anchor="b">
            <a:normAutofit/>
          </a:bodyPr>
          <a:lstStyle/>
          <a:p>
            <a:pPr fontAlgn="auto">
              <a:spcBef>
                <a:spcPts val="0"/>
              </a:spcBef>
              <a:spcAft>
                <a:spcPts val="0"/>
              </a:spcAft>
              <a:defRPr/>
            </a:pPr>
            <a:endParaRPr lang="en-US" sz="4000" dirty="0">
              <a:latin typeface="Gill Sans MT"/>
              <a:ea typeface="+mj-ea"/>
              <a:cs typeface="Gill Sans MT"/>
            </a:endParaRPr>
          </a:p>
        </p:txBody>
      </p:sp>
      <p:sp>
        <p:nvSpPr>
          <p:cNvPr id="10" name="Title 9"/>
          <p:cNvSpPr>
            <a:spLocks noGrp="1"/>
          </p:cNvSpPr>
          <p:nvPr>
            <p:ph type="title"/>
          </p:nvPr>
        </p:nvSpPr>
        <p:spPr>
          <a:xfrm>
            <a:off x="893190" y="2700003"/>
            <a:ext cx="5141935" cy="1143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895352" y="4062414"/>
            <a:ext cx="2297113" cy="1803400"/>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3423445" y="4062414"/>
            <a:ext cx="2297113" cy="1803400"/>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5945213" y="4062414"/>
            <a:ext cx="2297113" cy="1803400"/>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E772B94-CC42-4B96-9BDF-16211BBBEBDF}" type="slidenum">
              <a:rPr lang="en-US" altLang="en-US"/>
              <a:pPr/>
              <a:t>‹#›</a:t>
            </a:fld>
            <a:endParaRPr lang="en-US" altLang="en-US"/>
          </a:p>
        </p:txBody>
      </p:sp>
      <p:sp>
        <p:nvSpPr>
          <p:cNvPr id="7" name="Rectangle 6"/>
          <p:cNvSpPr/>
          <p:nvPr userDrawn="1"/>
        </p:nvSpPr>
        <p:spPr>
          <a:xfrm>
            <a:off x="0" y="1"/>
            <a:ext cx="9144000" cy="1145512"/>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Tree>
    <p:extLst>
      <p:ext uri="{BB962C8B-B14F-4D97-AF65-F5344CB8AC3E}">
        <p14:creationId xmlns:p14="http://schemas.microsoft.com/office/powerpoint/2010/main" val="29073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4756B5-C073-472E-93B3-43946F7BE69A}" type="slidenum">
              <a:rPr lang="en-US" altLang="en-US"/>
              <a:pPr/>
              <a:t>‹#›</a:t>
            </a:fld>
            <a:endParaRPr lang="en-US" altLang="en-US"/>
          </a:p>
        </p:txBody>
      </p:sp>
    </p:spTree>
    <p:extLst>
      <p:ext uri="{BB962C8B-B14F-4D97-AF65-F5344CB8AC3E}">
        <p14:creationId xmlns:p14="http://schemas.microsoft.com/office/powerpoint/2010/main" val="228026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9E355C9-5C9D-4ACF-9051-17A565A30738}" type="slidenum">
              <a:rPr lang="en-US" altLang="en-US"/>
              <a:pPr/>
              <a:t>‹#›</a:t>
            </a:fld>
            <a:endParaRPr lang="en-US" altLang="en-US"/>
          </a:p>
        </p:txBody>
      </p:sp>
    </p:spTree>
    <p:extLst>
      <p:ext uri="{BB962C8B-B14F-4D97-AF65-F5344CB8AC3E}">
        <p14:creationId xmlns:p14="http://schemas.microsoft.com/office/powerpoint/2010/main" val="85816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4A127247-ED1D-4704-AA90-DA73B077B349}" type="slidenum">
              <a:rPr lang="en-US" altLang="en-US"/>
              <a:pPr/>
              <a:t>‹#›</a:t>
            </a:fld>
            <a:endParaRPr lang="en-US" altLang="en-US"/>
          </a:p>
        </p:txBody>
      </p:sp>
    </p:spTree>
    <p:extLst>
      <p:ext uri="{BB962C8B-B14F-4D97-AF65-F5344CB8AC3E}">
        <p14:creationId xmlns:p14="http://schemas.microsoft.com/office/powerpoint/2010/main" val="29688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9769EFE-B175-4992-BA75-85E95700F6AC}" type="slidenum">
              <a:rPr lang="en-US" altLang="en-US"/>
              <a:pPr/>
              <a:t>‹#›</a:t>
            </a:fld>
            <a:endParaRPr lang="en-US" altLang="en-US"/>
          </a:p>
        </p:txBody>
      </p:sp>
    </p:spTree>
    <p:extLst>
      <p:ext uri="{BB962C8B-B14F-4D97-AF65-F5344CB8AC3E}">
        <p14:creationId xmlns:p14="http://schemas.microsoft.com/office/powerpoint/2010/main" val="408725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B05176C-7358-426E-8831-9671FBDC85EA}" type="slidenum">
              <a:rPr lang="en-US" altLang="en-US"/>
              <a:pPr/>
              <a:t>‹#›</a:t>
            </a:fld>
            <a:endParaRPr lang="en-US" altLang="en-US"/>
          </a:p>
        </p:txBody>
      </p:sp>
    </p:spTree>
    <p:extLst>
      <p:ext uri="{BB962C8B-B14F-4D97-AF65-F5344CB8AC3E}">
        <p14:creationId xmlns:p14="http://schemas.microsoft.com/office/powerpoint/2010/main" val="225822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3F92DBB-EF6A-4464-83F5-F666566722BA}" type="slidenum">
              <a:rPr lang="en-US" altLang="en-US"/>
              <a:pPr/>
              <a:t>‹#›</a:t>
            </a:fld>
            <a:endParaRPr lang="en-US" altLang="en-US"/>
          </a:p>
        </p:txBody>
      </p:sp>
    </p:spTree>
    <p:extLst>
      <p:ext uri="{BB962C8B-B14F-4D97-AF65-F5344CB8AC3E}">
        <p14:creationId xmlns:p14="http://schemas.microsoft.com/office/powerpoint/2010/main" val="421216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A8D384F-9F4B-43F0-AD45-B62B6B31ED28}" type="slidenum">
              <a:rPr lang="en-US" altLang="en-US"/>
              <a:pPr/>
              <a:t>‹#›</a:t>
            </a:fld>
            <a:endParaRPr lang="en-US" altLang="en-US"/>
          </a:p>
        </p:txBody>
      </p:sp>
    </p:spTree>
    <p:extLst>
      <p:ext uri="{BB962C8B-B14F-4D97-AF65-F5344CB8AC3E}">
        <p14:creationId xmlns:p14="http://schemas.microsoft.com/office/powerpoint/2010/main" val="164038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E936CBA-0070-4AAF-A8E0-A127B36357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3048000"/>
            <a:ext cx="7772400" cy="552450"/>
          </a:xfrm>
        </p:spPr>
        <p:txBody>
          <a:bodyPr anchor="ctr"/>
          <a:lstStyle/>
          <a:p>
            <a:r>
              <a:rPr lang="en-US" altLang="en-US" sz="4400" dirty="0" err="1" smtClean="0">
                <a:solidFill>
                  <a:srgbClr val="404040"/>
                </a:solidFill>
                <a:latin typeface="Colaborate-Regular" pitchFamily="50" charset="0"/>
              </a:rPr>
              <a:t>Wordpress</a:t>
            </a:r>
            <a:r>
              <a:rPr lang="en-US" altLang="en-US" sz="4400" dirty="0" smtClean="0">
                <a:solidFill>
                  <a:srgbClr val="404040"/>
                </a:solidFill>
                <a:latin typeface="Colaborate-Regular" pitchFamily="50" charset="0"/>
              </a:rPr>
              <a:t> Primer</a:t>
            </a:r>
            <a:endParaRPr lang="en-US" altLang="en-US" sz="4400" dirty="0">
              <a:solidFill>
                <a:srgbClr val="404040"/>
              </a:solidFill>
              <a:latin typeface="Colaborate-Regular" pitchFamily="50" charset="0"/>
            </a:endParaRPr>
          </a:p>
        </p:txBody>
      </p:sp>
      <p:pic>
        <p:nvPicPr>
          <p:cNvPr id="2052" name="Picture 2" descr="Digital Workshop Center"/>
          <p:cNvPicPr>
            <a:picLocks noChangeAspect="1" noChangeArrowheads="1"/>
          </p:cNvPicPr>
          <p:nvPr/>
        </p:nvPicPr>
        <p:blipFill>
          <a:blip r:embed="rId3" cstate="print">
            <a:extLst>
              <a:ext uri="{28A0092B-C50C-407E-A947-70E740481C1C}">
                <a14:useLocalDpi xmlns:a14="http://schemas.microsoft.com/office/drawing/2010/main" val="0"/>
              </a:ext>
            </a:extLst>
          </a:blip>
          <a:srcRect l="30557" r="31709"/>
          <a:stretch>
            <a:fillRect/>
          </a:stretch>
        </p:blipFill>
        <p:spPr bwMode="auto">
          <a:xfrm>
            <a:off x="5867400" y="228600"/>
            <a:ext cx="25876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5455612"/>
            <a:ext cx="9144000" cy="1402388"/>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lnSpc>
                <a:spcPct val="125000"/>
              </a:lnSpc>
              <a:spcBef>
                <a:spcPts val="0"/>
              </a:spcBef>
            </a:pPr>
            <a:r>
              <a:rPr lang="en-US" b="1" dirty="0" smtClean="0">
                <a:solidFill>
                  <a:srgbClr val="93C63E"/>
                </a:solidFill>
                <a:latin typeface="Colaborate-Thin" pitchFamily="50" charset="0"/>
                <a:cs typeface="Arial" pitchFamily="34" charset="0"/>
              </a:rPr>
              <a:t>RELATED CLASSES</a:t>
            </a:r>
          </a:p>
          <a:p>
            <a:pPr eaLnBrk="1" hangingPunct="1">
              <a:lnSpc>
                <a:spcPct val="125000"/>
              </a:lnSpc>
              <a:spcBef>
                <a:spcPts val="0"/>
              </a:spcBef>
            </a:pPr>
            <a:endParaRPr lang="en-US" b="1" dirty="0" smtClean="0">
              <a:solidFill>
                <a:srgbClr val="93C63E"/>
              </a:solidFill>
              <a:latin typeface="Colaborate-Thin" pitchFamily="50" charset="0"/>
              <a:cs typeface="Arial" pitchFamily="34" charset="0"/>
            </a:endParaRPr>
          </a:p>
          <a:p>
            <a:pPr eaLnBrk="1" hangingPunct="1">
              <a:lnSpc>
                <a:spcPct val="125000"/>
              </a:lnSpc>
              <a:spcBef>
                <a:spcPts val="0"/>
              </a:spcBef>
            </a:pPr>
            <a:r>
              <a:rPr lang="en-US" b="1" dirty="0" smtClean="0">
                <a:solidFill>
                  <a:srgbClr val="93C63E"/>
                </a:solidFill>
                <a:latin typeface="Colaborate-Thin" pitchFamily="50" charset="0"/>
                <a:cs typeface="Arial" pitchFamily="34" charset="0"/>
              </a:rPr>
              <a:t>CONSULTING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The UI of </a:t>
            </a:r>
            <a:r>
              <a:rPr lang="en-US" sz="3200" b="1" dirty="0" err="1" smtClean="0">
                <a:solidFill>
                  <a:schemeClr val="bg1"/>
                </a:solidFill>
              </a:rPr>
              <a:t>Wordpress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aseline="30000" dirty="0" smtClean="0"/>
              <a:t>After </a:t>
            </a:r>
            <a:r>
              <a:rPr lang="en-US" sz="2800" baseline="30000" dirty="0"/>
              <a:t>login to the </a:t>
            </a:r>
            <a:r>
              <a:rPr lang="en-US" sz="2800" baseline="30000" dirty="0" err="1"/>
              <a:t>Wordpress</a:t>
            </a:r>
            <a:r>
              <a:rPr lang="en-US" sz="2800" baseline="30000" dirty="0"/>
              <a:t> </a:t>
            </a:r>
            <a:r>
              <a:rPr lang="en-US" sz="2800" baseline="30000" dirty="0" smtClean="0"/>
              <a:t>App as a user</a:t>
            </a:r>
            <a:endParaRPr lang="en-US" sz="2800" baseline="30000" dirty="0"/>
          </a:p>
          <a:p>
            <a:pPr marL="0" indent="0">
              <a:buNone/>
            </a:pPr>
            <a:r>
              <a:rPr lang="en-US" sz="2800" baseline="30000" dirty="0"/>
              <a:t/>
            </a:r>
            <a:br>
              <a:rPr lang="en-US" sz="2800" baseline="30000" dirty="0"/>
            </a:br>
            <a:endParaRPr lang="en-US" sz="2800" baseline="30000" dirty="0" smtClean="0"/>
          </a:p>
          <a:p>
            <a:pPr marL="0" indent="0">
              <a:buNone/>
            </a:pPr>
            <a:r>
              <a:rPr lang="en-US" sz="2800" baseline="30000" dirty="0" smtClean="0"/>
              <a:t>• Control </a:t>
            </a:r>
            <a:r>
              <a:rPr lang="en-US" sz="2800" baseline="30000" dirty="0"/>
              <a:t>Panel at top of page </a:t>
            </a:r>
          </a:p>
          <a:p>
            <a:pPr marL="0" indent="0">
              <a:buNone/>
            </a:pPr>
            <a:r>
              <a:rPr lang="en-US" sz="2800" baseline="30000" dirty="0"/>
              <a:t>	- Shows logged in User</a:t>
            </a:r>
          </a:p>
          <a:p>
            <a:pPr marL="0" indent="0">
              <a:buNone/>
            </a:pPr>
            <a:r>
              <a:rPr lang="en-US" sz="2800" baseline="30000" dirty="0"/>
              <a:t>	- link to Wordpress.org</a:t>
            </a:r>
          </a:p>
          <a:p>
            <a:pPr marL="0" indent="0">
              <a:buNone/>
            </a:pPr>
            <a:r>
              <a:rPr lang="en-US" sz="2800" baseline="30000" dirty="0"/>
              <a:t>	- Link to the site</a:t>
            </a:r>
          </a:p>
          <a:p>
            <a:pPr marL="0" indent="0">
              <a:buNone/>
            </a:pPr>
            <a:endParaRPr lang="en-US" sz="2800" baseline="30000" dirty="0"/>
          </a:p>
        </p:txBody>
      </p:sp>
    </p:spTree>
    <p:extLst>
      <p:ext uri="{BB962C8B-B14F-4D97-AF65-F5344CB8AC3E}">
        <p14:creationId xmlns:p14="http://schemas.microsoft.com/office/powerpoint/2010/main" val="837858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The UI of </a:t>
            </a:r>
            <a:r>
              <a:rPr lang="en-US" sz="3200" b="1" dirty="0" err="1" smtClean="0">
                <a:solidFill>
                  <a:schemeClr val="bg1"/>
                </a:solidFill>
              </a:rPr>
              <a:t>Wordpress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endParaRPr lang="en-US" sz="2800" baseline="30000" dirty="0"/>
          </a:p>
          <a:p>
            <a:pPr marL="0" indent="0">
              <a:buNone/>
            </a:pPr>
            <a:r>
              <a:rPr lang="en-US" sz="2800" baseline="30000" dirty="0"/>
              <a:t>• Left </a:t>
            </a:r>
            <a:r>
              <a:rPr lang="en-US" sz="2800" baseline="30000" dirty="0" err="1"/>
              <a:t>Nav</a:t>
            </a:r>
            <a:endParaRPr lang="en-US" sz="2800" baseline="30000" dirty="0"/>
          </a:p>
          <a:p>
            <a:pPr marL="0" indent="0">
              <a:buNone/>
            </a:pPr>
            <a:r>
              <a:rPr lang="en-US" sz="2800" baseline="30000" dirty="0"/>
              <a:t>	-Dashboard</a:t>
            </a:r>
          </a:p>
          <a:p>
            <a:pPr marL="0" indent="0">
              <a:buNone/>
            </a:pPr>
            <a:r>
              <a:rPr lang="en-US" sz="2800" baseline="30000" dirty="0"/>
              <a:t>	-Pages/posts</a:t>
            </a:r>
          </a:p>
          <a:p>
            <a:pPr marL="0" indent="0">
              <a:buNone/>
            </a:pPr>
            <a:r>
              <a:rPr lang="en-US" sz="2800" baseline="30000" dirty="0"/>
              <a:t>	-Plug-ins</a:t>
            </a:r>
          </a:p>
          <a:p>
            <a:pPr marL="0" indent="0">
              <a:buNone/>
            </a:pPr>
            <a:r>
              <a:rPr lang="en-US" sz="2800" baseline="30000" dirty="0"/>
              <a:t>	-Themes</a:t>
            </a:r>
          </a:p>
          <a:p>
            <a:pPr marL="0" indent="0">
              <a:buNone/>
            </a:pPr>
            <a:r>
              <a:rPr lang="en-US" sz="2800" baseline="30000" dirty="0"/>
              <a:t>	-Users</a:t>
            </a:r>
          </a:p>
          <a:p>
            <a:pPr marL="0" indent="0">
              <a:buNone/>
            </a:pPr>
            <a:r>
              <a:rPr lang="en-US" sz="2800" baseline="30000" dirty="0"/>
              <a:t>	-Appearance</a:t>
            </a:r>
          </a:p>
          <a:p>
            <a:pPr marL="0" indent="0">
              <a:buNone/>
            </a:pPr>
            <a:r>
              <a:rPr lang="en-US" sz="2800" baseline="30000" dirty="0"/>
              <a:t>	-Tools</a:t>
            </a:r>
          </a:p>
          <a:p>
            <a:pPr marL="0" indent="0">
              <a:buNone/>
            </a:pPr>
            <a:r>
              <a:rPr lang="en-US" sz="2800" baseline="30000" dirty="0"/>
              <a:t>	-Settings</a:t>
            </a:r>
          </a:p>
          <a:p>
            <a:pPr marL="0" indent="0">
              <a:buNone/>
            </a:pPr>
            <a:r>
              <a:rPr lang="en-US" sz="2800" baseline="30000" dirty="0"/>
              <a:t>	-other things that maybe installed</a:t>
            </a:r>
            <a:endParaRPr lang="en-US" dirty="0"/>
          </a:p>
        </p:txBody>
      </p:sp>
    </p:spTree>
    <p:extLst>
      <p:ext uri="{BB962C8B-B14F-4D97-AF65-F5344CB8AC3E}">
        <p14:creationId xmlns:p14="http://schemas.microsoft.com/office/powerpoint/2010/main" val="376858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78799" cy="1314450"/>
          </a:xfrm>
        </p:spPr>
        <p:txBody>
          <a:bodyPr/>
          <a:lstStyle/>
          <a:p>
            <a:r>
              <a:rPr lang="en-US" sz="3200" b="1" dirty="0" smtClean="0">
                <a:solidFill>
                  <a:schemeClr val="bg1"/>
                </a:solidFill>
              </a:rPr>
              <a:t>Posts in </a:t>
            </a:r>
            <a:r>
              <a:rPr lang="en-US" sz="3200" b="1" dirty="0" err="1" smtClean="0">
                <a:solidFill>
                  <a:schemeClr val="bg1"/>
                </a:solidFill>
              </a:rPr>
              <a:t>Wordpress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aseline="30000" dirty="0"/>
              <a:t>Posts are a major part of what makes </a:t>
            </a:r>
            <a:r>
              <a:rPr lang="en-US" sz="2800" baseline="30000" dirty="0" err="1" smtClean="0"/>
              <a:t>Wordpress</a:t>
            </a:r>
            <a:r>
              <a:rPr lang="en-US" sz="2800" baseline="30000" dirty="0" smtClean="0"/>
              <a:t> </a:t>
            </a:r>
            <a:r>
              <a:rPr lang="en-US" sz="2800" baseline="30000" dirty="0"/>
              <a:t>what it is.</a:t>
            </a:r>
            <a:br>
              <a:rPr lang="en-US" sz="2800" baseline="30000" dirty="0"/>
            </a:br>
            <a:endParaRPr lang="en-US" sz="2800" baseline="30000" dirty="0" smtClean="0"/>
          </a:p>
          <a:p>
            <a:pPr marL="0" indent="0">
              <a:buNone/>
            </a:pPr>
            <a:endParaRPr lang="en-US" sz="2800" baseline="30000" dirty="0"/>
          </a:p>
          <a:p>
            <a:pPr marL="0" indent="0">
              <a:buNone/>
            </a:pPr>
            <a:r>
              <a:rPr lang="en-US" sz="2800" baseline="30000" dirty="0"/>
              <a:t>Posts are timely (and can be scheduled) </a:t>
            </a:r>
          </a:p>
          <a:p>
            <a:pPr marL="0" indent="0">
              <a:buNone/>
            </a:pPr>
            <a:r>
              <a:rPr lang="en-US" sz="2800" baseline="30000" dirty="0"/>
              <a:t>	+ Product announcements</a:t>
            </a:r>
          </a:p>
          <a:p>
            <a:pPr marL="0" indent="0">
              <a:buNone/>
            </a:pPr>
            <a:r>
              <a:rPr lang="en-US" sz="2800" baseline="30000" dirty="0"/>
              <a:t>	+ Products themselves </a:t>
            </a:r>
          </a:p>
          <a:p>
            <a:pPr marL="0" indent="0">
              <a:buNone/>
            </a:pPr>
            <a:r>
              <a:rPr lang="en-US" sz="2800" baseline="30000" dirty="0"/>
              <a:t>	+ Updates</a:t>
            </a:r>
          </a:p>
          <a:p>
            <a:pPr marL="0" indent="0">
              <a:buNone/>
            </a:pPr>
            <a:r>
              <a:rPr lang="en-US" sz="2800" baseline="30000" dirty="0"/>
              <a:t>	+ Specials</a:t>
            </a:r>
          </a:p>
          <a:p>
            <a:pPr marL="0" indent="0">
              <a:buNone/>
            </a:pPr>
            <a:r>
              <a:rPr lang="en-US" sz="2800" baseline="30000" dirty="0"/>
              <a:t>	+ Continuing series</a:t>
            </a:r>
          </a:p>
          <a:p>
            <a:pPr marL="0" indent="0">
              <a:buNone/>
            </a:pPr>
            <a:r>
              <a:rPr lang="en-US" sz="2800" baseline="30000" dirty="0"/>
              <a:t>	+ Can be collaborative (discussion/reviews/ratings)</a:t>
            </a:r>
            <a:br>
              <a:rPr lang="en-US" sz="2800" baseline="30000" dirty="0"/>
            </a:br>
            <a:endParaRPr lang="en-US" sz="2800" baseline="30000" dirty="0"/>
          </a:p>
        </p:txBody>
      </p:sp>
    </p:spTree>
    <p:extLst>
      <p:ext uri="{BB962C8B-B14F-4D97-AF65-F5344CB8AC3E}">
        <p14:creationId xmlns:p14="http://schemas.microsoft.com/office/powerpoint/2010/main" val="170270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78799" cy="1314450"/>
          </a:xfrm>
        </p:spPr>
        <p:txBody>
          <a:bodyPr/>
          <a:lstStyle/>
          <a:p>
            <a:r>
              <a:rPr lang="en-US" sz="3200" b="1" dirty="0" smtClean="0">
                <a:solidFill>
                  <a:schemeClr val="bg1"/>
                </a:solidFill>
              </a:rPr>
              <a:t>Posts in </a:t>
            </a:r>
            <a:r>
              <a:rPr lang="en-US" sz="3200" b="1" dirty="0" err="1" smtClean="0">
                <a:solidFill>
                  <a:schemeClr val="bg1"/>
                </a:solidFill>
              </a:rPr>
              <a:t>Wordpress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aseline="30000" dirty="0" smtClean="0"/>
              <a:t>• </a:t>
            </a:r>
            <a:r>
              <a:rPr lang="en-US" sz="2800" baseline="30000" dirty="0"/>
              <a:t>Content can be added in via the WYSIWYG editor (just like the content created for pages). Or it can be added in an raw HTML format if you are more comfortable like that.</a:t>
            </a:r>
          </a:p>
          <a:p>
            <a:pPr marL="0" indent="0">
              <a:buNone/>
            </a:pPr>
            <a:endParaRPr lang="en-US" sz="2800" baseline="30000" dirty="0"/>
          </a:p>
          <a:p>
            <a:pPr marL="0" indent="0">
              <a:buNone/>
            </a:pPr>
            <a:r>
              <a:rPr lang="en-US" sz="2800" baseline="30000" dirty="0"/>
              <a:t>• Posts can be published immediately (depending user type) or set for future release</a:t>
            </a:r>
            <a:r>
              <a:rPr lang="en-US" sz="2800" baseline="30000" dirty="0" smtClean="0"/>
              <a:t>.</a:t>
            </a:r>
            <a:endParaRPr lang="en-US" sz="2800" baseline="30000" dirty="0"/>
          </a:p>
        </p:txBody>
      </p:sp>
    </p:spTree>
    <p:extLst>
      <p:ext uri="{BB962C8B-B14F-4D97-AF65-F5344CB8AC3E}">
        <p14:creationId xmlns:p14="http://schemas.microsoft.com/office/powerpoint/2010/main" val="360060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78799" cy="1314450"/>
          </a:xfrm>
        </p:spPr>
        <p:txBody>
          <a:bodyPr/>
          <a:lstStyle/>
          <a:p>
            <a:r>
              <a:rPr lang="en-US" sz="3200" b="1" dirty="0" smtClean="0">
                <a:solidFill>
                  <a:schemeClr val="bg1"/>
                </a:solidFill>
              </a:rPr>
              <a:t>Posts in </a:t>
            </a:r>
            <a:r>
              <a:rPr lang="en-US" sz="3200" b="1" dirty="0" err="1" smtClean="0">
                <a:solidFill>
                  <a:schemeClr val="bg1"/>
                </a:solidFill>
              </a:rPr>
              <a:t>Wordpress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endParaRPr lang="en-US" sz="2800" baseline="30000" dirty="0"/>
          </a:p>
          <a:p>
            <a:pPr marL="0" indent="0">
              <a:buNone/>
            </a:pPr>
            <a:r>
              <a:rPr lang="en-US" sz="2800" baseline="30000" dirty="0"/>
              <a:t>• Posts can be assigned tags or be assigned to category. </a:t>
            </a:r>
          </a:p>
          <a:p>
            <a:pPr marL="0" indent="0">
              <a:buNone/>
            </a:pPr>
            <a:r>
              <a:rPr lang="en-US" sz="2800" baseline="30000" dirty="0"/>
              <a:t>	-Multiple tags can be assigned to each post to help users </a:t>
            </a:r>
            <a:endParaRPr lang="en-US" sz="2800" baseline="30000" dirty="0" smtClean="0"/>
          </a:p>
          <a:p>
            <a:pPr marL="0" indent="0">
              <a:buNone/>
            </a:pPr>
            <a:r>
              <a:rPr lang="en-US" sz="2800" baseline="30000" dirty="0"/>
              <a:t>	</a:t>
            </a:r>
            <a:r>
              <a:rPr lang="en-US" sz="2800" baseline="30000" dirty="0" smtClean="0"/>
              <a:t>(</a:t>
            </a:r>
            <a:r>
              <a:rPr lang="en-US" sz="2800" baseline="30000" dirty="0"/>
              <a:t>and SEO) navigate the content </a:t>
            </a:r>
            <a:r>
              <a:rPr lang="en-US" sz="2800" baseline="30000" dirty="0" smtClean="0"/>
              <a:t>other </a:t>
            </a:r>
            <a:r>
              <a:rPr lang="en-US" sz="2800" baseline="30000" dirty="0"/>
              <a:t>than sorting by </a:t>
            </a:r>
            <a:r>
              <a:rPr lang="en-US" sz="2800" baseline="30000" dirty="0" smtClean="0"/>
              <a:t>date</a:t>
            </a:r>
          </a:p>
          <a:p>
            <a:pPr marL="0" indent="0">
              <a:buNone/>
            </a:pPr>
            <a:endParaRPr lang="en-US" sz="2800" baseline="30000" dirty="0"/>
          </a:p>
          <a:p>
            <a:pPr marL="0" indent="0">
              <a:buNone/>
            </a:pPr>
            <a:r>
              <a:rPr lang="en-US" sz="2800" baseline="30000" dirty="0"/>
              <a:t>	-Categories help group the posts into sections that maybe relevant </a:t>
            </a:r>
            <a:r>
              <a:rPr lang="en-US" sz="2800" baseline="30000" dirty="0" smtClean="0"/>
              <a:t>	to </a:t>
            </a:r>
            <a:r>
              <a:rPr lang="en-US" sz="2800" baseline="30000" dirty="0"/>
              <a:t>search or further refinement</a:t>
            </a:r>
          </a:p>
          <a:p>
            <a:pPr marL="0" indent="0">
              <a:buNone/>
            </a:pPr>
            <a:endParaRPr lang="en-US" sz="2800" baseline="30000" dirty="0"/>
          </a:p>
          <a:p>
            <a:pPr marL="0" indent="0">
              <a:buNone/>
            </a:pPr>
            <a:r>
              <a:rPr lang="en-US" sz="2800" baseline="30000" dirty="0"/>
              <a:t>• Posts can contain text, links to other content, images, or other media (via our library or through a URL)</a:t>
            </a:r>
          </a:p>
        </p:txBody>
      </p:sp>
    </p:spTree>
    <p:extLst>
      <p:ext uri="{BB962C8B-B14F-4D97-AF65-F5344CB8AC3E}">
        <p14:creationId xmlns:p14="http://schemas.microsoft.com/office/powerpoint/2010/main" val="938852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Pages and Menus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baseline="30000" dirty="0"/>
              <a:t>Pages are the main navigational and organizational items for your site.</a:t>
            </a:r>
            <a:br>
              <a:rPr lang="en-US" baseline="30000" dirty="0"/>
            </a:br>
            <a:endParaRPr lang="en-US" baseline="30000" dirty="0"/>
          </a:p>
          <a:p>
            <a:pPr marL="0" indent="0">
              <a:buNone/>
            </a:pPr>
            <a:r>
              <a:rPr lang="en-US" baseline="30000" dirty="0"/>
              <a:t>• Pages are added to provide a durable content area for the site. </a:t>
            </a:r>
            <a:endParaRPr lang="en-US" baseline="30000" dirty="0" smtClean="0"/>
          </a:p>
          <a:p>
            <a:pPr marL="0" indent="0">
              <a:buNone/>
            </a:pPr>
            <a:r>
              <a:rPr lang="en-US" baseline="30000" dirty="0"/>
              <a:t/>
            </a:r>
            <a:br>
              <a:rPr lang="en-US" baseline="30000" dirty="0"/>
            </a:br>
            <a:r>
              <a:rPr lang="en-US" baseline="30000" dirty="0"/>
              <a:t>• Pages assume the styling of the theme (via page templates) </a:t>
            </a:r>
            <a:endParaRPr lang="en-US" baseline="30000" dirty="0" smtClean="0"/>
          </a:p>
          <a:p>
            <a:pPr marL="0" indent="0">
              <a:buNone/>
            </a:pPr>
            <a:endParaRPr lang="en-US" baseline="30000" dirty="0"/>
          </a:p>
          <a:p>
            <a:pPr marL="0" indent="0">
              <a:buNone/>
            </a:pPr>
            <a:r>
              <a:rPr lang="en-US" baseline="30000" dirty="0"/>
              <a:t>• Pages (like posts) can be added by Authors, Editors, and Admins of the </a:t>
            </a:r>
            <a:r>
              <a:rPr lang="en-US" baseline="30000" dirty="0" smtClean="0"/>
              <a:t>site</a:t>
            </a:r>
          </a:p>
          <a:p>
            <a:pPr marL="0" indent="0">
              <a:buNone/>
            </a:pPr>
            <a:endParaRPr lang="en-US" baseline="30000" dirty="0"/>
          </a:p>
          <a:p>
            <a:pPr marL="0" indent="0">
              <a:buNone/>
            </a:pPr>
            <a:r>
              <a:rPr lang="en-US" baseline="30000" dirty="0"/>
              <a:t>• Pages can contain links to other pages, posts, widgets, media (like posts</a:t>
            </a:r>
            <a:r>
              <a:rPr lang="en-US" baseline="30000" dirty="0" smtClean="0"/>
              <a:t>)</a:t>
            </a:r>
            <a:endParaRPr lang="en-US" baseline="30000" dirty="0"/>
          </a:p>
        </p:txBody>
      </p:sp>
    </p:spTree>
    <p:extLst>
      <p:ext uri="{BB962C8B-B14F-4D97-AF65-F5344CB8AC3E}">
        <p14:creationId xmlns:p14="http://schemas.microsoft.com/office/powerpoint/2010/main" val="810841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Pages and Menus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endParaRPr lang="en-US" baseline="30000" dirty="0"/>
          </a:p>
          <a:p>
            <a:pPr marL="0" indent="0">
              <a:buNone/>
            </a:pPr>
            <a:r>
              <a:rPr lang="en-US" baseline="30000" dirty="0"/>
              <a:t>• Menus can be determined by the available pages, or they can be limited based on user preferences</a:t>
            </a:r>
          </a:p>
          <a:p>
            <a:pPr marL="0" indent="0">
              <a:buNone/>
            </a:pPr>
            <a:r>
              <a:rPr lang="en-US" baseline="30000" dirty="0"/>
              <a:t>• Custom menus can be added via widgets in other convenient locations (Sidebars, footers, etc</a:t>
            </a:r>
            <a:r>
              <a:rPr lang="en-US" baseline="30000" dirty="0" smtClean="0"/>
              <a:t>.)</a:t>
            </a:r>
          </a:p>
          <a:p>
            <a:pPr marL="0" indent="0">
              <a:buNone/>
            </a:pPr>
            <a:endParaRPr lang="en-US" baseline="30000" dirty="0"/>
          </a:p>
          <a:p>
            <a:pPr marL="0" indent="0">
              <a:buNone/>
            </a:pPr>
            <a:r>
              <a:rPr lang="en-US" baseline="30000" dirty="0"/>
              <a:t>• Number of possible menus is determined by the </a:t>
            </a:r>
            <a:r>
              <a:rPr lang="en-US" baseline="30000" dirty="0" smtClean="0"/>
              <a:t>theme</a:t>
            </a:r>
          </a:p>
          <a:p>
            <a:pPr marL="0" indent="0">
              <a:buNone/>
            </a:pPr>
            <a:endParaRPr lang="en-US" baseline="30000" dirty="0"/>
          </a:p>
          <a:p>
            <a:pPr marL="0" indent="0">
              <a:buNone/>
            </a:pPr>
            <a:r>
              <a:rPr lang="en-US" baseline="30000" dirty="0"/>
              <a:t>• </a:t>
            </a:r>
            <a:r>
              <a:rPr lang="en-US" baseline="30000" dirty="0" smtClean="0"/>
              <a:t>Order </a:t>
            </a:r>
            <a:r>
              <a:rPr lang="en-US" baseline="30000" dirty="0"/>
              <a:t>of the menu items is reposition-able in the menu control panel.</a:t>
            </a:r>
            <a:endParaRPr lang="en-US" dirty="0"/>
          </a:p>
        </p:txBody>
      </p:sp>
    </p:spTree>
    <p:extLst>
      <p:ext uri="{BB962C8B-B14F-4D97-AF65-F5344CB8AC3E}">
        <p14:creationId xmlns:p14="http://schemas.microsoft.com/office/powerpoint/2010/main" val="29082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Users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endParaRPr lang="en-US" baseline="30000" dirty="0"/>
          </a:p>
          <a:p>
            <a:r>
              <a:rPr lang="en-US" b="1" baseline="30000" dirty="0"/>
              <a:t>Subscriber </a:t>
            </a:r>
            <a:r>
              <a:rPr lang="en-US" baseline="30000" dirty="0"/>
              <a:t>(Can be notified of content, and add comments</a:t>
            </a:r>
            <a:r>
              <a:rPr lang="en-US" baseline="30000" dirty="0" smtClean="0"/>
              <a:t>)</a:t>
            </a:r>
          </a:p>
          <a:p>
            <a:endParaRPr lang="en-US" baseline="30000" dirty="0"/>
          </a:p>
          <a:p>
            <a:r>
              <a:rPr lang="en-US" b="1" baseline="30000" dirty="0"/>
              <a:t>Contributor </a:t>
            </a:r>
            <a:r>
              <a:rPr lang="en-US" baseline="30000" dirty="0"/>
              <a:t>(Subscriber plus can post and edit under their name only [without media</a:t>
            </a:r>
            <a:r>
              <a:rPr lang="en-US" baseline="30000" dirty="0" smtClean="0"/>
              <a:t>])</a:t>
            </a:r>
          </a:p>
          <a:p>
            <a:endParaRPr lang="en-US" baseline="30000" dirty="0"/>
          </a:p>
          <a:p>
            <a:r>
              <a:rPr lang="en-US" b="1" baseline="30000" dirty="0"/>
              <a:t>Author</a:t>
            </a:r>
            <a:r>
              <a:rPr lang="en-US" baseline="30000" dirty="0"/>
              <a:t> (Can post, edit, delete their own content</a:t>
            </a:r>
            <a:r>
              <a:rPr lang="en-US" baseline="30000" dirty="0" smtClean="0"/>
              <a:t>)</a:t>
            </a:r>
          </a:p>
          <a:p>
            <a:endParaRPr lang="en-US" baseline="30000" dirty="0"/>
          </a:p>
          <a:p>
            <a:r>
              <a:rPr lang="en-US" b="1" baseline="30000" dirty="0"/>
              <a:t>Editor </a:t>
            </a:r>
            <a:r>
              <a:rPr lang="en-US" baseline="30000" dirty="0"/>
              <a:t>(Can post, edit, delete their and others content</a:t>
            </a:r>
            <a:r>
              <a:rPr lang="en-US" baseline="30000" dirty="0" smtClean="0"/>
              <a:t>)</a:t>
            </a:r>
          </a:p>
          <a:p>
            <a:endParaRPr lang="en-US" baseline="30000" dirty="0"/>
          </a:p>
          <a:p>
            <a:r>
              <a:rPr lang="en-US" b="1" baseline="30000" dirty="0"/>
              <a:t>Admin </a:t>
            </a:r>
            <a:r>
              <a:rPr lang="en-US" baseline="30000" dirty="0"/>
              <a:t>(All editing features plus site settings)</a:t>
            </a:r>
            <a:endParaRPr lang="en-US" dirty="0"/>
          </a:p>
        </p:txBody>
      </p:sp>
    </p:spTree>
    <p:extLst>
      <p:ext uri="{BB962C8B-B14F-4D97-AF65-F5344CB8AC3E}">
        <p14:creationId xmlns:p14="http://schemas.microsoft.com/office/powerpoint/2010/main" val="1250405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Plugins and Themes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endParaRPr lang="en-US" baseline="30000" dirty="0"/>
          </a:p>
          <a:p>
            <a:pPr marL="0" indent="0">
              <a:buNone/>
            </a:pPr>
            <a:r>
              <a:rPr lang="en-US" baseline="30000" dirty="0"/>
              <a:t>• Plug-ins are the best/easiest way to add functionality into your site</a:t>
            </a:r>
            <a:r>
              <a:rPr lang="en-US" baseline="30000" dirty="0" smtClean="0"/>
              <a:t>. They work within themes.</a:t>
            </a:r>
            <a:r>
              <a:rPr lang="en-US" baseline="30000" dirty="0"/>
              <a:t/>
            </a:r>
            <a:br>
              <a:rPr lang="en-US" baseline="30000" dirty="0"/>
            </a:br>
            <a:endParaRPr lang="en-US" baseline="30000" dirty="0"/>
          </a:p>
          <a:p>
            <a:pPr marL="0" indent="0">
              <a:buNone/>
            </a:pPr>
            <a:r>
              <a:rPr lang="en-US" baseline="30000" dirty="0"/>
              <a:t>• </a:t>
            </a:r>
            <a:r>
              <a:rPr lang="en-US" baseline="30000" dirty="0" smtClean="0"/>
              <a:t>Plug-ins/Themes </a:t>
            </a:r>
            <a:r>
              <a:rPr lang="en-US" baseline="30000" dirty="0"/>
              <a:t>can be free (wordpress.org) or paid </a:t>
            </a:r>
            <a:r>
              <a:rPr lang="en-US" baseline="30000" dirty="0" smtClean="0"/>
              <a:t>via a </a:t>
            </a:r>
            <a:r>
              <a:rPr lang="en-US" baseline="30000" dirty="0"/>
              <a:t>third party </a:t>
            </a:r>
            <a:r>
              <a:rPr lang="en-US" baseline="30000" dirty="0" smtClean="0"/>
              <a:t>site (</a:t>
            </a:r>
            <a:r>
              <a:rPr lang="en-US" baseline="30000" dirty="0" err="1" smtClean="0"/>
              <a:t>envato</a:t>
            </a:r>
            <a:r>
              <a:rPr lang="en-US" baseline="30000" dirty="0" smtClean="0"/>
              <a:t>, </a:t>
            </a:r>
            <a:r>
              <a:rPr lang="en-US" baseline="30000" dirty="0" err="1" smtClean="0"/>
              <a:t>thememonster</a:t>
            </a:r>
            <a:r>
              <a:rPr lang="en-US" baseline="30000" dirty="0" smtClean="0"/>
              <a:t>, etc...)</a:t>
            </a:r>
            <a:endParaRPr lang="en-US" dirty="0"/>
          </a:p>
        </p:txBody>
      </p:sp>
    </p:spTree>
    <p:extLst>
      <p:ext uri="{BB962C8B-B14F-4D97-AF65-F5344CB8AC3E}">
        <p14:creationId xmlns:p14="http://schemas.microsoft.com/office/powerpoint/2010/main" val="789953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Plugins and Themes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baseline="30000" dirty="0" smtClean="0"/>
              <a:t>• </a:t>
            </a:r>
            <a:r>
              <a:rPr lang="en-US" b="1" baseline="30000" dirty="0"/>
              <a:t>Go to wordpress.org</a:t>
            </a:r>
            <a:r>
              <a:rPr lang="en-US" baseline="30000" dirty="0"/>
              <a:t> and take a look for the type of plug-in you want to add to your site.</a:t>
            </a:r>
          </a:p>
          <a:p>
            <a:pPr marL="0" indent="0">
              <a:buNone/>
            </a:pPr>
            <a:r>
              <a:rPr lang="en-US" baseline="30000" dirty="0"/>
              <a:t>	- scheduling</a:t>
            </a:r>
          </a:p>
          <a:p>
            <a:pPr marL="0" indent="0">
              <a:buNone/>
            </a:pPr>
            <a:r>
              <a:rPr lang="en-US" baseline="30000" dirty="0"/>
              <a:t>	- contact form</a:t>
            </a:r>
          </a:p>
          <a:p>
            <a:pPr marL="0" indent="0">
              <a:buNone/>
            </a:pPr>
            <a:r>
              <a:rPr lang="en-US" baseline="30000" dirty="0"/>
              <a:t>	- gallery</a:t>
            </a:r>
          </a:p>
          <a:p>
            <a:pPr marL="0" indent="0">
              <a:buNone/>
            </a:pPr>
            <a:r>
              <a:rPr lang="en-US" baseline="30000" dirty="0"/>
              <a:t>	- map/location</a:t>
            </a:r>
          </a:p>
          <a:p>
            <a:pPr marL="0" indent="0">
              <a:buNone/>
            </a:pPr>
            <a:endParaRPr lang="en-US" baseline="30000" dirty="0"/>
          </a:p>
          <a:p>
            <a:pPr marL="0" indent="0">
              <a:buNone/>
            </a:pPr>
            <a:r>
              <a:rPr lang="en-US" baseline="30000" dirty="0"/>
              <a:t>• Weigh the number of reviews/quality of the reviews/number of updates  (when it was last updated) </a:t>
            </a:r>
          </a:p>
          <a:p>
            <a:pPr marL="0" indent="0">
              <a:buNone/>
            </a:pPr>
            <a:r>
              <a:rPr lang="en-US" baseline="30000" dirty="0"/>
              <a:t>	- Drill into the detail page</a:t>
            </a:r>
          </a:p>
          <a:p>
            <a:pPr marL="0" indent="0">
              <a:buNone/>
            </a:pPr>
            <a:endParaRPr lang="en-US" baseline="30000" dirty="0"/>
          </a:p>
        </p:txBody>
      </p:sp>
    </p:spTree>
    <p:extLst>
      <p:ext uri="{BB962C8B-B14F-4D97-AF65-F5344CB8AC3E}">
        <p14:creationId xmlns:p14="http://schemas.microsoft.com/office/powerpoint/2010/main" val="256727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p:cNvSpPr>
            <a:spLocks noGrp="1"/>
          </p:cNvSpPr>
          <p:nvPr>
            <p:ph type="body" sz="quarter" idx="4294967295"/>
          </p:nvPr>
        </p:nvSpPr>
        <p:spPr>
          <a:xfrm>
            <a:off x="457200" y="274638"/>
            <a:ext cx="8229600" cy="512762"/>
          </a:xfrm>
        </p:spPr>
        <p:txBody>
          <a:bodyPr/>
          <a:lstStyle/>
          <a:p>
            <a:pPr marL="0" indent="0" defTabSz="457200">
              <a:lnSpc>
                <a:spcPct val="80000"/>
              </a:lnSpc>
              <a:buNone/>
            </a:pPr>
            <a:r>
              <a:rPr lang="en-US" altLang="en-US" dirty="0">
                <a:solidFill>
                  <a:srgbClr val="404040"/>
                </a:solidFill>
                <a:latin typeface="Colaborate-Regular" pitchFamily="50" charset="0"/>
              </a:rPr>
              <a:t>About Digital Workshop Center</a:t>
            </a:r>
          </a:p>
        </p:txBody>
      </p:sp>
      <p:sp>
        <p:nvSpPr>
          <p:cNvPr id="14339" name="Text Placeholder 2"/>
          <p:cNvSpPr>
            <a:spLocks noGrp="1"/>
          </p:cNvSpPr>
          <p:nvPr>
            <p:ph type="body" sz="quarter" idx="4294967295"/>
          </p:nvPr>
        </p:nvSpPr>
        <p:spPr>
          <a:xfrm>
            <a:off x="457200" y="787400"/>
            <a:ext cx="5257800" cy="1149350"/>
          </a:xfrm>
        </p:spPr>
        <p:txBody>
          <a:bodyPr/>
          <a:lstStyle/>
          <a:p>
            <a:pPr marL="0" indent="0" defTabSz="457200">
              <a:lnSpc>
                <a:spcPct val="125000"/>
              </a:lnSpc>
              <a:spcBef>
                <a:spcPct val="0"/>
              </a:spcBef>
              <a:buNone/>
            </a:pPr>
            <a:r>
              <a:rPr lang="en-US" altLang="en-US" sz="1600" b="1" dirty="0" smtClean="0">
                <a:solidFill>
                  <a:srgbClr val="93C63E"/>
                </a:solidFill>
                <a:latin typeface="Colaborate-Thin" panose="02000506050000020004" pitchFamily="50" charset="0"/>
              </a:rPr>
              <a:t>DIGITAL </a:t>
            </a:r>
            <a:r>
              <a:rPr lang="en-US" altLang="en-US" sz="1600" b="1" dirty="0">
                <a:solidFill>
                  <a:srgbClr val="93C63E"/>
                </a:solidFill>
                <a:latin typeface="Colaborate-Thin" panose="02000506050000020004" pitchFamily="50" charset="0"/>
              </a:rPr>
              <a:t>WORKSHOP CENTER WAS</a:t>
            </a:r>
            <a:r>
              <a:rPr lang="en-US" altLang="en-US" sz="1600" b="1" dirty="0">
                <a:solidFill>
                  <a:srgbClr val="404040"/>
                </a:solidFill>
                <a:latin typeface="Colaborate-Thin" panose="02000506050000020004" pitchFamily="50" charset="0"/>
              </a:rPr>
              <a:t> </a:t>
            </a:r>
            <a:r>
              <a:rPr lang="en-US" altLang="en-US" sz="1600" dirty="0">
                <a:solidFill>
                  <a:srgbClr val="404040"/>
                </a:solidFill>
                <a:latin typeface="Colaborate-Thin" panose="02000506050000020004" pitchFamily="50" charset="0"/>
              </a:rPr>
              <a:t>founded in 2006 and is a locally-owned independent computer training school offering classes on almost all major software programs, desktop applications, business solutions and advanced computer training concepts. </a:t>
            </a:r>
          </a:p>
        </p:txBody>
      </p:sp>
      <p:sp>
        <p:nvSpPr>
          <p:cNvPr id="14340" name="TextBox 3"/>
          <p:cNvSpPr txBox="1">
            <a:spLocks noChangeArrowheads="1"/>
          </p:cNvSpPr>
          <p:nvPr/>
        </p:nvSpPr>
        <p:spPr bwMode="auto">
          <a:xfrm>
            <a:off x="1887538" y="3513138"/>
            <a:ext cx="65071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125000"/>
              </a:lnSpc>
            </a:pPr>
            <a:r>
              <a:rPr lang="en-US" altLang="en-US" sz="1600" dirty="0">
                <a:solidFill>
                  <a:srgbClr val="404040"/>
                </a:solidFill>
                <a:latin typeface="Colaborate-Thin" panose="02000506050000020004" pitchFamily="50" charset="0"/>
                <a:cs typeface="Arial" panose="020B0604020202020204" pitchFamily="34" charset="0"/>
              </a:rPr>
              <a:t>Instructors have 10+ years of computer training experience, IT/Computer Science or related degrees, and significant job experience in the IT training field. </a:t>
            </a:r>
          </a:p>
        </p:txBody>
      </p:sp>
      <p:pic>
        <p:nvPicPr>
          <p:cNvPr id="2050" name="Picture 2"/>
          <p:cNvPicPr>
            <a:picLocks noChangeAspect="1" noChangeArrowheads="1"/>
          </p:cNvPicPr>
          <p:nvPr/>
        </p:nvPicPr>
        <p:blipFill>
          <a:blip r:embed="rId3" cstate="print">
            <a:duotone>
              <a:prstClr val="black"/>
              <a:schemeClr val="accent6">
                <a:tint val="45000"/>
                <a:satMod val="400000"/>
              </a:schemeClr>
            </a:duotone>
            <a:extLst/>
          </a:blip>
          <a:srcRect/>
          <a:stretch>
            <a:fillRect/>
          </a:stretch>
        </p:blipFill>
        <p:spPr bwMode="auto">
          <a:xfrm>
            <a:off x="918921" y="3586175"/>
            <a:ext cx="753768" cy="622287"/>
          </a:xfrm>
          <a:prstGeom prst="rect">
            <a:avLst/>
          </a:prstGeom>
          <a:noFill/>
          <a:ln>
            <a:noFill/>
          </a:ln>
          <a:extLst/>
        </p:spPr>
      </p:pic>
      <p:sp>
        <p:nvSpPr>
          <p:cNvPr id="14342" name="TextBox 5"/>
          <p:cNvSpPr txBox="1">
            <a:spLocks noChangeArrowheads="1"/>
          </p:cNvSpPr>
          <p:nvPr/>
        </p:nvSpPr>
        <p:spPr bwMode="auto">
          <a:xfrm>
            <a:off x="1905000" y="2514600"/>
            <a:ext cx="64849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125000"/>
              </a:lnSpc>
            </a:pPr>
            <a:r>
              <a:rPr lang="en-US" altLang="en-US" sz="1600" dirty="0">
                <a:solidFill>
                  <a:srgbClr val="404040"/>
                </a:solidFill>
                <a:latin typeface="Colaborate-Thin" panose="02000506050000020004" pitchFamily="50" charset="0"/>
                <a:cs typeface="Arial" panose="020B0604020202020204" pitchFamily="34" charset="0"/>
              </a:rPr>
              <a:t>All students receive hands-on, personalized training with small class sizes to ensure each student receives focused and personalized attention. </a:t>
            </a:r>
          </a:p>
        </p:txBody>
      </p:sp>
      <p:pic>
        <p:nvPicPr>
          <p:cNvPr id="2051" name="Picture 3"/>
          <p:cNvPicPr>
            <a:picLocks noChangeAspect="1" noChangeArrowheads="1"/>
          </p:cNvPicPr>
          <p:nvPr/>
        </p:nvPicPr>
        <p:blipFill>
          <a:blip r:embed="rId4" cstate="print">
            <a:duotone>
              <a:prstClr val="black"/>
              <a:schemeClr val="accent6">
                <a:tint val="45000"/>
                <a:satMod val="400000"/>
              </a:schemeClr>
            </a:duotone>
            <a:extLst/>
          </a:blip>
          <a:srcRect/>
          <a:stretch>
            <a:fillRect/>
          </a:stretch>
        </p:blipFill>
        <p:spPr bwMode="auto">
          <a:xfrm>
            <a:off x="920899" y="2594767"/>
            <a:ext cx="750356" cy="641107"/>
          </a:xfrm>
          <a:prstGeom prst="rect">
            <a:avLst/>
          </a:prstGeom>
          <a:noFill/>
          <a:ln>
            <a:noFill/>
          </a:ln>
          <a:extLst/>
        </p:spPr>
      </p:pic>
      <p:sp>
        <p:nvSpPr>
          <p:cNvPr id="14344" name="TextBox 7"/>
          <p:cNvSpPr txBox="1">
            <a:spLocks noChangeArrowheads="1"/>
          </p:cNvSpPr>
          <p:nvPr/>
        </p:nvSpPr>
        <p:spPr bwMode="auto">
          <a:xfrm>
            <a:off x="1905000" y="4527550"/>
            <a:ext cx="64849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125000"/>
              </a:lnSpc>
            </a:pPr>
            <a:r>
              <a:rPr lang="en-US" altLang="en-US" sz="1600" dirty="0">
                <a:latin typeface="Colaborate-Thin" panose="02000506050000020004" pitchFamily="50" charset="0"/>
                <a:cs typeface="Arial" panose="020B0604020202020204" pitchFamily="34" charset="0"/>
              </a:rPr>
              <a:t>DWC has a training solutions for class sizes ranging from just one individual and up to 50+ employees with many regularly scheduled courses to choose from.</a:t>
            </a:r>
          </a:p>
        </p:txBody>
      </p:sp>
      <p:pic>
        <p:nvPicPr>
          <p:cNvPr id="2052" name="Picture 4"/>
          <p:cNvPicPr>
            <a:picLocks noChangeAspect="1" noChangeArrowheads="1"/>
          </p:cNvPicPr>
          <p:nvPr/>
        </p:nvPicPr>
        <p:blipFill>
          <a:blip r:embed="rId5" cstate="print">
            <a:duotone>
              <a:prstClr val="black"/>
              <a:schemeClr val="accent6">
                <a:tint val="45000"/>
                <a:satMod val="400000"/>
              </a:schemeClr>
            </a:duotone>
            <a:extLst/>
          </a:blip>
          <a:srcRect/>
          <a:stretch>
            <a:fillRect/>
          </a:stretch>
        </p:blipFill>
        <p:spPr bwMode="auto">
          <a:xfrm>
            <a:off x="920259" y="4578941"/>
            <a:ext cx="721039" cy="703235"/>
          </a:xfrm>
          <a:prstGeom prst="rect">
            <a:avLst/>
          </a:prstGeom>
          <a:noFill/>
          <a:ln>
            <a:noFill/>
          </a:ln>
          <a:extLst/>
        </p:spPr>
      </p:pic>
      <p:pic>
        <p:nvPicPr>
          <p:cNvPr id="2054" name="Picture 6"/>
          <p:cNvPicPr>
            <a:picLocks noChangeAspect="1" noChangeArrowheads="1"/>
          </p:cNvPicPr>
          <p:nvPr/>
        </p:nvPicPr>
        <p:blipFill>
          <a:blip r:embed="rId6" cstate="print">
            <a:clrChange>
              <a:clrFrom>
                <a:srgbClr val="FFFFFF"/>
              </a:clrFrom>
              <a:clrTo>
                <a:srgbClr val="FFFFFF">
                  <a:alpha val="0"/>
                </a:srgbClr>
              </a:clrTo>
            </a:clrChange>
            <a:duotone>
              <a:prstClr val="black"/>
              <a:schemeClr val="accent6">
                <a:tint val="45000"/>
                <a:satMod val="400000"/>
              </a:schemeClr>
            </a:duotone>
            <a:extLst/>
          </a:blip>
          <a:srcRect/>
          <a:stretch>
            <a:fillRect/>
          </a:stretch>
        </p:blipFill>
        <p:spPr bwMode="auto">
          <a:xfrm>
            <a:off x="844699" y="5538872"/>
            <a:ext cx="823276" cy="679977"/>
          </a:xfrm>
          <a:prstGeom prst="rect">
            <a:avLst/>
          </a:prstGeom>
          <a:noFill/>
          <a:ln>
            <a:noFill/>
          </a:ln>
          <a:extLst/>
        </p:spPr>
      </p:pic>
      <p:sp>
        <p:nvSpPr>
          <p:cNvPr id="14347" name="TextBox 12"/>
          <p:cNvSpPr txBox="1">
            <a:spLocks noChangeArrowheads="1"/>
          </p:cNvSpPr>
          <p:nvPr/>
        </p:nvSpPr>
        <p:spPr bwMode="auto">
          <a:xfrm>
            <a:off x="1887538" y="5475288"/>
            <a:ext cx="64849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125000"/>
              </a:lnSpc>
            </a:pPr>
            <a:r>
              <a:rPr lang="en-US" altLang="en-US" sz="1600" dirty="0">
                <a:solidFill>
                  <a:srgbClr val="404040"/>
                </a:solidFill>
                <a:latin typeface="Colaborate-Thin" panose="02000506050000020004" pitchFamily="50" charset="0"/>
                <a:cs typeface="Arial" panose="020B0604020202020204" pitchFamily="34" charset="0"/>
              </a:rPr>
              <a:t>DWC provides training location options including our location, on-site at your office, online, and private instruction. </a:t>
            </a:r>
          </a:p>
        </p:txBody>
      </p:sp>
      <p:pic>
        <p:nvPicPr>
          <p:cNvPr id="1027" name="Picture 3" descr="DIgYourWork_DesignClass"/>
          <p:cNvPicPr>
            <a:picLocks noChangeAspect="1" noChangeArrowheads="1"/>
          </p:cNvPicPr>
          <p:nvPr/>
        </p:nvPicPr>
        <p:blipFill>
          <a:blip r:embed="rId7" cstate="print"/>
          <a:srcRect/>
          <a:stretch>
            <a:fillRect/>
          </a:stretch>
        </p:blipFill>
        <p:spPr bwMode="auto">
          <a:xfrm>
            <a:off x="5791200" y="838200"/>
            <a:ext cx="2739262" cy="1452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Plugins and Themes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baseline="30000" dirty="0" smtClean="0"/>
              <a:t>• </a:t>
            </a:r>
            <a:r>
              <a:rPr lang="en-US" baseline="30000" dirty="0"/>
              <a:t>What version of </a:t>
            </a:r>
            <a:r>
              <a:rPr lang="en-US" baseline="30000" dirty="0" err="1"/>
              <a:t>wordpress</a:t>
            </a:r>
            <a:r>
              <a:rPr lang="en-US" baseline="30000" dirty="0"/>
              <a:t> does it work with?</a:t>
            </a:r>
          </a:p>
          <a:p>
            <a:pPr marL="0" indent="0">
              <a:buNone/>
            </a:pPr>
            <a:r>
              <a:rPr lang="en-US" baseline="30000" dirty="0"/>
              <a:t>	- Also listed on the detail page</a:t>
            </a:r>
          </a:p>
          <a:p>
            <a:pPr marL="0" indent="0">
              <a:buNone/>
            </a:pPr>
            <a:endParaRPr lang="en-US" baseline="30000" dirty="0"/>
          </a:p>
          <a:p>
            <a:pPr marL="0" indent="0">
              <a:buNone/>
            </a:pPr>
            <a:r>
              <a:rPr lang="en-US" baseline="30000" dirty="0"/>
              <a:t>• Be sure to remove deactivated versions if you are even close to unhappy with it. You can always go back and grab it again, but this keeps your copy of </a:t>
            </a:r>
            <a:r>
              <a:rPr lang="en-US" baseline="30000" dirty="0" err="1"/>
              <a:t>wordpress</a:t>
            </a:r>
            <a:r>
              <a:rPr lang="en-US" baseline="30000" dirty="0"/>
              <a:t> (and site) clean. There is also an added benefit of security of making sure the most recent version is in place.</a:t>
            </a:r>
            <a:br>
              <a:rPr lang="en-US" baseline="30000" dirty="0"/>
            </a:br>
            <a:endParaRPr lang="en-US" dirty="0"/>
          </a:p>
        </p:txBody>
      </p:sp>
    </p:spTree>
    <p:extLst>
      <p:ext uri="{BB962C8B-B14F-4D97-AF65-F5344CB8AC3E}">
        <p14:creationId xmlns:p14="http://schemas.microsoft.com/office/powerpoint/2010/main" val="580731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Questions</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baseline="30000" dirty="0" smtClean="0"/>
              <a:t>Anything we discussed you want to know more about?</a:t>
            </a:r>
          </a:p>
          <a:p>
            <a:pPr marL="0" indent="0">
              <a:buNone/>
            </a:pPr>
            <a:endParaRPr lang="en-US" baseline="30000" dirty="0" smtClean="0"/>
          </a:p>
          <a:p>
            <a:pPr marL="0" indent="0">
              <a:buNone/>
            </a:pPr>
            <a:r>
              <a:rPr lang="en-US" baseline="30000" dirty="0" smtClean="0"/>
              <a:t>Any topic or concept we talked about that doesn’t make sense?</a:t>
            </a:r>
          </a:p>
          <a:p>
            <a:pPr marL="0" indent="0">
              <a:buNone/>
            </a:pPr>
            <a:endParaRPr lang="en-US" baseline="30000" dirty="0"/>
          </a:p>
          <a:p>
            <a:pPr marL="0" indent="0">
              <a:buNone/>
            </a:pPr>
            <a:r>
              <a:rPr lang="en-US" baseline="30000" dirty="0" smtClean="0"/>
              <a:t>What did you want to learn that we didn’t talk about?</a:t>
            </a:r>
            <a:r>
              <a:rPr lang="en-US" baseline="30000" dirty="0"/>
              <a:t/>
            </a:r>
            <a:br>
              <a:rPr lang="en-US" baseline="30000" dirty="0"/>
            </a:br>
            <a:endParaRPr lang="en-US" dirty="0"/>
          </a:p>
        </p:txBody>
      </p:sp>
    </p:spTree>
    <p:extLst>
      <p:ext uri="{BB962C8B-B14F-4D97-AF65-F5344CB8AC3E}">
        <p14:creationId xmlns:p14="http://schemas.microsoft.com/office/powerpoint/2010/main" val="3240242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8"/>
          <p:cNvSpPr>
            <a:spLocks noGrp="1"/>
          </p:cNvSpPr>
          <p:nvPr>
            <p:ph type="title"/>
          </p:nvPr>
        </p:nvSpPr>
        <p:spPr>
          <a:xfrm>
            <a:off x="893763" y="2700338"/>
            <a:ext cx="5141912" cy="1143000"/>
          </a:xfrm>
        </p:spPr>
        <p:txBody>
          <a:bodyPr>
            <a:normAutofit/>
          </a:bodyPr>
          <a:lstStyle/>
          <a:p>
            <a:pPr eaLnBrk="1" hangingPunct="1"/>
            <a:r>
              <a:rPr lang="en-US" sz="4400" dirty="0" smtClean="0">
                <a:latin typeface="Colaborate-Thin" pitchFamily="50" charset="0"/>
                <a:cs typeface="Gill Sans MT" pitchFamily="34" charset="0"/>
              </a:rPr>
              <a:t>Thank You!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31931"/>
            <a:ext cx="9144000" cy="41358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4" name="Rectangle 3"/>
          <p:cNvSpPr/>
          <p:nvPr/>
        </p:nvSpPr>
        <p:spPr>
          <a:xfrm>
            <a:off x="439785" y="152400"/>
            <a:ext cx="8399415" cy="523220"/>
          </a:xfrm>
          <a:prstGeom prst="rect">
            <a:avLst/>
          </a:prstGeom>
        </p:spPr>
        <p:txBody>
          <a:bodyPr wrap="square">
            <a:spAutoFit/>
          </a:bodyPr>
          <a:lstStyle/>
          <a:p>
            <a:r>
              <a:rPr lang="en-US" sz="2800" dirty="0" smtClean="0">
                <a:solidFill>
                  <a:srgbClr val="404040"/>
                </a:solidFill>
              </a:rPr>
              <a:t>Need More Help? Use Our Consulting Services!</a:t>
            </a:r>
          </a:p>
        </p:txBody>
      </p:sp>
      <p:sp>
        <p:nvSpPr>
          <p:cNvPr id="5" name="TextBox 4"/>
          <p:cNvSpPr txBox="1"/>
          <p:nvPr/>
        </p:nvSpPr>
        <p:spPr>
          <a:xfrm>
            <a:off x="609600" y="1524000"/>
            <a:ext cx="4267200" cy="1631216"/>
          </a:xfrm>
          <a:prstGeom prst="rect">
            <a:avLst/>
          </a:prstGeom>
          <a:noFill/>
        </p:spPr>
        <p:txBody>
          <a:bodyPr wrap="square" rtlCol="0">
            <a:spAutoFit/>
          </a:bodyPr>
          <a:lstStyle/>
          <a:p>
            <a:r>
              <a:rPr lang="en-US" sz="2000" b="1" dirty="0" smtClean="0">
                <a:solidFill>
                  <a:srgbClr val="93C63E"/>
                </a:solidFill>
                <a:latin typeface="ColaborateLight" pitchFamily="50" charset="0"/>
              </a:rPr>
              <a:t>PRIVATE, CUSTOMIZED TRAINING </a:t>
            </a:r>
            <a:r>
              <a:rPr lang="en-US" sz="2000" dirty="0" smtClean="0">
                <a:solidFill>
                  <a:srgbClr val="404040"/>
                </a:solidFill>
                <a:latin typeface="ColaborateLight" pitchFamily="50" charset="0"/>
              </a:rPr>
              <a:t>is available on an hourly consulting basis.</a:t>
            </a:r>
          </a:p>
          <a:p>
            <a:endParaRPr lang="en-US" sz="2000" dirty="0" smtClean="0">
              <a:latin typeface="ColaborateLight" pitchFamily="50" charset="0"/>
            </a:endParaRPr>
          </a:p>
          <a:p>
            <a:r>
              <a:rPr lang="en-US" sz="2000" b="1" dirty="0" smtClean="0">
                <a:solidFill>
                  <a:srgbClr val="93C63E"/>
                </a:solidFill>
                <a:latin typeface="ColaborateLight" pitchFamily="50" charset="0"/>
              </a:rPr>
              <a:t>ASK OUR OFFICE STAFF </a:t>
            </a:r>
            <a:r>
              <a:rPr lang="en-US" sz="2000" dirty="0" smtClean="0">
                <a:solidFill>
                  <a:srgbClr val="404040"/>
                </a:solidFill>
                <a:latin typeface="ColaborateLight" pitchFamily="50" charset="0"/>
              </a:rPr>
              <a:t>for more information on rates and scheduling!</a:t>
            </a:r>
          </a:p>
        </p:txBody>
      </p:sp>
      <p:pic>
        <p:nvPicPr>
          <p:cNvPr id="1029" name="Picture 5" descr="Two-business-women"/>
          <p:cNvPicPr>
            <a:picLocks noChangeAspect="1" noChangeArrowheads="1"/>
          </p:cNvPicPr>
          <p:nvPr/>
        </p:nvPicPr>
        <p:blipFill>
          <a:blip r:embed="rId2" cstate="print"/>
          <a:srcRect/>
          <a:stretch>
            <a:fillRect/>
          </a:stretch>
        </p:blipFill>
        <p:spPr bwMode="auto">
          <a:xfrm>
            <a:off x="1905000" y="3581400"/>
            <a:ext cx="3658163" cy="2438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2" descr="C:\Users\DWC-ADMIN-PC\Google Drive\DWC\Images\Stock images\TwoBusinessPeople.jpg"/>
          <p:cNvPicPr>
            <a:picLocks noChangeAspect="1" noChangeArrowheads="1"/>
          </p:cNvPicPr>
          <p:nvPr/>
        </p:nvPicPr>
        <p:blipFill>
          <a:blip r:embed="rId3" cstate="print"/>
          <a:srcRect l="15321"/>
          <a:stretch>
            <a:fillRect/>
          </a:stretch>
        </p:blipFill>
        <p:spPr bwMode="auto">
          <a:xfrm>
            <a:off x="5105400" y="1524000"/>
            <a:ext cx="3176587" cy="2668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1"/>
          <p:cNvSpPr>
            <a:spLocks noGrp="1"/>
          </p:cNvSpPr>
          <p:nvPr>
            <p:ph type="body" sz="quarter" idx="4294967295"/>
          </p:nvPr>
        </p:nvSpPr>
        <p:spPr>
          <a:xfrm>
            <a:off x="457200" y="274638"/>
            <a:ext cx="8229600" cy="512762"/>
          </a:xfrm>
        </p:spPr>
        <p:txBody>
          <a:bodyPr/>
          <a:lstStyle/>
          <a:p>
            <a:pPr marL="0" indent="0" defTabSz="457200">
              <a:buNone/>
            </a:pPr>
            <a:r>
              <a:rPr lang="en-US" altLang="en-US" sz="3600" dirty="0">
                <a:solidFill>
                  <a:srgbClr val="404040"/>
                </a:solidFill>
                <a:latin typeface="Colaborate-Regular" pitchFamily="50" charset="0"/>
              </a:rPr>
              <a:t>Tell Us About You!</a:t>
            </a:r>
          </a:p>
        </p:txBody>
      </p:sp>
      <p:sp>
        <p:nvSpPr>
          <p:cNvPr id="3" name="Text Placeholder 2"/>
          <p:cNvSpPr>
            <a:spLocks noGrp="1"/>
          </p:cNvSpPr>
          <p:nvPr>
            <p:ph type="body" sz="quarter" idx="4294967295"/>
          </p:nvPr>
        </p:nvSpPr>
        <p:spPr>
          <a:xfrm>
            <a:off x="2743200" y="1066800"/>
            <a:ext cx="5867400" cy="5137150"/>
          </a:xfrm>
        </p:spPr>
        <p:txBody>
          <a:bodyPr>
            <a:normAutofit/>
          </a:bodyPr>
          <a:lstStyle/>
          <a:p>
            <a:pPr marL="0" indent="0" defTabSz="457200">
              <a:lnSpc>
                <a:spcPct val="125000"/>
              </a:lnSpc>
              <a:spcBef>
                <a:spcPct val="0"/>
              </a:spcBef>
              <a:buFontTx/>
              <a:buNone/>
            </a:pPr>
            <a:r>
              <a:rPr lang="en-US" altLang="en-US" sz="1800" b="1" dirty="0">
                <a:solidFill>
                  <a:srgbClr val="93C63E"/>
                </a:solidFill>
                <a:latin typeface="Colaborate-Thin" panose="02000506050000020004" pitchFamily="50" charset="0"/>
              </a:rPr>
              <a:t>PLEASE TELL US </a:t>
            </a:r>
            <a:r>
              <a:rPr lang="en-US" altLang="en-US" sz="1800" dirty="0">
                <a:solidFill>
                  <a:srgbClr val="404040"/>
                </a:solidFill>
                <a:latin typeface="Colaborate-Thin" panose="02000506050000020004" pitchFamily="50" charset="0"/>
              </a:rPr>
              <a:t>a little bit about yourself so we have a better idea of who you are and what you’re hoping to accomplish from taking this class. Sample questions include the following:</a:t>
            </a:r>
          </a:p>
          <a:p>
            <a:pPr marL="0" indent="0" defTabSz="457200">
              <a:lnSpc>
                <a:spcPct val="125000"/>
              </a:lnSpc>
              <a:spcBef>
                <a:spcPct val="0"/>
              </a:spcBef>
            </a:pPr>
            <a:endParaRPr lang="en-US" altLang="en-US" sz="1800" dirty="0">
              <a:solidFill>
                <a:srgbClr val="404040"/>
              </a:solidFill>
              <a:latin typeface="Colaborate-Thin" panose="02000506050000020004" pitchFamily="50" charset="0"/>
            </a:endParaRPr>
          </a:p>
          <a:p>
            <a:pPr marL="0" indent="0" defTabSz="457200">
              <a:lnSpc>
                <a:spcPct val="125000"/>
              </a:lnSpc>
              <a:spcBef>
                <a:spcPct val="0"/>
              </a:spcBef>
              <a:buFont typeface="Wingdings" panose="05000000000000000000" pitchFamily="2" charset="2"/>
              <a:buChar char="§"/>
            </a:pPr>
            <a:r>
              <a:rPr lang="en-US" altLang="en-US" sz="1800" dirty="0">
                <a:solidFill>
                  <a:srgbClr val="404040"/>
                </a:solidFill>
                <a:latin typeface="Colaborate-Thin" panose="02000506050000020004" pitchFamily="50" charset="0"/>
              </a:rPr>
              <a:t> What is your name?</a:t>
            </a:r>
          </a:p>
          <a:p>
            <a:pPr marL="0" indent="0" defTabSz="457200">
              <a:lnSpc>
                <a:spcPct val="125000"/>
              </a:lnSpc>
              <a:spcBef>
                <a:spcPct val="0"/>
              </a:spcBef>
              <a:buFont typeface="Wingdings" panose="05000000000000000000" pitchFamily="2" charset="2"/>
              <a:buChar char="§"/>
            </a:pPr>
            <a:endParaRPr lang="en-US" altLang="en-US" sz="1800" dirty="0">
              <a:solidFill>
                <a:srgbClr val="404040"/>
              </a:solidFill>
              <a:latin typeface="Colaborate-Thin" panose="02000506050000020004" pitchFamily="50" charset="0"/>
            </a:endParaRPr>
          </a:p>
          <a:p>
            <a:pPr marL="0" indent="0" defTabSz="457200">
              <a:lnSpc>
                <a:spcPct val="125000"/>
              </a:lnSpc>
              <a:spcBef>
                <a:spcPct val="0"/>
              </a:spcBef>
              <a:buFont typeface="Wingdings" panose="05000000000000000000" pitchFamily="2" charset="2"/>
              <a:buChar char="§"/>
            </a:pPr>
            <a:r>
              <a:rPr lang="en-US" altLang="en-US" sz="1800" dirty="0">
                <a:solidFill>
                  <a:srgbClr val="404040"/>
                </a:solidFill>
                <a:latin typeface="Colaborate-Thin" panose="02000506050000020004" pitchFamily="50" charset="0"/>
              </a:rPr>
              <a:t> What company do you work for?</a:t>
            </a:r>
          </a:p>
          <a:p>
            <a:pPr marL="0" indent="0" defTabSz="457200">
              <a:lnSpc>
                <a:spcPct val="125000"/>
              </a:lnSpc>
              <a:spcBef>
                <a:spcPct val="0"/>
              </a:spcBef>
              <a:buFont typeface="Wingdings" panose="05000000000000000000" pitchFamily="2" charset="2"/>
              <a:buChar char="§"/>
            </a:pPr>
            <a:endParaRPr lang="en-US" altLang="en-US" sz="1800" dirty="0">
              <a:solidFill>
                <a:srgbClr val="404040"/>
              </a:solidFill>
              <a:latin typeface="Colaborate-Thin" panose="02000506050000020004" pitchFamily="50" charset="0"/>
            </a:endParaRPr>
          </a:p>
          <a:p>
            <a:pPr marL="0" indent="0" defTabSz="457200">
              <a:lnSpc>
                <a:spcPct val="125000"/>
              </a:lnSpc>
              <a:spcBef>
                <a:spcPct val="0"/>
              </a:spcBef>
              <a:buFont typeface="Wingdings" panose="05000000000000000000" pitchFamily="2" charset="2"/>
              <a:buChar char="§"/>
            </a:pPr>
            <a:r>
              <a:rPr lang="en-US" altLang="en-US" sz="1800" dirty="0">
                <a:solidFill>
                  <a:srgbClr val="404040"/>
                </a:solidFill>
                <a:latin typeface="Colaborate-Thin" panose="02000506050000020004" pitchFamily="50" charset="0"/>
              </a:rPr>
              <a:t> What are you responsible for?</a:t>
            </a:r>
          </a:p>
          <a:p>
            <a:pPr marL="0" indent="0" defTabSz="457200">
              <a:lnSpc>
                <a:spcPct val="125000"/>
              </a:lnSpc>
              <a:spcBef>
                <a:spcPct val="0"/>
              </a:spcBef>
              <a:buFont typeface="Wingdings" panose="05000000000000000000" pitchFamily="2" charset="2"/>
              <a:buChar char="§"/>
            </a:pPr>
            <a:endParaRPr lang="en-US" altLang="en-US" sz="1800" dirty="0">
              <a:solidFill>
                <a:srgbClr val="404040"/>
              </a:solidFill>
              <a:latin typeface="Colaborate-Thin" panose="02000506050000020004" pitchFamily="50" charset="0"/>
            </a:endParaRPr>
          </a:p>
          <a:p>
            <a:pPr marL="0" indent="0" defTabSz="457200">
              <a:lnSpc>
                <a:spcPct val="125000"/>
              </a:lnSpc>
              <a:spcBef>
                <a:spcPct val="0"/>
              </a:spcBef>
              <a:buFont typeface="Wingdings" panose="05000000000000000000" pitchFamily="2" charset="2"/>
              <a:buChar char="§"/>
            </a:pPr>
            <a:r>
              <a:rPr lang="en-US" altLang="en-US" sz="1800" dirty="0">
                <a:solidFill>
                  <a:srgbClr val="404040"/>
                </a:solidFill>
                <a:latin typeface="Colaborate-Thin" panose="02000506050000020004" pitchFamily="50" charset="0"/>
              </a:rPr>
              <a:t> What are you hoping to gain from this class?</a:t>
            </a:r>
          </a:p>
          <a:p>
            <a:pPr marL="0" indent="0" defTabSz="457200">
              <a:lnSpc>
                <a:spcPct val="125000"/>
              </a:lnSpc>
              <a:spcBef>
                <a:spcPct val="0"/>
              </a:spcBef>
              <a:buFont typeface="Wingdings" panose="05000000000000000000" pitchFamily="2" charset="2"/>
              <a:buChar char="§"/>
            </a:pPr>
            <a:endParaRPr lang="en-US" altLang="en-US" sz="1800" dirty="0">
              <a:solidFill>
                <a:srgbClr val="404040"/>
              </a:solidFill>
              <a:latin typeface="Colaborate-Thin" panose="02000506050000020004" pitchFamily="50" charset="0"/>
            </a:endParaRPr>
          </a:p>
          <a:p>
            <a:pPr marL="0" indent="0" defTabSz="457200">
              <a:lnSpc>
                <a:spcPct val="125000"/>
              </a:lnSpc>
              <a:spcBef>
                <a:spcPct val="0"/>
              </a:spcBef>
              <a:buFont typeface="Wingdings" panose="05000000000000000000" pitchFamily="2" charset="2"/>
              <a:buChar char="§"/>
            </a:pPr>
            <a:r>
              <a:rPr lang="en-US" altLang="en-US" sz="1800" dirty="0">
                <a:solidFill>
                  <a:srgbClr val="404040"/>
                </a:solidFill>
                <a:latin typeface="Colaborate-Thin" panose="02000506050000020004" pitchFamily="50" charset="0"/>
              </a:rPr>
              <a:t> Is there anything else you would like to share?</a:t>
            </a:r>
          </a:p>
          <a:p>
            <a:pPr marL="0" indent="0" defTabSz="457200">
              <a:lnSpc>
                <a:spcPct val="125000"/>
              </a:lnSpc>
              <a:spcBef>
                <a:spcPct val="0"/>
              </a:spcBef>
              <a:buFont typeface="Wingdings" panose="05000000000000000000" pitchFamily="2" charset="2"/>
              <a:buChar char="§"/>
            </a:pPr>
            <a:endParaRPr lang="en-US" altLang="en-US" sz="1600" dirty="0">
              <a:latin typeface="Colaborate-Thin" panose="02000506050000020004" pitchFamily="50" charset="0"/>
            </a:endParaRPr>
          </a:p>
          <a:p>
            <a:pPr marL="0" indent="0" defTabSz="457200">
              <a:lnSpc>
                <a:spcPct val="125000"/>
              </a:lnSpc>
              <a:spcBef>
                <a:spcPct val="0"/>
              </a:spcBef>
            </a:pPr>
            <a:endParaRPr lang="en-US" altLang="en-US" sz="1600" dirty="0">
              <a:latin typeface="Colaborate-Thin" panose="02000506050000020004" pitchFamily="50" charset="0"/>
            </a:endParaRPr>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10612" t="8517"/>
          <a:stretch>
            <a:fillRect/>
          </a:stretch>
        </p:blipFill>
        <p:spPr bwMode="auto">
          <a:xfrm>
            <a:off x="685800" y="1142999"/>
            <a:ext cx="1600200" cy="144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318" t="5373"/>
          <a:stretch>
            <a:fillRect/>
          </a:stretch>
        </p:blipFill>
        <p:spPr bwMode="auto">
          <a:xfrm>
            <a:off x="685800" y="266700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smtClean="0">
                <a:solidFill>
                  <a:schemeClr val="bg1"/>
                </a:solidFill>
              </a:rPr>
              <a:t>Our agenda </a:t>
            </a:r>
            <a:r>
              <a:rPr lang="en-US" sz="3200" dirty="0" smtClean="0">
                <a:solidFill>
                  <a:schemeClr val="bg1"/>
                </a:solidFill>
              </a:rPr>
              <a:t>for this </a:t>
            </a:r>
            <a:r>
              <a:rPr lang="en-US" sz="3200" dirty="0" smtClean="0">
                <a:solidFill>
                  <a:schemeClr val="bg1"/>
                </a:solidFill>
              </a:rPr>
              <a:t>class</a:t>
            </a:r>
            <a:endParaRPr lang="en-US" sz="3200" dirty="0">
              <a:solidFill>
                <a:schemeClr val="bg1"/>
              </a:solidFill>
            </a:endParaRPr>
          </a:p>
        </p:txBody>
      </p:sp>
      <p:sp>
        <p:nvSpPr>
          <p:cNvPr id="3" name="Content Placeholder 2"/>
          <p:cNvSpPr>
            <a:spLocks noGrp="1"/>
          </p:cNvSpPr>
          <p:nvPr>
            <p:ph idx="1"/>
          </p:nvPr>
        </p:nvSpPr>
        <p:spPr/>
        <p:txBody>
          <a:bodyPr/>
          <a:lstStyle/>
          <a:p>
            <a:pPr lvl="0"/>
            <a:r>
              <a:rPr lang="en-US" sz="2400" dirty="0" smtClean="0"/>
              <a:t>Introductions</a:t>
            </a:r>
          </a:p>
          <a:p>
            <a:pPr lvl="0"/>
            <a:r>
              <a:rPr lang="en-US" sz="2400" dirty="0" smtClean="0"/>
              <a:t>What is </a:t>
            </a:r>
            <a:r>
              <a:rPr lang="en-US" sz="2400" dirty="0" err="1" smtClean="0"/>
              <a:t>Wordpress</a:t>
            </a:r>
            <a:endParaRPr lang="en-US" sz="2400" dirty="0" smtClean="0"/>
          </a:p>
          <a:p>
            <a:pPr lvl="0"/>
            <a:r>
              <a:rPr lang="en-US" sz="2400" dirty="0" smtClean="0"/>
              <a:t>Thinking before doing (planning ahead)</a:t>
            </a:r>
          </a:p>
          <a:p>
            <a:pPr lvl="0"/>
            <a:r>
              <a:rPr lang="en-US" sz="2400" dirty="0" smtClean="0"/>
              <a:t>The User Interface of </a:t>
            </a:r>
            <a:r>
              <a:rPr lang="en-US" sz="2400" dirty="0" err="1" smtClean="0"/>
              <a:t>Wordpress</a:t>
            </a:r>
            <a:endParaRPr lang="en-US" sz="2400" dirty="0" smtClean="0"/>
          </a:p>
          <a:p>
            <a:pPr lvl="0"/>
            <a:r>
              <a:rPr lang="en-US" sz="2400" dirty="0" smtClean="0"/>
              <a:t>Posts</a:t>
            </a:r>
          </a:p>
          <a:p>
            <a:pPr lvl="0"/>
            <a:r>
              <a:rPr lang="en-US" sz="2400" dirty="0" smtClean="0"/>
              <a:t>Pages and Menus</a:t>
            </a:r>
          </a:p>
          <a:p>
            <a:pPr lvl="0"/>
            <a:r>
              <a:rPr lang="en-US" sz="2400" dirty="0" smtClean="0"/>
              <a:t>Users</a:t>
            </a:r>
          </a:p>
          <a:p>
            <a:pPr lvl="0"/>
            <a:r>
              <a:rPr lang="en-US" sz="2400" dirty="0" smtClean="0"/>
              <a:t>Plug-ins/Themes</a:t>
            </a:r>
          </a:p>
          <a:p>
            <a:pPr lvl="0"/>
            <a:r>
              <a:rPr lang="en-US" sz="2400" dirty="0" smtClean="0"/>
              <a:t>Questions</a:t>
            </a:r>
          </a:p>
        </p:txBody>
      </p:sp>
    </p:spTree>
    <p:extLst>
      <p:ext uri="{BB962C8B-B14F-4D97-AF65-F5344CB8AC3E}">
        <p14:creationId xmlns:p14="http://schemas.microsoft.com/office/powerpoint/2010/main" val="338212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What is </a:t>
            </a:r>
            <a:r>
              <a:rPr lang="en-US" sz="3200" b="1" dirty="0" err="1" smtClean="0">
                <a:solidFill>
                  <a:schemeClr val="bg1"/>
                </a:solidFill>
              </a:rPr>
              <a:t>Wordpress</a:t>
            </a:r>
            <a:r>
              <a:rPr lang="en-US" sz="3200" b="1"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1" baseline="30000" dirty="0" err="1" smtClean="0"/>
              <a:t>Wordpress</a:t>
            </a:r>
            <a:r>
              <a:rPr lang="en-US" sz="2800" b="1" baseline="30000" dirty="0" smtClean="0"/>
              <a:t> </a:t>
            </a:r>
            <a:r>
              <a:rPr lang="en-US" sz="2800" b="1" baseline="30000" dirty="0"/>
              <a:t>the idea</a:t>
            </a:r>
          </a:p>
          <a:p>
            <a:pPr marL="0" indent="0">
              <a:buNone/>
            </a:pPr>
            <a:endParaRPr lang="en-US" sz="2800" baseline="30000" dirty="0" smtClean="0"/>
          </a:p>
          <a:p>
            <a:pPr marL="0" indent="0">
              <a:buNone/>
            </a:pPr>
            <a:r>
              <a:rPr lang="en-US" sz="2800" baseline="30000" dirty="0" smtClean="0"/>
              <a:t>• The </a:t>
            </a:r>
            <a:r>
              <a:rPr lang="en-US" sz="2800" baseline="30000" dirty="0"/>
              <a:t>idea that this a way of publishing of ideas and content should be free </a:t>
            </a:r>
          </a:p>
          <a:p>
            <a:pPr marL="0" indent="0">
              <a:buNone/>
            </a:pPr>
            <a:r>
              <a:rPr lang="en-US" sz="2800" baseline="30000" dirty="0"/>
              <a:t>	-GPL v. Proprietary software</a:t>
            </a:r>
          </a:p>
          <a:p>
            <a:pPr marL="0" indent="0">
              <a:buNone/>
            </a:pPr>
            <a:endParaRPr lang="en-US" sz="2800" baseline="30000" dirty="0" smtClean="0"/>
          </a:p>
          <a:p>
            <a:pPr marL="0" indent="0">
              <a:buNone/>
            </a:pPr>
            <a:r>
              <a:rPr lang="en-US" sz="2800" baseline="30000" dirty="0" smtClean="0"/>
              <a:t>• </a:t>
            </a:r>
            <a:r>
              <a:rPr lang="en-US" sz="2800" baseline="30000" dirty="0"/>
              <a:t>I</a:t>
            </a:r>
            <a:r>
              <a:rPr lang="en-US" sz="2800" baseline="30000" dirty="0" smtClean="0"/>
              <a:t>t </a:t>
            </a:r>
            <a:r>
              <a:rPr lang="en-US" sz="2800" baseline="30000" dirty="0"/>
              <a:t>is at heart a CMS (content management </a:t>
            </a:r>
            <a:r>
              <a:rPr lang="en-US" sz="2800" baseline="30000" dirty="0" smtClean="0"/>
              <a:t>system)</a:t>
            </a:r>
            <a:r>
              <a:rPr lang="en-US" sz="2800" dirty="0" smtClean="0"/>
              <a:t> </a:t>
            </a:r>
            <a:r>
              <a:rPr lang="en-US" sz="2800" baseline="30000" dirty="0" smtClean="0"/>
              <a:t>for </a:t>
            </a:r>
            <a:r>
              <a:rPr lang="en-US" sz="2800" baseline="30000" dirty="0"/>
              <a:t>blogging </a:t>
            </a:r>
          </a:p>
        </p:txBody>
      </p:sp>
    </p:spTree>
    <p:extLst>
      <p:ext uri="{BB962C8B-B14F-4D97-AF65-F5344CB8AC3E}">
        <p14:creationId xmlns:p14="http://schemas.microsoft.com/office/powerpoint/2010/main" val="2102480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What is </a:t>
            </a:r>
            <a:r>
              <a:rPr lang="en-US" sz="3200" b="1" dirty="0" err="1" smtClean="0">
                <a:solidFill>
                  <a:schemeClr val="bg1"/>
                </a:solidFill>
              </a:rPr>
              <a:t>Wordpress</a:t>
            </a:r>
            <a:r>
              <a:rPr lang="en-US" sz="3200" b="1"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1" baseline="30000" dirty="0" err="1" smtClean="0"/>
              <a:t>Wordpress</a:t>
            </a:r>
            <a:r>
              <a:rPr lang="en-US" sz="2800" b="1" baseline="30000" dirty="0" smtClean="0"/>
              <a:t> </a:t>
            </a:r>
            <a:r>
              <a:rPr lang="en-US" sz="2800" b="1" baseline="30000" dirty="0"/>
              <a:t>the site (.org)</a:t>
            </a:r>
          </a:p>
          <a:p>
            <a:pPr marL="0" indent="0">
              <a:buNone/>
            </a:pPr>
            <a:endParaRPr lang="en-US" sz="2800" baseline="30000" dirty="0" smtClean="0"/>
          </a:p>
          <a:p>
            <a:pPr marL="0" indent="0">
              <a:buNone/>
            </a:pPr>
            <a:r>
              <a:rPr lang="en-US" sz="2800" baseline="30000" dirty="0" smtClean="0"/>
              <a:t>• Where Themes and approved plug-ins </a:t>
            </a:r>
            <a:r>
              <a:rPr lang="en-US" sz="2800" baseline="30000" dirty="0"/>
              <a:t>are kept</a:t>
            </a:r>
          </a:p>
          <a:p>
            <a:pPr marL="0" indent="0">
              <a:buNone/>
            </a:pPr>
            <a:endParaRPr lang="en-US" sz="2800" baseline="30000" dirty="0" smtClean="0"/>
          </a:p>
          <a:p>
            <a:pPr marL="0" indent="0">
              <a:buNone/>
            </a:pPr>
            <a:r>
              <a:rPr lang="en-US" sz="2800" baseline="30000" dirty="0" smtClean="0"/>
              <a:t>• </a:t>
            </a:r>
            <a:r>
              <a:rPr lang="en-US" sz="2800" baseline="30000" dirty="0"/>
              <a:t>Where information about </a:t>
            </a:r>
            <a:r>
              <a:rPr lang="en-US" sz="2800" baseline="30000" dirty="0" err="1"/>
              <a:t>wordpress</a:t>
            </a:r>
            <a:r>
              <a:rPr lang="en-US" sz="2800" baseline="30000" dirty="0"/>
              <a:t> is archived (the Codex</a:t>
            </a:r>
            <a:r>
              <a:rPr lang="en-US" sz="2800" baseline="30000" dirty="0" smtClean="0"/>
              <a:t>)</a:t>
            </a:r>
            <a:endParaRPr lang="en-US" sz="2800" baseline="30000" dirty="0"/>
          </a:p>
        </p:txBody>
      </p:sp>
    </p:spTree>
    <p:extLst>
      <p:ext uri="{BB962C8B-B14F-4D97-AF65-F5344CB8AC3E}">
        <p14:creationId xmlns:p14="http://schemas.microsoft.com/office/powerpoint/2010/main" val="3916297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What is </a:t>
            </a:r>
            <a:r>
              <a:rPr lang="en-US" sz="3200" b="1" dirty="0" err="1" smtClean="0">
                <a:solidFill>
                  <a:schemeClr val="bg1"/>
                </a:solidFill>
              </a:rPr>
              <a:t>Wordpress</a:t>
            </a:r>
            <a:r>
              <a:rPr lang="en-US" sz="3200" b="1"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1" baseline="30000" dirty="0" err="1" smtClean="0"/>
              <a:t>Wordpress</a:t>
            </a:r>
            <a:r>
              <a:rPr lang="en-US" sz="2800" b="1" baseline="30000" dirty="0" smtClean="0"/>
              <a:t> </a:t>
            </a:r>
            <a:r>
              <a:rPr lang="en-US" sz="2800" b="1" baseline="30000" dirty="0"/>
              <a:t>the site (.com)</a:t>
            </a:r>
          </a:p>
          <a:p>
            <a:pPr marL="0" indent="0">
              <a:buNone/>
            </a:pPr>
            <a:endParaRPr lang="en-US" sz="2800" baseline="30000" dirty="0" smtClean="0"/>
          </a:p>
          <a:p>
            <a:pPr marL="0" indent="0">
              <a:buNone/>
            </a:pPr>
            <a:r>
              <a:rPr lang="en-US" sz="2800" baseline="30000" dirty="0" smtClean="0"/>
              <a:t>• </a:t>
            </a:r>
            <a:r>
              <a:rPr lang="en-US" sz="2800" baseline="30000" dirty="0"/>
              <a:t>Where your site could be hosted for free</a:t>
            </a:r>
          </a:p>
          <a:p>
            <a:pPr marL="0" indent="0">
              <a:buNone/>
            </a:pPr>
            <a:endParaRPr lang="en-US" sz="2800" baseline="30000" dirty="0" smtClean="0"/>
          </a:p>
          <a:p>
            <a:pPr marL="0" indent="0">
              <a:buNone/>
            </a:pPr>
            <a:r>
              <a:rPr lang="en-US" sz="2800" baseline="30000" dirty="0" smtClean="0"/>
              <a:t>• </a:t>
            </a:r>
            <a:r>
              <a:rPr lang="en-US" sz="2800" baseline="30000" dirty="0"/>
              <a:t>Automatic updates </a:t>
            </a:r>
          </a:p>
          <a:p>
            <a:pPr marL="0" indent="0">
              <a:buNone/>
            </a:pPr>
            <a:endParaRPr lang="en-US" sz="2800" baseline="30000" dirty="0"/>
          </a:p>
        </p:txBody>
      </p:sp>
    </p:spTree>
    <p:extLst>
      <p:ext uri="{BB962C8B-B14F-4D97-AF65-F5344CB8AC3E}">
        <p14:creationId xmlns:p14="http://schemas.microsoft.com/office/powerpoint/2010/main" val="416998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What is </a:t>
            </a:r>
            <a:r>
              <a:rPr lang="en-US" sz="3200" b="1" dirty="0" err="1" smtClean="0">
                <a:solidFill>
                  <a:schemeClr val="bg1"/>
                </a:solidFill>
              </a:rPr>
              <a:t>Wordpress</a:t>
            </a:r>
            <a:r>
              <a:rPr lang="en-US" sz="3200" b="1"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1" baseline="30000" dirty="0" err="1" smtClean="0"/>
              <a:t>Wordpress</a:t>
            </a:r>
            <a:r>
              <a:rPr lang="en-US" sz="2800" b="1" baseline="30000" dirty="0" smtClean="0"/>
              <a:t> </a:t>
            </a:r>
            <a:r>
              <a:rPr lang="en-US" sz="2800" b="1" baseline="30000" dirty="0"/>
              <a:t>the </a:t>
            </a:r>
            <a:r>
              <a:rPr lang="en-US" sz="2800" b="1" baseline="30000" dirty="0" smtClean="0"/>
              <a:t>app</a:t>
            </a:r>
          </a:p>
          <a:p>
            <a:pPr marL="0" indent="0">
              <a:buNone/>
            </a:pPr>
            <a:endParaRPr lang="en-US" sz="2800" b="1" baseline="30000" dirty="0"/>
          </a:p>
          <a:p>
            <a:pPr marL="0" indent="0">
              <a:buNone/>
            </a:pPr>
            <a:r>
              <a:rPr lang="en-US" sz="2800" baseline="30000" dirty="0"/>
              <a:t>• </a:t>
            </a:r>
            <a:r>
              <a:rPr lang="en-US" sz="2800" baseline="30000" dirty="0" smtClean="0"/>
              <a:t>Currently up to version 4.8 (over the past 14 years)</a:t>
            </a:r>
          </a:p>
          <a:p>
            <a:pPr marL="0" indent="0">
              <a:buNone/>
            </a:pPr>
            <a:r>
              <a:rPr lang="en-US" sz="2800" baseline="30000" dirty="0" smtClean="0"/>
              <a:t>•</a:t>
            </a:r>
            <a:r>
              <a:rPr lang="en-US" sz="2800" dirty="0" smtClean="0"/>
              <a:t> </a:t>
            </a:r>
            <a:r>
              <a:rPr lang="en-US" sz="2800" baseline="30000" dirty="0" smtClean="0"/>
              <a:t>Hosted (3rd Party i.e. </a:t>
            </a:r>
            <a:r>
              <a:rPr lang="en-US" sz="2800" baseline="30000" dirty="0" err="1" smtClean="0"/>
              <a:t>GoDaddy</a:t>
            </a:r>
            <a:r>
              <a:rPr lang="en-US" sz="2800" baseline="30000" dirty="0" smtClean="0"/>
              <a:t>) </a:t>
            </a:r>
            <a:r>
              <a:rPr lang="en-US" sz="2800" baseline="30000" dirty="0"/>
              <a:t>where you want it to be</a:t>
            </a:r>
          </a:p>
          <a:p>
            <a:pPr marL="0" indent="0">
              <a:buNone/>
            </a:pPr>
            <a:r>
              <a:rPr lang="en-US" sz="2800" baseline="30000" dirty="0"/>
              <a:t>• </a:t>
            </a:r>
            <a:r>
              <a:rPr lang="en-US" sz="2800" baseline="30000" dirty="0" smtClean="0"/>
              <a:t>Manually controlled/updated </a:t>
            </a:r>
            <a:r>
              <a:rPr lang="en-US" sz="2800" baseline="30000" dirty="0"/>
              <a:t>by you</a:t>
            </a:r>
            <a:endParaRPr lang="en-US" sz="2800" dirty="0"/>
          </a:p>
        </p:txBody>
      </p:sp>
    </p:spTree>
    <p:extLst>
      <p:ext uri="{BB962C8B-B14F-4D97-AF65-F5344CB8AC3E}">
        <p14:creationId xmlns:p14="http://schemas.microsoft.com/office/powerpoint/2010/main" val="403996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Planning ahead - Thinking before doing</a:t>
            </a:r>
            <a:endParaRPr lang="en-US" sz="3200" dirty="0">
              <a:solidFill>
                <a:schemeClr val="bg1"/>
              </a:solidFill>
            </a:endParaRPr>
          </a:p>
        </p:txBody>
      </p:sp>
      <p:sp>
        <p:nvSpPr>
          <p:cNvPr id="3" name="Content Placeholder 2"/>
          <p:cNvSpPr>
            <a:spLocks noGrp="1"/>
          </p:cNvSpPr>
          <p:nvPr>
            <p:ph idx="1"/>
          </p:nvPr>
        </p:nvSpPr>
        <p:spPr/>
        <p:txBody>
          <a:bodyPr/>
          <a:lstStyle/>
          <a:p>
            <a:pPr marL="0" indent="0">
              <a:buNone/>
            </a:pPr>
            <a:r>
              <a:rPr lang="en-US" sz="2800" baseline="30000" dirty="0" smtClean="0"/>
              <a:t>• </a:t>
            </a:r>
            <a:r>
              <a:rPr lang="en-US" sz="2800" baseline="30000" dirty="0"/>
              <a:t>Does it make sense to be “just a blog”?</a:t>
            </a:r>
          </a:p>
          <a:p>
            <a:pPr marL="0" indent="0">
              <a:buNone/>
            </a:pPr>
            <a:endParaRPr lang="en-US" sz="2800" baseline="30000" dirty="0"/>
          </a:p>
          <a:p>
            <a:pPr marL="0" indent="0">
              <a:buNone/>
            </a:pPr>
            <a:r>
              <a:rPr lang="en-US" sz="2800" baseline="30000" dirty="0"/>
              <a:t>• Understanding that </a:t>
            </a:r>
            <a:r>
              <a:rPr lang="en-US" sz="2800" baseline="30000" dirty="0" err="1"/>
              <a:t>wordpress</a:t>
            </a:r>
            <a:r>
              <a:rPr lang="en-US" sz="2800" baseline="30000" dirty="0"/>
              <a:t> is a way to be found via the web and is part of an overall marketing plan</a:t>
            </a:r>
          </a:p>
          <a:p>
            <a:pPr marL="0" indent="0">
              <a:buNone/>
            </a:pPr>
            <a:endParaRPr lang="en-US" sz="2800" baseline="30000" dirty="0"/>
          </a:p>
          <a:p>
            <a:pPr marL="0" indent="0">
              <a:buNone/>
            </a:pPr>
            <a:r>
              <a:rPr lang="en-US" sz="2800" baseline="30000" dirty="0"/>
              <a:t>• Are we going to sell items or simply provide information?</a:t>
            </a:r>
          </a:p>
          <a:p>
            <a:pPr marL="0" indent="0">
              <a:buNone/>
            </a:pPr>
            <a:endParaRPr lang="en-US" sz="2800" baseline="30000" dirty="0"/>
          </a:p>
          <a:p>
            <a:pPr marL="0" indent="0">
              <a:buNone/>
            </a:pPr>
            <a:r>
              <a:rPr lang="en-US" sz="2800" baseline="30000" dirty="0"/>
              <a:t>• Do we have a budget for branding/marketing?</a:t>
            </a:r>
          </a:p>
          <a:p>
            <a:pPr marL="0" indent="0">
              <a:buNone/>
            </a:pPr>
            <a:endParaRPr lang="en-US" sz="2800" baseline="30000" dirty="0"/>
          </a:p>
          <a:p>
            <a:pPr marL="0" indent="0">
              <a:buNone/>
            </a:pPr>
            <a:r>
              <a:rPr lang="en-US" sz="2800" baseline="30000" dirty="0"/>
              <a:t>• Are there other “real world” things that are important?</a:t>
            </a:r>
          </a:p>
          <a:p>
            <a:pPr marL="0" indent="0">
              <a:buNone/>
            </a:pPr>
            <a:r>
              <a:rPr lang="en-US" sz="2800" baseline="30000" dirty="0"/>
              <a:t>-business license?</a:t>
            </a:r>
          </a:p>
          <a:p>
            <a:pPr marL="0" indent="0">
              <a:buNone/>
            </a:pPr>
            <a:r>
              <a:rPr lang="en-US" sz="2800" baseline="30000" dirty="0"/>
              <a:t>-sales tax collection</a:t>
            </a:r>
          </a:p>
          <a:p>
            <a:pPr marL="0" indent="0">
              <a:buNone/>
            </a:pPr>
            <a:r>
              <a:rPr lang="en-US" sz="2800" baseline="30000" dirty="0"/>
              <a:t>-taking orders online?</a:t>
            </a:r>
          </a:p>
          <a:p>
            <a:pPr marL="0" indent="0">
              <a:buNone/>
            </a:pPr>
            <a:r>
              <a:rPr lang="en-US" sz="2800" baseline="30000" dirty="0"/>
              <a:t>-shipping domestically/internationally?</a:t>
            </a:r>
            <a:endParaRPr lang="en-US" dirty="0"/>
          </a:p>
        </p:txBody>
      </p:sp>
    </p:spTree>
    <p:extLst>
      <p:ext uri="{BB962C8B-B14F-4D97-AF65-F5344CB8AC3E}">
        <p14:creationId xmlns:p14="http://schemas.microsoft.com/office/powerpoint/2010/main" val="59059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4367</TotalTime>
  <Words>839</Words>
  <Application>Microsoft Office PowerPoint</Application>
  <PresentationFormat>On-screen Show (4:3)</PresentationFormat>
  <Paragraphs>173</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Wordpress Primer</vt:lpstr>
      <vt:lpstr>PowerPoint Presentation</vt:lpstr>
      <vt:lpstr>PowerPoint Presentation</vt:lpstr>
      <vt:lpstr>Our agenda for this class</vt:lpstr>
      <vt:lpstr>What is Wordpress?</vt:lpstr>
      <vt:lpstr>What is Wordpress?</vt:lpstr>
      <vt:lpstr>What is Wordpress?</vt:lpstr>
      <vt:lpstr>What is Wordpress?</vt:lpstr>
      <vt:lpstr>Planning ahead - Thinking before doing</vt:lpstr>
      <vt:lpstr>The UI of Wordpress</vt:lpstr>
      <vt:lpstr>The UI of Wordpress</vt:lpstr>
      <vt:lpstr>Posts in Wordpress</vt:lpstr>
      <vt:lpstr>Posts in Wordpress</vt:lpstr>
      <vt:lpstr>Posts in Wordpress</vt:lpstr>
      <vt:lpstr>Pages and Menus</vt:lpstr>
      <vt:lpstr>Pages and Menus</vt:lpstr>
      <vt:lpstr>Users</vt:lpstr>
      <vt:lpstr>Plugins and Themes</vt:lpstr>
      <vt:lpstr>Plugins and Themes</vt:lpstr>
      <vt:lpstr>Plugins and Themes</vt:lpstr>
      <vt:lpstr>Questions</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DSLR 2</dc:title>
  <dc:creator>Joshua Hardin</dc:creator>
  <cp:lastModifiedBy>FCDWMobile11</cp:lastModifiedBy>
  <cp:revision>374</cp:revision>
  <dcterms:created xsi:type="dcterms:W3CDTF">2015-05-17T14:52:29Z</dcterms:created>
  <dcterms:modified xsi:type="dcterms:W3CDTF">2017-06-14T15:52:16Z</dcterms:modified>
</cp:coreProperties>
</file>