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456" r:id="rId2"/>
    <p:sldId id="475" r:id="rId3"/>
    <p:sldId id="476" r:id="rId4"/>
    <p:sldId id="477" r:id="rId5"/>
    <p:sldId id="478" r:id="rId6"/>
    <p:sldId id="470" r:id="rId7"/>
    <p:sldId id="471" r:id="rId8"/>
    <p:sldId id="473" r:id="rId9"/>
    <p:sldId id="479" r:id="rId10"/>
    <p:sldId id="480" r:id="rId11"/>
    <p:sldId id="481" r:id="rId12"/>
    <p:sldId id="41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ier Delarosa Quiros" initials="JDQ" lastIdx="1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33"/>
    <a:srgbClr val="800000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E7B3B-AA71-E675-F269-F7430F240A53}" v="15" dt="2021-07-15T03:56:47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0929"/>
  </p:normalViewPr>
  <p:slideViewPr>
    <p:cSldViewPr>
      <p:cViewPr varScale="1">
        <p:scale>
          <a:sx n="114" d="100"/>
          <a:sy n="114" d="100"/>
        </p:scale>
        <p:origin x="13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Delarosa Quiros" userId="S::mjy509@utsa.edu::29f84263-b40e-4388-94b4-b478ed1fdd01" providerId="AD" clId="Web-{765E7B3B-AA71-E675-F269-F7430F240A53}"/>
    <pc:docChg chg="modSld">
      <pc:chgData name="Javier Delarosa Quiros" userId="S::mjy509@utsa.edu::29f84263-b40e-4388-94b4-b478ed1fdd01" providerId="AD" clId="Web-{765E7B3B-AA71-E675-F269-F7430F240A53}" dt="2021-07-15T03:56:47.065" v="10" actId="1076"/>
      <pc:docMkLst>
        <pc:docMk/>
      </pc:docMkLst>
      <pc:sldChg chg="modSp">
        <pc:chgData name="Javier Delarosa Quiros" userId="S::mjy509@utsa.edu::29f84263-b40e-4388-94b4-b478ed1fdd01" providerId="AD" clId="Web-{765E7B3B-AA71-E675-F269-F7430F240A53}" dt="2021-07-15T03:56:29.814" v="7" actId="1076"/>
        <pc:sldMkLst>
          <pc:docMk/>
          <pc:sldMk cId="0" sldId="412"/>
        </pc:sldMkLst>
        <pc:spChg chg="mod">
          <ac:chgData name="Javier Delarosa Quiros" userId="S::mjy509@utsa.edu::29f84263-b40e-4388-94b4-b478ed1fdd01" providerId="AD" clId="Web-{765E7B3B-AA71-E675-F269-F7430F240A53}" dt="2021-07-15T03:56:24.080" v="5" actId="1076"/>
          <ac:spMkLst>
            <pc:docMk/>
            <pc:sldMk cId="0" sldId="412"/>
            <ac:spMk id="102404" creationId="{00000000-0000-0000-0000-000000000000}"/>
          </ac:spMkLst>
        </pc:spChg>
        <pc:spChg chg="mod">
          <ac:chgData name="Javier Delarosa Quiros" userId="S::mjy509@utsa.edu::29f84263-b40e-4388-94b4-b478ed1fdd01" providerId="AD" clId="Web-{765E7B3B-AA71-E675-F269-F7430F240A53}" dt="2021-07-15T03:56:26.658" v="6" actId="1076"/>
          <ac:spMkLst>
            <pc:docMk/>
            <pc:sldMk cId="0" sldId="412"/>
            <ac:spMk id="102405" creationId="{00000000-0000-0000-0000-000000000000}"/>
          </ac:spMkLst>
        </pc:spChg>
        <pc:spChg chg="mod">
          <ac:chgData name="Javier Delarosa Quiros" userId="S::mjy509@utsa.edu::29f84263-b40e-4388-94b4-b478ed1fdd01" providerId="AD" clId="Web-{765E7B3B-AA71-E675-F269-F7430F240A53}" dt="2021-07-15T03:56:29.814" v="7" actId="1076"/>
          <ac:spMkLst>
            <pc:docMk/>
            <pc:sldMk cId="0" sldId="412"/>
            <ac:spMk id="102406" creationId="{00000000-0000-0000-0000-000000000000}"/>
          </ac:spMkLst>
        </pc:spChg>
      </pc:sldChg>
      <pc:sldChg chg="modSp">
        <pc:chgData name="Javier Delarosa Quiros" userId="S::mjy509@utsa.edu::29f84263-b40e-4388-94b4-b478ed1fdd01" providerId="AD" clId="Web-{765E7B3B-AA71-E675-F269-F7430F240A53}" dt="2021-07-15T03:55:38.313" v="2" actId="20577"/>
        <pc:sldMkLst>
          <pc:docMk/>
          <pc:sldMk cId="428754499" sldId="478"/>
        </pc:sldMkLst>
        <pc:spChg chg="mod">
          <ac:chgData name="Javier Delarosa Quiros" userId="S::mjy509@utsa.edu::29f84263-b40e-4388-94b4-b478ed1fdd01" providerId="AD" clId="Web-{765E7B3B-AA71-E675-F269-F7430F240A53}" dt="2021-07-15T03:55:38.313" v="2" actId="20577"/>
          <ac:spMkLst>
            <pc:docMk/>
            <pc:sldMk cId="428754499" sldId="478"/>
            <ac:spMk id="94210" creationId="{00000000-0000-0000-0000-000000000000}"/>
          </ac:spMkLst>
        </pc:spChg>
        <pc:spChg chg="mod">
          <ac:chgData name="Javier Delarosa Quiros" userId="S::mjy509@utsa.edu::29f84263-b40e-4388-94b4-b478ed1fdd01" providerId="AD" clId="Web-{765E7B3B-AA71-E675-F269-F7430F240A53}" dt="2021-07-15T03:55:32.093" v="0" actId="20577"/>
          <ac:spMkLst>
            <pc:docMk/>
            <pc:sldMk cId="428754499" sldId="478"/>
            <ac:spMk id="94212" creationId="{00000000-0000-0000-0000-000000000000}"/>
          </ac:spMkLst>
        </pc:spChg>
      </pc:sldChg>
      <pc:sldChg chg="modSp">
        <pc:chgData name="Javier Delarosa Quiros" userId="S::mjy509@utsa.edu::29f84263-b40e-4388-94b4-b478ed1fdd01" providerId="AD" clId="Web-{765E7B3B-AA71-E675-F269-F7430F240A53}" dt="2021-07-15T03:56:47.065" v="10" actId="1076"/>
        <pc:sldMkLst>
          <pc:docMk/>
          <pc:sldMk cId="3667114032" sldId="481"/>
        </pc:sldMkLst>
        <pc:spChg chg="mod">
          <ac:chgData name="Javier Delarosa Quiros" userId="S::mjy509@utsa.edu::29f84263-b40e-4388-94b4-b478ed1fdd01" providerId="AD" clId="Web-{765E7B3B-AA71-E675-F269-F7430F240A53}" dt="2021-07-15T03:56:42.127" v="8" actId="1076"/>
          <ac:spMkLst>
            <pc:docMk/>
            <pc:sldMk cId="3667114032" sldId="481"/>
            <ac:spMk id="8" creationId="{B5A7ABDD-BC83-4EF7-B057-B403E518FE1F}"/>
          </ac:spMkLst>
        </pc:spChg>
        <pc:spChg chg="mod">
          <ac:chgData name="Javier Delarosa Quiros" userId="S::mjy509@utsa.edu::29f84263-b40e-4388-94b4-b478ed1fdd01" providerId="AD" clId="Web-{765E7B3B-AA71-E675-F269-F7430F240A53}" dt="2021-07-15T03:56:44.143" v="9" actId="1076"/>
          <ac:spMkLst>
            <pc:docMk/>
            <pc:sldMk cId="3667114032" sldId="481"/>
            <ac:spMk id="13" creationId="{8F4566DA-535D-4341-BE4D-E2927F5E27CB}"/>
          </ac:spMkLst>
        </pc:spChg>
        <pc:spChg chg="mod">
          <ac:chgData name="Javier Delarosa Quiros" userId="S::mjy509@utsa.edu::29f84263-b40e-4388-94b4-b478ed1fdd01" providerId="AD" clId="Web-{765E7B3B-AA71-E675-F269-F7430F240A53}" dt="2021-07-15T03:56:47.065" v="10" actId="1076"/>
          <ac:spMkLst>
            <pc:docMk/>
            <pc:sldMk cId="3667114032" sldId="481"/>
            <ac:spMk id="14" creationId="{F6BF217F-376D-4025-BC8E-E6A391E66D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096C47-E5A1-45C7-95D4-AA193EF05A0C}" type="datetimeFigureOut">
              <a:rPr lang="en-US"/>
              <a:pPr>
                <a:defRPr/>
              </a:pPr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8A62E-E917-44C5-AE56-5B373C293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80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F9595-C262-42AF-BFFA-8424C316CF68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</p:spTree>
    <p:extLst>
      <p:ext uri="{BB962C8B-B14F-4D97-AF65-F5344CB8AC3E}">
        <p14:creationId xmlns:p14="http://schemas.microsoft.com/office/powerpoint/2010/main" val="42495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CABA7-B279-4B8D-A4CE-C64F3D67E4CE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BA748-C873-4536-BE29-C3F60355F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72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654E-B586-4BAE-9AB2-3880955BBF4F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DDC2A-B487-406F-B980-465ED66BE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2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000"/>
            </a:lvl1pPr>
            <a:lvl2pPr>
              <a:buClrTx/>
              <a:defRPr sz="1600"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B4A43-FFD6-4DD0-A7A2-FBC964B313F9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FA47D-4130-4E5F-A0E1-EC3EDDD78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32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35DF-B0A4-416E-89F1-3475B11CC471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D78B9-6D11-4A45-B8BF-406A08115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84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5E7C5-5EBE-4D4B-8184-A9A331F5A4E7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911A-FEC9-4EC5-8F24-BC111C29A6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9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F73BD-E872-48C0-8BD5-3B6F66CAB115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43DC5-4533-4FF4-8CB8-067B64B9A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64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CEBE6-AD25-4C5E-9DD6-2E305B1794AF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56A24-BBEB-4249-89FA-D3FF0D0F1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12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DD773-6155-426E-A7BD-9CDBD08C2C04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8D7BE-904C-4255-9C20-3335A13D18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2507-578D-4CA1-A40C-809403966EBB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94CD9-B6B6-4437-A626-59B02EAF8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60EB3-8E65-4CA7-BA5D-1C053B693AAC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7AF7A-2224-4078-B4E1-B448E809A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A15601A3-2390-4F57-8CB9-49C222A1307A}" type="datetime5">
              <a:rPr lang="en-US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Advanced Programming</a:t>
            </a:r>
          </a:p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606CEA8-885A-4017-8E62-B55C229257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40" r:id="rId2"/>
    <p:sldLayoutId id="2147483841" r:id="rId3"/>
    <p:sldLayoutId id="2147483842" r:id="rId4"/>
    <p:sldLayoutId id="2147483843" r:id="rId5"/>
    <p:sldLayoutId id="2147483850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 processing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Files</a:t>
            </a:r>
          </a:p>
        </p:txBody>
      </p:sp>
      <p:sp>
        <p:nvSpPr>
          <p:cNvPr id="972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opening the file, we can use </a:t>
            </a:r>
            <a:r>
              <a:rPr lang="en-US" alt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read a line from the file and store it in a variable. It begins reading the first line and reads the following line in its next call. Though, it also includes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so you must pass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end = “”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printing to remove it.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function to read a file is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read()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reads the whole file by default. To avoid too much usage of memory, we can pass an argument specifying the maximum number of characters that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read()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can read.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08F3F-5035-4F09-8713-5CD989B3C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4495800" cy="18158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Ex: file = open(“myfile.txt”, “r”)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</a:t>
            </a:r>
            <a:r>
              <a:rPr lang="es-ES" altLang="en-US" sz="1400" b="1" dirty="0" err="1"/>
              <a:t>firstLine</a:t>
            </a:r>
            <a:r>
              <a:rPr lang="es-ES" altLang="en-US" sz="1400" b="1" dirty="0"/>
              <a:t> = </a:t>
            </a:r>
            <a:r>
              <a:rPr lang="es-ES" altLang="en-US" sz="1400" b="1" dirty="0" err="1"/>
              <a:t>file.readline</a:t>
            </a:r>
            <a:r>
              <a:rPr lang="es-ES" altLang="en-US" sz="1400" b="1" dirty="0"/>
              <a:t>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</a:t>
            </a:r>
            <a:r>
              <a:rPr lang="es-ES" altLang="en-US" sz="1400" b="1" dirty="0" err="1"/>
              <a:t>secondLine</a:t>
            </a:r>
            <a:r>
              <a:rPr lang="es-ES" altLang="en-US" sz="1400" b="1" dirty="0"/>
              <a:t> = </a:t>
            </a:r>
            <a:r>
              <a:rPr lang="es-ES" altLang="en-US" sz="1400" b="1" dirty="0" err="1"/>
              <a:t>file.readline</a:t>
            </a:r>
            <a:r>
              <a:rPr lang="es-ES" altLang="en-US" sz="1400" b="1" dirty="0"/>
              <a:t>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print(</a:t>
            </a:r>
            <a:r>
              <a:rPr lang="es-ES" altLang="en-US" sz="1400" b="1" dirty="0" err="1"/>
              <a:t>firstLine</a:t>
            </a:r>
            <a:r>
              <a:rPr lang="es-ES" altLang="en-US" sz="1400" b="1" dirty="0"/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print(</a:t>
            </a:r>
            <a:r>
              <a:rPr lang="es-ES" altLang="en-US" sz="1400" b="1" dirty="0" err="1"/>
              <a:t>secondLine</a:t>
            </a:r>
            <a:r>
              <a:rPr lang="es-ES" altLang="en-US" sz="1400" b="1" dirty="0"/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file.close()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&gt;&gt;</a:t>
            </a:r>
            <a:r>
              <a:rPr lang="en-US" altLang="en-US" sz="1400" b="1" dirty="0"/>
              <a:t>I am learning Python programming.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&gt;&gt;Python is an interesting language.</a:t>
            </a:r>
            <a:endParaRPr lang="es-ES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5552D-91B3-4750-A6B9-66240B41E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5050"/>
            <a:ext cx="4419600" cy="116955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Ex: file = open(“myfile.txt”, “r”)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</a:t>
            </a:r>
            <a:r>
              <a:rPr lang="es-ES" altLang="en-US" sz="1400" b="1" dirty="0" err="1"/>
              <a:t>message</a:t>
            </a:r>
            <a:r>
              <a:rPr lang="es-ES" altLang="en-US" sz="1400" b="1" dirty="0"/>
              <a:t> = </a:t>
            </a:r>
            <a:r>
              <a:rPr lang="es-ES" altLang="en-US" sz="1400" b="1" dirty="0" err="1"/>
              <a:t>file.read</a:t>
            </a:r>
            <a:r>
              <a:rPr lang="es-ES" altLang="en-US" sz="1400" b="1" dirty="0"/>
              <a:t>(13)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print(</a:t>
            </a:r>
            <a:r>
              <a:rPr lang="es-ES" altLang="en-US" sz="1400" b="1" dirty="0" err="1"/>
              <a:t>message</a:t>
            </a:r>
            <a:r>
              <a:rPr lang="es-ES" altLang="en-US" sz="1400" b="1" dirty="0"/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file.close()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&gt;&gt;</a:t>
            </a:r>
            <a:r>
              <a:rPr lang="en-US" altLang="en-US" sz="1400" b="1" dirty="0"/>
              <a:t>I am learning</a:t>
            </a:r>
            <a:endParaRPr lang="es-ES" altLang="en-US" sz="1400" b="1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ED308B4-F480-42A3-A039-D061C989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2362493"/>
            <a:ext cx="25908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First, </a:t>
            </a:r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myfile.txt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opened. Then, </a:t>
            </a:r>
            <a:r>
              <a:rPr lang="en-US" alt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reads the first line in its first call, and the second call of </a:t>
            </a:r>
            <a:r>
              <a:rPr lang="en-US" alt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reads the second line since the first line has already been read. </a:t>
            </a:r>
            <a:endParaRPr lang="en-US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642B7F8-2C33-443C-8433-DC28AACC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46" y="5410493"/>
            <a:ext cx="26670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Instead of reading the whole file </a:t>
            </a:r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read(13)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only reads the first 13 characters.</a:t>
            </a:r>
            <a:endParaRPr lang="en-US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2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Useful Functions</a:t>
            </a:r>
          </a:p>
        </p:txBody>
      </p:sp>
      <p:sp>
        <p:nvSpPr>
          <p:cNvPr id="972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way of reading a file is using for loops. Like </a:t>
            </a:r>
            <a:r>
              <a:rPr lang="en-US" alt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for loop can read a line in each iteration until the end of the file. </a:t>
            </a:r>
            <a:endParaRPr lang="en-US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Other important functions to manage files are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remove()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(), and they can be used by importing the </a:t>
            </a:r>
            <a:r>
              <a:rPr lang="en-US" alt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module. As the names imply,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remove()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deletes a file, and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rename()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changes the name of a file.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7ABDD-BC83-4EF7-B057-B403E518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662" y="2153592"/>
            <a:ext cx="4724400" cy="13849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Ex: </a:t>
            </a:r>
            <a:r>
              <a:rPr lang="en-US" altLang="en-US" sz="1400" b="1" dirty="0"/>
              <a:t> f = open(“myfile.txt”, ’r’)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 for line in f: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    print(line, end = “”)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 </a:t>
            </a:r>
            <a:r>
              <a:rPr lang="en-US" altLang="en-US" sz="1400" b="1" dirty="0" err="1"/>
              <a:t>f.close</a:t>
            </a:r>
            <a:r>
              <a:rPr lang="en-US" altLang="en-US" sz="1400" b="1" dirty="0"/>
              <a:t>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 &gt;&gt;&gt;I am learning Python programming.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 &gt;&gt;&gt;Python is an interesting language.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4566DA-535D-4341-BE4D-E2927F5E2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662" y="4702716"/>
            <a:ext cx="4724400" cy="30777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Syntax: remove(“&lt;file name&gt;”)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F217F-376D-4025-BC8E-E6A391E66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662" y="5408466"/>
            <a:ext cx="5715000" cy="30777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Syntax: rename(“&lt;old name&gt;”, “&lt;new name&gt;”)</a:t>
            </a:r>
          </a:p>
        </p:txBody>
      </p:sp>
    </p:spTree>
    <p:extLst>
      <p:ext uri="{BB962C8B-B14F-4D97-AF65-F5344CB8AC3E}">
        <p14:creationId xmlns:p14="http://schemas.microsoft.com/office/powerpoint/2010/main" val="366711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Handling: Try, Except</a:t>
            </a:r>
          </a:p>
        </p:txBody>
      </p:sp>
      <p:sp>
        <p:nvSpPr>
          <p:cNvPr id="1024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This control statements controls how the program proceeds when error occurs. The syntax is as below.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4" name="TextBox 1"/>
          <p:cNvSpPr txBox="1">
            <a:spLocks noChangeArrowheads="1"/>
          </p:cNvSpPr>
          <p:nvPr/>
        </p:nvSpPr>
        <p:spPr bwMode="auto">
          <a:xfrm>
            <a:off x="1032191" y="2078955"/>
            <a:ext cx="3276600" cy="11699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Try: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  do a Task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except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  do something else when error  occurs</a:t>
            </a:r>
          </a:p>
        </p:txBody>
      </p:sp>
      <p:sp>
        <p:nvSpPr>
          <p:cNvPr id="102405" name="TextBox 4"/>
          <p:cNvSpPr txBox="1">
            <a:spLocks noChangeArrowheads="1"/>
          </p:cNvSpPr>
          <p:nvPr/>
        </p:nvSpPr>
        <p:spPr bwMode="auto">
          <a:xfrm>
            <a:off x="1033640" y="3886200"/>
            <a:ext cx="3729037" cy="11699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Ex: try: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   answer = 50 /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   print(answer)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except: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   print(‘An error occurred’)</a:t>
            </a:r>
          </a:p>
        </p:txBody>
      </p:sp>
      <p:sp>
        <p:nvSpPr>
          <p:cNvPr id="102406" name="TextBox 1"/>
          <p:cNvSpPr txBox="1">
            <a:spLocks noChangeArrowheads="1"/>
          </p:cNvSpPr>
          <p:nvPr/>
        </p:nvSpPr>
        <p:spPr bwMode="auto">
          <a:xfrm>
            <a:off x="5186034" y="3670300"/>
            <a:ext cx="3354387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When the program is runned, a message saying “An error occurred” will be displayed because answer = 50 / 0 in the try block cannot divide a number by 0. So, the remaining of the try block is ignored and the statement in the except block is executed. 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Syntax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Inheritance is a powerful feature in object-oriented programming. It refers to defining a new class with little or no modification to an existing class. The new class is called child class and the one from which it inherits is called the parent class.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0" name="TextBox 5"/>
          <p:cNvSpPr txBox="1">
            <a:spLocks noChangeArrowheads="1"/>
          </p:cNvSpPr>
          <p:nvPr/>
        </p:nvSpPr>
        <p:spPr bwMode="auto">
          <a:xfrm>
            <a:off x="1066800" y="2667000"/>
            <a:ext cx="4114800" cy="9541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Syntax: class </a:t>
            </a:r>
            <a:r>
              <a:rPr lang="en-US" sz="1400" b="1" dirty="0" err="1"/>
              <a:t>ParentClass</a:t>
            </a:r>
            <a:r>
              <a:rPr lang="en-US" sz="1400" b="1" dirty="0"/>
              <a:t>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 Body of Parent class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class </a:t>
            </a:r>
            <a:r>
              <a:rPr lang="en-US" sz="1400" b="1" dirty="0" err="1"/>
              <a:t>ChildClass</a:t>
            </a:r>
            <a:r>
              <a:rPr lang="en-US" sz="1400" b="1" dirty="0"/>
              <a:t>(</a:t>
            </a:r>
            <a:r>
              <a:rPr lang="en-US" sz="1400" b="1" dirty="0" err="1"/>
              <a:t>BaseClass</a:t>
            </a:r>
            <a:r>
              <a:rPr lang="en-US" sz="1400" b="1" dirty="0"/>
              <a:t>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 Body of Child class</a:t>
            </a:r>
          </a:p>
        </p:txBody>
      </p:sp>
      <p:sp>
        <p:nvSpPr>
          <p:cNvPr id="91141" name="TextBox 1"/>
          <p:cNvSpPr txBox="1">
            <a:spLocks noChangeArrowheads="1"/>
          </p:cNvSpPr>
          <p:nvPr/>
        </p:nvSpPr>
        <p:spPr bwMode="auto">
          <a:xfrm>
            <a:off x="5638800" y="2337594"/>
            <a:ext cx="28956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Child class inherits features from the parent class where new features can be added to it. It allows use (or extension ) of methods and attributes already defined in the previous class This results in re-usability of code.</a:t>
            </a:r>
          </a:p>
        </p:txBody>
      </p:sp>
    </p:spTree>
    <p:extLst>
      <p:ext uri="{BB962C8B-B14F-4D97-AF65-F5344CB8AC3E}">
        <p14:creationId xmlns:p14="http://schemas.microsoft.com/office/powerpoint/2010/main" val="418867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Inheritance : Parent 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demonstrate the use of inheritance, let us take an example. First, we will create a parent class.</a:t>
            </a:r>
          </a:p>
        </p:txBody>
      </p:sp>
      <p:sp>
        <p:nvSpPr>
          <p:cNvPr id="92164" name="TextBox 5"/>
          <p:cNvSpPr txBox="1">
            <a:spLocks noChangeArrowheads="1"/>
          </p:cNvSpPr>
          <p:nvPr/>
        </p:nvSpPr>
        <p:spPr bwMode="auto">
          <a:xfrm>
            <a:off x="1066800" y="2152649"/>
            <a:ext cx="5334000" cy="1600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Ex: class Person: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def __</a:t>
            </a:r>
            <a:r>
              <a:rPr lang="en-US" sz="1400" b="1" dirty="0" err="1"/>
              <a:t>init</a:t>
            </a:r>
            <a:r>
              <a:rPr lang="en-US" sz="1400" b="1" dirty="0"/>
              <a:t>__(self, </a:t>
            </a:r>
            <a:r>
              <a:rPr lang="en-US" sz="1400" b="1" dirty="0" err="1"/>
              <a:t>fname</a:t>
            </a:r>
            <a:r>
              <a:rPr lang="en-US" sz="1400" b="1" dirty="0"/>
              <a:t>, </a:t>
            </a:r>
            <a:r>
              <a:rPr lang="en-US" sz="1400" b="1" dirty="0" err="1"/>
              <a:t>lname</a:t>
            </a:r>
            <a:r>
              <a:rPr lang="en-US" sz="1400" b="1" dirty="0"/>
              <a:t>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</a:t>
            </a:r>
            <a:r>
              <a:rPr lang="en-US" sz="1400" b="1" dirty="0" err="1"/>
              <a:t>self.firstname</a:t>
            </a:r>
            <a:r>
              <a:rPr lang="en-US" sz="1400" b="1" dirty="0"/>
              <a:t> = </a:t>
            </a:r>
            <a:r>
              <a:rPr lang="en-US" sz="1400" b="1" dirty="0" err="1"/>
              <a:t>fname</a:t>
            </a:r>
            <a:endParaRPr 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</a:t>
            </a:r>
            <a:r>
              <a:rPr lang="en-US" sz="1400" b="1" dirty="0" err="1"/>
              <a:t>self.lastname</a:t>
            </a:r>
            <a:r>
              <a:rPr lang="en-US" sz="1400" b="1" dirty="0"/>
              <a:t> = </a:t>
            </a:r>
            <a:r>
              <a:rPr lang="en-US" sz="1400" b="1" dirty="0" err="1"/>
              <a:t>lname</a:t>
            </a:r>
            <a:endParaRPr 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def </a:t>
            </a:r>
            <a:r>
              <a:rPr lang="en-US" sz="1400" b="1" dirty="0" err="1"/>
              <a:t>printname</a:t>
            </a:r>
            <a:r>
              <a:rPr lang="en-US" sz="1400" b="1" dirty="0"/>
              <a:t>(self):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print(</a:t>
            </a:r>
            <a:r>
              <a:rPr lang="en-US" sz="1400" b="1" dirty="0" err="1"/>
              <a:t>self.firstname</a:t>
            </a:r>
            <a:r>
              <a:rPr lang="en-US" sz="1400" b="1" dirty="0"/>
              <a:t>, </a:t>
            </a:r>
            <a:r>
              <a:rPr lang="en-US" sz="1400" b="1" dirty="0" err="1"/>
              <a:t>self.lastname</a:t>
            </a:r>
            <a:r>
              <a:rPr lang="en-US" sz="1400" b="1" dirty="0"/>
              <a:t>)</a:t>
            </a:r>
          </a:p>
        </p:txBody>
      </p:sp>
      <p:sp>
        <p:nvSpPr>
          <p:cNvPr id="92165" name="TextBox 1"/>
          <p:cNvSpPr txBox="1">
            <a:spLocks noChangeArrowheads="1"/>
          </p:cNvSpPr>
          <p:nvPr/>
        </p:nvSpPr>
        <p:spPr bwMode="auto">
          <a:xfrm>
            <a:off x="6858000" y="2152649"/>
            <a:ext cx="1853268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name of this parent class is “Person”. It has two attributes called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”. It also has a print method. </a:t>
            </a:r>
          </a:p>
        </p:txBody>
      </p:sp>
    </p:spTree>
    <p:extLst>
      <p:ext uri="{BB962C8B-B14F-4D97-AF65-F5344CB8AC3E}">
        <p14:creationId xmlns:p14="http://schemas.microsoft.com/office/powerpoint/2010/main" val="27676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Inheritance: Child 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To create a class that inherits the functionality of another class, the parent class is sent as a parameter in child class.</a:t>
            </a:r>
          </a:p>
        </p:txBody>
      </p:sp>
      <p:sp>
        <p:nvSpPr>
          <p:cNvPr id="93188" name="TextBox 5"/>
          <p:cNvSpPr txBox="1">
            <a:spLocks noChangeArrowheads="1"/>
          </p:cNvSpPr>
          <p:nvPr/>
        </p:nvSpPr>
        <p:spPr bwMode="auto">
          <a:xfrm>
            <a:off x="1029225" y="2362200"/>
            <a:ext cx="5029200" cy="7381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Ex: class Student(Person):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def __</a:t>
            </a:r>
            <a:r>
              <a:rPr lang="en-US" sz="1400" b="1" dirty="0" err="1"/>
              <a:t>init</a:t>
            </a:r>
            <a:r>
              <a:rPr lang="en-US" sz="1400" b="1" dirty="0"/>
              <a:t>__(self, </a:t>
            </a:r>
            <a:r>
              <a:rPr lang="en-US" sz="1400" b="1" dirty="0" err="1"/>
              <a:t>fname</a:t>
            </a:r>
            <a:r>
              <a:rPr lang="en-US" sz="1400" b="1" dirty="0"/>
              <a:t>, </a:t>
            </a:r>
            <a:r>
              <a:rPr lang="en-US" sz="1400" b="1" dirty="0" err="1"/>
              <a:t>lname</a:t>
            </a:r>
            <a:r>
              <a:rPr lang="en-US" sz="1400" b="1" dirty="0"/>
              <a:t>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Person.__</a:t>
            </a:r>
            <a:r>
              <a:rPr lang="en-US" sz="1400" b="1" dirty="0" err="1"/>
              <a:t>init</a:t>
            </a:r>
            <a:r>
              <a:rPr lang="en-US" sz="1400" b="1" dirty="0"/>
              <a:t>__(self, </a:t>
            </a:r>
            <a:r>
              <a:rPr lang="en-US" sz="1400" b="1" dirty="0" err="1"/>
              <a:t>fname</a:t>
            </a:r>
            <a:r>
              <a:rPr lang="en-US" sz="1400" b="1" dirty="0"/>
              <a:t>, </a:t>
            </a:r>
            <a:r>
              <a:rPr lang="en-US" sz="1400" b="1" dirty="0" err="1"/>
              <a:t>lname</a:t>
            </a:r>
            <a:r>
              <a:rPr lang="en-US" sz="1400" b="1" dirty="0"/>
              <a:t>)</a:t>
            </a:r>
          </a:p>
        </p:txBody>
      </p:sp>
      <p:sp>
        <p:nvSpPr>
          <p:cNvPr id="93189" name="TextBox 1"/>
          <p:cNvSpPr txBox="1">
            <a:spLocks noChangeArrowheads="1"/>
          </p:cNvSpPr>
          <p:nvPr/>
        </p:nvSpPr>
        <p:spPr bwMode="auto">
          <a:xfrm>
            <a:off x="6401849" y="1905000"/>
            <a:ext cx="24384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Notice that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_()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method was defined in both classes, “Person” and “Student”. When this happens, the method in the child class overrides that in the parent class. This is to say, the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_()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Student gets preference over Person.</a:t>
            </a:r>
          </a:p>
        </p:txBody>
      </p:sp>
    </p:spTree>
    <p:extLst>
      <p:ext uri="{BB962C8B-B14F-4D97-AF65-F5344CB8AC3E}">
        <p14:creationId xmlns:p14="http://schemas.microsoft.com/office/powerpoint/2010/main" val="427561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Example of Inheritance: All Together </a:t>
            </a:r>
            <a:endParaRPr lang="en-US" dirty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following example, we have successfully kept the inheritance of parent class.</a:t>
            </a:r>
          </a:p>
        </p:txBody>
      </p:sp>
      <p:sp>
        <p:nvSpPr>
          <p:cNvPr id="94212" name="TextBox 5"/>
          <p:cNvSpPr txBox="1">
            <a:spLocks noChangeArrowheads="1"/>
          </p:cNvSpPr>
          <p:nvPr/>
        </p:nvSpPr>
        <p:spPr bwMode="auto">
          <a:xfrm>
            <a:off x="990600" y="1905000"/>
            <a:ext cx="5105400" cy="33239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Ex: class Person: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def __</a:t>
            </a:r>
            <a:r>
              <a:rPr lang="en-US" sz="1400" b="1" dirty="0" err="1"/>
              <a:t>init</a:t>
            </a:r>
            <a:r>
              <a:rPr lang="en-US" sz="1400" b="1" dirty="0"/>
              <a:t>__(self, </a:t>
            </a:r>
            <a:r>
              <a:rPr lang="en-US" sz="1400" b="1" dirty="0" err="1"/>
              <a:t>fname</a:t>
            </a:r>
            <a:r>
              <a:rPr lang="en-US" sz="1400" b="1" dirty="0"/>
              <a:t>, </a:t>
            </a:r>
            <a:r>
              <a:rPr lang="en-US" sz="1400" b="1" dirty="0" err="1"/>
              <a:t>lname</a:t>
            </a:r>
            <a:r>
              <a:rPr lang="en-US" sz="1400" b="1" dirty="0"/>
              <a:t>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</a:t>
            </a:r>
            <a:r>
              <a:rPr lang="en-US" sz="1400" b="1" dirty="0" err="1"/>
              <a:t>self.firstname</a:t>
            </a:r>
            <a:r>
              <a:rPr lang="en-US" sz="1400" b="1" dirty="0"/>
              <a:t> = </a:t>
            </a:r>
            <a:r>
              <a:rPr lang="en-US" sz="1400" b="1" dirty="0" err="1"/>
              <a:t>fname</a:t>
            </a:r>
            <a:endParaRPr 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</a:t>
            </a:r>
            <a:r>
              <a:rPr lang="en-US" sz="1400" b="1" dirty="0" err="1"/>
              <a:t>self.lastname</a:t>
            </a:r>
            <a:r>
              <a:rPr lang="en-US" sz="1400" b="1" dirty="0"/>
              <a:t> = </a:t>
            </a:r>
            <a:r>
              <a:rPr lang="en-US" sz="1400" b="1" dirty="0" err="1"/>
              <a:t>lname</a:t>
            </a:r>
            <a:endParaRPr 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def </a:t>
            </a:r>
            <a:r>
              <a:rPr lang="en-US" sz="1400" b="1" dirty="0" err="1"/>
              <a:t>printname</a:t>
            </a:r>
            <a:r>
              <a:rPr lang="en-US" sz="1400" b="1" dirty="0"/>
              <a:t>(self):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print(</a:t>
            </a:r>
            <a:r>
              <a:rPr lang="en-US" sz="1400" b="1" dirty="0" err="1"/>
              <a:t>self.firstname</a:t>
            </a:r>
            <a:r>
              <a:rPr lang="en-US" sz="1400" b="1" dirty="0"/>
              <a:t>, </a:t>
            </a:r>
            <a:r>
              <a:rPr lang="en-US" sz="1400" b="1" dirty="0" err="1"/>
              <a:t>self.lastname</a:t>
            </a:r>
            <a:r>
              <a:rPr lang="en-US" sz="1400" b="1" dirty="0"/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class Student(Person):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def __</a:t>
            </a:r>
            <a:r>
              <a:rPr lang="en-US" sz="1400" b="1" dirty="0" err="1"/>
              <a:t>init</a:t>
            </a:r>
            <a:r>
              <a:rPr lang="en-US" sz="1400" b="1" dirty="0"/>
              <a:t>__(self, </a:t>
            </a:r>
            <a:r>
              <a:rPr lang="en-US" sz="1400" b="1" dirty="0" err="1"/>
              <a:t>fname</a:t>
            </a:r>
            <a:r>
              <a:rPr lang="en-US" sz="1400" b="1" dirty="0"/>
              <a:t>, </a:t>
            </a:r>
            <a:r>
              <a:rPr lang="en-US" sz="1400" b="1" dirty="0" err="1"/>
              <a:t>lname</a:t>
            </a:r>
            <a:r>
              <a:rPr lang="en-US" sz="1400" b="1" dirty="0"/>
              <a:t>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      Person.__</a:t>
            </a:r>
            <a:r>
              <a:rPr lang="en-US" sz="1400" b="1" dirty="0" err="1"/>
              <a:t>init</a:t>
            </a:r>
            <a:r>
              <a:rPr lang="en-US" sz="1400" b="1" dirty="0"/>
              <a:t>__(self, </a:t>
            </a:r>
            <a:r>
              <a:rPr lang="en-US" sz="1400" b="1" dirty="0" err="1"/>
              <a:t>fname</a:t>
            </a:r>
            <a:r>
              <a:rPr lang="en-US" sz="1400" b="1" dirty="0"/>
              <a:t>, </a:t>
            </a:r>
            <a:r>
              <a:rPr lang="en-US" sz="1400" b="1" dirty="0" err="1"/>
              <a:t>lname</a:t>
            </a:r>
            <a:r>
              <a:rPr lang="en-US" sz="1400" b="1" dirty="0"/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x = Student("Mike", "Olsen")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x.printname</a:t>
            </a:r>
            <a:r>
              <a:rPr lang="en-US" sz="1400" b="1" dirty="0"/>
              <a:t>()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sz="1400" b="1" dirty="0">
                <a:latin typeface="Courier New"/>
                <a:cs typeface="Courier New"/>
              </a:rPr>
              <a:t>    &gt;&gt;&gt;Mike Olsen</a:t>
            </a:r>
          </a:p>
        </p:txBody>
      </p:sp>
    </p:spTree>
    <p:extLst>
      <p:ext uri="{BB962C8B-B14F-4D97-AF65-F5344CB8AC3E}">
        <p14:creationId xmlns:p14="http://schemas.microsoft.com/office/powerpoint/2010/main" val="4287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Importing Modules</a:t>
            </a:r>
          </a:p>
        </p:txBody>
      </p:sp>
      <p:sp>
        <p:nvSpPr>
          <p:cNvPr id="962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Python provides many built-in functions, and these are saved in files known as Modules. To use the modules, you must import them into our programs using the keyword </a:t>
            </a:r>
            <a:r>
              <a:rPr lang="en-US" altLang="en-US" sz="1600" i="1" dirty="0">
                <a:latin typeface="Arial" panose="020B0604020202020204" pitchFamily="34" charset="0"/>
              </a:rPr>
              <a:t>import</a:t>
            </a:r>
            <a:r>
              <a:rPr lang="en-US" altLang="en-US" sz="1600" dirty="0">
                <a:latin typeface="Arial" panose="020B0604020202020204" pitchFamily="34" charset="0"/>
              </a:rPr>
              <a:t> and separate the modules with a comma.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If importing more than one module, you can add them in the same line separated with a comma.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To access the functions and properties within the module, you must use the module name plus a dot and the property or function that you are trying to access.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sp>
        <p:nvSpPr>
          <p:cNvPr id="96260" name="TextBox 6"/>
          <p:cNvSpPr txBox="1">
            <a:spLocks noChangeArrowheads="1"/>
          </p:cNvSpPr>
          <p:nvPr/>
        </p:nvSpPr>
        <p:spPr bwMode="auto">
          <a:xfrm>
            <a:off x="1219200" y="2438400"/>
            <a:ext cx="2225675" cy="3063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Ex: import &lt;module&gt;</a:t>
            </a:r>
          </a:p>
        </p:txBody>
      </p:sp>
      <p:sp>
        <p:nvSpPr>
          <p:cNvPr id="96261" name="TextBox 9"/>
          <p:cNvSpPr txBox="1">
            <a:spLocks noChangeArrowheads="1"/>
          </p:cNvSpPr>
          <p:nvPr/>
        </p:nvSpPr>
        <p:spPr bwMode="auto">
          <a:xfrm>
            <a:off x="1223963" y="3840162"/>
            <a:ext cx="3298825" cy="307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Ex: import randrange, randint</a:t>
            </a:r>
          </a:p>
        </p:txBody>
      </p:sp>
      <p:sp>
        <p:nvSpPr>
          <p:cNvPr id="96262" name="TextBox 11"/>
          <p:cNvSpPr txBox="1">
            <a:spLocks noChangeArrowheads="1"/>
          </p:cNvSpPr>
          <p:nvPr/>
        </p:nvSpPr>
        <p:spPr bwMode="auto">
          <a:xfrm>
            <a:off x="1223963" y="5427662"/>
            <a:ext cx="3406775" cy="307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Ex: randrange.randrange(1,10)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Modules</a:t>
            </a:r>
          </a:p>
        </p:txBody>
      </p:sp>
      <p:sp>
        <p:nvSpPr>
          <p:cNvPr id="972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module, you must save a file with a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extension and put it in the same folder as the python file that you are going to import it from.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example, let’s suppose that you saved a file named prime.py with the following function.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use that function, you must import that file and use it like any other module.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4" name="TextBox 7"/>
          <p:cNvSpPr txBox="1">
            <a:spLocks noChangeArrowheads="1"/>
          </p:cNvSpPr>
          <p:nvPr/>
        </p:nvSpPr>
        <p:spPr bwMode="auto">
          <a:xfrm>
            <a:off x="1066800" y="2981863"/>
            <a:ext cx="4572000" cy="116955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Ex: def </a:t>
            </a:r>
            <a:r>
              <a:rPr lang="es-ES" altLang="en-US" sz="1400" b="1" dirty="0" err="1"/>
              <a:t>checkIfPrime</a:t>
            </a:r>
            <a:r>
              <a:rPr lang="es-ES" altLang="en-US" sz="1400" b="1" dirty="0"/>
              <a:t>(</a:t>
            </a:r>
            <a:r>
              <a:rPr lang="es-ES" altLang="en-US" sz="1400" b="1" dirty="0" err="1"/>
              <a:t>numberToCheck</a:t>
            </a:r>
            <a:r>
              <a:rPr lang="es-ES" altLang="en-US" sz="1400" b="1" dirty="0"/>
              <a:t>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   </a:t>
            </a:r>
            <a:r>
              <a:rPr lang="es-ES" altLang="en-US" sz="1400" b="1" dirty="0" err="1"/>
              <a:t>for</a:t>
            </a:r>
            <a:r>
              <a:rPr lang="es-ES" altLang="en-US" sz="1400" b="1" dirty="0"/>
              <a:t> x in </a:t>
            </a:r>
            <a:r>
              <a:rPr lang="es-ES" altLang="en-US" sz="1400" b="1" dirty="0" err="1"/>
              <a:t>range</a:t>
            </a:r>
            <a:r>
              <a:rPr lang="es-ES" altLang="en-US" sz="1400" b="1" dirty="0"/>
              <a:t>(2, </a:t>
            </a:r>
            <a:r>
              <a:rPr lang="es-ES" altLang="en-US" sz="1400" b="1" dirty="0" err="1"/>
              <a:t>numberToCheck</a:t>
            </a:r>
            <a:r>
              <a:rPr lang="es-ES" altLang="en-US" sz="1400" b="1" dirty="0"/>
              <a:t>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      </a:t>
            </a:r>
            <a:r>
              <a:rPr lang="es-ES" altLang="en-US" sz="1400" b="1" dirty="0" err="1"/>
              <a:t>if</a:t>
            </a:r>
            <a:r>
              <a:rPr lang="es-ES" altLang="en-US" sz="1400" b="1" dirty="0"/>
              <a:t> </a:t>
            </a:r>
            <a:r>
              <a:rPr lang="es-ES" altLang="en-US" sz="1400" b="1" dirty="0" err="1"/>
              <a:t>numberToCheck</a:t>
            </a:r>
            <a:r>
              <a:rPr lang="es-ES" altLang="en-US" sz="1400" b="1" dirty="0"/>
              <a:t> % 2 ==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         </a:t>
            </a:r>
            <a:r>
              <a:rPr lang="es-ES" altLang="en-US" sz="1400" b="1" dirty="0" err="1"/>
              <a:t>return</a:t>
            </a:r>
            <a:r>
              <a:rPr lang="es-ES" altLang="en-US" sz="1400" b="1" dirty="0"/>
              <a:t> false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    </a:t>
            </a:r>
            <a:r>
              <a:rPr lang="es-ES" altLang="en-US" sz="1400" b="1" dirty="0" err="1"/>
              <a:t>return</a:t>
            </a:r>
            <a:r>
              <a:rPr lang="es-ES" altLang="en-US" sz="1400" b="1" dirty="0"/>
              <a:t> true</a:t>
            </a:r>
          </a:p>
        </p:txBody>
      </p:sp>
      <p:sp>
        <p:nvSpPr>
          <p:cNvPr id="97285" name="TextBox 8"/>
          <p:cNvSpPr txBox="1">
            <a:spLocks noChangeArrowheads="1"/>
          </p:cNvSpPr>
          <p:nvPr/>
        </p:nvSpPr>
        <p:spPr bwMode="auto">
          <a:xfrm>
            <a:off x="1066800" y="5115463"/>
            <a:ext cx="3943350" cy="11699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Ex: import prime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    answer = prime.checkIfPrime(17)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    print(answer)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    &gt;&gt;&gt;true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Importing Modules in Different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import a module in a different folder of the program, you </a:t>
            </a:r>
            <a:r>
              <a:rPr lang="en-US" sz="1600" dirty="0">
                <a:latin typeface="Arial" panose="020B0604020202020204" pitchFamily="34" charset="0"/>
              </a:rPr>
              <a:t>must give a path to the file before importing the module</a:t>
            </a:r>
            <a:r>
              <a:rPr lang="en-US" sz="1400" dirty="0">
                <a:latin typeface="Arial" panose="020B0604020202020204" pitchFamily="34" charset="0"/>
              </a:rPr>
              <a:t>. </a:t>
            </a:r>
            <a:r>
              <a:rPr lang="en-US" sz="1600" dirty="0">
                <a:latin typeface="Arial" panose="020B0604020202020204" pitchFamily="34" charset="0"/>
              </a:rPr>
              <a:t>To do it, you must import use </a:t>
            </a:r>
            <a:r>
              <a:rPr lang="en-US" sz="1600" i="1" dirty="0" err="1">
                <a:latin typeface="Arial" panose="020B0604020202020204" pitchFamily="34" charset="0"/>
              </a:rPr>
              <a:t>sys.path.append</a:t>
            </a:r>
            <a:r>
              <a:rPr lang="en-US" sz="1600" i="1" dirty="0">
                <a:latin typeface="Arial" panose="020B0604020202020204" pitchFamily="34" charset="0"/>
              </a:rPr>
              <a:t>() </a:t>
            </a:r>
            <a:r>
              <a:rPr lang="en-US" sz="1600" dirty="0">
                <a:latin typeface="Arial" panose="020B0604020202020204" pitchFamily="34" charset="0"/>
              </a:rPr>
              <a:t>which appends another folder to the system path of program.</a:t>
            </a:r>
            <a:endParaRPr lang="en-US" sz="1600" i="1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using </a:t>
            </a:r>
            <a:r>
              <a:rPr lang="en-US" sz="1600" i="1" dirty="0" err="1">
                <a:latin typeface="Arial" panose="020B0604020202020204" pitchFamily="34" charset="0"/>
              </a:rPr>
              <a:t>sys.path.append</a:t>
            </a:r>
            <a:r>
              <a:rPr lang="en-US" sz="1600" i="1" dirty="0">
                <a:latin typeface="Arial" panose="020B0604020202020204" pitchFamily="34" charset="0"/>
              </a:rPr>
              <a:t>()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you have to import a module called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sys.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Then, you can append a folder to the system path by passing the path of the folder, as an argument.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08" name="TextBox 5"/>
          <p:cNvSpPr txBox="1">
            <a:spLocks noChangeArrowheads="1"/>
          </p:cNvSpPr>
          <p:nvPr/>
        </p:nvSpPr>
        <p:spPr bwMode="auto">
          <a:xfrm>
            <a:off x="1066800" y="3429000"/>
            <a:ext cx="4802188" cy="18161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Ex: import sys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</a:t>
            </a:r>
            <a:r>
              <a:rPr lang="en-US" altLang="en-US" sz="1400" b="1" dirty="0" err="1"/>
              <a:t>sys.path.append</a:t>
            </a:r>
            <a:r>
              <a:rPr lang="en-US" altLang="en-US" sz="1400" b="1" dirty="0"/>
              <a:t>((“C:\\</a:t>
            </a:r>
            <a:r>
              <a:rPr lang="en-US" altLang="en-US" sz="1400" b="1" dirty="0" err="1"/>
              <a:t>MyPythonModules</a:t>
            </a:r>
            <a:r>
              <a:rPr lang="en-US" altLang="en-US" sz="1400" b="1" dirty="0"/>
              <a:t>”)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import prime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answer = </a:t>
            </a:r>
            <a:r>
              <a:rPr lang="en-US" altLang="en-US" sz="1400" b="1" dirty="0" err="1"/>
              <a:t>prime.checkIfPrime</a:t>
            </a:r>
            <a:r>
              <a:rPr lang="en-US" altLang="en-US" sz="1400" b="1" dirty="0"/>
              <a:t>(17)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print(answer)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&gt;&gt;&gt;true</a:t>
            </a:r>
          </a:p>
        </p:txBody>
      </p:sp>
      <p:sp>
        <p:nvSpPr>
          <p:cNvPr id="98309" name="TextBox 1"/>
          <p:cNvSpPr txBox="1">
            <a:spLocks noChangeArrowheads="1"/>
          </p:cNvSpPr>
          <p:nvPr/>
        </p:nvSpPr>
        <p:spPr bwMode="auto">
          <a:xfrm>
            <a:off x="6291014" y="3810000"/>
            <a:ext cx="2535238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this case, prime.py is in the folder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MyPythonModules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so it had to be appended to the system path to use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Files</a:t>
            </a:r>
          </a:p>
        </p:txBody>
      </p:sp>
      <p:sp>
        <p:nvSpPr>
          <p:cNvPr id="972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basic type of a file is a text file, and it consists of multiple lines of text. To create a text file, you can type some lines of text and then save the file.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access the text file, we need to open it using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open()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requires the location of the file and the mode for opening it. Some of those modes are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“r”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reading,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“w”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overwriting or creating, and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“a”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appending or creating a file. Once the file is opened,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open()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return the object of that file, so we also assign it to a variable to access it.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Finally, when the file is not needed, you should close it using </a:t>
            </a:r>
            <a:r>
              <a:rPr lang="en-US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close()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free up any system resource used by the opened file.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4" name="TextBox 7"/>
          <p:cNvSpPr txBox="1">
            <a:spLocks noChangeArrowheads="1"/>
          </p:cNvSpPr>
          <p:nvPr/>
        </p:nvSpPr>
        <p:spPr bwMode="auto">
          <a:xfrm>
            <a:off x="1124657" y="2133600"/>
            <a:ext cx="4343400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400" b="1" dirty="0"/>
              <a:t>Ex: </a:t>
            </a:r>
            <a:r>
              <a:rPr lang="en-US" altLang="en-US" sz="1400" b="1" dirty="0"/>
              <a:t>I am learning Python programming.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    Python is an interesting language.</a:t>
            </a:r>
            <a:endParaRPr lang="es-ES" altLang="en-US" sz="1400" b="1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3EFDA2D-D331-472A-A182-F84F6646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00" y="2133600"/>
            <a:ext cx="2535238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some text within a text file named </a:t>
            </a:r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myfile.txt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833E7-4277-4385-88BA-D1415A836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657" y="4267200"/>
            <a:ext cx="6096000" cy="30777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Syntax: &lt;variable name&gt; = open(“&lt;file name&gt;”, “&lt;mode&gt;”)</a:t>
            </a:r>
            <a:endParaRPr lang="es-ES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08F3F-5035-4F09-8713-5CD989B3C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657" y="5410200"/>
            <a:ext cx="3505200" cy="30777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/>
              <a:t>Syntax: &lt;variable name&gt;.close()</a:t>
            </a:r>
            <a:endParaRPr lang="es-E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850046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Programming">
  <a:themeElements>
    <a:clrScheme name="Advanced Programming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Advanced Programming">
      <a:majorFont>
        <a:latin typeface="Comic Sans MS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dvanced Programm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vanced Programm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anced Programm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anced Programm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anced Programm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anced Programm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anced Programm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7457</TotalTime>
  <Words>1568</Words>
  <Application>Microsoft Office PowerPoint</Application>
  <PresentationFormat>On-screen Show (4:3)</PresentationFormat>
  <Paragraphs>190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Advanced Programming</vt:lpstr>
      <vt:lpstr>Table of Contents</vt:lpstr>
      <vt:lpstr>Inheritance Syntax</vt:lpstr>
      <vt:lpstr>Example of Inheritance : Parent </vt:lpstr>
      <vt:lpstr>Example of Inheritance: Child </vt:lpstr>
      <vt:lpstr>Example of Inheritance: All Together </vt:lpstr>
      <vt:lpstr>Importing Modules</vt:lpstr>
      <vt:lpstr>Creating Modules</vt:lpstr>
      <vt:lpstr>Importing Modules in Different Folders</vt:lpstr>
      <vt:lpstr>Handling Files</vt:lpstr>
      <vt:lpstr>Reading Files</vt:lpstr>
      <vt:lpstr>Other Useful Functions</vt:lpstr>
      <vt:lpstr>Exception Handling: Try, Except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Sadia</dc:creator>
  <cp:lastModifiedBy>Javier Delarosa Quiros</cp:lastModifiedBy>
  <cp:revision>728</cp:revision>
  <dcterms:created xsi:type="dcterms:W3CDTF">1601-01-01T00:00:00Z</dcterms:created>
  <dcterms:modified xsi:type="dcterms:W3CDTF">2021-07-15T03:56:54Z</dcterms:modified>
</cp:coreProperties>
</file>