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sldIdLst>
    <p:sldId id="456" r:id="rId2"/>
    <p:sldId id="486" r:id="rId3"/>
    <p:sldId id="485" r:id="rId4"/>
    <p:sldId id="484" r:id="rId5"/>
    <p:sldId id="483" r:id="rId6"/>
    <p:sldId id="482" r:id="rId7"/>
    <p:sldId id="475" r:id="rId8"/>
    <p:sldId id="476" r:id="rId9"/>
    <p:sldId id="477" r:id="rId10"/>
    <p:sldId id="478" r:id="rId11"/>
    <p:sldId id="470" r:id="rId12"/>
    <p:sldId id="471" r:id="rId13"/>
    <p:sldId id="473" r:id="rId14"/>
    <p:sldId id="479" r:id="rId15"/>
    <p:sldId id="480" r:id="rId16"/>
    <p:sldId id="481" r:id="rId17"/>
    <p:sldId id="412"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Delarosa Quiros" initials="JDQ" lastIdx="1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800000"/>
    <a:srgbClr val="E5E5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5E7B3B-AA71-E675-F269-F7430F240A53}" v="15" dt="2021-07-15T03:56:47.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autoAdjust="0"/>
    <p:restoredTop sz="90929"/>
  </p:normalViewPr>
  <p:slideViewPr>
    <p:cSldViewPr>
      <p:cViewPr varScale="1">
        <p:scale>
          <a:sx n="126" d="100"/>
          <a:sy n="126" d="100"/>
        </p:scale>
        <p:origin x="11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Delarosa Quiros" userId="S::mjy509@utsa.edu::29f84263-b40e-4388-94b4-b478ed1fdd01" providerId="AD" clId="Web-{765E7B3B-AA71-E675-F269-F7430F240A53}"/>
    <pc:docChg chg="modSld">
      <pc:chgData name="Javier Delarosa Quiros" userId="S::mjy509@utsa.edu::29f84263-b40e-4388-94b4-b478ed1fdd01" providerId="AD" clId="Web-{765E7B3B-AA71-E675-F269-F7430F240A53}" dt="2021-07-15T03:56:47.065" v="10" actId="1076"/>
      <pc:docMkLst>
        <pc:docMk/>
      </pc:docMkLst>
      <pc:sldChg chg="modSp">
        <pc:chgData name="Javier Delarosa Quiros" userId="S::mjy509@utsa.edu::29f84263-b40e-4388-94b4-b478ed1fdd01" providerId="AD" clId="Web-{765E7B3B-AA71-E675-F269-F7430F240A53}" dt="2021-07-15T03:56:29.814" v="7" actId="1076"/>
        <pc:sldMkLst>
          <pc:docMk/>
          <pc:sldMk cId="0" sldId="412"/>
        </pc:sldMkLst>
        <pc:spChg chg="mod">
          <ac:chgData name="Javier Delarosa Quiros" userId="S::mjy509@utsa.edu::29f84263-b40e-4388-94b4-b478ed1fdd01" providerId="AD" clId="Web-{765E7B3B-AA71-E675-F269-F7430F240A53}" dt="2021-07-15T03:56:24.080" v="5" actId="1076"/>
          <ac:spMkLst>
            <pc:docMk/>
            <pc:sldMk cId="0" sldId="412"/>
            <ac:spMk id="102404" creationId="{00000000-0000-0000-0000-000000000000}"/>
          </ac:spMkLst>
        </pc:spChg>
        <pc:spChg chg="mod">
          <ac:chgData name="Javier Delarosa Quiros" userId="S::mjy509@utsa.edu::29f84263-b40e-4388-94b4-b478ed1fdd01" providerId="AD" clId="Web-{765E7B3B-AA71-E675-F269-F7430F240A53}" dt="2021-07-15T03:56:26.658" v="6" actId="1076"/>
          <ac:spMkLst>
            <pc:docMk/>
            <pc:sldMk cId="0" sldId="412"/>
            <ac:spMk id="102405" creationId="{00000000-0000-0000-0000-000000000000}"/>
          </ac:spMkLst>
        </pc:spChg>
        <pc:spChg chg="mod">
          <ac:chgData name="Javier Delarosa Quiros" userId="S::mjy509@utsa.edu::29f84263-b40e-4388-94b4-b478ed1fdd01" providerId="AD" clId="Web-{765E7B3B-AA71-E675-F269-F7430F240A53}" dt="2021-07-15T03:56:29.814" v="7" actId="1076"/>
          <ac:spMkLst>
            <pc:docMk/>
            <pc:sldMk cId="0" sldId="412"/>
            <ac:spMk id="102406" creationId="{00000000-0000-0000-0000-000000000000}"/>
          </ac:spMkLst>
        </pc:spChg>
      </pc:sldChg>
      <pc:sldChg chg="modSp">
        <pc:chgData name="Javier Delarosa Quiros" userId="S::mjy509@utsa.edu::29f84263-b40e-4388-94b4-b478ed1fdd01" providerId="AD" clId="Web-{765E7B3B-AA71-E675-F269-F7430F240A53}" dt="2021-07-15T03:55:38.313" v="2" actId="20577"/>
        <pc:sldMkLst>
          <pc:docMk/>
          <pc:sldMk cId="428754499" sldId="478"/>
        </pc:sldMkLst>
        <pc:spChg chg="mod">
          <ac:chgData name="Javier Delarosa Quiros" userId="S::mjy509@utsa.edu::29f84263-b40e-4388-94b4-b478ed1fdd01" providerId="AD" clId="Web-{765E7B3B-AA71-E675-F269-F7430F240A53}" dt="2021-07-15T03:55:38.313" v="2" actId="20577"/>
          <ac:spMkLst>
            <pc:docMk/>
            <pc:sldMk cId="428754499" sldId="478"/>
            <ac:spMk id="94210" creationId="{00000000-0000-0000-0000-000000000000}"/>
          </ac:spMkLst>
        </pc:spChg>
        <pc:spChg chg="mod">
          <ac:chgData name="Javier Delarosa Quiros" userId="S::mjy509@utsa.edu::29f84263-b40e-4388-94b4-b478ed1fdd01" providerId="AD" clId="Web-{765E7B3B-AA71-E675-F269-F7430F240A53}" dt="2021-07-15T03:55:32.093" v="0" actId="20577"/>
          <ac:spMkLst>
            <pc:docMk/>
            <pc:sldMk cId="428754499" sldId="478"/>
            <ac:spMk id="94212" creationId="{00000000-0000-0000-0000-000000000000}"/>
          </ac:spMkLst>
        </pc:spChg>
      </pc:sldChg>
      <pc:sldChg chg="modSp">
        <pc:chgData name="Javier Delarosa Quiros" userId="S::mjy509@utsa.edu::29f84263-b40e-4388-94b4-b478ed1fdd01" providerId="AD" clId="Web-{765E7B3B-AA71-E675-F269-F7430F240A53}" dt="2021-07-15T03:56:47.065" v="10" actId="1076"/>
        <pc:sldMkLst>
          <pc:docMk/>
          <pc:sldMk cId="3667114032" sldId="481"/>
        </pc:sldMkLst>
        <pc:spChg chg="mod">
          <ac:chgData name="Javier Delarosa Quiros" userId="S::mjy509@utsa.edu::29f84263-b40e-4388-94b4-b478ed1fdd01" providerId="AD" clId="Web-{765E7B3B-AA71-E675-F269-F7430F240A53}" dt="2021-07-15T03:56:42.127" v="8" actId="1076"/>
          <ac:spMkLst>
            <pc:docMk/>
            <pc:sldMk cId="3667114032" sldId="481"/>
            <ac:spMk id="8" creationId="{B5A7ABDD-BC83-4EF7-B057-B403E518FE1F}"/>
          </ac:spMkLst>
        </pc:spChg>
        <pc:spChg chg="mod">
          <ac:chgData name="Javier Delarosa Quiros" userId="S::mjy509@utsa.edu::29f84263-b40e-4388-94b4-b478ed1fdd01" providerId="AD" clId="Web-{765E7B3B-AA71-E675-F269-F7430F240A53}" dt="2021-07-15T03:56:44.143" v="9" actId="1076"/>
          <ac:spMkLst>
            <pc:docMk/>
            <pc:sldMk cId="3667114032" sldId="481"/>
            <ac:spMk id="13" creationId="{8F4566DA-535D-4341-BE4D-E2927F5E27CB}"/>
          </ac:spMkLst>
        </pc:spChg>
        <pc:spChg chg="mod">
          <ac:chgData name="Javier Delarosa Quiros" userId="S::mjy509@utsa.edu::29f84263-b40e-4388-94b4-b478ed1fdd01" providerId="AD" clId="Web-{765E7B3B-AA71-E675-F269-F7430F240A53}" dt="2021-07-15T03:56:47.065" v="10" actId="1076"/>
          <ac:spMkLst>
            <pc:docMk/>
            <pc:sldMk cId="3667114032" sldId="481"/>
            <ac:spMk id="14" creationId="{F6BF217F-376D-4025-BC8E-E6A391E66D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4096C47-E5A1-45C7-95D4-AA193EF05A0C}" type="datetimeFigureOut">
              <a:rPr lang="en-US"/>
              <a:pPr>
                <a:defRPr/>
              </a:pPr>
              <a:t>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B8A62E-E917-44C5-AE56-5B373C293D42}" type="slidenum">
              <a:rPr lang="en-US" altLang="en-US"/>
              <a:pPr/>
              <a:t>‹#›</a:t>
            </a:fld>
            <a:endParaRPr lang="en-US" altLang="en-US"/>
          </a:p>
        </p:txBody>
      </p:sp>
    </p:spTree>
    <p:extLst>
      <p:ext uri="{BB962C8B-B14F-4D97-AF65-F5344CB8AC3E}">
        <p14:creationId xmlns:p14="http://schemas.microsoft.com/office/powerpoint/2010/main" val="76580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lvl1pPr>
              <a:defRPr>
                <a:latin typeface="Arial" panose="020B0604020202020204" pitchFamily="34" charset="0"/>
                <a:cs typeface="Arial" panose="020B0604020202020204" pitchFamily="34" charset="0"/>
              </a:defRPr>
            </a:lvl1pPr>
          </a:lstStyle>
          <a:p>
            <a:pPr lvl="0"/>
            <a:r>
              <a:rPr lang="en-US" noProof="0" dirty="0"/>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atin typeface="Courier New" panose="02070309020205020404" pitchFamily="49" charset="0"/>
                <a:cs typeface="Courier New" panose="02070309020205020404" pitchFamily="49" charset="0"/>
              </a:defRPr>
            </a:lvl1pPr>
          </a:lstStyle>
          <a:p>
            <a:pPr lvl="0"/>
            <a:r>
              <a:rPr lang="en-US" noProof="0"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3D0F9595-C262-42AF-BFFA-8424C316CF68}" type="datetime5">
              <a:rPr lang="en-US"/>
              <a:pPr>
                <a:defRPr/>
              </a:pPr>
              <a:t>20-Aug-21</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Advanced Programming</a:t>
            </a:r>
          </a:p>
          <a:p>
            <a:pPr>
              <a:defRPr/>
            </a:pPr>
            <a:r>
              <a:rPr lang="en-US"/>
              <a:t>Spring 2002</a:t>
            </a:r>
          </a:p>
        </p:txBody>
      </p:sp>
    </p:spTree>
    <p:extLst>
      <p:ext uri="{BB962C8B-B14F-4D97-AF65-F5344CB8AC3E}">
        <p14:creationId xmlns:p14="http://schemas.microsoft.com/office/powerpoint/2010/main" val="42495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6FCABA7-B279-4B8D-A4CE-C64F3D67E4CE}" type="datetime5">
              <a:rPr lang="en-US"/>
              <a:pPr>
                <a:defRPr/>
              </a:pPr>
              <a:t>20-Aug-21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B56BA748-C873-4536-BE29-C3F60355F21C}" type="slidenum">
              <a:rPr lang="en-US" altLang="en-US"/>
              <a:pPr/>
              <a:t>‹#›</a:t>
            </a:fld>
            <a:endParaRPr lang="en-US" altLang="en-US"/>
          </a:p>
        </p:txBody>
      </p:sp>
    </p:spTree>
    <p:extLst>
      <p:ext uri="{BB962C8B-B14F-4D97-AF65-F5344CB8AC3E}">
        <p14:creationId xmlns:p14="http://schemas.microsoft.com/office/powerpoint/2010/main" val="156872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3B6654E-B586-4BAE-9AB2-3880955BBF4F}" type="datetime5">
              <a:rPr lang="en-US"/>
              <a:pPr>
                <a:defRPr/>
              </a:pPr>
              <a:t>20-Aug-21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CFADDC2A-B487-406F-B980-465ED66BE4F5}" type="slidenum">
              <a:rPr lang="en-US" altLang="en-US"/>
              <a:pPr/>
              <a:t>‹#›</a:t>
            </a:fld>
            <a:endParaRPr lang="en-US" altLang="en-US"/>
          </a:p>
        </p:txBody>
      </p:sp>
    </p:spTree>
    <p:extLst>
      <p:ext uri="{BB962C8B-B14F-4D97-AF65-F5344CB8AC3E}">
        <p14:creationId xmlns:p14="http://schemas.microsoft.com/office/powerpoint/2010/main" val="371152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buClrTx/>
              <a:defRPr sz="2000"/>
            </a:lvl1pPr>
            <a:lvl2pPr>
              <a:buClrTx/>
              <a:defRPr sz="1600"/>
            </a:lvl2pPr>
            <a:lvl3pPr>
              <a:buClrTx/>
              <a:defRPr/>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B21B4A43-FFD6-4DD0-A7A2-FBC964B313F9}" type="datetime5">
              <a:rPr lang="en-US"/>
              <a:pPr>
                <a:defRPr/>
              </a:pPr>
              <a:t>20-Aug-21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527FA47D-4130-4E5F-A0E1-EC3EDDD7803F}" type="slidenum">
              <a:rPr lang="en-US" altLang="en-US"/>
              <a:pPr/>
              <a:t>‹#›</a:t>
            </a:fld>
            <a:endParaRPr lang="en-US" altLang="en-US"/>
          </a:p>
        </p:txBody>
      </p:sp>
    </p:spTree>
    <p:extLst>
      <p:ext uri="{BB962C8B-B14F-4D97-AF65-F5344CB8AC3E}">
        <p14:creationId xmlns:p14="http://schemas.microsoft.com/office/powerpoint/2010/main" val="217432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C3235DF-B0A4-416E-89F1-3475B11CC471}" type="datetime5">
              <a:rPr lang="en-US"/>
              <a:pPr>
                <a:defRPr/>
              </a:pPr>
              <a:t>20-Aug-21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F2ED78B9-6D11-4A45-B8BF-406A08115B08}" type="slidenum">
              <a:rPr lang="en-US" altLang="en-US"/>
              <a:pPr/>
              <a:t>‹#›</a:t>
            </a:fld>
            <a:endParaRPr lang="en-US" altLang="en-US"/>
          </a:p>
        </p:txBody>
      </p:sp>
    </p:spTree>
    <p:extLst>
      <p:ext uri="{BB962C8B-B14F-4D97-AF65-F5344CB8AC3E}">
        <p14:creationId xmlns:p14="http://schemas.microsoft.com/office/powerpoint/2010/main" val="210984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645E7C5-5EBE-4D4B-8184-A9A331F5A4E7}" type="datetime5">
              <a:rPr lang="en-US"/>
              <a:pPr>
                <a:defRPr/>
              </a:pPr>
              <a:t>20-Aug-21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D28911A-FEC9-4EC5-8F24-BC111C29A6C5}" type="slidenum">
              <a:rPr lang="en-US" altLang="en-US"/>
              <a:pPr/>
              <a:t>‹#›</a:t>
            </a:fld>
            <a:endParaRPr lang="en-US" altLang="en-US"/>
          </a:p>
        </p:txBody>
      </p:sp>
    </p:spTree>
    <p:extLst>
      <p:ext uri="{BB962C8B-B14F-4D97-AF65-F5344CB8AC3E}">
        <p14:creationId xmlns:p14="http://schemas.microsoft.com/office/powerpoint/2010/main" val="340999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EDF73BD-E872-48C0-8BD5-3B6F66CAB115}" type="datetime5">
              <a:rPr lang="en-US"/>
              <a:pPr>
                <a:defRPr/>
              </a:pPr>
              <a:t>20-Aug-21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9" name="Rectangle 6"/>
          <p:cNvSpPr>
            <a:spLocks noGrp="1" noChangeArrowheads="1"/>
          </p:cNvSpPr>
          <p:nvPr>
            <p:ph type="sldNum" sz="quarter" idx="12"/>
          </p:nvPr>
        </p:nvSpPr>
        <p:spPr>
          <a:ln/>
        </p:spPr>
        <p:txBody>
          <a:bodyPr/>
          <a:lstStyle>
            <a:lvl1pPr>
              <a:defRPr/>
            </a:lvl1pPr>
          </a:lstStyle>
          <a:p>
            <a:fld id="{08643DC5-4533-4FF4-8CB8-067B64B9A493}" type="slidenum">
              <a:rPr lang="en-US" altLang="en-US"/>
              <a:pPr/>
              <a:t>‹#›</a:t>
            </a:fld>
            <a:endParaRPr lang="en-US" altLang="en-US"/>
          </a:p>
        </p:txBody>
      </p:sp>
    </p:spTree>
    <p:extLst>
      <p:ext uri="{BB962C8B-B14F-4D97-AF65-F5344CB8AC3E}">
        <p14:creationId xmlns:p14="http://schemas.microsoft.com/office/powerpoint/2010/main" val="144464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B8BCEBE6-AD25-4C5E-9DD6-2E305B1794AF}" type="datetime5">
              <a:rPr lang="en-US"/>
              <a:pPr>
                <a:defRPr/>
              </a:pPr>
              <a:t>20-Aug-21</a:t>
            </a:fld>
            <a:endParaRPr lang="en-US"/>
          </a:p>
        </p:txBody>
      </p:sp>
      <p:sp>
        <p:nvSpPr>
          <p:cNvPr id="4" name="Rectangle 5"/>
          <p:cNvSpPr>
            <a:spLocks noGrp="1" noChangeArrowheads="1"/>
          </p:cNvSpPr>
          <p:nvPr>
            <p:ph type="ftr" sz="quarter" idx="11"/>
          </p:nvPr>
        </p:nvSpPr>
        <p:spPr/>
        <p:txBody>
          <a:bodyPr/>
          <a:lstStyle>
            <a:lvl1pPr>
              <a:defRPr>
                <a:latin typeface="Courier New" panose="02070309020205020404" pitchFamily="49" charset="0"/>
                <a:cs typeface="Courier New" panose="02070309020205020404" pitchFamily="49" charset="0"/>
              </a:defRPr>
            </a:lvl1pPr>
          </a:lstStyle>
          <a:p>
            <a:pPr>
              <a:defRPr/>
            </a:pPr>
            <a:r>
              <a:rPr lang="en-US"/>
              <a:t>Advanced Programming</a:t>
            </a:r>
          </a:p>
          <a:p>
            <a:pPr>
              <a:defRPr/>
            </a:pPr>
            <a:r>
              <a:rPr lang="en-US"/>
              <a:t>Spring 2002</a:t>
            </a:r>
          </a:p>
        </p:txBody>
      </p:sp>
      <p:sp>
        <p:nvSpPr>
          <p:cNvPr id="5" name="Rectangle 6"/>
          <p:cNvSpPr>
            <a:spLocks noGrp="1" noChangeArrowheads="1"/>
          </p:cNvSpPr>
          <p:nvPr>
            <p:ph type="sldNum" sz="quarter" idx="12"/>
          </p:nvPr>
        </p:nvSpPr>
        <p:spPr/>
        <p:txBody>
          <a:bodyPr/>
          <a:lstStyle>
            <a:lvl1pPr>
              <a:defRPr/>
            </a:lvl1pPr>
          </a:lstStyle>
          <a:p>
            <a:fld id="{32956A24-BBEB-4249-89FA-D3FF0D0F1DE6}" type="slidenum">
              <a:rPr lang="en-US" altLang="en-US"/>
              <a:pPr/>
              <a:t>‹#›</a:t>
            </a:fld>
            <a:endParaRPr lang="en-US" altLang="en-US"/>
          </a:p>
        </p:txBody>
      </p:sp>
    </p:spTree>
    <p:extLst>
      <p:ext uri="{BB962C8B-B14F-4D97-AF65-F5344CB8AC3E}">
        <p14:creationId xmlns:p14="http://schemas.microsoft.com/office/powerpoint/2010/main" val="225912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87DD773-6155-426E-A7BD-9CDBD08C2C04}" type="datetime5">
              <a:rPr lang="en-US"/>
              <a:pPr>
                <a:defRPr/>
              </a:pPr>
              <a:t>20-Aug-21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4" name="Rectangle 6"/>
          <p:cNvSpPr>
            <a:spLocks noGrp="1" noChangeArrowheads="1"/>
          </p:cNvSpPr>
          <p:nvPr>
            <p:ph type="sldNum" sz="quarter" idx="12"/>
          </p:nvPr>
        </p:nvSpPr>
        <p:spPr>
          <a:ln/>
        </p:spPr>
        <p:txBody>
          <a:bodyPr/>
          <a:lstStyle>
            <a:lvl1pPr>
              <a:defRPr/>
            </a:lvl1pPr>
          </a:lstStyle>
          <a:p>
            <a:fld id="{A348D7BE-904C-4255-9C20-3335A13D18B2}" type="slidenum">
              <a:rPr lang="en-US" altLang="en-US"/>
              <a:pPr/>
              <a:t>‹#›</a:t>
            </a:fld>
            <a:endParaRPr lang="en-US" altLang="en-US"/>
          </a:p>
        </p:txBody>
      </p:sp>
    </p:spTree>
    <p:extLst>
      <p:ext uri="{BB962C8B-B14F-4D97-AF65-F5344CB8AC3E}">
        <p14:creationId xmlns:p14="http://schemas.microsoft.com/office/powerpoint/2010/main" val="24307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E062507-578D-4CA1-A40C-809403966EBB}" type="datetime5">
              <a:rPr lang="en-US"/>
              <a:pPr>
                <a:defRPr/>
              </a:pPr>
              <a:t>20-Aug-21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17894CD9-B6B6-4437-A626-59B02EAF8054}" type="slidenum">
              <a:rPr lang="en-US" altLang="en-US"/>
              <a:pPr/>
              <a:t>‹#›</a:t>
            </a:fld>
            <a:endParaRPr lang="en-US" altLang="en-US"/>
          </a:p>
        </p:txBody>
      </p:sp>
    </p:spTree>
    <p:extLst>
      <p:ext uri="{BB962C8B-B14F-4D97-AF65-F5344CB8AC3E}">
        <p14:creationId xmlns:p14="http://schemas.microsoft.com/office/powerpoint/2010/main" val="3404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3360EB3-8E65-4CA7-BA5D-1C053B693AAC}" type="datetime5">
              <a:rPr lang="en-US"/>
              <a:pPr>
                <a:defRPr/>
              </a:pPr>
              <a:t>20-Aug-21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4C7AF7A-2224-4078-B4E1-B448E809A71E}" type="slidenum">
              <a:rPr lang="en-US" altLang="en-US"/>
              <a:pPr/>
              <a:t>‹#›</a:t>
            </a:fld>
            <a:endParaRPr lang="en-US" altLang="en-US"/>
          </a:p>
        </p:txBody>
      </p:sp>
    </p:spTree>
    <p:extLst>
      <p:ext uri="{BB962C8B-B14F-4D97-AF65-F5344CB8AC3E}">
        <p14:creationId xmlns:p14="http://schemas.microsoft.com/office/powerpoint/2010/main" val="2194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A15601A3-2390-4F57-8CB9-49C222A1307A}" type="datetime5">
              <a:rPr lang="en-US"/>
              <a:pPr>
                <a:defRPr/>
              </a:pPr>
              <a:t>20-Aug-21</a:t>
            </a:fld>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Advanced Programming</a:t>
            </a:r>
          </a:p>
          <a:p>
            <a:pPr>
              <a:defRPr/>
            </a:pPr>
            <a:r>
              <a:rPr lang="en-US"/>
              <a:t>Spring 2002</a:t>
            </a: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606CEA8-885A-4017-8E62-B55C229257A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9" r:id="rId1"/>
    <p:sldLayoutId id="2147483840" r:id="rId2"/>
    <p:sldLayoutId id="2147483841" r:id="rId3"/>
    <p:sldLayoutId id="2147483842" r:id="rId4"/>
    <p:sldLayoutId id="2147483843" r:id="rId5"/>
    <p:sldLayoutId id="2147483850" r:id="rId6"/>
    <p:sldLayoutId id="2147483844" r:id="rId7"/>
    <p:sldLayoutId id="2147483845" r:id="rId8"/>
    <p:sldLayoutId id="2147483846" r:id="rId9"/>
    <p:sldLayoutId id="2147483847" r:id="rId10"/>
    <p:sldLayoutId id="2147483848" r:id="rId11"/>
  </p:sldLayoutIdLst>
  <p:hf sldNum="0" hdr="0"/>
  <p:txStyles>
    <p:titleStyle>
      <a:lvl1pPr algn="ctr" rtl="0" eaLnBrk="0" fontAlgn="base" hangingPunct="0">
        <a:spcBef>
          <a:spcPct val="0"/>
        </a:spcBef>
        <a:spcAft>
          <a:spcPct val="0"/>
        </a:spcAft>
        <a:defRPr sz="4400" kern="12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Comic Sans MS" panose="030F0702030302020204" pitchFamily="66" charset="0"/>
        </a:defRPr>
      </a:lvl6pPr>
      <a:lvl7pPr marL="914400" algn="ctr" rtl="0" fontAlgn="base">
        <a:spcBef>
          <a:spcPct val="0"/>
        </a:spcBef>
        <a:spcAft>
          <a:spcPct val="0"/>
        </a:spcAft>
        <a:defRPr sz="4400">
          <a:solidFill>
            <a:schemeClr val="tx2"/>
          </a:solidFill>
          <a:latin typeface="Comic Sans MS" panose="030F0702030302020204" pitchFamily="66" charset="0"/>
        </a:defRPr>
      </a:lvl7pPr>
      <a:lvl8pPr marL="1371600" algn="ctr" rtl="0" fontAlgn="base">
        <a:spcBef>
          <a:spcPct val="0"/>
        </a:spcBef>
        <a:spcAft>
          <a:spcPct val="0"/>
        </a:spcAft>
        <a:defRPr sz="4400">
          <a:solidFill>
            <a:schemeClr val="tx2"/>
          </a:solidFill>
          <a:latin typeface="Comic Sans MS" panose="030F0702030302020204" pitchFamily="66" charset="0"/>
        </a:defRPr>
      </a:lvl8pPr>
      <a:lvl9pPr marL="1828800" algn="ctr" rtl="0" fontAlgn="base">
        <a:spcBef>
          <a:spcPct val="0"/>
        </a:spcBef>
        <a:spcAft>
          <a:spcPct val="0"/>
        </a:spcAft>
        <a:defRPr sz="44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kern="1200">
          <a:solidFill>
            <a:schemeClr val="tx1"/>
          </a:solidFill>
          <a:latin typeface="Courier New" panose="02070309020205020404" pitchFamily="49" charset="0"/>
          <a:ea typeface="+mn-ea"/>
          <a:cs typeface="Courier New" panose="02070309020205020404" pitchFamily="49" charset="0"/>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kern="1200">
          <a:solidFill>
            <a:schemeClr val="tx1"/>
          </a:solidFill>
          <a:latin typeface="Courier New" panose="02070309020205020404" pitchFamily="49" charset="0"/>
          <a:ea typeface="+mn-ea"/>
          <a:cs typeface="Courier New" panose="02070309020205020404" pitchFamily="49" charset="0"/>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Courier New" panose="02070309020205020404" pitchFamily="49" charset="0"/>
          <a:ea typeface="+mn-ea"/>
          <a:cs typeface="Courier New" panose="02070309020205020404" pitchFamily="49" charset="0"/>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r>
              <a:rPr lang="en-US" altLang="en-US" dirty="0"/>
              <a:t>Table of Contents</a:t>
            </a:r>
          </a:p>
        </p:txBody>
      </p:sp>
      <p:sp>
        <p:nvSpPr>
          <p:cNvPr id="3" name="Content Placeholder 2"/>
          <p:cNvSpPr>
            <a:spLocks noGrp="1"/>
          </p:cNvSpPr>
          <p:nvPr>
            <p:ph idx="1"/>
          </p:nvPr>
        </p:nvSpPr>
        <p:spPr/>
        <p:txBody>
          <a:bodyPr/>
          <a:lstStyle/>
          <a:p>
            <a:pPr marL="457200" indent="-457200">
              <a:buFont typeface="+mj-lt"/>
              <a:buAutoNum type="arabicPeriod"/>
              <a:defRPr/>
            </a:pPr>
            <a:r>
              <a:rPr lang="en-US" dirty="0">
                <a:latin typeface="Arial" panose="020B0604020202020204" pitchFamily="34" charset="0"/>
                <a:cs typeface="Arial" panose="020B0604020202020204" pitchFamily="34" charset="0"/>
              </a:rPr>
              <a:t>Class</a:t>
            </a:r>
          </a:p>
          <a:p>
            <a:pPr marL="457200" indent="-457200">
              <a:buFont typeface="+mj-lt"/>
              <a:buAutoNum type="arabicPeriod"/>
              <a:defRPr/>
            </a:pPr>
            <a:r>
              <a:rPr lang="en-US" dirty="0">
                <a:latin typeface="Arial" panose="020B0604020202020204" pitchFamily="34" charset="0"/>
                <a:cs typeface="Arial" panose="020B0604020202020204" pitchFamily="34" charset="0"/>
              </a:rPr>
              <a:t>File processing</a:t>
            </a:r>
          </a:p>
          <a:p>
            <a:pPr marL="457200" indent="-457200">
              <a:buFont typeface="+mj-lt"/>
              <a:buAutoNum type="arabicPeriod"/>
              <a:defRPr/>
            </a:pPr>
            <a:r>
              <a:rPr lang="en-US" dirty="0">
                <a:latin typeface="Arial" panose="020B0604020202020204" pitchFamily="34" charset="0"/>
                <a:cs typeface="Arial" panose="020B0604020202020204" pitchFamily="34" charset="0"/>
              </a:rPr>
              <a:t>Exception Handling</a:t>
            </a: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dirty="0">
                <a:latin typeface="Arial"/>
                <a:cs typeface="Arial"/>
              </a:rPr>
              <a:t>Example of Inheritance: All Together </a:t>
            </a:r>
            <a:endParaRPr lang="en-US" dirty="0"/>
          </a:p>
        </p:txBody>
      </p:sp>
      <p:sp>
        <p:nvSpPr>
          <p:cNvPr id="94211" name="Content Placeholder 2"/>
          <p:cNvSpPr>
            <a:spLocks noGrp="1"/>
          </p:cNvSpPr>
          <p:nvPr>
            <p:ph idx="1"/>
          </p:nvPr>
        </p:nvSpPr>
        <p:spPr/>
        <p:txBody>
          <a:bodyPr/>
          <a:lstStyle/>
          <a:p>
            <a:pPr marL="0" indent="0">
              <a:buFont typeface="Wingdings" panose="05000000000000000000" pitchFamily="2" charset="2"/>
              <a:buNone/>
            </a:pPr>
            <a:r>
              <a:rPr lang="en-US" sz="1600" dirty="0">
                <a:latin typeface="Arial" panose="020B0604020202020204" pitchFamily="34" charset="0"/>
                <a:cs typeface="Arial" panose="020B0604020202020204" pitchFamily="34" charset="0"/>
              </a:rPr>
              <a:t>In the following example, we have successfully kept the inheritance of parent class.</a:t>
            </a:r>
          </a:p>
        </p:txBody>
      </p:sp>
      <p:sp>
        <p:nvSpPr>
          <p:cNvPr id="94212" name="TextBox 5"/>
          <p:cNvSpPr txBox="1">
            <a:spLocks noChangeArrowheads="1"/>
          </p:cNvSpPr>
          <p:nvPr/>
        </p:nvSpPr>
        <p:spPr bwMode="auto">
          <a:xfrm>
            <a:off x="990600" y="1905000"/>
            <a:ext cx="5105400" cy="332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sz="1400" b="1" dirty="0"/>
              <a:t>Ex: class Person:</a:t>
            </a:r>
          </a:p>
          <a:p>
            <a:pPr>
              <a:spcBef>
                <a:spcPct val="0"/>
              </a:spcBef>
              <a:buClrTx/>
              <a:buFontTx/>
              <a:buNone/>
            </a:pPr>
            <a:r>
              <a:rPr lang="en-US" sz="1400" b="1" dirty="0"/>
              <a:t>       def __</a:t>
            </a:r>
            <a:r>
              <a:rPr lang="en-US" sz="1400" b="1" dirty="0" err="1"/>
              <a:t>init</a:t>
            </a:r>
            <a:r>
              <a:rPr lang="en-US" sz="1400" b="1" dirty="0"/>
              <a:t>__(self, </a:t>
            </a:r>
            <a:r>
              <a:rPr lang="en-US" sz="1400" b="1" dirty="0" err="1"/>
              <a:t>fname</a:t>
            </a:r>
            <a:r>
              <a:rPr lang="en-US" sz="1400" b="1" dirty="0"/>
              <a:t>, </a:t>
            </a:r>
            <a:r>
              <a:rPr lang="en-US" sz="1400" b="1" dirty="0" err="1"/>
              <a:t>lname</a:t>
            </a:r>
            <a:r>
              <a:rPr lang="en-US" sz="1400" b="1" dirty="0"/>
              <a:t>):</a:t>
            </a:r>
          </a:p>
          <a:p>
            <a:pPr>
              <a:spcBef>
                <a:spcPct val="0"/>
              </a:spcBef>
              <a:buClrTx/>
              <a:buFontTx/>
              <a:buNone/>
            </a:pPr>
            <a:r>
              <a:rPr lang="en-US" sz="1400" b="1" dirty="0"/>
              <a:t>          </a:t>
            </a:r>
            <a:r>
              <a:rPr lang="en-US" sz="1400" b="1" dirty="0" err="1"/>
              <a:t>self.firstname</a:t>
            </a:r>
            <a:r>
              <a:rPr lang="en-US" sz="1400" b="1" dirty="0"/>
              <a:t> = </a:t>
            </a:r>
            <a:r>
              <a:rPr lang="en-US" sz="1400" b="1" dirty="0" err="1"/>
              <a:t>fname</a:t>
            </a:r>
            <a:endParaRPr lang="en-US" sz="1400" b="1" dirty="0"/>
          </a:p>
          <a:p>
            <a:pPr>
              <a:spcBef>
                <a:spcPct val="0"/>
              </a:spcBef>
              <a:buClrTx/>
              <a:buFontTx/>
              <a:buNone/>
            </a:pPr>
            <a:r>
              <a:rPr lang="en-US" sz="1400" b="1" dirty="0"/>
              <a:t>          </a:t>
            </a:r>
            <a:r>
              <a:rPr lang="en-US" sz="1400" b="1" dirty="0" err="1"/>
              <a:t>self.lastname</a:t>
            </a:r>
            <a:r>
              <a:rPr lang="en-US" sz="1400" b="1" dirty="0"/>
              <a:t> = </a:t>
            </a:r>
            <a:r>
              <a:rPr lang="en-US" sz="1400" b="1" dirty="0" err="1"/>
              <a:t>lname</a:t>
            </a:r>
            <a:endParaRPr lang="en-US" sz="1400" b="1" dirty="0"/>
          </a:p>
          <a:p>
            <a:pPr>
              <a:spcBef>
                <a:spcPct val="0"/>
              </a:spcBef>
              <a:buClrTx/>
              <a:buFontTx/>
              <a:buNone/>
            </a:pPr>
            <a:endParaRPr lang="en-US" sz="1400" b="1" dirty="0"/>
          </a:p>
          <a:p>
            <a:pPr>
              <a:spcBef>
                <a:spcPct val="0"/>
              </a:spcBef>
              <a:buClrTx/>
              <a:buFontTx/>
              <a:buNone/>
            </a:pPr>
            <a:r>
              <a:rPr lang="en-US" sz="1400" b="1" dirty="0"/>
              <a:t>       def </a:t>
            </a:r>
            <a:r>
              <a:rPr lang="en-US" sz="1400" b="1" dirty="0" err="1"/>
              <a:t>printname</a:t>
            </a:r>
            <a:r>
              <a:rPr lang="en-US" sz="1400" b="1" dirty="0"/>
              <a:t>(self):</a:t>
            </a:r>
          </a:p>
          <a:p>
            <a:pPr>
              <a:spcBef>
                <a:spcPct val="0"/>
              </a:spcBef>
              <a:buClrTx/>
              <a:buFontTx/>
              <a:buNone/>
            </a:pPr>
            <a:r>
              <a:rPr lang="en-US" sz="1400" b="1" dirty="0"/>
              <a:t>          print(</a:t>
            </a:r>
            <a:r>
              <a:rPr lang="en-US" sz="1400" b="1" dirty="0" err="1"/>
              <a:t>self.firstname</a:t>
            </a:r>
            <a:r>
              <a:rPr lang="en-US" sz="1400" b="1" dirty="0"/>
              <a:t>, </a:t>
            </a:r>
            <a:r>
              <a:rPr lang="en-US" sz="1400" b="1" dirty="0" err="1"/>
              <a:t>self.lastname</a:t>
            </a:r>
            <a:r>
              <a:rPr lang="en-US" sz="1400" b="1" dirty="0"/>
              <a:t>)</a:t>
            </a:r>
          </a:p>
          <a:p>
            <a:pPr>
              <a:spcBef>
                <a:spcPct val="0"/>
              </a:spcBef>
              <a:buClrTx/>
              <a:buFontTx/>
              <a:buNone/>
            </a:pPr>
            <a:endParaRPr lang="en-US" sz="1400" b="1" dirty="0"/>
          </a:p>
          <a:p>
            <a:pPr>
              <a:spcBef>
                <a:spcPct val="0"/>
              </a:spcBef>
              <a:buClrTx/>
              <a:buFontTx/>
              <a:buNone/>
            </a:pPr>
            <a:r>
              <a:rPr lang="en-US" sz="1400" b="1" dirty="0"/>
              <a:t>    class Student(Person):</a:t>
            </a:r>
          </a:p>
          <a:p>
            <a:pPr>
              <a:spcBef>
                <a:spcPct val="0"/>
              </a:spcBef>
              <a:buClrTx/>
              <a:buFontTx/>
              <a:buNone/>
            </a:pPr>
            <a:r>
              <a:rPr lang="en-US" sz="1400" b="1" dirty="0"/>
              <a:t>       def __</a:t>
            </a:r>
            <a:r>
              <a:rPr lang="en-US" sz="1400" b="1" dirty="0" err="1"/>
              <a:t>init</a:t>
            </a:r>
            <a:r>
              <a:rPr lang="en-US" sz="1400" b="1" dirty="0"/>
              <a:t>__(self, </a:t>
            </a:r>
            <a:r>
              <a:rPr lang="en-US" sz="1400" b="1" dirty="0" err="1"/>
              <a:t>fname</a:t>
            </a:r>
            <a:r>
              <a:rPr lang="en-US" sz="1400" b="1" dirty="0"/>
              <a:t>, </a:t>
            </a:r>
            <a:r>
              <a:rPr lang="en-US" sz="1400" b="1" dirty="0" err="1"/>
              <a:t>lname</a:t>
            </a:r>
            <a:r>
              <a:rPr lang="en-US" sz="1400" b="1" dirty="0"/>
              <a:t>):</a:t>
            </a:r>
          </a:p>
          <a:p>
            <a:pPr>
              <a:spcBef>
                <a:spcPct val="0"/>
              </a:spcBef>
              <a:buClrTx/>
              <a:buFontTx/>
              <a:buNone/>
            </a:pPr>
            <a:r>
              <a:rPr lang="en-US" sz="1400" b="1" dirty="0"/>
              <a:t>          Person.__</a:t>
            </a:r>
            <a:r>
              <a:rPr lang="en-US" sz="1400" b="1" dirty="0" err="1"/>
              <a:t>init</a:t>
            </a:r>
            <a:r>
              <a:rPr lang="en-US" sz="1400" b="1" dirty="0"/>
              <a:t>__(self, </a:t>
            </a:r>
            <a:r>
              <a:rPr lang="en-US" sz="1400" b="1" dirty="0" err="1"/>
              <a:t>fname</a:t>
            </a:r>
            <a:r>
              <a:rPr lang="en-US" sz="1400" b="1" dirty="0"/>
              <a:t>, </a:t>
            </a:r>
            <a:r>
              <a:rPr lang="en-US" sz="1400" b="1" dirty="0" err="1"/>
              <a:t>lname</a:t>
            </a:r>
            <a:r>
              <a:rPr lang="en-US" sz="1400" b="1" dirty="0"/>
              <a:t>)</a:t>
            </a:r>
          </a:p>
          <a:p>
            <a:pPr>
              <a:spcBef>
                <a:spcPct val="0"/>
              </a:spcBef>
              <a:buClrTx/>
              <a:buFontTx/>
              <a:buNone/>
            </a:pPr>
            <a:endParaRPr lang="en-US" sz="1400" b="1" dirty="0"/>
          </a:p>
          <a:p>
            <a:pPr>
              <a:spcBef>
                <a:spcPct val="0"/>
              </a:spcBef>
              <a:buClrTx/>
              <a:buFontTx/>
              <a:buNone/>
            </a:pPr>
            <a:r>
              <a:rPr lang="en-US" sz="1400" b="1" dirty="0"/>
              <a:t>    x = Student("Mike", "Olsen")</a:t>
            </a:r>
          </a:p>
          <a:p>
            <a:pPr>
              <a:spcBef>
                <a:spcPct val="0"/>
              </a:spcBef>
              <a:buClrTx/>
              <a:buFontTx/>
              <a:buNone/>
            </a:pPr>
            <a:r>
              <a:rPr lang="en-US" sz="1400" b="1" dirty="0"/>
              <a:t>    </a:t>
            </a:r>
            <a:r>
              <a:rPr lang="en-US" sz="1400" b="1" dirty="0" err="1"/>
              <a:t>x.printname</a:t>
            </a:r>
            <a:r>
              <a:rPr lang="en-US" sz="1400" b="1" dirty="0"/>
              <a:t>()</a:t>
            </a:r>
          </a:p>
          <a:p>
            <a:pPr>
              <a:spcBef>
                <a:spcPct val="0"/>
              </a:spcBef>
              <a:buClrTx/>
              <a:buNone/>
            </a:pPr>
            <a:r>
              <a:rPr lang="en-US" sz="1400" b="1" dirty="0">
                <a:latin typeface="Courier New"/>
                <a:cs typeface="Courier New"/>
              </a:rPr>
              <a:t>    &gt;&gt;&gt;Mike Olsen</a:t>
            </a:r>
          </a:p>
        </p:txBody>
      </p:sp>
    </p:spTree>
    <p:extLst>
      <p:ext uri="{BB962C8B-B14F-4D97-AF65-F5344CB8AC3E}">
        <p14:creationId xmlns:p14="http://schemas.microsoft.com/office/powerpoint/2010/main" val="42875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p:txBody>
          <a:bodyPr/>
          <a:lstStyle/>
          <a:p>
            <a:pPr>
              <a:defRPr/>
            </a:pPr>
            <a:r>
              <a:rPr lang="en-US" altLang="en-US" dirty="0"/>
              <a:t>Importing Modules</a:t>
            </a:r>
          </a:p>
        </p:txBody>
      </p:sp>
      <p:sp>
        <p:nvSpPr>
          <p:cNvPr id="9625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rPr>
              <a:t>Python provides many built-in functions, and these are saved in files known as Modules. To use the modules, you must import them into our programs using the keyword </a:t>
            </a:r>
            <a:r>
              <a:rPr lang="en-US" altLang="en-US" sz="1600" i="1" dirty="0">
                <a:latin typeface="Arial" panose="020B0604020202020204" pitchFamily="34" charset="0"/>
              </a:rPr>
              <a:t>import</a:t>
            </a:r>
            <a:r>
              <a:rPr lang="en-US" altLang="en-US" sz="1600" dirty="0">
                <a:latin typeface="Arial" panose="020B0604020202020204" pitchFamily="34" charset="0"/>
              </a:rPr>
              <a:t> and separate the modules with a comma.</a:t>
            </a:r>
          </a:p>
          <a:p>
            <a:pPr marL="0" indent="0">
              <a:buFont typeface="Wingdings" panose="05000000000000000000" pitchFamily="2" charset="2"/>
              <a:buNone/>
            </a:pPr>
            <a:endParaRPr lang="en-US" altLang="en-US" sz="1600" dirty="0">
              <a:latin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rPr>
              <a:t>If importing more than one module, you can add them in the same line separated with a comma.</a:t>
            </a:r>
          </a:p>
          <a:p>
            <a:pPr marL="0" indent="0">
              <a:buFont typeface="Wingdings" panose="05000000000000000000" pitchFamily="2" charset="2"/>
              <a:buNone/>
            </a:pPr>
            <a:endParaRPr lang="en-US" altLang="en-US" sz="1600" dirty="0">
              <a:latin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rPr>
              <a:t>To access the functions and properties within the module, you must use the module name plus a dot and the property or function that you are trying to access.</a:t>
            </a:r>
          </a:p>
          <a:p>
            <a:pPr marL="0" indent="0">
              <a:buFont typeface="Wingdings" panose="05000000000000000000" pitchFamily="2" charset="2"/>
              <a:buNone/>
            </a:pPr>
            <a:endParaRPr lang="en-US" altLang="en-US" sz="1600" dirty="0">
              <a:latin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endParaRPr>
          </a:p>
          <a:p>
            <a:pPr marL="0" indent="0">
              <a:buFont typeface="Wingdings" panose="05000000000000000000" pitchFamily="2" charset="2"/>
              <a:buNone/>
            </a:pPr>
            <a:endParaRPr lang="en-US" altLang="en-US" sz="1600" dirty="0"/>
          </a:p>
        </p:txBody>
      </p:sp>
      <p:sp>
        <p:nvSpPr>
          <p:cNvPr id="96260" name="TextBox 6"/>
          <p:cNvSpPr txBox="1">
            <a:spLocks noChangeArrowheads="1"/>
          </p:cNvSpPr>
          <p:nvPr/>
        </p:nvSpPr>
        <p:spPr bwMode="auto">
          <a:xfrm>
            <a:off x="1219200" y="2438400"/>
            <a:ext cx="2225675" cy="3063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a:t>Ex: import &lt;module&gt;</a:t>
            </a:r>
          </a:p>
        </p:txBody>
      </p:sp>
      <p:sp>
        <p:nvSpPr>
          <p:cNvPr id="96261" name="TextBox 9"/>
          <p:cNvSpPr txBox="1">
            <a:spLocks noChangeArrowheads="1"/>
          </p:cNvSpPr>
          <p:nvPr/>
        </p:nvSpPr>
        <p:spPr bwMode="auto">
          <a:xfrm>
            <a:off x="1223963" y="3840162"/>
            <a:ext cx="3298825" cy="3079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a:t>Ex: import randrange, randint</a:t>
            </a:r>
          </a:p>
        </p:txBody>
      </p:sp>
      <p:sp>
        <p:nvSpPr>
          <p:cNvPr id="96262" name="TextBox 11"/>
          <p:cNvSpPr txBox="1">
            <a:spLocks noChangeArrowheads="1"/>
          </p:cNvSpPr>
          <p:nvPr/>
        </p:nvSpPr>
        <p:spPr bwMode="auto">
          <a:xfrm>
            <a:off x="1223963" y="5427662"/>
            <a:ext cx="3406775" cy="3079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a:t>Ex: randrange.randrange(1,10)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noChangeArrowheads="1"/>
          </p:cNvSpPr>
          <p:nvPr>
            <p:ph type="title"/>
          </p:nvPr>
        </p:nvSpPr>
        <p:spPr/>
        <p:txBody>
          <a:bodyPr/>
          <a:lstStyle/>
          <a:p>
            <a:r>
              <a:rPr lang="en-US" altLang="en-US"/>
              <a:t>Creating Modules</a:t>
            </a:r>
          </a:p>
        </p:txBody>
      </p:sp>
      <p:sp>
        <p:nvSpPr>
          <p:cNvPr id="9728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To create a module, you must save a file with a </a:t>
            </a:r>
            <a:r>
              <a:rPr lang="en-US" altLang="en-US" sz="1600" i="1" dirty="0">
                <a:latin typeface="Arial" panose="020B0604020202020204" pitchFamily="34" charset="0"/>
                <a:cs typeface="Arial" panose="020B0604020202020204" pitchFamily="34" charset="0"/>
              </a:rPr>
              <a:t>.</a:t>
            </a:r>
            <a:r>
              <a:rPr lang="en-US" altLang="en-US" sz="1600" i="1" dirty="0" err="1">
                <a:latin typeface="Arial" panose="020B0604020202020204" pitchFamily="34" charset="0"/>
                <a:cs typeface="Arial" panose="020B0604020202020204" pitchFamily="34" charset="0"/>
              </a:rPr>
              <a:t>py</a:t>
            </a:r>
            <a:r>
              <a:rPr lang="en-US" altLang="en-US" sz="1600" i="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extension and put it in the same folder as the python file that you are going to import it from.</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For example, let’s suppose that you saved a file named prime.py with the following function.</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To use that function, you must import that file and use it like any other module.</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97284" name="TextBox 7"/>
          <p:cNvSpPr txBox="1">
            <a:spLocks noChangeArrowheads="1"/>
          </p:cNvSpPr>
          <p:nvPr/>
        </p:nvSpPr>
        <p:spPr bwMode="auto">
          <a:xfrm>
            <a:off x="1066800" y="2981863"/>
            <a:ext cx="4572000"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def </a:t>
            </a:r>
            <a:r>
              <a:rPr lang="es-ES" altLang="en-US" sz="1400" b="1" dirty="0" err="1"/>
              <a:t>checkIfPrime</a:t>
            </a:r>
            <a:r>
              <a:rPr lang="es-ES" altLang="en-US" sz="1400" b="1" dirty="0"/>
              <a:t>(</a:t>
            </a:r>
            <a:r>
              <a:rPr lang="es-ES" altLang="en-US" sz="1400" b="1" dirty="0" err="1"/>
              <a:t>numberToCheck</a:t>
            </a:r>
            <a:r>
              <a:rPr lang="es-ES" altLang="en-US" sz="1400" b="1" dirty="0"/>
              <a:t>):</a:t>
            </a:r>
          </a:p>
          <a:p>
            <a:pPr>
              <a:spcBef>
                <a:spcPct val="0"/>
              </a:spcBef>
              <a:buClrTx/>
              <a:buFontTx/>
              <a:buNone/>
            </a:pPr>
            <a:r>
              <a:rPr lang="es-ES" altLang="en-US" sz="1400" b="1" dirty="0"/>
              <a:t>       </a:t>
            </a:r>
            <a:r>
              <a:rPr lang="es-ES" altLang="en-US" sz="1400" b="1" dirty="0" err="1"/>
              <a:t>for</a:t>
            </a:r>
            <a:r>
              <a:rPr lang="es-ES" altLang="en-US" sz="1400" b="1" dirty="0"/>
              <a:t> x in </a:t>
            </a:r>
            <a:r>
              <a:rPr lang="es-ES" altLang="en-US" sz="1400" b="1" dirty="0" err="1"/>
              <a:t>range</a:t>
            </a:r>
            <a:r>
              <a:rPr lang="es-ES" altLang="en-US" sz="1400" b="1" dirty="0"/>
              <a:t>(2, </a:t>
            </a:r>
            <a:r>
              <a:rPr lang="es-ES" altLang="en-US" sz="1400" b="1" dirty="0" err="1"/>
              <a:t>numberToCheck</a:t>
            </a:r>
            <a:r>
              <a:rPr lang="es-ES" altLang="en-US" sz="1400" b="1" dirty="0"/>
              <a:t>):</a:t>
            </a:r>
          </a:p>
          <a:p>
            <a:pPr>
              <a:spcBef>
                <a:spcPct val="0"/>
              </a:spcBef>
              <a:buClrTx/>
              <a:buFontTx/>
              <a:buNone/>
            </a:pPr>
            <a:r>
              <a:rPr lang="es-ES" altLang="en-US" sz="1400" b="1" dirty="0"/>
              <a:t>          </a:t>
            </a:r>
            <a:r>
              <a:rPr lang="es-ES" altLang="en-US" sz="1400" b="1" dirty="0" err="1"/>
              <a:t>if</a:t>
            </a:r>
            <a:r>
              <a:rPr lang="es-ES" altLang="en-US" sz="1400" b="1" dirty="0"/>
              <a:t> </a:t>
            </a:r>
            <a:r>
              <a:rPr lang="es-ES" altLang="en-US" sz="1400" b="1" dirty="0" err="1"/>
              <a:t>numberToCheck</a:t>
            </a:r>
            <a:r>
              <a:rPr lang="es-ES" altLang="en-US" sz="1400" b="1" dirty="0"/>
              <a:t> % 2 == 0</a:t>
            </a:r>
          </a:p>
          <a:p>
            <a:pPr>
              <a:spcBef>
                <a:spcPct val="0"/>
              </a:spcBef>
              <a:buClrTx/>
              <a:buFontTx/>
              <a:buNone/>
            </a:pPr>
            <a:r>
              <a:rPr lang="es-ES" altLang="en-US" sz="1400" b="1" dirty="0"/>
              <a:t>             </a:t>
            </a:r>
            <a:r>
              <a:rPr lang="es-ES" altLang="en-US" sz="1400" b="1" dirty="0" err="1"/>
              <a:t>return</a:t>
            </a:r>
            <a:r>
              <a:rPr lang="es-ES" altLang="en-US" sz="1400" b="1" dirty="0"/>
              <a:t> false</a:t>
            </a:r>
          </a:p>
          <a:p>
            <a:pPr>
              <a:spcBef>
                <a:spcPct val="0"/>
              </a:spcBef>
              <a:buClrTx/>
              <a:buFontTx/>
              <a:buNone/>
            </a:pPr>
            <a:r>
              <a:rPr lang="es-ES" altLang="en-US" sz="1400" b="1" dirty="0"/>
              <a:t>    </a:t>
            </a:r>
            <a:r>
              <a:rPr lang="es-ES" altLang="en-US" sz="1400" b="1" dirty="0" err="1"/>
              <a:t>return</a:t>
            </a:r>
            <a:r>
              <a:rPr lang="es-ES" altLang="en-US" sz="1400" b="1" dirty="0"/>
              <a:t> true</a:t>
            </a:r>
          </a:p>
        </p:txBody>
      </p:sp>
      <p:sp>
        <p:nvSpPr>
          <p:cNvPr id="97285" name="TextBox 8"/>
          <p:cNvSpPr txBox="1">
            <a:spLocks noChangeArrowheads="1"/>
          </p:cNvSpPr>
          <p:nvPr/>
        </p:nvSpPr>
        <p:spPr bwMode="auto">
          <a:xfrm>
            <a:off x="1066800" y="5115463"/>
            <a:ext cx="3943350" cy="11699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a:t>Ex: import prime</a:t>
            </a:r>
          </a:p>
          <a:p>
            <a:pPr>
              <a:spcBef>
                <a:spcPct val="0"/>
              </a:spcBef>
              <a:buClrTx/>
              <a:buFontTx/>
              <a:buNone/>
            </a:pPr>
            <a:endParaRPr lang="en-US" altLang="en-US" sz="1400" b="1"/>
          </a:p>
          <a:p>
            <a:pPr>
              <a:spcBef>
                <a:spcPct val="0"/>
              </a:spcBef>
              <a:buClrTx/>
              <a:buFontTx/>
              <a:buNone/>
            </a:pPr>
            <a:r>
              <a:rPr lang="en-US" altLang="en-US" sz="1400" b="1"/>
              <a:t>    answer = prime.checkIfPrime(17)</a:t>
            </a:r>
          </a:p>
          <a:p>
            <a:pPr>
              <a:spcBef>
                <a:spcPct val="0"/>
              </a:spcBef>
              <a:buClrTx/>
              <a:buFontTx/>
              <a:buNone/>
            </a:pPr>
            <a:r>
              <a:rPr lang="en-US" altLang="en-US" sz="1400" b="1"/>
              <a:t>    print(answer)</a:t>
            </a:r>
          </a:p>
          <a:p>
            <a:pPr>
              <a:spcBef>
                <a:spcPct val="0"/>
              </a:spcBef>
              <a:buClrTx/>
              <a:buFontTx/>
              <a:buNone/>
            </a:pPr>
            <a:r>
              <a:rPr lang="en-US" altLang="en-US" sz="1400" b="1"/>
              <a:t>    &gt;&gt;&gt;true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noChangeArrowheads="1"/>
          </p:cNvSpPr>
          <p:nvPr>
            <p:ph type="title"/>
          </p:nvPr>
        </p:nvSpPr>
        <p:spPr/>
        <p:txBody>
          <a:bodyPr/>
          <a:lstStyle/>
          <a:p>
            <a:r>
              <a:rPr lang="en-US" altLang="en-US"/>
              <a:t>Importing Modules in Different Folders</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import a module in a different folder of the program, you </a:t>
            </a:r>
            <a:r>
              <a:rPr lang="en-US" sz="1600" dirty="0">
                <a:latin typeface="Arial" panose="020B0604020202020204" pitchFamily="34" charset="0"/>
              </a:rPr>
              <a:t>must give a path to the file before importing the module</a:t>
            </a:r>
            <a:r>
              <a:rPr lang="en-US" sz="1400" dirty="0">
                <a:latin typeface="Arial" panose="020B0604020202020204" pitchFamily="34" charset="0"/>
              </a:rPr>
              <a:t>. </a:t>
            </a:r>
            <a:r>
              <a:rPr lang="en-US" sz="1600" dirty="0">
                <a:latin typeface="Arial" panose="020B0604020202020204" pitchFamily="34" charset="0"/>
              </a:rPr>
              <a:t>To do it, you must import use </a:t>
            </a:r>
            <a:r>
              <a:rPr lang="en-US" sz="1600" i="1" dirty="0" err="1">
                <a:latin typeface="Arial" panose="020B0604020202020204" pitchFamily="34" charset="0"/>
              </a:rPr>
              <a:t>sys.path.append</a:t>
            </a:r>
            <a:r>
              <a:rPr lang="en-US" sz="1600" i="1" dirty="0">
                <a:latin typeface="Arial" panose="020B0604020202020204" pitchFamily="34" charset="0"/>
              </a:rPr>
              <a:t>() </a:t>
            </a:r>
            <a:r>
              <a:rPr lang="en-US" sz="1600" dirty="0">
                <a:latin typeface="Arial" panose="020B0604020202020204" pitchFamily="34" charset="0"/>
              </a:rPr>
              <a:t>which appends another folder to the system path of program.</a:t>
            </a:r>
            <a:endParaRPr lang="en-US" sz="1600" i="1" dirty="0">
              <a:latin typeface="Arial" panose="020B0604020202020204" pitchFamily="34" charset="0"/>
            </a:endParaRPr>
          </a:p>
          <a:p>
            <a:pPr marL="0" indent="0">
              <a:buFont typeface="Wingdings" panose="05000000000000000000" pitchFamily="2" charset="2"/>
              <a:buNone/>
              <a:defRPr/>
            </a:pPr>
            <a:endParaRPr lang="en-US" sz="14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Before using </a:t>
            </a:r>
            <a:r>
              <a:rPr lang="en-US" sz="1600" i="1" dirty="0" err="1">
                <a:latin typeface="Arial" panose="020B0604020202020204" pitchFamily="34" charset="0"/>
              </a:rPr>
              <a:t>sys.path.append</a:t>
            </a:r>
            <a:r>
              <a:rPr lang="en-US" sz="1600" i="1" dirty="0">
                <a:latin typeface="Arial" panose="020B0604020202020204" pitchFamily="34" charset="0"/>
              </a:rPr>
              <a:t>()</a:t>
            </a:r>
            <a:r>
              <a:rPr lang="en-US" sz="1600" dirty="0">
                <a:latin typeface="Arial" panose="020B0604020202020204" pitchFamily="34" charset="0"/>
                <a:cs typeface="Arial" panose="020B0604020202020204" pitchFamily="34" charset="0"/>
              </a:rPr>
              <a:t>, you have to import a module called </a:t>
            </a:r>
            <a:r>
              <a:rPr lang="en-US" sz="1600" i="1" dirty="0">
                <a:latin typeface="Arial" panose="020B0604020202020204" pitchFamily="34" charset="0"/>
                <a:cs typeface="Arial" panose="020B0604020202020204" pitchFamily="34" charset="0"/>
              </a:rPr>
              <a:t>sys. </a:t>
            </a:r>
            <a:r>
              <a:rPr lang="en-US" sz="1600" dirty="0">
                <a:latin typeface="Arial" panose="020B0604020202020204" pitchFamily="34" charset="0"/>
                <a:cs typeface="Arial" panose="020B0604020202020204" pitchFamily="34" charset="0"/>
              </a:rPr>
              <a:t>Then, you can append a folder to the system path by passing the path of the folder, as an argument.</a:t>
            </a: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p:txBody>
      </p:sp>
      <p:sp>
        <p:nvSpPr>
          <p:cNvPr id="98308" name="TextBox 5"/>
          <p:cNvSpPr txBox="1">
            <a:spLocks noChangeArrowheads="1"/>
          </p:cNvSpPr>
          <p:nvPr/>
        </p:nvSpPr>
        <p:spPr bwMode="auto">
          <a:xfrm>
            <a:off x="1066800" y="3429000"/>
            <a:ext cx="4802188" cy="18161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import sys</a:t>
            </a:r>
          </a:p>
          <a:p>
            <a:pPr>
              <a:spcBef>
                <a:spcPct val="0"/>
              </a:spcBef>
              <a:buClrTx/>
              <a:buFontTx/>
              <a:buNone/>
            </a:pPr>
            <a:r>
              <a:rPr lang="en-US" altLang="en-US" sz="1400" b="1" dirty="0"/>
              <a:t>    </a:t>
            </a:r>
            <a:r>
              <a:rPr lang="en-US" altLang="en-US" sz="1400" b="1" dirty="0" err="1"/>
              <a:t>sys.path.append</a:t>
            </a:r>
            <a:r>
              <a:rPr lang="en-US" altLang="en-US" sz="1400" b="1" dirty="0"/>
              <a:t>((“C:\\</a:t>
            </a:r>
            <a:r>
              <a:rPr lang="en-US" altLang="en-US" sz="1400" b="1" dirty="0" err="1"/>
              <a:t>MyPythonModules</a:t>
            </a:r>
            <a:r>
              <a:rPr lang="en-US" altLang="en-US" sz="1400" b="1" dirty="0"/>
              <a:t>”)</a:t>
            </a:r>
          </a:p>
          <a:p>
            <a:pPr>
              <a:spcBef>
                <a:spcPct val="0"/>
              </a:spcBef>
              <a:buClrTx/>
              <a:buFontTx/>
              <a:buNone/>
            </a:pPr>
            <a:endParaRPr lang="en-US" altLang="en-US" sz="1400" b="1" dirty="0"/>
          </a:p>
          <a:p>
            <a:pPr>
              <a:spcBef>
                <a:spcPct val="0"/>
              </a:spcBef>
              <a:buClrTx/>
              <a:buFontTx/>
              <a:buNone/>
            </a:pPr>
            <a:r>
              <a:rPr lang="en-US" altLang="en-US" sz="1400" b="1" dirty="0"/>
              <a:t>    import prime</a:t>
            </a:r>
          </a:p>
          <a:p>
            <a:pPr>
              <a:spcBef>
                <a:spcPct val="0"/>
              </a:spcBef>
              <a:buClrTx/>
              <a:buFontTx/>
              <a:buNone/>
            </a:pPr>
            <a:endParaRPr lang="en-US" altLang="en-US" sz="1400" b="1" dirty="0"/>
          </a:p>
          <a:p>
            <a:pPr>
              <a:spcBef>
                <a:spcPct val="0"/>
              </a:spcBef>
              <a:buClrTx/>
              <a:buFontTx/>
              <a:buNone/>
            </a:pPr>
            <a:r>
              <a:rPr lang="en-US" altLang="en-US" sz="1400" b="1" dirty="0"/>
              <a:t>    answer = </a:t>
            </a:r>
            <a:r>
              <a:rPr lang="en-US" altLang="en-US" sz="1400" b="1" dirty="0" err="1"/>
              <a:t>prime.checkIfPrime</a:t>
            </a:r>
            <a:r>
              <a:rPr lang="en-US" altLang="en-US" sz="1400" b="1" dirty="0"/>
              <a:t>(17)</a:t>
            </a:r>
          </a:p>
          <a:p>
            <a:pPr>
              <a:spcBef>
                <a:spcPct val="0"/>
              </a:spcBef>
              <a:buClrTx/>
              <a:buFontTx/>
              <a:buNone/>
            </a:pPr>
            <a:r>
              <a:rPr lang="en-US" altLang="en-US" sz="1400" b="1" dirty="0"/>
              <a:t>    print(answer)</a:t>
            </a:r>
          </a:p>
          <a:p>
            <a:pPr>
              <a:spcBef>
                <a:spcPct val="0"/>
              </a:spcBef>
              <a:buClrTx/>
              <a:buFontTx/>
              <a:buNone/>
            </a:pPr>
            <a:r>
              <a:rPr lang="en-US" altLang="en-US" sz="1400" b="1" dirty="0"/>
              <a:t>    &gt;&gt;&gt;true</a:t>
            </a:r>
          </a:p>
        </p:txBody>
      </p:sp>
      <p:sp>
        <p:nvSpPr>
          <p:cNvPr id="98309" name="TextBox 1"/>
          <p:cNvSpPr txBox="1">
            <a:spLocks noChangeArrowheads="1"/>
          </p:cNvSpPr>
          <p:nvPr/>
        </p:nvSpPr>
        <p:spPr bwMode="auto">
          <a:xfrm>
            <a:off x="6291014" y="3810000"/>
            <a:ext cx="2535238"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In this case, prime.py is in the folder </a:t>
            </a:r>
            <a:r>
              <a:rPr lang="en-US" altLang="en-US" sz="1400" dirty="0" err="1">
                <a:latin typeface="Arial" panose="020B0604020202020204" pitchFamily="34" charset="0"/>
                <a:cs typeface="Arial" panose="020B0604020202020204" pitchFamily="34" charset="0"/>
              </a:rPr>
              <a:t>MyPythonModules</a:t>
            </a:r>
            <a:r>
              <a:rPr lang="en-US" altLang="en-US" sz="1400" dirty="0">
                <a:latin typeface="Arial" panose="020B0604020202020204" pitchFamily="34" charset="0"/>
                <a:cs typeface="Arial" panose="020B0604020202020204" pitchFamily="34" charset="0"/>
              </a:rPr>
              <a:t>, so it had to be appended to the system path to use 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noChangeArrowheads="1"/>
          </p:cNvSpPr>
          <p:nvPr>
            <p:ph type="title"/>
          </p:nvPr>
        </p:nvSpPr>
        <p:spPr/>
        <p:txBody>
          <a:bodyPr/>
          <a:lstStyle/>
          <a:p>
            <a:r>
              <a:rPr lang="en-US" altLang="en-US" dirty="0"/>
              <a:t>Handling Files</a:t>
            </a:r>
          </a:p>
        </p:txBody>
      </p:sp>
      <p:sp>
        <p:nvSpPr>
          <p:cNvPr id="9728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The basic type of a file is a text file, and it consists of multiple lines of text. To create a text file, you can type some lines of text and then save the file.</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To access the text file, we need to open it using </a:t>
            </a:r>
            <a:r>
              <a:rPr lang="en-US" altLang="en-US" sz="1600" i="1" dirty="0">
                <a:latin typeface="Arial" panose="020B0604020202020204" pitchFamily="34" charset="0"/>
                <a:cs typeface="Arial" panose="020B0604020202020204" pitchFamily="34" charset="0"/>
              </a:rPr>
              <a:t>open() </a:t>
            </a:r>
            <a:r>
              <a:rPr lang="en-US" altLang="en-US" sz="1600" dirty="0">
                <a:latin typeface="Arial" panose="020B0604020202020204" pitchFamily="34" charset="0"/>
                <a:cs typeface="Arial" panose="020B0604020202020204" pitchFamily="34" charset="0"/>
              </a:rPr>
              <a:t>which requires the location of the file and the mode for opening it. Some of those modes are </a:t>
            </a:r>
            <a:r>
              <a:rPr lang="en-US" altLang="en-US" sz="1600" i="1" dirty="0">
                <a:latin typeface="Arial" panose="020B0604020202020204" pitchFamily="34" charset="0"/>
                <a:cs typeface="Arial" panose="020B0604020202020204" pitchFamily="34" charset="0"/>
              </a:rPr>
              <a:t>“r”</a:t>
            </a:r>
            <a:r>
              <a:rPr lang="en-US" altLang="en-US" sz="1600" dirty="0">
                <a:latin typeface="Arial" panose="020B0604020202020204" pitchFamily="34" charset="0"/>
                <a:cs typeface="Arial" panose="020B0604020202020204" pitchFamily="34" charset="0"/>
              </a:rPr>
              <a:t> for reading, </a:t>
            </a:r>
            <a:r>
              <a:rPr lang="en-US" altLang="en-US" sz="1600" i="1" dirty="0">
                <a:latin typeface="Arial" panose="020B0604020202020204" pitchFamily="34" charset="0"/>
                <a:cs typeface="Arial" panose="020B0604020202020204" pitchFamily="34" charset="0"/>
              </a:rPr>
              <a:t>“w” </a:t>
            </a:r>
            <a:r>
              <a:rPr lang="en-US" altLang="en-US" sz="1600" dirty="0">
                <a:latin typeface="Arial" panose="020B0604020202020204" pitchFamily="34" charset="0"/>
                <a:cs typeface="Arial" panose="020B0604020202020204" pitchFamily="34" charset="0"/>
              </a:rPr>
              <a:t>for overwriting or creating, and </a:t>
            </a:r>
            <a:r>
              <a:rPr lang="en-US" altLang="en-US" sz="1600" i="1" dirty="0">
                <a:latin typeface="Arial" panose="020B0604020202020204" pitchFamily="34" charset="0"/>
                <a:cs typeface="Arial" panose="020B0604020202020204" pitchFamily="34" charset="0"/>
              </a:rPr>
              <a:t>“a”</a:t>
            </a:r>
            <a:r>
              <a:rPr lang="en-US" altLang="en-US" sz="1600" dirty="0">
                <a:latin typeface="Arial" panose="020B0604020202020204" pitchFamily="34" charset="0"/>
                <a:cs typeface="Arial" panose="020B0604020202020204" pitchFamily="34" charset="0"/>
              </a:rPr>
              <a:t> for appending or creating a file. Once the file is opened, </a:t>
            </a:r>
            <a:r>
              <a:rPr lang="en-US" altLang="en-US" sz="1600" i="1" dirty="0">
                <a:latin typeface="Arial" panose="020B0604020202020204" pitchFamily="34" charset="0"/>
                <a:cs typeface="Arial" panose="020B0604020202020204" pitchFamily="34" charset="0"/>
              </a:rPr>
              <a:t>open() </a:t>
            </a:r>
            <a:r>
              <a:rPr lang="en-US" altLang="en-US" sz="1600" dirty="0">
                <a:latin typeface="Arial" panose="020B0604020202020204" pitchFamily="34" charset="0"/>
                <a:cs typeface="Arial" panose="020B0604020202020204" pitchFamily="34" charset="0"/>
              </a:rPr>
              <a:t>will return the object of that file, so we also assign it to a variable to access it. </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Finally, when the file is not needed, you should close it using </a:t>
            </a:r>
            <a:r>
              <a:rPr lang="en-US" altLang="en-US" sz="1600" i="1" dirty="0">
                <a:latin typeface="Arial" panose="020B0604020202020204" pitchFamily="34" charset="0"/>
                <a:cs typeface="Arial" panose="020B0604020202020204" pitchFamily="34" charset="0"/>
              </a:rPr>
              <a:t>close() </a:t>
            </a:r>
            <a:r>
              <a:rPr lang="en-US" altLang="en-US" sz="1600" dirty="0">
                <a:latin typeface="Arial" panose="020B0604020202020204" pitchFamily="34" charset="0"/>
                <a:cs typeface="Arial" panose="020B0604020202020204" pitchFamily="34" charset="0"/>
              </a:rPr>
              <a:t>to free up any system resource used by the opened file.</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97284" name="TextBox 7"/>
          <p:cNvSpPr txBox="1">
            <a:spLocks noChangeArrowheads="1"/>
          </p:cNvSpPr>
          <p:nvPr/>
        </p:nvSpPr>
        <p:spPr bwMode="auto">
          <a:xfrm>
            <a:off x="1124657" y="2133600"/>
            <a:ext cx="43434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a:t>
            </a:r>
            <a:r>
              <a:rPr lang="en-US" altLang="en-US" sz="1400" b="1" dirty="0"/>
              <a:t>I am learning Python programming.</a:t>
            </a:r>
          </a:p>
          <a:p>
            <a:pPr>
              <a:spcBef>
                <a:spcPct val="0"/>
              </a:spcBef>
              <a:buClrTx/>
              <a:buFontTx/>
              <a:buNone/>
            </a:pPr>
            <a:r>
              <a:rPr lang="en-US" altLang="en-US" sz="1400" b="1" dirty="0"/>
              <a:t>    Python is an interesting language.</a:t>
            </a:r>
            <a:endParaRPr lang="es-ES" altLang="en-US" sz="1400" b="1" dirty="0"/>
          </a:p>
        </p:txBody>
      </p:sp>
      <p:sp>
        <p:nvSpPr>
          <p:cNvPr id="7" name="TextBox 1">
            <a:extLst>
              <a:ext uri="{FF2B5EF4-FFF2-40B4-BE49-F238E27FC236}">
                <a16:creationId xmlns:a16="http://schemas.microsoft.com/office/drawing/2014/main" id="{53EFDA2D-D331-472A-A182-F84F66467070}"/>
              </a:ext>
            </a:extLst>
          </p:cNvPr>
          <p:cNvSpPr txBox="1">
            <a:spLocks noChangeArrowheads="1"/>
          </p:cNvSpPr>
          <p:nvPr/>
        </p:nvSpPr>
        <p:spPr bwMode="auto">
          <a:xfrm>
            <a:off x="5894300" y="2133600"/>
            <a:ext cx="2535238"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This some text within a text file named </a:t>
            </a:r>
            <a:r>
              <a:rPr lang="en-US" altLang="en-US" sz="1400" i="1" dirty="0">
                <a:latin typeface="Arial" panose="020B0604020202020204" pitchFamily="34" charset="0"/>
                <a:cs typeface="Arial" panose="020B0604020202020204" pitchFamily="34" charset="0"/>
              </a:rPr>
              <a:t>myfile.txt</a:t>
            </a:r>
            <a:r>
              <a:rPr lang="en-US" altLang="en-US" sz="1400"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FD2833E7-4277-4385-88BA-D1415A8364DB}"/>
              </a:ext>
            </a:extLst>
          </p:cNvPr>
          <p:cNvSpPr txBox="1">
            <a:spLocks noChangeArrowheads="1"/>
          </p:cNvSpPr>
          <p:nvPr/>
        </p:nvSpPr>
        <p:spPr bwMode="auto">
          <a:xfrm>
            <a:off x="1124657" y="4267200"/>
            <a:ext cx="60960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Syntax: &lt;variable name&gt; = open(“&lt;file name&gt;”, “&lt;mode&gt;”)</a:t>
            </a:r>
            <a:endParaRPr lang="es-ES" altLang="en-US" sz="1400" b="1" dirty="0"/>
          </a:p>
        </p:txBody>
      </p:sp>
      <p:sp>
        <p:nvSpPr>
          <p:cNvPr id="9" name="TextBox 8">
            <a:extLst>
              <a:ext uri="{FF2B5EF4-FFF2-40B4-BE49-F238E27FC236}">
                <a16:creationId xmlns:a16="http://schemas.microsoft.com/office/drawing/2014/main" id="{F3B08F3F-5035-4F09-8713-5CD989B3C670}"/>
              </a:ext>
            </a:extLst>
          </p:cNvPr>
          <p:cNvSpPr txBox="1">
            <a:spLocks noChangeArrowheads="1"/>
          </p:cNvSpPr>
          <p:nvPr/>
        </p:nvSpPr>
        <p:spPr bwMode="auto">
          <a:xfrm>
            <a:off x="1124657" y="5410200"/>
            <a:ext cx="35052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Syntax: &lt;variable name&gt;.close()</a:t>
            </a:r>
            <a:endParaRPr lang="es-ES" altLang="en-US" sz="1400" b="1" dirty="0"/>
          </a:p>
        </p:txBody>
      </p:sp>
    </p:spTree>
    <p:extLst>
      <p:ext uri="{BB962C8B-B14F-4D97-AF65-F5344CB8AC3E}">
        <p14:creationId xmlns:p14="http://schemas.microsoft.com/office/powerpoint/2010/main" val="13850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noChangeArrowheads="1"/>
          </p:cNvSpPr>
          <p:nvPr>
            <p:ph type="title"/>
          </p:nvPr>
        </p:nvSpPr>
        <p:spPr/>
        <p:txBody>
          <a:bodyPr/>
          <a:lstStyle/>
          <a:p>
            <a:r>
              <a:rPr lang="en-US" altLang="en-US" dirty="0"/>
              <a:t>Reading Files</a:t>
            </a:r>
          </a:p>
        </p:txBody>
      </p:sp>
      <p:sp>
        <p:nvSpPr>
          <p:cNvPr id="9728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After opening the file, we can use </a:t>
            </a:r>
            <a:r>
              <a:rPr lang="en-US" altLang="en-US" sz="1600" i="1" dirty="0" err="1">
                <a:latin typeface="Arial" panose="020B0604020202020204" pitchFamily="34" charset="0"/>
                <a:cs typeface="Arial" panose="020B0604020202020204" pitchFamily="34" charset="0"/>
              </a:rPr>
              <a:t>readline</a:t>
            </a:r>
            <a:r>
              <a:rPr lang="en-US" altLang="en-US" sz="1600" i="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to read a line from the file and store it in a variable. It begins reading the first line and reads the following line in its next call. Though, it also includes </a:t>
            </a:r>
            <a:r>
              <a:rPr lang="en-US" altLang="en-US" sz="1600" i="1" dirty="0">
                <a:latin typeface="Arial" panose="020B0604020202020204" pitchFamily="34" charset="0"/>
                <a:cs typeface="Arial" panose="020B0604020202020204" pitchFamily="34" charset="0"/>
              </a:rPr>
              <a:t>\n</a:t>
            </a:r>
            <a:r>
              <a:rPr lang="en-US" altLang="en-US" sz="1600" dirty="0">
                <a:latin typeface="Arial" panose="020B0604020202020204" pitchFamily="34" charset="0"/>
                <a:cs typeface="Arial" panose="020B0604020202020204" pitchFamily="34" charset="0"/>
              </a:rPr>
              <a:t>, so you must pass </a:t>
            </a:r>
            <a:r>
              <a:rPr lang="en-US" altLang="en-US" sz="1600" i="1" dirty="0">
                <a:latin typeface="Arial" panose="020B0604020202020204" pitchFamily="34" charset="0"/>
                <a:cs typeface="Arial" panose="020B0604020202020204" pitchFamily="34" charset="0"/>
              </a:rPr>
              <a:t>end = “” </a:t>
            </a:r>
            <a:r>
              <a:rPr lang="en-US" altLang="en-US" sz="1600" dirty="0">
                <a:latin typeface="Arial" panose="020B0604020202020204" pitchFamily="34" charset="0"/>
                <a:cs typeface="Arial" panose="020B0604020202020204" pitchFamily="34" charset="0"/>
              </a:rPr>
              <a:t>when printing to remove it.</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Another function to read a file is </a:t>
            </a:r>
            <a:r>
              <a:rPr lang="en-US" altLang="en-US" sz="1600" i="1" dirty="0">
                <a:latin typeface="Arial" panose="020B0604020202020204" pitchFamily="34" charset="0"/>
                <a:cs typeface="Arial" panose="020B0604020202020204" pitchFamily="34" charset="0"/>
              </a:rPr>
              <a:t>read() </a:t>
            </a:r>
            <a:r>
              <a:rPr lang="en-US" altLang="en-US" sz="1600" dirty="0">
                <a:latin typeface="Arial" panose="020B0604020202020204" pitchFamily="34" charset="0"/>
                <a:cs typeface="Arial" panose="020B0604020202020204" pitchFamily="34" charset="0"/>
              </a:rPr>
              <a:t>which reads the whole file by default. To avoid too much usage of memory, we can pass an argument specifying the maximum number of characters that </a:t>
            </a:r>
            <a:r>
              <a:rPr lang="en-US" altLang="en-US" sz="1600" i="1" dirty="0">
                <a:latin typeface="Arial" panose="020B0604020202020204" pitchFamily="34" charset="0"/>
                <a:cs typeface="Arial" panose="020B0604020202020204" pitchFamily="34" charset="0"/>
              </a:rPr>
              <a:t>read() </a:t>
            </a:r>
            <a:r>
              <a:rPr lang="en-US" altLang="en-US" sz="1600" dirty="0">
                <a:latin typeface="Arial" panose="020B0604020202020204" pitchFamily="34" charset="0"/>
                <a:cs typeface="Arial" panose="020B0604020202020204" pitchFamily="34" charset="0"/>
              </a:rPr>
              <a:t>or </a:t>
            </a:r>
            <a:r>
              <a:rPr lang="en-US" altLang="en-US" sz="1600" i="1" dirty="0" err="1">
                <a:latin typeface="Arial" panose="020B0604020202020204" pitchFamily="34" charset="0"/>
                <a:cs typeface="Arial" panose="020B0604020202020204" pitchFamily="34" charset="0"/>
              </a:rPr>
              <a:t>readline</a:t>
            </a:r>
            <a:r>
              <a:rPr lang="en-US" altLang="en-US" sz="1600" i="1" dirty="0">
                <a:latin typeface="Arial" panose="020B0604020202020204" pitchFamily="34" charset="0"/>
                <a:cs typeface="Arial" panose="020B0604020202020204" pitchFamily="34" charset="0"/>
              </a:rPr>
              <a:t>()</a:t>
            </a:r>
            <a:r>
              <a:rPr lang="en-US" altLang="en-US" sz="1600" dirty="0">
                <a:latin typeface="Arial" panose="020B0604020202020204" pitchFamily="34" charset="0"/>
                <a:cs typeface="Arial" panose="020B0604020202020204" pitchFamily="34" charset="0"/>
              </a:rPr>
              <a:t> can read.</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3B08F3F-5035-4F09-8713-5CD989B3C670}"/>
              </a:ext>
            </a:extLst>
          </p:cNvPr>
          <p:cNvSpPr txBox="1">
            <a:spLocks noChangeArrowheads="1"/>
          </p:cNvSpPr>
          <p:nvPr/>
        </p:nvSpPr>
        <p:spPr bwMode="auto">
          <a:xfrm>
            <a:off x="1066800" y="2362200"/>
            <a:ext cx="4495800" cy="181588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file = open(“myfile.txt”, “r”)</a:t>
            </a:r>
          </a:p>
          <a:p>
            <a:pPr>
              <a:spcBef>
                <a:spcPct val="0"/>
              </a:spcBef>
              <a:buClrTx/>
              <a:buFontTx/>
              <a:buNone/>
            </a:pPr>
            <a:r>
              <a:rPr lang="es-ES" altLang="en-US" sz="1400" b="1" dirty="0"/>
              <a:t>    </a:t>
            </a:r>
            <a:r>
              <a:rPr lang="es-ES" altLang="en-US" sz="1400" b="1" dirty="0" err="1"/>
              <a:t>firstLine</a:t>
            </a:r>
            <a:r>
              <a:rPr lang="es-ES" altLang="en-US" sz="1400" b="1" dirty="0"/>
              <a:t> = </a:t>
            </a:r>
            <a:r>
              <a:rPr lang="es-ES" altLang="en-US" sz="1400" b="1" dirty="0" err="1"/>
              <a:t>file.readline</a:t>
            </a:r>
            <a:r>
              <a:rPr lang="es-ES" altLang="en-US" sz="1400" b="1" dirty="0"/>
              <a:t>()</a:t>
            </a:r>
          </a:p>
          <a:p>
            <a:pPr>
              <a:spcBef>
                <a:spcPct val="0"/>
              </a:spcBef>
              <a:buClrTx/>
              <a:buFontTx/>
              <a:buNone/>
            </a:pPr>
            <a:r>
              <a:rPr lang="es-ES" altLang="en-US" sz="1400" b="1" dirty="0"/>
              <a:t>    </a:t>
            </a:r>
            <a:r>
              <a:rPr lang="es-ES" altLang="en-US" sz="1400" b="1" dirty="0" err="1"/>
              <a:t>secondLine</a:t>
            </a:r>
            <a:r>
              <a:rPr lang="es-ES" altLang="en-US" sz="1400" b="1" dirty="0"/>
              <a:t> = </a:t>
            </a:r>
            <a:r>
              <a:rPr lang="es-ES" altLang="en-US" sz="1400" b="1" dirty="0" err="1"/>
              <a:t>file.readline</a:t>
            </a:r>
            <a:r>
              <a:rPr lang="es-ES" altLang="en-US" sz="1400" b="1" dirty="0"/>
              <a:t>()</a:t>
            </a:r>
          </a:p>
          <a:p>
            <a:pPr>
              <a:spcBef>
                <a:spcPct val="0"/>
              </a:spcBef>
              <a:buClrTx/>
              <a:buFontTx/>
              <a:buNone/>
            </a:pPr>
            <a:r>
              <a:rPr lang="es-ES" altLang="en-US" sz="1400" b="1" dirty="0"/>
              <a:t>    print(</a:t>
            </a:r>
            <a:r>
              <a:rPr lang="es-ES" altLang="en-US" sz="1400" b="1" dirty="0" err="1"/>
              <a:t>firstLine</a:t>
            </a:r>
            <a:r>
              <a:rPr lang="es-ES" altLang="en-US" sz="1400" b="1" dirty="0"/>
              <a:t>)</a:t>
            </a:r>
          </a:p>
          <a:p>
            <a:pPr>
              <a:spcBef>
                <a:spcPct val="0"/>
              </a:spcBef>
              <a:buClrTx/>
              <a:buFontTx/>
              <a:buNone/>
            </a:pPr>
            <a:r>
              <a:rPr lang="es-ES" altLang="en-US" sz="1400" b="1" dirty="0"/>
              <a:t>    print(</a:t>
            </a:r>
            <a:r>
              <a:rPr lang="es-ES" altLang="en-US" sz="1400" b="1" dirty="0" err="1"/>
              <a:t>secondLine</a:t>
            </a:r>
            <a:r>
              <a:rPr lang="es-ES" altLang="en-US" sz="1400" b="1" dirty="0"/>
              <a:t>)</a:t>
            </a:r>
          </a:p>
          <a:p>
            <a:pPr>
              <a:spcBef>
                <a:spcPct val="0"/>
              </a:spcBef>
              <a:buClrTx/>
              <a:buFontTx/>
              <a:buNone/>
            </a:pPr>
            <a:r>
              <a:rPr lang="es-ES" altLang="en-US" sz="1400" b="1" dirty="0"/>
              <a:t>    file.close()</a:t>
            </a:r>
          </a:p>
          <a:p>
            <a:pPr>
              <a:spcBef>
                <a:spcPct val="0"/>
              </a:spcBef>
              <a:buClrTx/>
              <a:buFontTx/>
              <a:buNone/>
            </a:pPr>
            <a:r>
              <a:rPr lang="es-ES" altLang="en-US" sz="1400" b="1" dirty="0"/>
              <a:t>    &gt;&gt;</a:t>
            </a:r>
            <a:r>
              <a:rPr lang="en-US" altLang="en-US" sz="1400" b="1" dirty="0"/>
              <a:t>I am learning Python programming.</a:t>
            </a:r>
          </a:p>
          <a:p>
            <a:pPr>
              <a:spcBef>
                <a:spcPct val="0"/>
              </a:spcBef>
              <a:buClrTx/>
              <a:buFontTx/>
              <a:buNone/>
            </a:pPr>
            <a:r>
              <a:rPr lang="en-US" altLang="en-US" sz="1400" b="1" dirty="0"/>
              <a:t>    &gt;&gt;Python is an interesting language.</a:t>
            </a:r>
            <a:endParaRPr lang="es-ES" altLang="en-US" sz="1400" b="1" dirty="0"/>
          </a:p>
        </p:txBody>
      </p:sp>
      <p:sp>
        <p:nvSpPr>
          <p:cNvPr id="10" name="TextBox 9">
            <a:extLst>
              <a:ext uri="{FF2B5EF4-FFF2-40B4-BE49-F238E27FC236}">
                <a16:creationId xmlns:a16="http://schemas.microsoft.com/office/drawing/2014/main" id="{FCC5552D-91B3-4750-A6B9-66240B41E23C}"/>
              </a:ext>
            </a:extLst>
          </p:cNvPr>
          <p:cNvSpPr txBox="1">
            <a:spLocks noChangeArrowheads="1"/>
          </p:cNvSpPr>
          <p:nvPr/>
        </p:nvSpPr>
        <p:spPr bwMode="auto">
          <a:xfrm>
            <a:off x="1066800" y="5195050"/>
            <a:ext cx="4419600"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file = open(“myfile.txt”, “r”)</a:t>
            </a:r>
          </a:p>
          <a:p>
            <a:pPr>
              <a:spcBef>
                <a:spcPct val="0"/>
              </a:spcBef>
              <a:buClrTx/>
              <a:buFontTx/>
              <a:buNone/>
            </a:pPr>
            <a:r>
              <a:rPr lang="es-ES" altLang="en-US" sz="1400" b="1" dirty="0"/>
              <a:t>    </a:t>
            </a:r>
            <a:r>
              <a:rPr lang="es-ES" altLang="en-US" sz="1400" b="1" dirty="0" err="1"/>
              <a:t>message</a:t>
            </a:r>
            <a:r>
              <a:rPr lang="es-ES" altLang="en-US" sz="1400" b="1" dirty="0"/>
              <a:t> = </a:t>
            </a:r>
            <a:r>
              <a:rPr lang="es-ES" altLang="en-US" sz="1400" b="1" dirty="0" err="1"/>
              <a:t>file.read</a:t>
            </a:r>
            <a:r>
              <a:rPr lang="es-ES" altLang="en-US" sz="1400" b="1" dirty="0"/>
              <a:t>(13)</a:t>
            </a:r>
          </a:p>
          <a:p>
            <a:pPr>
              <a:spcBef>
                <a:spcPct val="0"/>
              </a:spcBef>
              <a:buClrTx/>
              <a:buFontTx/>
              <a:buNone/>
            </a:pPr>
            <a:r>
              <a:rPr lang="es-ES" altLang="en-US" sz="1400" b="1" dirty="0"/>
              <a:t>    print(</a:t>
            </a:r>
            <a:r>
              <a:rPr lang="es-ES" altLang="en-US" sz="1400" b="1" dirty="0" err="1"/>
              <a:t>message</a:t>
            </a:r>
            <a:r>
              <a:rPr lang="es-ES" altLang="en-US" sz="1400" b="1" dirty="0"/>
              <a:t>)</a:t>
            </a:r>
          </a:p>
          <a:p>
            <a:pPr>
              <a:spcBef>
                <a:spcPct val="0"/>
              </a:spcBef>
              <a:buClrTx/>
              <a:buFontTx/>
              <a:buNone/>
            </a:pPr>
            <a:r>
              <a:rPr lang="es-ES" altLang="en-US" sz="1400" b="1" dirty="0"/>
              <a:t>    file.close()</a:t>
            </a:r>
          </a:p>
          <a:p>
            <a:pPr>
              <a:spcBef>
                <a:spcPct val="0"/>
              </a:spcBef>
              <a:buClrTx/>
              <a:buFontTx/>
              <a:buNone/>
            </a:pPr>
            <a:r>
              <a:rPr lang="es-ES" altLang="en-US" sz="1400" b="1" dirty="0"/>
              <a:t>    &gt;&gt;</a:t>
            </a:r>
            <a:r>
              <a:rPr lang="en-US" altLang="en-US" sz="1400" b="1" dirty="0"/>
              <a:t>I am learning</a:t>
            </a:r>
            <a:endParaRPr lang="es-ES" altLang="en-US" sz="1400" b="1" dirty="0"/>
          </a:p>
        </p:txBody>
      </p:sp>
      <p:sp>
        <p:nvSpPr>
          <p:cNvPr id="11" name="TextBox 1">
            <a:extLst>
              <a:ext uri="{FF2B5EF4-FFF2-40B4-BE49-F238E27FC236}">
                <a16:creationId xmlns:a16="http://schemas.microsoft.com/office/drawing/2014/main" id="{6ED308B4-F480-42A3-A039-D061C9892288}"/>
              </a:ext>
            </a:extLst>
          </p:cNvPr>
          <p:cNvSpPr txBox="1">
            <a:spLocks noChangeArrowheads="1"/>
          </p:cNvSpPr>
          <p:nvPr/>
        </p:nvSpPr>
        <p:spPr bwMode="auto">
          <a:xfrm>
            <a:off x="5905500" y="2362493"/>
            <a:ext cx="2590800" cy="13849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First, </a:t>
            </a:r>
            <a:r>
              <a:rPr lang="en-US" altLang="en-US" sz="1400" i="1" dirty="0">
                <a:latin typeface="Arial" panose="020B0604020202020204" pitchFamily="34" charset="0"/>
                <a:cs typeface="Arial" panose="020B0604020202020204" pitchFamily="34" charset="0"/>
              </a:rPr>
              <a:t>myfile.txt </a:t>
            </a:r>
            <a:r>
              <a:rPr lang="en-US" altLang="en-US" sz="1400" dirty="0">
                <a:latin typeface="Arial" panose="020B0604020202020204" pitchFamily="34" charset="0"/>
                <a:cs typeface="Arial" panose="020B0604020202020204" pitchFamily="34" charset="0"/>
              </a:rPr>
              <a:t>is opened. Then, </a:t>
            </a:r>
            <a:r>
              <a:rPr lang="en-US" altLang="en-US" sz="1400" i="1" dirty="0" err="1">
                <a:latin typeface="Arial" panose="020B0604020202020204" pitchFamily="34" charset="0"/>
                <a:cs typeface="Arial" panose="020B0604020202020204" pitchFamily="34" charset="0"/>
              </a:rPr>
              <a:t>readline</a:t>
            </a:r>
            <a:r>
              <a:rPr lang="en-US" altLang="en-US" sz="1400" i="1" dirty="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reads the first line in its first call, and the second call of </a:t>
            </a:r>
            <a:r>
              <a:rPr lang="en-US" altLang="en-US" sz="1400" i="1" dirty="0" err="1">
                <a:latin typeface="Arial" panose="020B0604020202020204" pitchFamily="34" charset="0"/>
                <a:cs typeface="Arial" panose="020B0604020202020204" pitchFamily="34" charset="0"/>
              </a:rPr>
              <a:t>readline</a:t>
            </a:r>
            <a:r>
              <a:rPr lang="en-US" altLang="en-US" sz="1400" i="1" dirty="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reads the second line since the first line has already been read. </a:t>
            </a:r>
            <a:endParaRPr lang="en-US" altLang="en-US" sz="1400" i="1" dirty="0">
              <a:latin typeface="Arial" panose="020B0604020202020204" pitchFamily="34" charset="0"/>
              <a:cs typeface="Arial" panose="020B0604020202020204" pitchFamily="34" charset="0"/>
            </a:endParaRPr>
          </a:p>
        </p:txBody>
      </p:sp>
      <p:sp>
        <p:nvSpPr>
          <p:cNvPr id="12" name="TextBox 1">
            <a:extLst>
              <a:ext uri="{FF2B5EF4-FFF2-40B4-BE49-F238E27FC236}">
                <a16:creationId xmlns:a16="http://schemas.microsoft.com/office/drawing/2014/main" id="{E642B7F8-2C33-443C-8433-DC28AACC5F34}"/>
              </a:ext>
            </a:extLst>
          </p:cNvPr>
          <p:cNvSpPr txBox="1">
            <a:spLocks noChangeArrowheads="1"/>
          </p:cNvSpPr>
          <p:nvPr/>
        </p:nvSpPr>
        <p:spPr bwMode="auto">
          <a:xfrm>
            <a:off x="5794346" y="5410493"/>
            <a:ext cx="2667000"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Instead of reading the whole file </a:t>
            </a:r>
            <a:r>
              <a:rPr lang="en-US" altLang="en-US" sz="1400" i="1" dirty="0">
                <a:latin typeface="Arial" panose="020B0604020202020204" pitchFamily="34" charset="0"/>
                <a:cs typeface="Arial" panose="020B0604020202020204" pitchFamily="34" charset="0"/>
              </a:rPr>
              <a:t>read(13)</a:t>
            </a:r>
            <a:r>
              <a:rPr lang="en-US" altLang="en-US" sz="1400" dirty="0">
                <a:latin typeface="Arial" panose="020B0604020202020204" pitchFamily="34" charset="0"/>
                <a:cs typeface="Arial" panose="020B0604020202020204" pitchFamily="34" charset="0"/>
              </a:rPr>
              <a:t>,</a:t>
            </a:r>
            <a:r>
              <a:rPr lang="en-US" altLang="en-US" sz="1400" i="1" dirty="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only reads the first 13 characters.</a:t>
            </a:r>
            <a:endParaRPr lang="en-US" altLang="en-US"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322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noChangeArrowheads="1"/>
          </p:cNvSpPr>
          <p:nvPr>
            <p:ph type="title"/>
          </p:nvPr>
        </p:nvSpPr>
        <p:spPr/>
        <p:txBody>
          <a:bodyPr/>
          <a:lstStyle/>
          <a:p>
            <a:r>
              <a:rPr lang="en-US" altLang="en-US" dirty="0"/>
              <a:t>Other Useful Functions</a:t>
            </a:r>
          </a:p>
        </p:txBody>
      </p:sp>
      <p:sp>
        <p:nvSpPr>
          <p:cNvPr id="9728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Another way of reading a file is using for loops. Like </a:t>
            </a:r>
            <a:r>
              <a:rPr lang="en-US" altLang="en-US" sz="1600" i="1" dirty="0" err="1">
                <a:latin typeface="Arial" panose="020B0604020202020204" pitchFamily="34" charset="0"/>
                <a:cs typeface="Arial" panose="020B0604020202020204" pitchFamily="34" charset="0"/>
              </a:rPr>
              <a:t>readline</a:t>
            </a:r>
            <a:r>
              <a:rPr lang="en-US" altLang="en-US" sz="1600" i="1" dirty="0">
                <a:latin typeface="Arial" panose="020B0604020202020204" pitchFamily="34" charset="0"/>
                <a:cs typeface="Arial" panose="020B0604020202020204" pitchFamily="34" charset="0"/>
              </a:rPr>
              <a:t>()</a:t>
            </a:r>
            <a:r>
              <a:rPr lang="en-US" altLang="en-US" sz="1600" dirty="0">
                <a:latin typeface="Arial" panose="020B0604020202020204" pitchFamily="34" charset="0"/>
                <a:cs typeface="Arial" panose="020B0604020202020204" pitchFamily="34" charset="0"/>
              </a:rPr>
              <a:t>, for loop can read a line in each iteration until the end of the file. </a:t>
            </a: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Other important functions to manage files are </a:t>
            </a:r>
            <a:r>
              <a:rPr lang="en-US" altLang="en-US" sz="1600" i="1" dirty="0">
                <a:latin typeface="Arial" panose="020B0604020202020204" pitchFamily="34" charset="0"/>
                <a:cs typeface="Arial" panose="020B0604020202020204" pitchFamily="34" charset="0"/>
              </a:rPr>
              <a:t>remove() </a:t>
            </a:r>
            <a:r>
              <a:rPr lang="en-US" altLang="en-US" sz="1600" dirty="0">
                <a:latin typeface="Arial" panose="020B0604020202020204" pitchFamily="34" charset="0"/>
                <a:cs typeface="Arial" panose="020B0604020202020204" pitchFamily="34" charset="0"/>
              </a:rPr>
              <a:t>and </a:t>
            </a:r>
            <a:r>
              <a:rPr lang="en-US" altLang="en-US" sz="1600" i="1" dirty="0">
                <a:latin typeface="Arial" panose="020B0604020202020204" pitchFamily="34" charset="0"/>
                <a:cs typeface="Arial" panose="020B0604020202020204" pitchFamily="34" charset="0"/>
              </a:rPr>
              <a:t>rename</a:t>
            </a:r>
            <a:r>
              <a:rPr lang="en-US" altLang="en-US" sz="1600" dirty="0">
                <a:latin typeface="Arial" panose="020B0604020202020204" pitchFamily="34" charset="0"/>
                <a:cs typeface="Arial" panose="020B0604020202020204" pitchFamily="34" charset="0"/>
              </a:rPr>
              <a:t>(), and they can be used by importing the </a:t>
            </a:r>
            <a:r>
              <a:rPr lang="en-US" altLang="en-US" sz="1600" i="1" dirty="0" err="1">
                <a:latin typeface="Arial" panose="020B0604020202020204" pitchFamily="34" charset="0"/>
                <a:cs typeface="Arial" panose="020B0604020202020204" pitchFamily="34" charset="0"/>
              </a:rPr>
              <a:t>os</a:t>
            </a:r>
            <a:r>
              <a:rPr lang="en-US" altLang="en-US" sz="1600" dirty="0">
                <a:latin typeface="Arial" panose="020B0604020202020204" pitchFamily="34" charset="0"/>
                <a:cs typeface="Arial" panose="020B0604020202020204" pitchFamily="34" charset="0"/>
              </a:rPr>
              <a:t> module. As the names imply, </a:t>
            </a:r>
            <a:r>
              <a:rPr lang="en-US" altLang="en-US" sz="1600" i="1" dirty="0">
                <a:latin typeface="Arial" panose="020B0604020202020204" pitchFamily="34" charset="0"/>
                <a:cs typeface="Arial" panose="020B0604020202020204" pitchFamily="34" charset="0"/>
              </a:rPr>
              <a:t>remove()</a:t>
            </a:r>
            <a:r>
              <a:rPr lang="en-US" altLang="en-US" sz="1600" dirty="0">
                <a:latin typeface="Arial" panose="020B0604020202020204" pitchFamily="34" charset="0"/>
                <a:cs typeface="Arial" panose="020B0604020202020204" pitchFamily="34" charset="0"/>
              </a:rPr>
              <a:t> deletes a file, and </a:t>
            </a:r>
            <a:r>
              <a:rPr lang="en-US" altLang="en-US" sz="1600" i="1" dirty="0">
                <a:latin typeface="Arial" panose="020B0604020202020204" pitchFamily="34" charset="0"/>
                <a:cs typeface="Arial" panose="020B0604020202020204" pitchFamily="34" charset="0"/>
              </a:rPr>
              <a:t>rename() </a:t>
            </a:r>
            <a:r>
              <a:rPr lang="en-US" altLang="en-US" sz="1600" dirty="0">
                <a:latin typeface="Arial" panose="020B0604020202020204" pitchFamily="34" charset="0"/>
                <a:cs typeface="Arial" panose="020B0604020202020204" pitchFamily="34" charset="0"/>
              </a:rPr>
              <a:t>changes the name of a file.</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5A7ABDD-BC83-4EF7-B057-B403E518FE1F}"/>
              </a:ext>
            </a:extLst>
          </p:cNvPr>
          <p:cNvSpPr txBox="1">
            <a:spLocks noChangeArrowheads="1"/>
          </p:cNvSpPr>
          <p:nvPr/>
        </p:nvSpPr>
        <p:spPr bwMode="auto">
          <a:xfrm>
            <a:off x="1173662" y="2153592"/>
            <a:ext cx="4724400" cy="138499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a:t>
            </a:r>
            <a:r>
              <a:rPr lang="en-US" altLang="en-US" sz="1400" b="1" dirty="0"/>
              <a:t> f = open(“myfile.txt”, ’r’)</a:t>
            </a:r>
          </a:p>
          <a:p>
            <a:pPr>
              <a:spcBef>
                <a:spcPct val="0"/>
              </a:spcBef>
              <a:buClrTx/>
              <a:buFontTx/>
              <a:buNone/>
            </a:pPr>
            <a:r>
              <a:rPr lang="en-US" altLang="en-US" sz="1400" b="1" dirty="0"/>
              <a:t>     for line in f:</a:t>
            </a:r>
          </a:p>
          <a:p>
            <a:pPr>
              <a:spcBef>
                <a:spcPct val="0"/>
              </a:spcBef>
              <a:buClrTx/>
              <a:buFontTx/>
              <a:buNone/>
            </a:pPr>
            <a:r>
              <a:rPr lang="en-US" altLang="en-US" sz="1400" b="1" dirty="0"/>
              <a:t>        print(line, end = “”)</a:t>
            </a:r>
          </a:p>
          <a:p>
            <a:pPr>
              <a:spcBef>
                <a:spcPct val="0"/>
              </a:spcBef>
              <a:buClrTx/>
              <a:buFontTx/>
              <a:buNone/>
            </a:pPr>
            <a:r>
              <a:rPr lang="en-US" altLang="en-US" sz="1400" b="1" dirty="0"/>
              <a:t>     </a:t>
            </a:r>
            <a:r>
              <a:rPr lang="en-US" altLang="en-US" sz="1400" b="1" dirty="0" err="1"/>
              <a:t>f.close</a:t>
            </a:r>
            <a:r>
              <a:rPr lang="en-US" altLang="en-US" sz="1400" b="1" dirty="0"/>
              <a:t>()</a:t>
            </a:r>
          </a:p>
          <a:p>
            <a:pPr>
              <a:spcBef>
                <a:spcPct val="0"/>
              </a:spcBef>
              <a:buClrTx/>
              <a:buFontTx/>
              <a:buNone/>
            </a:pPr>
            <a:r>
              <a:rPr lang="en-US" altLang="en-US" sz="1400" b="1" dirty="0"/>
              <a:t>     &gt;&gt;&gt;I am learning Python programming.</a:t>
            </a:r>
          </a:p>
          <a:p>
            <a:pPr>
              <a:spcBef>
                <a:spcPct val="0"/>
              </a:spcBef>
              <a:buClrTx/>
              <a:buFontTx/>
              <a:buNone/>
            </a:pPr>
            <a:r>
              <a:rPr lang="en-US" altLang="en-US" sz="1400" b="1" dirty="0"/>
              <a:t>     &gt;&gt;&gt;Python is an interesting language.</a:t>
            </a:r>
          </a:p>
        </p:txBody>
      </p:sp>
      <p:sp>
        <p:nvSpPr>
          <p:cNvPr id="13" name="TextBox 12">
            <a:extLst>
              <a:ext uri="{FF2B5EF4-FFF2-40B4-BE49-F238E27FC236}">
                <a16:creationId xmlns:a16="http://schemas.microsoft.com/office/drawing/2014/main" id="{8F4566DA-535D-4341-BE4D-E2927F5E27CB}"/>
              </a:ext>
            </a:extLst>
          </p:cNvPr>
          <p:cNvSpPr txBox="1">
            <a:spLocks noChangeArrowheads="1"/>
          </p:cNvSpPr>
          <p:nvPr/>
        </p:nvSpPr>
        <p:spPr bwMode="auto">
          <a:xfrm>
            <a:off x="1173662" y="4702716"/>
            <a:ext cx="47244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Syntax: remove(“&lt;file name&gt;”)</a:t>
            </a:r>
          </a:p>
        </p:txBody>
      </p:sp>
      <p:sp>
        <p:nvSpPr>
          <p:cNvPr id="14" name="TextBox 13">
            <a:extLst>
              <a:ext uri="{FF2B5EF4-FFF2-40B4-BE49-F238E27FC236}">
                <a16:creationId xmlns:a16="http://schemas.microsoft.com/office/drawing/2014/main" id="{F6BF217F-376D-4025-BC8E-E6A391E66DC6}"/>
              </a:ext>
            </a:extLst>
          </p:cNvPr>
          <p:cNvSpPr txBox="1">
            <a:spLocks noChangeArrowheads="1"/>
          </p:cNvSpPr>
          <p:nvPr/>
        </p:nvSpPr>
        <p:spPr bwMode="auto">
          <a:xfrm>
            <a:off x="1173662" y="5408466"/>
            <a:ext cx="57150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Syntax: rename(“&lt;old name&gt;”, “&lt;new name&gt;”)</a:t>
            </a:r>
          </a:p>
        </p:txBody>
      </p:sp>
    </p:spTree>
    <p:extLst>
      <p:ext uri="{BB962C8B-B14F-4D97-AF65-F5344CB8AC3E}">
        <p14:creationId xmlns:p14="http://schemas.microsoft.com/office/powerpoint/2010/main" val="366711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p:txBody>
          <a:bodyPr/>
          <a:lstStyle/>
          <a:p>
            <a:r>
              <a:rPr lang="en-US" altLang="en-US"/>
              <a:t>Exception Handling: Try, Except</a:t>
            </a:r>
          </a:p>
        </p:txBody>
      </p:sp>
      <p:sp>
        <p:nvSpPr>
          <p:cNvPr id="10240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a:latin typeface="Arial" panose="020B0604020202020204" pitchFamily="34" charset="0"/>
                <a:cs typeface="Arial" panose="020B0604020202020204" pitchFamily="34" charset="0"/>
              </a:rPr>
              <a:t>This control statements controls how the program proceeds when error occurs. The syntax is as below. </a:t>
            </a:r>
          </a:p>
          <a:p>
            <a:pPr marL="0" indent="0">
              <a:buFont typeface="Wingdings" panose="05000000000000000000" pitchFamily="2" charset="2"/>
              <a:buNone/>
            </a:pPr>
            <a:r>
              <a:rPr lang="en-US" altLang="en-US" sz="1600">
                <a:latin typeface="Arial" panose="020B0604020202020204" pitchFamily="34" charset="0"/>
                <a:cs typeface="Arial" panose="020B0604020202020204" pitchFamily="34" charset="0"/>
              </a:rPr>
              <a:t>   </a:t>
            </a:r>
            <a:br>
              <a:rPr lang="en-US" altLang="en-US" sz="1600">
                <a:latin typeface="Arial" panose="020B0604020202020204" pitchFamily="34" charset="0"/>
                <a:cs typeface="Arial" panose="020B0604020202020204" pitchFamily="34" charset="0"/>
              </a:rPr>
            </a:br>
            <a:endParaRPr lang="en-US" altLang="en-US" sz="160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a:latin typeface="Arial" panose="020B0604020202020204" pitchFamily="34" charset="0"/>
                <a:cs typeface="Arial" panose="020B0604020202020204" pitchFamily="34" charset="0"/>
              </a:rPr>
              <a:t>For example:</a:t>
            </a:r>
          </a:p>
          <a:p>
            <a:pPr marL="0" indent="0">
              <a:buFont typeface="Wingdings" panose="05000000000000000000" pitchFamily="2" charset="2"/>
              <a:buNone/>
            </a:pPr>
            <a:endParaRPr lang="en-US" altLang="en-US" sz="160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a:latin typeface="Arial" panose="020B0604020202020204" pitchFamily="34" charset="0"/>
              <a:cs typeface="Arial" panose="020B0604020202020204" pitchFamily="34" charset="0"/>
            </a:endParaRPr>
          </a:p>
        </p:txBody>
      </p:sp>
      <p:sp>
        <p:nvSpPr>
          <p:cNvPr id="102404" name="TextBox 1"/>
          <p:cNvSpPr txBox="1">
            <a:spLocks noChangeArrowheads="1"/>
          </p:cNvSpPr>
          <p:nvPr/>
        </p:nvSpPr>
        <p:spPr bwMode="auto">
          <a:xfrm>
            <a:off x="1032191" y="2078955"/>
            <a:ext cx="3276600" cy="11699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a:t>Try:</a:t>
            </a:r>
          </a:p>
          <a:p>
            <a:pPr>
              <a:spcBef>
                <a:spcPct val="0"/>
              </a:spcBef>
              <a:buClrTx/>
              <a:buFontTx/>
              <a:buNone/>
            </a:pPr>
            <a:r>
              <a:rPr lang="en-US" altLang="en-US" sz="1400" b="1"/>
              <a:t>  do a Task</a:t>
            </a:r>
          </a:p>
          <a:p>
            <a:pPr>
              <a:spcBef>
                <a:spcPct val="0"/>
              </a:spcBef>
              <a:buClrTx/>
              <a:buFontTx/>
              <a:buNone/>
            </a:pPr>
            <a:r>
              <a:rPr lang="en-US" altLang="en-US" sz="1400" b="1"/>
              <a:t>except</a:t>
            </a:r>
          </a:p>
          <a:p>
            <a:pPr>
              <a:spcBef>
                <a:spcPct val="0"/>
              </a:spcBef>
              <a:buClrTx/>
              <a:buFontTx/>
              <a:buNone/>
            </a:pPr>
            <a:r>
              <a:rPr lang="en-US" altLang="en-US" sz="1400" b="1"/>
              <a:t>  do something else when error  occurs</a:t>
            </a:r>
          </a:p>
        </p:txBody>
      </p:sp>
      <p:sp>
        <p:nvSpPr>
          <p:cNvPr id="102405" name="TextBox 4"/>
          <p:cNvSpPr txBox="1">
            <a:spLocks noChangeArrowheads="1"/>
          </p:cNvSpPr>
          <p:nvPr/>
        </p:nvSpPr>
        <p:spPr bwMode="auto">
          <a:xfrm>
            <a:off x="1033640" y="3886200"/>
            <a:ext cx="3729037" cy="11699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try:</a:t>
            </a:r>
          </a:p>
          <a:p>
            <a:pPr>
              <a:spcBef>
                <a:spcPct val="0"/>
              </a:spcBef>
              <a:buClrTx/>
              <a:buFontTx/>
              <a:buNone/>
            </a:pPr>
            <a:r>
              <a:rPr lang="en-US" altLang="en-US" sz="1400" b="1" dirty="0"/>
              <a:t>       answer = 50 / 0</a:t>
            </a:r>
          </a:p>
          <a:p>
            <a:pPr>
              <a:spcBef>
                <a:spcPct val="0"/>
              </a:spcBef>
              <a:buClrTx/>
              <a:buFontTx/>
              <a:buNone/>
            </a:pPr>
            <a:r>
              <a:rPr lang="en-US" altLang="en-US" sz="1400" b="1" dirty="0"/>
              <a:t>       print(answer)</a:t>
            </a:r>
          </a:p>
          <a:p>
            <a:pPr>
              <a:spcBef>
                <a:spcPct val="0"/>
              </a:spcBef>
              <a:buClrTx/>
              <a:buFontTx/>
              <a:buNone/>
            </a:pPr>
            <a:r>
              <a:rPr lang="en-US" altLang="en-US" sz="1400" b="1" dirty="0"/>
              <a:t>    except:</a:t>
            </a:r>
          </a:p>
          <a:p>
            <a:pPr>
              <a:spcBef>
                <a:spcPct val="0"/>
              </a:spcBef>
              <a:buClrTx/>
              <a:buFontTx/>
              <a:buNone/>
            </a:pPr>
            <a:r>
              <a:rPr lang="en-US" altLang="en-US" sz="1400" b="1" dirty="0"/>
              <a:t>       print(‘An error occurred’)</a:t>
            </a:r>
          </a:p>
        </p:txBody>
      </p:sp>
      <p:sp>
        <p:nvSpPr>
          <p:cNvPr id="102406" name="TextBox 1"/>
          <p:cNvSpPr txBox="1">
            <a:spLocks noChangeArrowheads="1"/>
          </p:cNvSpPr>
          <p:nvPr/>
        </p:nvSpPr>
        <p:spPr bwMode="auto">
          <a:xfrm>
            <a:off x="5186034" y="3670300"/>
            <a:ext cx="3354387"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a:latin typeface="Arial" panose="020B0604020202020204" pitchFamily="34" charset="0"/>
              </a:rPr>
              <a:t>When the program is runned, a message saying “An error occurred” will be displayed because answer = 50 / 0 in the try block cannot divide a number by 0. So, the remaining of the try block is ignored and the statement in the except block is executed. </a:t>
            </a:r>
            <a:endParaRPr lang="en-US" altLang="en-US" sz="14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162-AF59-4D44-8160-687B7E57B57D}"/>
              </a:ext>
            </a:extLst>
          </p:cNvPr>
          <p:cNvSpPr>
            <a:spLocks noGrp="1"/>
          </p:cNvSpPr>
          <p:nvPr>
            <p:ph type="title"/>
          </p:nvPr>
        </p:nvSpPr>
        <p:spPr/>
        <p:txBody>
          <a:bodyPr/>
          <a:lstStyle/>
          <a:p>
            <a:r>
              <a:rPr lang="en-US">
                <a:latin typeface="Arial"/>
                <a:cs typeface="Arial"/>
              </a:rPr>
              <a:t>Python Class</a:t>
            </a:r>
            <a:endParaRPr lang="en-US"/>
          </a:p>
        </p:txBody>
      </p:sp>
      <p:sp>
        <p:nvSpPr>
          <p:cNvPr id="3" name="Content Placeholder 2">
            <a:extLst>
              <a:ext uri="{FF2B5EF4-FFF2-40B4-BE49-F238E27FC236}">
                <a16:creationId xmlns:a16="http://schemas.microsoft.com/office/drawing/2014/main" id="{3FAF5D03-578F-4AFC-8476-712CFFC2A14C}"/>
              </a:ext>
            </a:extLst>
          </p:cNvPr>
          <p:cNvSpPr>
            <a:spLocks noGrp="1"/>
          </p:cNvSpPr>
          <p:nvPr>
            <p:ph idx="1"/>
          </p:nvPr>
        </p:nvSpPr>
        <p:spPr/>
        <p:txBody>
          <a:bodyPr/>
          <a:lstStyle/>
          <a:p>
            <a:pPr marL="0" indent="0">
              <a:buNone/>
            </a:pPr>
            <a:r>
              <a:rPr lang="en-US" sz="1600" dirty="0">
                <a:latin typeface="Arial"/>
                <a:cs typeface="Arial"/>
              </a:rPr>
              <a:t>Now that we got familiar with the python programming, we want to write codes or </a:t>
            </a:r>
            <a:r>
              <a:rPr lang="en-US" sz="1600">
                <a:latin typeface="Arial"/>
                <a:cs typeface="Arial"/>
              </a:rPr>
              <a:t>applications where different sections may have different requirements. To meet the requirements, we need to organize our codes to make it structured, readable and </a:t>
            </a:r>
            <a:r>
              <a:rPr lang="en-US" sz="1600" dirty="0">
                <a:latin typeface="Arial"/>
                <a:cs typeface="Arial"/>
              </a:rPr>
              <a:t>easy to undrestand.</a:t>
            </a:r>
            <a:br>
              <a:rPr lang="en-US" sz="1600" dirty="0">
                <a:latin typeface="Arial"/>
                <a:cs typeface="Arial"/>
              </a:rPr>
            </a:br>
            <a:endParaRPr lang="en-US" sz="1600" dirty="0">
              <a:latin typeface="Arial"/>
              <a:cs typeface="Arial"/>
            </a:endParaRPr>
          </a:p>
          <a:p>
            <a:pPr marL="0" indent="0">
              <a:buNone/>
            </a:pPr>
            <a:r>
              <a:rPr lang="en-US" sz="1600" dirty="0">
                <a:latin typeface="Arial"/>
                <a:cs typeface="Arial"/>
              </a:rPr>
              <a:t>For this reason, we can use </a:t>
            </a:r>
            <a:r>
              <a:rPr lang="en-US" sz="1600" b="1" dirty="0">
                <a:latin typeface="Arial"/>
                <a:cs typeface="Arial"/>
              </a:rPr>
              <a:t>functions</a:t>
            </a:r>
            <a:r>
              <a:rPr lang="en-US" sz="1600" dirty="0">
                <a:latin typeface="Arial"/>
                <a:cs typeface="Arial"/>
              </a:rPr>
              <a:t> but after a while we will have multiple </a:t>
            </a:r>
            <a:r>
              <a:rPr lang="en-US" sz="1600">
                <a:latin typeface="Arial"/>
                <a:cs typeface="Arial"/>
              </a:rPr>
              <a:t>functions as well. Now, to organize our functions, we can use another concept </a:t>
            </a:r>
            <a:r>
              <a:rPr lang="en-US" sz="1600" dirty="0">
                <a:latin typeface="Arial"/>
                <a:cs typeface="Arial"/>
              </a:rPr>
              <a:t>called </a:t>
            </a:r>
            <a:r>
              <a:rPr lang="en-US" sz="1600" b="1" dirty="0">
                <a:latin typeface="Arial"/>
                <a:cs typeface="Arial"/>
              </a:rPr>
              <a:t>Class</a:t>
            </a:r>
            <a:r>
              <a:rPr lang="en-US" sz="1600" dirty="0">
                <a:latin typeface="Arial"/>
                <a:cs typeface="Arial"/>
              </a:rPr>
              <a:t> and put the related functions inside that class.</a:t>
            </a:r>
            <a:br>
              <a:rPr lang="en-US" sz="1600" dirty="0">
                <a:latin typeface="Arial"/>
                <a:cs typeface="Arial"/>
              </a:rPr>
            </a:br>
            <a:endParaRPr lang="en-US" sz="1600" dirty="0">
              <a:latin typeface="Arial"/>
              <a:cs typeface="Arial"/>
            </a:endParaRPr>
          </a:p>
          <a:p>
            <a:pPr marL="0" indent="0">
              <a:buNone/>
            </a:pPr>
            <a:r>
              <a:rPr lang="en-US" sz="1600" dirty="0">
                <a:latin typeface="Arial"/>
                <a:cs typeface="Arial"/>
              </a:rPr>
              <a:t>Later on</a:t>
            </a:r>
            <a:r>
              <a:rPr lang="en-US" sz="1600">
                <a:latin typeface="Arial"/>
                <a:cs typeface="Arial"/>
              </a:rPr>
              <a:t>, to access these functions, we can create an </a:t>
            </a:r>
            <a:r>
              <a:rPr lang="en-US" sz="1600" b="1">
                <a:latin typeface="Arial"/>
                <a:cs typeface="Arial"/>
              </a:rPr>
              <a:t>object</a:t>
            </a:r>
            <a:r>
              <a:rPr lang="en-US" sz="1600" dirty="0">
                <a:latin typeface="Arial"/>
                <a:cs typeface="Arial"/>
              </a:rPr>
              <a:t> of that class. Object is simply an element of the class which holds the behaviour of its class. </a:t>
            </a:r>
            <a:endParaRPr lang="en-US"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9C90F59-F436-4336-9F37-E29CAF35AA11}"/>
              </a:ext>
            </a:extLst>
          </p:cNvPr>
          <p:cNvSpPr>
            <a:spLocks noGrp="1"/>
          </p:cNvSpPr>
          <p:nvPr>
            <p:ph type="dt" sz="half" idx="10"/>
          </p:nvPr>
        </p:nvSpPr>
        <p:spPr/>
        <p:txBody>
          <a:bodyPr/>
          <a:lstStyle/>
          <a:p>
            <a:pPr>
              <a:defRPr/>
            </a:pPr>
            <a:fld id="{B21B4A43-FFD6-4DD0-A7A2-FBC964B313F9}" type="datetime5">
              <a:rPr lang="en-US"/>
              <a:pPr>
                <a:defRPr/>
              </a:pPr>
              <a:t>20-Aug-21</a:t>
            </a:fld>
            <a:endParaRPr lang="en-US"/>
          </a:p>
        </p:txBody>
      </p:sp>
    </p:spTree>
    <p:extLst>
      <p:ext uri="{BB962C8B-B14F-4D97-AF65-F5344CB8AC3E}">
        <p14:creationId xmlns:p14="http://schemas.microsoft.com/office/powerpoint/2010/main" val="17249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6967-141F-410F-BF63-2657BBFDBD81}"/>
              </a:ext>
            </a:extLst>
          </p:cNvPr>
          <p:cNvSpPr>
            <a:spLocks noGrp="1"/>
          </p:cNvSpPr>
          <p:nvPr>
            <p:ph type="title"/>
          </p:nvPr>
        </p:nvSpPr>
        <p:spPr/>
        <p:txBody>
          <a:bodyPr/>
          <a:lstStyle/>
          <a:p>
            <a:r>
              <a:rPr lang="en-US">
                <a:latin typeface="Arial"/>
                <a:cs typeface="Arial"/>
              </a:rPr>
              <a:t>Structure of Class</a:t>
            </a:r>
            <a:endParaRPr lang="en-US"/>
          </a:p>
        </p:txBody>
      </p:sp>
      <p:sp>
        <p:nvSpPr>
          <p:cNvPr id="3" name="Content Placeholder 2">
            <a:extLst>
              <a:ext uri="{FF2B5EF4-FFF2-40B4-BE49-F238E27FC236}">
                <a16:creationId xmlns:a16="http://schemas.microsoft.com/office/drawing/2014/main" id="{06FD0BC1-EA46-439A-AC71-19C04A86C73C}"/>
              </a:ext>
            </a:extLst>
          </p:cNvPr>
          <p:cNvSpPr>
            <a:spLocks noGrp="1"/>
          </p:cNvSpPr>
          <p:nvPr>
            <p:ph idx="1"/>
          </p:nvPr>
        </p:nvSpPr>
        <p:spPr/>
        <p:txBody>
          <a:bodyPr/>
          <a:lstStyle/>
          <a:p>
            <a:pPr marL="0" indent="0">
              <a:buNone/>
            </a:pPr>
            <a:r>
              <a:rPr lang="en-US" sz="1600">
                <a:latin typeface="Arial"/>
                <a:cs typeface="Arial"/>
              </a:rPr>
              <a:t>The simplest form of class definition looks like following:</a:t>
            </a:r>
          </a:p>
          <a:p>
            <a:pPr marL="0" indent="0">
              <a:buNone/>
            </a:pPr>
            <a:endParaRPr lang="en-US" sz="1600" dirty="0">
              <a:latin typeface="Arial"/>
              <a:cs typeface="Arial"/>
            </a:endParaRPr>
          </a:p>
        </p:txBody>
      </p:sp>
      <p:sp>
        <p:nvSpPr>
          <p:cNvPr id="4" name="Date Placeholder 3">
            <a:extLst>
              <a:ext uri="{FF2B5EF4-FFF2-40B4-BE49-F238E27FC236}">
                <a16:creationId xmlns:a16="http://schemas.microsoft.com/office/drawing/2014/main" id="{3497158A-C976-426B-BCBA-F8ADB368197B}"/>
              </a:ext>
            </a:extLst>
          </p:cNvPr>
          <p:cNvSpPr>
            <a:spLocks noGrp="1"/>
          </p:cNvSpPr>
          <p:nvPr>
            <p:ph type="dt" sz="half" idx="10"/>
          </p:nvPr>
        </p:nvSpPr>
        <p:spPr/>
        <p:txBody>
          <a:bodyPr/>
          <a:lstStyle/>
          <a:p>
            <a:pPr>
              <a:defRPr/>
            </a:pPr>
            <a:fld id="{B21B4A43-FFD6-4DD0-A7A2-FBC964B313F9}" type="datetime5">
              <a:rPr lang="en-US"/>
              <a:pPr>
                <a:defRPr/>
              </a:pPr>
              <a:t>20-Aug-21</a:t>
            </a:fld>
            <a:endParaRPr lang="en-US"/>
          </a:p>
        </p:txBody>
      </p:sp>
      <p:sp>
        <p:nvSpPr>
          <p:cNvPr id="7" name="TextBox 5">
            <a:extLst>
              <a:ext uri="{FF2B5EF4-FFF2-40B4-BE49-F238E27FC236}">
                <a16:creationId xmlns:a16="http://schemas.microsoft.com/office/drawing/2014/main" id="{E72D8DA5-7151-4CAB-A885-B5A88F9153F7}"/>
              </a:ext>
            </a:extLst>
          </p:cNvPr>
          <p:cNvSpPr txBox="1">
            <a:spLocks noChangeArrowheads="1"/>
          </p:cNvSpPr>
          <p:nvPr/>
        </p:nvSpPr>
        <p:spPr bwMode="auto">
          <a:xfrm>
            <a:off x="837215" y="2065654"/>
            <a:ext cx="3969179"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sz="1400" b="1">
                <a:latin typeface="Courier New"/>
                <a:cs typeface="Courier New"/>
              </a:rPr>
              <a:t>Syntax: class ClassName:</a:t>
            </a:r>
            <a:endParaRPr lang="en-US"/>
          </a:p>
          <a:p>
            <a:pPr>
              <a:spcBef>
                <a:spcPct val="0"/>
              </a:spcBef>
              <a:buClrTx/>
              <a:buNone/>
            </a:pPr>
            <a:r>
              <a:rPr lang="en-US" sz="1400" b="1">
                <a:latin typeface="Courier New"/>
                <a:cs typeface="Courier New"/>
              </a:rPr>
              <a:t>          &lt;statement 1&gt;</a:t>
            </a:r>
            <a:endParaRPr lang="en-US" sz="1400" b="1" dirty="0"/>
          </a:p>
          <a:p>
            <a:pPr>
              <a:spcBef>
                <a:spcPct val="0"/>
              </a:spcBef>
              <a:buClrTx/>
              <a:buNone/>
            </a:pPr>
            <a:r>
              <a:rPr lang="en-US" sz="1400" b="1">
                <a:latin typeface="Courier New"/>
                <a:cs typeface="Courier New"/>
              </a:rPr>
              <a:t>           …</a:t>
            </a:r>
            <a:endParaRPr lang="en-US" sz="1400" b="1" dirty="0"/>
          </a:p>
          <a:p>
            <a:pPr>
              <a:spcBef>
                <a:spcPct val="0"/>
              </a:spcBef>
              <a:buClrTx/>
              <a:buNone/>
            </a:pPr>
            <a:r>
              <a:rPr lang="en-US" sz="1400" b="1">
                <a:latin typeface="Courier New"/>
                <a:cs typeface="Courier New"/>
              </a:rPr>
              <a:t>          &lt;statement N&gt;</a:t>
            </a:r>
            <a:endParaRPr lang="en-US" sz="1400" b="1" dirty="0"/>
          </a:p>
          <a:p>
            <a:pPr>
              <a:spcBef>
                <a:spcPct val="0"/>
              </a:spcBef>
              <a:buClrTx/>
              <a:buNone/>
            </a:pPr>
            <a:endParaRPr lang="en-US" sz="1400" b="1" dirty="0"/>
          </a:p>
        </p:txBody>
      </p:sp>
      <p:sp>
        <p:nvSpPr>
          <p:cNvPr id="9" name="TextBox 8">
            <a:extLst>
              <a:ext uri="{FF2B5EF4-FFF2-40B4-BE49-F238E27FC236}">
                <a16:creationId xmlns:a16="http://schemas.microsoft.com/office/drawing/2014/main" id="{6C2DD75D-585A-4FED-8586-2AA62864437F}"/>
              </a:ext>
            </a:extLst>
          </p:cNvPr>
          <p:cNvSpPr txBox="1">
            <a:spLocks noChangeArrowheads="1"/>
          </p:cNvSpPr>
          <p:nvPr/>
        </p:nvSpPr>
        <p:spPr bwMode="auto">
          <a:xfrm>
            <a:off x="5042647" y="2603125"/>
            <a:ext cx="268698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sz="1400" dirty="0">
                <a:latin typeface="Arial"/>
                <a:cs typeface="Arial"/>
              </a:rPr>
              <a:t>Here, to define class, we are using the keyword class. Then we can add multiple statements </a:t>
            </a:r>
            <a:r>
              <a:rPr lang="en-US" sz="1400">
                <a:latin typeface="Arial"/>
                <a:cs typeface="Arial"/>
              </a:rPr>
              <a:t>inside the class as per our requirements.</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754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2B0A-43E2-46D1-8334-1F34F5229A48}"/>
              </a:ext>
            </a:extLst>
          </p:cNvPr>
          <p:cNvSpPr>
            <a:spLocks noGrp="1"/>
          </p:cNvSpPr>
          <p:nvPr>
            <p:ph type="title"/>
          </p:nvPr>
        </p:nvSpPr>
        <p:spPr/>
        <p:txBody>
          <a:bodyPr/>
          <a:lstStyle/>
          <a:p>
            <a:r>
              <a:rPr lang="en-US">
                <a:latin typeface="Arial"/>
                <a:cs typeface="Arial"/>
              </a:rPr>
              <a:t>Class Example</a:t>
            </a:r>
            <a:endParaRPr lang="en-US"/>
          </a:p>
        </p:txBody>
      </p:sp>
      <p:sp>
        <p:nvSpPr>
          <p:cNvPr id="3" name="Content Placeholder 2">
            <a:extLst>
              <a:ext uri="{FF2B5EF4-FFF2-40B4-BE49-F238E27FC236}">
                <a16:creationId xmlns:a16="http://schemas.microsoft.com/office/drawing/2014/main" id="{C37EDF8A-FB23-4F58-A653-EA58520F12D7}"/>
              </a:ext>
            </a:extLst>
          </p:cNvPr>
          <p:cNvSpPr>
            <a:spLocks noGrp="1"/>
          </p:cNvSpPr>
          <p:nvPr>
            <p:ph idx="1"/>
          </p:nvPr>
        </p:nvSpPr>
        <p:spPr/>
        <p:txBody>
          <a:bodyPr/>
          <a:lstStyle/>
          <a:p>
            <a:pPr marL="0" indent="0">
              <a:buNone/>
            </a:pPr>
            <a:r>
              <a:rPr lang="en-US" sz="1600" dirty="0">
                <a:latin typeface="Arial"/>
                <a:cs typeface="Arial"/>
              </a:rPr>
              <a:t>Before going into the details of class, let's see the following example of a function again. </a:t>
            </a:r>
            <a:r>
              <a:rPr lang="en-US" sz="1600">
                <a:latin typeface="Arial"/>
                <a:cs typeface="Arial"/>
              </a:rPr>
              <a:t>In this example, we have</a:t>
            </a:r>
            <a:r>
              <a:rPr lang="en-US" sz="1600" dirty="0">
                <a:latin typeface="Arial"/>
                <a:cs typeface="Arial"/>
              </a:rPr>
              <a:t> created a dictionary with a person's first name, last name and age. Then using </a:t>
            </a:r>
            <a:r>
              <a:rPr lang="en-US" sz="1600" i="1" dirty="0">
                <a:latin typeface="Arial"/>
                <a:cs typeface="Arial"/>
              </a:rPr>
              <a:t>printName() </a:t>
            </a:r>
            <a:r>
              <a:rPr lang="en-US" sz="1600" dirty="0">
                <a:latin typeface="Arial"/>
                <a:cs typeface="Arial"/>
              </a:rPr>
              <a:t>and </a:t>
            </a:r>
            <a:r>
              <a:rPr lang="en-US" sz="1600" i="1" dirty="0">
                <a:latin typeface="Arial"/>
                <a:cs typeface="Arial"/>
              </a:rPr>
              <a:t>printAge() </a:t>
            </a:r>
            <a:r>
              <a:rPr lang="en-US" sz="1600" dirty="0">
                <a:latin typeface="Arial"/>
                <a:cs typeface="Arial"/>
              </a:rPr>
              <a:t>functions, we are printing that person's name and age. Next, we will see how we can include this functions in a class.</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FDC537D-2685-4B48-8115-4C03EF79625F}"/>
              </a:ext>
            </a:extLst>
          </p:cNvPr>
          <p:cNvSpPr>
            <a:spLocks noGrp="1"/>
          </p:cNvSpPr>
          <p:nvPr>
            <p:ph type="dt" sz="half" idx="10"/>
          </p:nvPr>
        </p:nvSpPr>
        <p:spPr/>
        <p:txBody>
          <a:bodyPr/>
          <a:lstStyle/>
          <a:p>
            <a:pPr>
              <a:defRPr/>
            </a:pPr>
            <a:fld id="{B21B4A43-FFD6-4DD0-A7A2-FBC964B313F9}" type="datetime5">
              <a:rPr lang="en-US"/>
              <a:pPr>
                <a:defRPr/>
              </a:pPr>
              <a:t>20-Aug-21</a:t>
            </a:fld>
            <a:endParaRPr lang="en-US"/>
          </a:p>
        </p:txBody>
      </p:sp>
      <p:sp>
        <p:nvSpPr>
          <p:cNvPr id="7" name="TextBox 5">
            <a:extLst>
              <a:ext uri="{FF2B5EF4-FFF2-40B4-BE49-F238E27FC236}">
                <a16:creationId xmlns:a16="http://schemas.microsoft.com/office/drawing/2014/main" id="{AE4FCB3C-BA6D-4D67-9B19-8F2C31240A91}"/>
              </a:ext>
            </a:extLst>
          </p:cNvPr>
          <p:cNvSpPr txBox="1">
            <a:spLocks noChangeArrowheads="1"/>
          </p:cNvSpPr>
          <p:nvPr/>
        </p:nvSpPr>
        <p:spPr bwMode="auto">
          <a:xfrm>
            <a:off x="756533" y="2771625"/>
            <a:ext cx="7304049" cy="33239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sz="1400" b="1">
                <a:latin typeface="Courier New"/>
                <a:cs typeface="Courier New"/>
              </a:rPr>
              <a:t>Ex: studentDict_st1 = {'firstname': 'Arun', </a:t>
            </a:r>
            <a:endParaRPr lang="en-US"/>
          </a:p>
          <a:p>
            <a:pPr>
              <a:spcBef>
                <a:spcPct val="0"/>
              </a:spcBef>
              <a:buClrTx/>
              <a:buNone/>
            </a:pPr>
            <a:r>
              <a:rPr lang="en-US" sz="1400" b="1">
                <a:latin typeface="Courier New"/>
                <a:cs typeface="Courier New"/>
              </a:rPr>
              <a:t>                       'lastname': 'Das', </a:t>
            </a:r>
            <a:endParaRPr lang="en-US"/>
          </a:p>
          <a:p>
            <a:pPr>
              <a:spcBef>
                <a:spcPct val="0"/>
              </a:spcBef>
              <a:buClrTx/>
              <a:buNone/>
            </a:pPr>
            <a:r>
              <a:rPr lang="en-US" sz="1400" b="1">
                <a:latin typeface="Courier New"/>
                <a:cs typeface="Courier New"/>
              </a:rPr>
              <a:t>                       'age': 30}</a:t>
            </a:r>
            <a:endParaRPr lang="en-US"/>
          </a:p>
          <a:p>
            <a:pPr>
              <a:spcBef>
                <a:spcPct val="0"/>
              </a:spcBef>
              <a:buClrTx/>
              <a:buNone/>
            </a:pPr>
            <a:r>
              <a:rPr lang="en-US" sz="1400" b="1" dirty="0">
                <a:latin typeface="Courier New"/>
                <a:cs typeface="Courier New"/>
              </a:rPr>
              <a:t>    </a:t>
            </a:r>
            <a:r>
              <a:rPr lang="en-US" sz="1400" b="1">
                <a:latin typeface="Courier New"/>
                <a:cs typeface="Courier New"/>
              </a:rPr>
              <a:t>def printName(studentDict):</a:t>
            </a:r>
            <a:endParaRPr lang="en-US" sz="1400" b="1" dirty="0">
              <a:latin typeface="Courier New"/>
              <a:cs typeface="Courier New"/>
            </a:endParaRPr>
          </a:p>
          <a:p>
            <a:pPr>
              <a:spcBef>
                <a:spcPct val="0"/>
              </a:spcBef>
              <a:buClrTx/>
              <a:buNone/>
            </a:pPr>
            <a:r>
              <a:rPr lang="en-US" sz="1400" b="1">
                <a:latin typeface="Courier New"/>
                <a:cs typeface="Courier New"/>
              </a:rPr>
              <a:t>       print(studentDict['firstname'], studentDict['lastname'])</a:t>
            </a:r>
          </a:p>
          <a:p>
            <a:pPr>
              <a:spcBef>
                <a:spcPct val="0"/>
              </a:spcBef>
              <a:buClrTx/>
              <a:buNone/>
            </a:pPr>
            <a:r>
              <a:rPr lang="en-US" sz="1400" b="1" dirty="0">
                <a:latin typeface="Courier New"/>
                <a:cs typeface="Courier New"/>
              </a:rPr>
              <a:t>    </a:t>
            </a:r>
            <a:endParaRPr lang="en-US" sz="1400" b="1">
              <a:latin typeface="Courier New"/>
              <a:cs typeface="Courier New"/>
            </a:endParaRPr>
          </a:p>
          <a:p>
            <a:pPr>
              <a:spcBef>
                <a:spcPct val="0"/>
              </a:spcBef>
              <a:buClrTx/>
              <a:buNone/>
            </a:pPr>
            <a:r>
              <a:rPr lang="en-US" sz="1400" b="1">
                <a:latin typeface="Courier New"/>
                <a:cs typeface="Courier New"/>
              </a:rPr>
              <a:t>    def printAge(studentDict):</a:t>
            </a:r>
          </a:p>
          <a:p>
            <a:pPr>
              <a:spcBef>
                <a:spcPct val="0"/>
              </a:spcBef>
              <a:buClrTx/>
              <a:buNone/>
            </a:pPr>
            <a:r>
              <a:rPr lang="en-US" sz="1400" b="1">
                <a:latin typeface="Courier New"/>
                <a:cs typeface="Courier New"/>
              </a:rPr>
              <a:t>       print(studentDict['age'])</a:t>
            </a:r>
          </a:p>
          <a:p>
            <a:pPr>
              <a:spcBef>
                <a:spcPct val="0"/>
              </a:spcBef>
              <a:buClrTx/>
              <a:buNone/>
            </a:pPr>
            <a:r>
              <a:rPr lang="en-US" sz="1400" b="1" dirty="0">
                <a:latin typeface="Courier New"/>
                <a:cs typeface="Courier New"/>
              </a:rPr>
              <a:t>    </a:t>
            </a:r>
          </a:p>
          <a:p>
            <a:pPr>
              <a:spcBef>
                <a:spcPct val="0"/>
              </a:spcBef>
              <a:buClrTx/>
              <a:buNone/>
            </a:pPr>
            <a:r>
              <a:rPr lang="en-US" sz="1400" b="1">
                <a:latin typeface="Courier New"/>
                <a:cs typeface="Courier New"/>
              </a:rPr>
              <a:t>    printName(studentDict_st1)</a:t>
            </a:r>
            <a:endParaRPr lang="en-US" sz="1400" b="1" dirty="0">
              <a:latin typeface="Courier New"/>
              <a:cs typeface="Courier New"/>
            </a:endParaRPr>
          </a:p>
          <a:p>
            <a:pPr>
              <a:spcBef>
                <a:spcPct val="0"/>
              </a:spcBef>
              <a:buClrTx/>
              <a:buNone/>
            </a:pPr>
            <a:r>
              <a:rPr lang="en-US" sz="1400" b="1">
                <a:latin typeface="Courier New"/>
                <a:cs typeface="Courier New"/>
              </a:rPr>
              <a:t>    &gt;&gt;&gt; Arun Das</a:t>
            </a:r>
            <a:endParaRPr lang="en-US" sz="1400" b="1" dirty="0">
              <a:latin typeface="Courier New"/>
              <a:cs typeface="Courier New"/>
            </a:endParaRPr>
          </a:p>
          <a:p>
            <a:pPr>
              <a:spcBef>
                <a:spcPct val="0"/>
              </a:spcBef>
              <a:buClrTx/>
              <a:buNone/>
            </a:pPr>
            <a:r>
              <a:rPr lang="en-US" sz="1400" b="1" dirty="0">
                <a:latin typeface="Courier New"/>
                <a:cs typeface="Courier New"/>
              </a:rPr>
              <a:t>    </a:t>
            </a:r>
          </a:p>
          <a:p>
            <a:pPr>
              <a:spcBef>
                <a:spcPct val="0"/>
              </a:spcBef>
              <a:buClrTx/>
              <a:buNone/>
            </a:pPr>
            <a:r>
              <a:rPr lang="en-US" sz="1400" b="1">
                <a:latin typeface="Courier New"/>
                <a:cs typeface="Courier New"/>
              </a:rPr>
              <a:t>    printAge(studentDict_st1)</a:t>
            </a:r>
            <a:endParaRPr lang="en-US" sz="1400">
              <a:latin typeface="Courier New"/>
              <a:cs typeface="Courier New"/>
            </a:endParaRPr>
          </a:p>
          <a:p>
            <a:pPr>
              <a:spcBef>
                <a:spcPct val="0"/>
              </a:spcBef>
              <a:buClrTx/>
              <a:buNone/>
            </a:pPr>
            <a:r>
              <a:rPr lang="en-US" sz="1400" b="1">
                <a:latin typeface="Courier New"/>
                <a:cs typeface="Courier New"/>
              </a:rPr>
              <a:t>    &gt;&gt;&gt; 30</a:t>
            </a:r>
            <a:endParaRPr lang="en-US"/>
          </a:p>
          <a:p>
            <a:pPr>
              <a:spcBef>
                <a:spcPct val="0"/>
              </a:spcBef>
              <a:buClrTx/>
              <a:buNone/>
            </a:pPr>
            <a:endParaRPr lang="en-US" sz="1400" b="1" dirty="0"/>
          </a:p>
        </p:txBody>
      </p:sp>
    </p:spTree>
    <p:extLst>
      <p:ext uri="{BB962C8B-B14F-4D97-AF65-F5344CB8AC3E}">
        <p14:creationId xmlns:p14="http://schemas.microsoft.com/office/powerpoint/2010/main" val="340391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7284-DEE1-40AC-92AD-F5BA2F7D8230}"/>
              </a:ext>
            </a:extLst>
          </p:cNvPr>
          <p:cNvSpPr>
            <a:spLocks noGrp="1"/>
          </p:cNvSpPr>
          <p:nvPr>
            <p:ph type="title"/>
          </p:nvPr>
        </p:nvSpPr>
        <p:spPr/>
        <p:txBody>
          <a:bodyPr/>
          <a:lstStyle/>
          <a:p>
            <a:r>
              <a:rPr lang="en-US">
                <a:latin typeface="Arial"/>
                <a:cs typeface="Arial"/>
              </a:rPr>
              <a:t>Class Example Cont.</a:t>
            </a:r>
            <a:endParaRPr lang="en-US"/>
          </a:p>
        </p:txBody>
      </p:sp>
      <p:sp>
        <p:nvSpPr>
          <p:cNvPr id="3" name="Content Placeholder 2">
            <a:extLst>
              <a:ext uri="{FF2B5EF4-FFF2-40B4-BE49-F238E27FC236}">
                <a16:creationId xmlns:a16="http://schemas.microsoft.com/office/drawing/2014/main" id="{B82CFC46-CF61-429D-BA36-15DF5BCABAA2}"/>
              </a:ext>
            </a:extLst>
          </p:cNvPr>
          <p:cNvSpPr>
            <a:spLocks noGrp="1"/>
          </p:cNvSpPr>
          <p:nvPr>
            <p:ph idx="1"/>
          </p:nvPr>
        </p:nvSpPr>
        <p:spPr/>
        <p:txBody>
          <a:bodyPr/>
          <a:lstStyle/>
          <a:p>
            <a:pPr marL="0" indent="0">
              <a:buNone/>
            </a:pPr>
            <a:r>
              <a:rPr lang="en-US" sz="1600" dirty="0">
                <a:latin typeface="Arial"/>
                <a:cs typeface="Arial"/>
              </a:rPr>
              <a:t>Here, we are creating a class and defining </a:t>
            </a:r>
            <a:r>
              <a:rPr lang="en-US" sz="1600">
                <a:latin typeface="Arial"/>
                <a:cs typeface="Arial"/>
              </a:rPr>
              <a:t>its</a:t>
            </a:r>
            <a:r>
              <a:rPr lang="en-US" sz="1600" dirty="0">
                <a:latin typeface="Arial"/>
                <a:cs typeface="Arial"/>
              </a:rPr>
              <a:t> properties with first name, last name and age. Then we are adding two similar functions that we have seen in our previous slides. One of the functions shows the name of the person as output and </a:t>
            </a:r>
            <a:r>
              <a:rPr lang="en-US" sz="1600">
                <a:latin typeface="Arial"/>
                <a:cs typeface="Arial"/>
              </a:rPr>
              <a:t>another of them, shows thr age of that person as output.</a:t>
            </a:r>
            <a:endParaRPr lang="en-US"/>
          </a:p>
        </p:txBody>
      </p:sp>
      <p:sp>
        <p:nvSpPr>
          <p:cNvPr id="4" name="Date Placeholder 3">
            <a:extLst>
              <a:ext uri="{FF2B5EF4-FFF2-40B4-BE49-F238E27FC236}">
                <a16:creationId xmlns:a16="http://schemas.microsoft.com/office/drawing/2014/main" id="{E9F93919-FA1C-4E27-90C4-0AF7F99C7169}"/>
              </a:ext>
            </a:extLst>
          </p:cNvPr>
          <p:cNvSpPr>
            <a:spLocks noGrp="1"/>
          </p:cNvSpPr>
          <p:nvPr>
            <p:ph type="dt" sz="half" idx="10"/>
          </p:nvPr>
        </p:nvSpPr>
        <p:spPr/>
        <p:txBody>
          <a:bodyPr/>
          <a:lstStyle/>
          <a:p>
            <a:pPr>
              <a:defRPr/>
            </a:pPr>
            <a:fld id="{B21B4A43-FFD6-4DD0-A7A2-FBC964B313F9}" type="datetime5">
              <a:rPr lang="en-US"/>
              <a:pPr>
                <a:defRPr/>
              </a:pPr>
              <a:t>20-Aug-21</a:t>
            </a:fld>
            <a:endParaRPr lang="en-US"/>
          </a:p>
        </p:txBody>
      </p:sp>
      <p:sp>
        <p:nvSpPr>
          <p:cNvPr id="7" name="TextBox 5">
            <a:extLst>
              <a:ext uri="{FF2B5EF4-FFF2-40B4-BE49-F238E27FC236}">
                <a16:creationId xmlns:a16="http://schemas.microsoft.com/office/drawing/2014/main" id="{F16F48A8-D6AD-4082-8312-3562A8298CBF}"/>
              </a:ext>
            </a:extLst>
          </p:cNvPr>
          <p:cNvSpPr txBox="1">
            <a:spLocks noChangeArrowheads="1"/>
          </p:cNvSpPr>
          <p:nvPr/>
        </p:nvSpPr>
        <p:spPr bwMode="auto">
          <a:xfrm>
            <a:off x="769980" y="2623708"/>
            <a:ext cx="5892108" cy="310854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sz="1400" b="1">
                <a:latin typeface="Courier New"/>
                <a:cs typeface="Courier New"/>
              </a:rPr>
              <a:t>Ex: class StudentInfo:</a:t>
            </a:r>
          </a:p>
          <a:p>
            <a:pPr>
              <a:spcBef>
                <a:spcPct val="0"/>
              </a:spcBef>
              <a:buClrTx/>
              <a:buNone/>
            </a:pPr>
            <a:r>
              <a:rPr lang="en-US" sz="1400" b="1">
                <a:latin typeface="Courier New"/>
                <a:cs typeface="Courier New"/>
              </a:rPr>
              <a:t>       def __init__(self, firstName, lastName, age):</a:t>
            </a:r>
          </a:p>
          <a:p>
            <a:pPr>
              <a:spcBef>
                <a:spcPct val="0"/>
              </a:spcBef>
              <a:buClrTx/>
              <a:buNone/>
            </a:pPr>
            <a:r>
              <a:rPr lang="en-US" sz="1400" b="1">
                <a:latin typeface="Courier New"/>
                <a:cs typeface="Courier New"/>
              </a:rPr>
              <a:t>            self.firstName = firstName</a:t>
            </a:r>
            <a:endParaRPr lang="en-US" sz="1400" b="1" dirty="0">
              <a:latin typeface="Courier New"/>
              <a:cs typeface="Courier New"/>
            </a:endParaRPr>
          </a:p>
          <a:p>
            <a:pPr>
              <a:spcBef>
                <a:spcPct val="0"/>
              </a:spcBef>
              <a:buClrTx/>
              <a:buNone/>
            </a:pPr>
            <a:r>
              <a:rPr lang="en-US" sz="1400" b="1">
                <a:latin typeface="Courier New"/>
                <a:cs typeface="Courier New"/>
              </a:rPr>
              <a:t>            self.lastName = lastName</a:t>
            </a:r>
          </a:p>
          <a:p>
            <a:pPr>
              <a:spcBef>
                <a:spcPct val="0"/>
              </a:spcBef>
              <a:buClrTx/>
              <a:buNone/>
            </a:pPr>
            <a:r>
              <a:rPr lang="en-US" sz="1400" b="1">
                <a:latin typeface="Courier New"/>
                <a:cs typeface="Courier New"/>
              </a:rPr>
              <a:t>            self.age = age</a:t>
            </a:r>
            <a:endParaRPr lang="en-US" sz="1400" b="1" dirty="0">
              <a:latin typeface="Courier New"/>
              <a:cs typeface="Courier New"/>
            </a:endParaRPr>
          </a:p>
          <a:p>
            <a:pPr>
              <a:spcBef>
                <a:spcPct val="0"/>
              </a:spcBef>
              <a:buClrTx/>
              <a:buNone/>
            </a:pPr>
            <a:br>
              <a:rPr lang="en-US" sz="1400" b="1" dirty="0">
                <a:latin typeface="Courier New"/>
                <a:cs typeface="Courier New"/>
              </a:rPr>
            </a:br>
            <a:r>
              <a:rPr lang="en-US" sz="1400" b="1">
                <a:latin typeface="Courier New"/>
                <a:cs typeface="Courier New"/>
              </a:rPr>
              <a:t>       def printName(self):</a:t>
            </a:r>
            <a:endParaRPr lang="en-US" sz="1400" b="1" dirty="0">
              <a:latin typeface="Courier New"/>
              <a:cs typeface="Courier New"/>
            </a:endParaRPr>
          </a:p>
          <a:p>
            <a:pPr>
              <a:spcBef>
                <a:spcPct val="0"/>
              </a:spcBef>
              <a:buClrTx/>
              <a:buNone/>
            </a:pPr>
            <a:r>
              <a:rPr lang="en-US" sz="1400" b="1">
                <a:latin typeface="Courier New"/>
                <a:cs typeface="Courier New"/>
              </a:rPr>
              <a:t>            print(self.firstName, " ", self.lastName)</a:t>
            </a:r>
          </a:p>
          <a:p>
            <a:pPr>
              <a:spcBef>
                <a:spcPct val="0"/>
              </a:spcBef>
              <a:buClrTx/>
              <a:buNone/>
            </a:pPr>
            <a:endParaRPr lang="en-US" sz="1400" b="1" dirty="0">
              <a:latin typeface="Courier New"/>
              <a:cs typeface="Courier New"/>
            </a:endParaRPr>
          </a:p>
          <a:p>
            <a:pPr>
              <a:spcBef>
                <a:spcPct val="0"/>
              </a:spcBef>
              <a:buClrTx/>
              <a:buNone/>
            </a:pPr>
            <a:r>
              <a:rPr lang="en-US" sz="1400" b="1">
                <a:latin typeface="Courier New"/>
                <a:cs typeface="Courier New"/>
              </a:rPr>
              <a:t>       def printAge(self):</a:t>
            </a:r>
          </a:p>
          <a:p>
            <a:pPr>
              <a:spcBef>
                <a:spcPct val="0"/>
              </a:spcBef>
              <a:buClrTx/>
              <a:buNone/>
            </a:pPr>
            <a:r>
              <a:rPr lang="en-US" sz="1400" b="1">
                <a:latin typeface="Courier New"/>
                <a:cs typeface="Courier New"/>
              </a:rPr>
              <a:t>            print(self.age)</a:t>
            </a:r>
          </a:p>
          <a:p>
            <a:pPr>
              <a:spcBef>
                <a:spcPct val="0"/>
              </a:spcBef>
              <a:buClrTx/>
              <a:buNone/>
            </a:pPr>
            <a:endParaRPr lang="en-US" sz="1400" b="1" dirty="0"/>
          </a:p>
          <a:p>
            <a:pPr>
              <a:spcBef>
                <a:spcPct val="0"/>
              </a:spcBef>
              <a:buClrTx/>
              <a:buNone/>
            </a:pPr>
            <a:endParaRPr lang="en-US" sz="1400" b="1" dirty="0"/>
          </a:p>
          <a:p>
            <a:pPr>
              <a:spcBef>
                <a:spcPct val="0"/>
              </a:spcBef>
              <a:buClrTx/>
              <a:buNone/>
            </a:pPr>
            <a:endParaRPr lang="en-US" sz="1400" b="1" dirty="0"/>
          </a:p>
        </p:txBody>
      </p:sp>
    </p:spTree>
    <p:extLst>
      <p:ext uri="{BB962C8B-B14F-4D97-AF65-F5344CB8AC3E}">
        <p14:creationId xmlns:p14="http://schemas.microsoft.com/office/powerpoint/2010/main" val="72172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2187-0C50-45A2-86C5-8E4A0792C67E}"/>
              </a:ext>
            </a:extLst>
          </p:cNvPr>
          <p:cNvSpPr>
            <a:spLocks noGrp="1"/>
          </p:cNvSpPr>
          <p:nvPr>
            <p:ph type="title"/>
          </p:nvPr>
        </p:nvSpPr>
        <p:spPr/>
        <p:txBody>
          <a:bodyPr/>
          <a:lstStyle/>
          <a:p>
            <a:r>
              <a:rPr lang="en-US">
                <a:latin typeface="Arial"/>
                <a:cs typeface="Arial"/>
              </a:rPr>
              <a:t>Class Example Cont.</a:t>
            </a:r>
          </a:p>
        </p:txBody>
      </p:sp>
      <p:sp>
        <p:nvSpPr>
          <p:cNvPr id="3" name="Content Placeholder 2">
            <a:extLst>
              <a:ext uri="{FF2B5EF4-FFF2-40B4-BE49-F238E27FC236}">
                <a16:creationId xmlns:a16="http://schemas.microsoft.com/office/drawing/2014/main" id="{AA8D3ABD-4517-41DD-ABC1-A89287664E1E}"/>
              </a:ext>
            </a:extLst>
          </p:cNvPr>
          <p:cNvSpPr>
            <a:spLocks noGrp="1"/>
          </p:cNvSpPr>
          <p:nvPr>
            <p:ph idx="1"/>
          </p:nvPr>
        </p:nvSpPr>
        <p:spPr/>
        <p:txBody>
          <a:bodyPr/>
          <a:lstStyle/>
          <a:p>
            <a:pPr marL="0" indent="0">
              <a:buNone/>
            </a:pPr>
            <a:r>
              <a:rPr lang="en-US" sz="1600" dirty="0">
                <a:latin typeface="Arial"/>
                <a:cs typeface="Arial"/>
              </a:rPr>
              <a:t>Now, that we have created our class, we can create as many </a:t>
            </a:r>
            <a:r>
              <a:rPr lang="en-US" sz="1600" b="1" dirty="0">
                <a:latin typeface="Arial"/>
                <a:cs typeface="Arial"/>
              </a:rPr>
              <a:t>object </a:t>
            </a:r>
            <a:r>
              <a:rPr lang="en-US" sz="1600" dirty="0">
                <a:latin typeface="Arial"/>
                <a:cs typeface="Arial"/>
              </a:rPr>
              <a:t>as we can of </a:t>
            </a:r>
            <a:r>
              <a:rPr lang="en-US" sz="1600">
                <a:latin typeface="Arial"/>
                <a:cs typeface="Arial"/>
              </a:rPr>
              <a:t>that class using the following example. </a:t>
            </a:r>
            <a:endParaRPr lang="en-US" sz="1600" dirty="0">
              <a:latin typeface="Arial"/>
              <a:cs typeface="Arial"/>
            </a:endParaRPr>
          </a:p>
        </p:txBody>
      </p:sp>
      <p:sp>
        <p:nvSpPr>
          <p:cNvPr id="4" name="Date Placeholder 3">
            <a:extLst>
              <a:ext uri="{FF2B5EF4-FFF2-40B4-BE49-F238E27FC236}">
                <a16:creationId xmlns:a16="http://schemas.microsoft.com/office/drawing/2014/main" id="{1D5B91CC-4491-41F0-8EAD-50EC8861ECC3}"/>
              </a:ext>
            </a:extLst>
          </p:cNvPr>
          <p:cNvSpPr>
            <a:spLocks noGrp="1"/>
          </p:cNvSpPr>
          <p:nvPr>
            <p:ph type="dt" sz="half" idx="10"/>
          </p:nvPr>
        </p:nvSpPr>
        <p:spPr/>
        <p:txBody>
          <a:bodyPr/>
          <a:lstStyle/>
          <a:p>
            <a:pPr>
              <a:defRPr/>
            </a:pPr>
            <a:fld id="{B21B4A43-FFD6-4DD0-A7A2-FBC964B313F9}" type="datetime5">
              <a:rPr lang="en-US"/>
              <a:pPr>
                <a:defRPr/>
              </a:pPr>
              <a:t>20-Aug-21</a:t>
            </a:fld>
            <a:endParaRPr lang="en-US"/>
          </a:p>
        </p:txBody>
      </p:sp>
      <p:sp>
        <p:nvSpPr>
          <p:cNvPr id="7" name="TextBox 5">
            <a:extLst>
              <a:ext uri="{FF2B5EF4-FFF2-40B4-BE49-F238E27FC236}">
                <a16:creationId xmlns:a16="http://schemas.microsoft.com/office/drawing/2014/main" id="{29CA7190-669C-415C-B656-532F7E505967}"/>
              </a:ext>
            </a:extLst>
          </p:cNvPr>
          <p:cNvSpPr txBox="1">
            <a:spLocks noChangeArrowheads="1"/>
          </p:cNvSpPr>
          <p:nvPr/>
        </p:nvSpPr>
        <p:spPr bwMode="auto">
          <a:xfrm>
            <a:off x="756533" y="2193403"/>
            <a:ext cx="5663508" cy="246221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sz="1400" b="1">
                <a:latin typeface="Courier New"/>
                <a:cs typeface="Courier New"/>
              </a:rPr>
              <a:t>Ex: obj = StudentInfo(studentDict_st1['firstname'],</a:t>
            </a:r>
          </a:p>
          <a:p>
            <a:pPr>
              <a:spcBef>
                <a:spcPct val="0"/>
              </a:spcBef>
              <a:buClrTx/>
              <a:buNone/>
            </a:pPr>
            <a:r>
              <a:rPr lang="en-US" sz="1400" b="1">
                <a:latin typeface="Courier New"/>
                <a:cs typeface="Courier New"/>
              </a:rPr>
              <a:t>                      studentDict_st1['lastname'],</a:t>
            </a:r>
          </a:p>
          <a:p>
            <a:pPr>
              <a:spcBef>
                <a:spcPct val="0"/>
              </a:spcBef>
              <a:buClrTx/>
              <a:buNone/>
            </a:pPr>
            <a:r>
              <a:rPr lang="en-US" sz="1400" b="1">
                <a:latin typeface="Courier New"/>
                <a:cs typeface="Courier New"/>
              </a:rPr>
              <a:t>                      studentDict_st1['age'])</a:t>
            </a:r>
          </a:p>
          <a:p>
            <a:pPr>
              <a:spcBef>
                <a:spcPct val="0"/>
              </a:spcBef>
              <a:buClrTx/>
              <a:buNone/>
            </a:pPr>
            <a:r>
              <a:rPr lang="en-US" sz="1400" b="1">
                <a:latin typeface="Courier New"/>
                <a:cs typeface="Courier New"/>
              </a:rPr>
              <a:t>    obj.printName()</a:t>
            </a:r>
          </a:p>
          <a:p>
            <a:pPr>
              <a:spcBef>
                <a:spcPct val="0"/>
              </a:spcBef>
              <a:buClrTx/>
              <a:buNone/>
            </a:pPr>
            <a:r>
              <a:rPr lang="en-US" sz="1400" b="1">
                <a:latin typeface="Courier New"/>
                <a:cs typeface="Courier New"/>
              </a:rPr>
              <a:t>    obj.printAge()</a:t>
            </a:r>
          </a:p>
          <a:p>
            <a:pPr>
              <a:spcBef>
                <a:spcPct val="0"/>
              </a:spcBef>
              <a:buClrTx/>
              <a:buNone/>
            </a:pPr>
            <a:r>
              <a:rPr lang="en-US" sz="1400" b="1">
                <a:latin typeface="Courier New"/>
                <a:cs typeface="Courier New"/>
              </a:rPr>
              <a:t>    &gt;&gt;&gt; Arun Das</a:t>
            </a:r>
            <a:endParaRPr lang="en-US" sz="1400" b="1" dirty="0">
              <a:latin typeface="Courier New"/>
              <a:cs typeface="Courier New"/>
            </a:endParaRPr>
          </a:p>
          <a:p>
            <a:pPr>
              <a:spcBef>
                <a:spcPct val="0"/>
              </a:spcBef>
              <a:buClrTx/>
              <a:buNone/>
            </a:pPr>
            <a:r>
              <a:rPr lang="en-US" sz="1400" b="1">
                <a:latin typeface="Courier New"/>
                <a:cs typeface="Courier New"/>
              </a:rPr>
              <a:t>    &gt;&gt;&gt; 30</a:t>
            </a:r>
            <a:endParaRPr lang="en-US" sz="1400" b="1" dirty="0">
              <a:latin typeface="Courier New"/>
              <a:cs typeface="Courier New"/>
            </a:endParaRPr>
          </a:p>
          <a:p>
            <a:pPr>
              <a:spcBef>
                <a:spcPct val="0"/>
              </a:spcBef>
              <a:buClrTx/>
              <a:buNone/>
            </a:pPr>
            <a:endParaRPr lang="en-US" sz="1400" b="1" dirty="0"/>
          </a:p>
          <a:p>
            <a:pPr>
              <a:spcBef>
                <a:spcPct val="0"/>
              </a:spcBef>
              <a:buClrTx/>
              <a:buNone/>
            </a:pPr>
            <a:endParaRPr lang="en-US" sz="1400" b="1" dirty="0"/>
          </a:p>
          <a:p>
            <a:pPr>
              <a:spcBef>
                <a:spcPct val="0"/>
              </a:spcBef>
              <a:buClrTx/>
              <a:buNone/>
            </a:pPr>
            <a:endParaRPr lang="en-US" sz="1400" b="1" dirty="0"/>
          </a:p>
          <a:p>
            <a:pPr>
              <a:spcBef>
                <a:spcPct val="0"/>
              </a:spcBef>
              <a:buClrTx/>
              <a:buNone/>
            </a:pPr>
            <a:endParaRPr lang="en-US" sz="1400" b="1" dirty="0"/>
          </a:p>
        </p:txBody>
      </p:sp>
      <p:sp>
        <p:nvSpPr>
          <p:cNvPr id="9" name="TextBox 8">
            <a:extLst>
              <a:ext uri="{FF2B5EF4-FFF2-40B4-BE49-F238E27FC236}">
                <a16:creationId xmlns:a16="http://schemas.microsoft.com/office/drawing/2014/main" id="{3F4B9D7D-BB73-4954-97B2-A003455678C2}"/>
              </a:ext>
            </a:extLst>
          </p:cNvPr>
          <p:cNvSpPr txBox="1">
            <a:spLocks noChangeArrowheads="1"/>
          </p:cNvSpPr>
          <p:nvPr/>
        </p:nvSpPr>
        <p:spPr bwMode="auto">
          <a:xfrm>
            <a:off x="6602506" y="3699061"/>
            <a:ext cx="1853268"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sz="1400" dirty="0">
                <a:latin typeface="Arial"/>
                <a:cs typeface="Arial"/>
              </a:rPr>
              <a:t>Here, we are using the same dictionary element that we used earlier with first name, last name and age. We can create </a:t>
            </a:r>
            <a:r>
              <a:rPr lang="en-US" sz="1400">
                <a:latin typeface="Arial"/>
                <a:cs typeface="Arial"/>
              </a:rPr>
              <a:t>as many instance or object as we want of this class and pass different arguments.</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745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t>Inheritance Syntax</a:t>
            </a:r>
          </a:p>
        </p:txBody>
      </p:sp>
      <p:sp>
        <p:nvSpPr>
          <p:cNvPr id="91139" name="Content Placeholder 2"/>
          <p:cNvSpPr>
            <a:spLocks noGrp="1"/>
          </p:cNvSpPr>
          <p:nvPr>
            <p:ph idx="1"/>
          </p:nvPr>
        </p:nvSpPr>
        <p:spPr/>
        <p:txBody>
          <a:bodyPr/>
          <a:lstStyle/>
          <a:p>
            <a:pPr marL="0" indent="0">
              <a:buFont typeface="Wingdings" panose="05000000000000000000" pitchFamily="2" charset="2"/>
              <a:buNone/>
            </a:pPr>
            <a:r>
              <a:rPr lang="en-US" sz="1600" dirty="0">
                <a:latin typeface="Arial" panose="020B0604020202020204" pitchFamily="34" charset="0"/>
                <a:cs typeface="Arial" panose="020B0604020202020204" pitchFamily="34" charset="0"/>
              </a:rPr>
              <a:t>Inheritance is a powerful feature in object-oriented programming. It refers to defining a new class with little or no modification to an existing class. The new class is called child class and the one from which it inherits is called the parent class.</a:t>
            </a:r>
          </a:p>
          <a:p>
            <a:pPr marL="0" indent="0">
              <a:buFont typeface="Wingdings" panose="05000000000000000000" pitchFamily="2" charset="2"/>
              <a:buNone/>
            </a:pPr>
            <a:endParaRPr lang="en-US" sz="1600" dirty="0">
              <a:latin typeface="Arial" panose="020B0604020202020204" pitchFamily="34" charset="0"/>
              <a:cs typeface="Arial" panose="020B0604020202020204" pitchFamily="34" charset="0"/>
            </a:endParaRPr>
          </a:p>
        </p:txBody>
      </p:sp>
      <p:sp>
        <p:nvSpPr>
          <p:cNvPr id="91140" name="TextBox 5"/>
          <p:cNvSpPr txBox="1">
            <a:spLocks noChangeArrowheads="1"/>
          </p:cNvSpPr>
          <p:nvPr/>
        </p:nvSpPr>
        <p:spPr bwMode="auto">
          <a:xfrm>
            <a:off x="1066800" y="2667000"/>
            <a:ext cx="4114800"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sz="1400" b="1" dirty="0"/>
              <a:t>Syntax: class </a:t>
            </a:r>
            <a:r>
              <a:rPr lang="en-US" sz="1400" b="1" dirty="0" err="1"/>
              <a:t>ParentClass</a:t>
            </a:r>
            <a:r>
              <a:rPr lang="en-US" sz="1400" b="1" dirty="0"/>
              <a:t>:</a:t>
            </a:r>
          </a:p>
          <a:p>
            <a:pPr>
              <a:spcBef>
                <a:spcPct val="0"/>
              </a:spcBef>
              <a:buClrTx/>
              <a:buFontTx/>
              <a:buNone/>
            </a:pPr>
            <a:r>
              <a:rPr lang="en-US" sz="1400" b="1" dirty="0"/>
              <a:t>           Body of Parent class</a:t>
            </a:r>
          </a:p>
          <a:p>
            <a:pPr>
              <a:spcBef>
                <a:spcPct val="0"/>
              </a:spcBef>
              <a:buClrTx/>
              <a:buFontTx/>
              <a:buNone/>
            </a:pPr>
            <a:r>
              <a:rPr lang="en-US" sz="1400" b="1" dirty="0"/>
              <a:t>        class </a:t>
            </a:r>
            <a:r>
              <a:rPr lang="en-US" sz="1400" b="1" dirty="0" err="1"/>
              <a:t>ChildClass</a:t>
            </a:r>
            <a:r>
              <a:rPr lang="en-US" sz="1400" b="1" dirty="0"/>
              <a:t>(</a:t>
            </a:r>
            <a:r>
              <a:rPr lang="en-US" sz="1400" b="1" dirty="0" err="1"/>
              <a:t>BaseClass</a:t>
            </a:r>
            <a:r>
              <a:rPr lang="en-US" sz="1400" b="1" dirty="0"/>
              <a:t>):</a:t>
            </a:r>
          </a:p>
          <a:p>
            <a:pPr>
              <a:spcBef>
                <a:spcPct val="0"/>
              </a:spcBef>
              <a:buClrTx/>
              <a:buFontTx/>
              <a:buNone/>
            </a:pPr>
            <a:r>
              <a:rPr lang="en-US" sz="1400" b="1" dirty="0"/>
              <a:t>           Body of Child class</a:t>
            </a:r>
          </a:p>
        </p:txBody>
      </p:sp>
      <p:sp>
        <p:nvSpPr>
          <p:cNvPr id="91141" name="TextBox 1"/>
          <p:cNvSpPr txBox="1">
            <a:spLocks noChangeArrowheads="1"/>
          </p:cNvSpPr>
          <p:nvPr/>
        </p:nvSpPr>
        <p:spPr bwMode="auto">
          <a:xfrm>
            <a:off x="5638800" y="2337594"/>
            <a:ext cx="2895600" cy="160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sz="1400" dirty="0">
                <a:latin typeface="Arial" panose="020B0604020202020204" pitchFamily="34" charset="0"/>
                <a:cs typeface="Arial" panose="020B0604020202020204" pitchFamily="34" charset="0"/>
              </a:rPr>
              <a:t>Child class inherits features from the parent class where new features can be added to it. It allows use (or extension ) of methods and attributes already defined in the previous class This results in re-usability of code.</a:t>
            </a:r>
          </a:p>
        </p:txBody>
      </p:sp>
    </p:spTree>
    <p:extLst>
      <p:ext uri="{BB962C8B-B14F-4D97-AF65-F5344CB8AC3E}">
        <p14:creationId xmlns:p14="http://schemas.microsoft.com/office/powerpoint/2010/main" val="418867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t>Example of Inheritance : Parent </a:t>
            </a:r>
          </a:p>
        </p:txBody>
      </p:sp>
      <p:sp>
        <p:nvSpPr>
          <p:cNvPr id="92163" name="Content Placeholder 2"/>
          <p:cNvSpPr>
            <a:spLocks noGrp="1"/>
          </p:cNvSpPr>
          <p:nvPr>
            <p:ph idx="1"/>
          </p:nvPr>
        </p:nvSpPr>
        <p:spPr/>
        <p:txBody>
          <a:bodyPr/>
          <a:lstStyle/>
          <a:p>
            <a:pPr marL="0" indent="0">
              <a:buFont typeface="Wingdings" panose="05000000000000000000" pitchFamily="2" charset="2"/>
              <a:buNone/>
            </a:pPr>
            <a:r>
              <a:rPr lang="en-US" sz="1600" dirty="0">
                <a:latin typeface="Arial" panose="020B0604020202020204" pitchFamily="34" charset="0"/>
                <a:cs typeface="Arial" panose="020B0604020202020204" pitchFamily="34" charset="0"/>
              </a:rPr>
              <a:t>To demonstrate the use of inheritance, let us take an example. First, we will create a parent class.</a:t>
            </a:r>
          </a:p>
        </p:txBody>
      </p:sp>
      <p:sp>
        <p:nvSpPr>
          <p:cNvPr id="92164" name="TextBox 5"/>
          <p:cNvSpPr txBox="1">
            <a:spLocks noChangeArrowheads="1"/>
          </p:cNvSpPr>
          <p:nvPr/>
        </p:nvSpPr>
        <p:spPr bwMode="auto">
          <a:xfrm>
            <a:off x="1066800" y="2152649"/>
            <a:ext cx="5334000" cy="16002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sz="1400" b="1" dirty="0"/>
              <a:t>Ex: class Person:</a:t>
            </a:r>
          </a:p>
          <a:p>
            <a:pPr>
              <a:spcBef>
                <a:spcPct val="0"/>
              </a:spcBef>
              <a:buClrTx/>
              <a:buFontTx/>
              <a:buNone/>
            </a:pPr>
            <a:r>
              <a:rPr lang="en-US" sz="1400" b="1" dirty="0"/>
              <a:t>       def __</a:t>
            </a:r>
            <a:r>
              <a:rPr lang="en-US" sz="1400" b="1" dirty="0" err="1"/>
              <a:t>init</a:t>
            </a:r>
            <a:r>
              <a:rPr lang="en-US" sz="1400" b="1" dirty="0"/>
              <a:t>__(self, </a:t>
            </a:r>
            <a:r>
              <a:rPr lang="en-US" sz="1400" b="1" dirty="0" err="1"/>
              <a:t>fname</a:t>
            </a:r>
            <a:r>
              <a:rPr lang="en-US" sz="1400" b="1" dirty="0"/>
              <a:t>, </a:t>
            </a:r>
            <a:r>
              <a:rPr lang="en-US" sz="1400" b="1" dirty="0" err="1"/>
              <a:t>lname</a:t>
            </a:r>
            <a:r>
              <a:rPr lang="en-US" sz="1400" b="1" dirty="0"/>
              <a:t>):</a:t>
            </a:r>
          </a:p>
          <a:p>
            <a:pPr>
              <a:spcBef>
                <a:spcPct val="0"/>
              </a:spcBef>
              <a:buClrTx/>
              <a:buFontTx/>
              <a:buNone/>
            </a:pPr>
            <a:r>
              <a:rPr lang="en-US" sz="1400" b="1" dirty="0"/>
              <a:t>          </a:t>
            </a:r>
            <a:r>
              <a:rPr lang="en-US" sz="1400" b="1" dirty="0" err="1"/>
              <a:t>self.firstname</a:t>
            </a:r>
            <a:r>
              <a:rPr lang="en-US" sz="1400" b="1" dirty="0"/>
              <a:t> = </a:t>
            </a:r>
            <a:r>
              <a:rPr lang="en-US" sz="1400" b="1" dirty="0" err="1"/>
              <a:t>fname</a:t>
            </a:r>
            <a:endParaRPr lang="en-US" sz="1400" b="1" dirty="0"/>
          </a:p>
          <a:p>
            <a:pPr>
              <a:spcBef>
                <a:spcPct val="0"/>
              </a:spcBef>
              <a:buClrTx/>
              <a:buFontTx/>
              <a:buNone/>
            </a:pPr>
            <a:r>
              <a:rPr lang="en-US" sz="1400" b="1" dirty="0"/>
              <a:t>          </a:t>
            </a:r>
            <a:r>
              <a:rPr lang="en-US" sz="1400" b="1" dirty="0" err="1"/>
              <a:t>self.lastname</a:t>
            </a:r>
            <a:r>
              <a:rPr lang="en-US" sz="1400" b="1" dirty="0"/>
              <a:t> = </a:t>
            </a:r>
            <a:r>
              <a:rPr lang="en-US" sz="1400" b="1" dirty="0" err="1"/>
              <a:t>lname</a:t>
            </a:r>
            <a:endParaRPr lang="en-US" sz="1400" b="1" dirty="0"/>
          </a:p>
          <a:p>
            <a:pPr>
              <a:spcBef>
                <a:spcPct val="0"/>
              </a:spcBef>
              <a:buClrTx/>
              <a:buFontTx/>
              <a:buNone/>
            </a:pPr>
            <a:endParaRPr lang="en-US" sz="1400" b="1" dirty="0"/>
          </a:p>
          <a:p>
            <a:pPr>
              <a:spcBef>
                <a:spcPct val="0"/>
              </a:spcBef>
              <a:buClrTx/>
              <a:buFontTx/>
              <a:buNone/>
            </a:pPr>
            <a:r>
              <a:rPr lang="en-US" sz="1400" b="1" dirty="0"/>
              <a:t>       def </a:t>
            </a:r>
            <a:r>
              <a:rPr lang="en-US" sz="1400" b="1" dirty="0" err="1"/>
              <a:t>printname</a:t>
            </a:r>
            <a:r>
              <a:rPr lang="en-US" sz="1400" b="1" dirty="0"/>
              <a:t>(self):</a:t>
            </a:r>
          </a:p>
          <a:p>
            <a:pPr>
              <a:spcBef>
                <a:spcPct val="0"/>
              </a:spcBef>
              <a:buClrTx/>
              <a:buFontTx/>
              <a:buNone/>
            </a:pPr>
            <a:r>
              <a:rPr lang="en-US" sz="1400" b="1" dirty="0"/>
              <a:t>          print(</a:t>
            </a:r>
            <a:r>
              <a:rPr lang="en-US" sz="1400" b="1" dirty="0" err="1"/>
              <a:t>self.firstname</a:t>
            </a:r>
            <a:r>
              <a:rPr lang="en-US" sz="1400" b="1" dirty="0"/>
              <a:t>, </a:t>
            </a:r>
            <a:r>
              <a:rPr lang="en-US" sz="1400" b="1" dirty="0" err="1"/>
              <a:t>self.lastname</a:t>
            </a:r>
            <a:r>
              <a:rPr lang="en-US" sz="1400" b="1" dirty="0"/>
              <a:t>)</a:t>
            </a:r>
          </a:p>
        </p:txBody>
      </p:sp>
      <p:sp>
        <p:nvSpPr>
          <p:cNvPr id="92165" name="TextBox 1"/>
          <p:cNvSpPr txBox="1">
            <a:spLocks noChangeArrowheads="1"/>
          </p:cNvSpPr>
          <p:nvPr/>
        </p:nvSpPr>
        <p:spPr bwMode="auto">
          <a:xfrm>
            <a:off x="6858000" y="2152649"/>
            <a:ext cx="1853268" cy="160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sz="1400" dirty="0">
                <a:latin typeface="Arial" panose="020B0604020202020204" pitchFamily="34" charset="0"/>
                <a:cs typeface="Arial" panose="020B0604020202020204" pitchFamily="34" charset="0"/>
              </a:rPr>
              <a:t>The name of this parent class is “Person”. It has two attributes called “</a:t>
            </a:r>
            <a:r>
              <a:rPr lang="en-US" sz="1400" dirty="0" err="1">
                <a:latin typeface="Arial" panose="020B0604020202020204" pitchFamily="34" charset="0"/>
                <a:cs typeface="Arial" panose="020B0604020202020204" pitchFamily="34" charset="0"/>
              </a:rPr>
              <a:t>firstname</a:t>
            </a:r>
            <a:r>
              <a:rPr lang="en-US" sz="1400" dirty="0">
                <a:latin typeface="Arial" panose="020B0604020202020204" pitchFamily="34" charset="0"/>
                <a:cs typeface="Arial" panose="020B0604020202020204" pitchFamily="34" charset="0"/>
              </a:rPr>
              <a:t>” and “</a:t>
            </a:r>
            <a:r>
              <a:rPr lang="en-US" sz="1400" dirty="0" err="1">
                <a:latin typeface="Arial" panose="020B0604020202020204" pitchFamily="34" charset="0"/>
                <a:cs typeface="Arial" panose="020B0604020202020204" pitchFamily="34" charset="0"/>
              </a:rPr>
              <a:t>lastname</a:t>
            </a:r>
            <a:r>
              <a:rPr lang="en-US" sz="1400" dirty="0">
                <a:latin typeface="Arial" panose="020B0604020202020204" pitchFamily="34" charset="0"/>
                <a:cs typeface="Arial" panose="020B0604020202020204" pitchFamily="34" charset="0"/>
              </a:rPr>
              <a:t>”. It also has a print method. </a:t>
            </a:r>
          </a:p>
        </p:txBody>
      </p:sp>
    </p:spTree>
    <p:extLst>
      <p:ext uri="{BB962C8B-B14F-4D97-AF65-F5344CB8AC3E}">
        <p14:creationId xmlns:p14="http://schemas.microsoft.com/office/powerpoint/2010/main" val="276765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t>Example of Inheritance: Child </a:t>
            </a:r>
          </a:p>
        </p:txBody>
      </p:sp>
      <p:sp>
        <p:nvSpPr>
          <p:cNvPr id="93187" name="Content Placeholder 2"/>
          <p:cNvSpPr>
            <a:spLocks noGrp="1"/>
          </p:cNvSpPr>
          <p:nvPr>
            <p:ph idx="1"/>
          </p:nvPr>
        </p:nvSpPr>
        <p:spPr/>
        <p:txBody>
          <a:bodyPr/>
          <a:lstStyle/>
          <a:p>
            <a:pPr marL="0" indent="0">
              <a:buFont typeface="Wingdings" panose="05000000000000000000" pitchFamily="2" charset="2"/>
              <a:buNone/>
            </a:pPr>
            <a:r>
              <a:rPr lang="en-US" sz="1600">
                <a:latin typeface="Arial" panose="020B0604020202020204" pitchFamily="34" charset="0"/>
                <a:cs typeface="Arial" panose="020B0604020202020204" pitchFamily="34" charset="0"/>
              </a:rPr>
              <a:t>To create a class that inherits the functionality of another class, the parent class is sent as a parameter in child class.</a:t>
            </a:r>
          </a:p>
        </p:txBody>
      </p:sp>
      <p:sp>
        <p:nvSpPr>
          <p:cNvPr id="93188" name="TextBox 5"/>
          <p:cNvSpPr txBox="1">
            <a:spLocks noChangeArrowheads="1"/>
          </p:cNvSpPr>
          <p:nvPr/>
        </p:nvSpPr>
        <p:spPr bwMode="auto">
          <a:xfrm>
            <a:off x="1029225" y="2362200"/>
            <a:ext cx="5029200" cy="7381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sz="1400" b="1" dirty="0"/>
              <a:t>Ex: class Student(Person):</a:t>
            </a:r>
          </a:p>
          <a:p>
            <a:pPr>
              <a:spcBef>
                <a:spcPct val="0"/>
              </a:spcBef>
              <a:buClrTx/>
              <a:buFontTx/>
              <a:buNone/>
            </a:pPr>
            <a:r>
              <a:rPr lang="en-US" sz="1400" b="1" dirty="0"/>
              <a:t>       def __</a:t>
            </a:r>
            <a:r>
              <a:rPr lang="en-US" sz="1400" b="1" dirty="0" err="1"/>
              <a:t>init</a:t>
            </a:r>
            <a:r>
              <a:rPr lang="en-US" sz="1400" b="1" dirty="0"/>
              <a:t>__(self, </a:t>
            </a:r>
            <a:r>
              <a:rPr lang="en-US" sz="1400" b="1" dirty="0" err="1"/>
              <a:t>fname</a:t>
            </a:r>
            <a:r>
              <a:rPr lang="en-US" sz="1400" b="1" dirty="0"/>
              <a:t>, </a:t>
            </a:r>
            <a:r>
              <a:rPr lang="en-US" sz="1400" b="1" dirty="0" err="1"/>
              <a:t>lname</a:t>
            </a:r>
            <a:r>
              <a:rPr lang="en-US" sz="1400" b="1" dirty="0"/>
              <a:t>):</a:t>
            </a:r>
          </a:p>
          <a:p>
            <a:pPr>
              <a:spcBef>
                <a:spcPct val="0"/>
              </a:spcBef>
              <a:buClrTx/>
              <a:buFontTx/>
              <a:buNone/>
            </a:pPr>
            <a:r>
              <a:rPr lang="en-US" sz="1400" b="1" dirty="0"/>
              <a:t>          Person.__</a:t>
            </a:r>
            <a:r>
              <a:rPr lang="en-US" sz="1400" b="1" dirty="0" err="1"/>
              <a:t>init</a:t>
            </a:r>
            <a:r>
              <a:rPr lang="en-US" sz="1400" b="1" dirty="0"/>
              <a:t>__(self, </a:t>
            </a:r>
            <a:r>
              <a:rPr lang="en-US" sz="1400" b="1" dirty="0" err="1"/>
              <a:t>fname</a:t>
            </a:r>
            <a:r>
              <a:rPr lang="en-US" sz="1400" b="1" dirty="0"/>
              <a:t>, </a:t>
            </a:r>
            <a:r>
              <a:rPr lang="en-US" sz="1400" b="1" dirty="0" err="1"/>
              <a:t>lname</a:t>
            </a:r>
            <a:r>
              <a:rPr lang="en-US" sz="1400" b="1" dirty="0"/>
              <a:t>)</a:t>
            </a:r>
          </a:p>
        </p:txBody>
      </p:sp>
      <p:sp>
        <p:nvSpPr>
          <p:cNvPr id="93189" name="TextBox 1"/>
          <p:cNvSpPr txBox="1">
            <a:spLocks noChangeArrowheads="1"/>
          </p:cNvSpPr>
          <p:nvPr/>
        </p:nvSpPr>
        <p:spPr bwMode="auto">
          <a:xfrm>
            <a:off x="6401849" y="1905000"/>
            <a:ext cx="2438400" cy="2031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sz="1400" dirty="0">
                <a:latin typeface="Arial" panose="020B0604020202020204" pitchFamily="34" charset="0"/>
                <a:cs typeface="Arial" panose="020B0604020202020204" pitchFamily="34" charset="0"/>
              </a:rPr>
              <a:t>Notice that  </a:t>
            </a:r>
            <a:r>
              <a:rPr lang="en-US" sz="1400" i="1" dirty="0">
                <a:latin typeface="Arial" panose="020B0604020202020204" pitchFamily="34" charset="0"/>
                <a:cs typeface="Arial" panose="020B0604020202020204" pitchFamily="34" charset="0"/>
              </a:rPr>
              <a:t>_</a:t>
            </a:r>
            <a:r>
              <a:rPr lang="en-US" sz="1400" i="1" dirty="0" err="1">
                <a:latin typeface="Arial" panose="020B0604020202020204" pitchFamily="34" charset="0"/>
                <a:cs typeface="Arial" panose="020B0604020202020204" pitchFamily="34" charset="0"/>
              </a:rPr>
              <a:t>init</a:t>
            </a:r>
            <a:r>
              <a:rPr lang="en-US" sz="1400" i="1" dirty="0">
                <a:latin typeface="Arial" panose="020B0604020202020204" pitchFamily="34" charset="0"/>
                <a:cs typeface="Arial" panose="020B0604020202020204" pitchFamily="34" charset="0"/>
              </a:rPr>
              <a:t>_() </a:t>
            </a:r>
            <a:r>
              <a:rPr lang="en-US" sz="1400" dirty="0">
                <a:latin typeface="Arial" panose="020B0604020202020204" pitchFamily="34" charset="0"/>
                <a:cs typeface="Arial" panose="020B0604020202020204" pitchFamily="34" charset="0"/>
              </a:rPr>
              <a:t>method was defined in both classes, “Person” and “Student”. When this happens, the method in the child class overrides that in the parent class. This is to say, the </a:t>
            </a:r>
            <a:r>
              <a:rPr lang="en-US" sz="1400" i="1" dirty="0">
                <a:latin typeface="Arial" panose="020B0604020202020204" pitchFamily="34" charset="0"/>
                <a:cs typeface="Arial" panose="020B0604020202020204" pitchFamily="34" charset="0"/>
              </a:rPr>
              <a:t>_</a:t>
            </a:r>
            <a:r>
              <a:rPr lang="en-US" sz="1400" i="1" dirty="0" err="1">
                <a:latin typeface="Arial" panose="020B0604020202020204" pitchFamily="34" charset="0"/>
                <a:cs typeface="Arial" panose="020B0604020202020204" pitchFamily="34" charset="0"/>
              </a:rPr>
              <a:t>init</a:t>
            </a:r>
            <a:r>
              <a:rPr lang="en-US" sz="1400" i="1" dirty="0">
                <a:latin typeface="Arial" panose="020B0604020202020204" pitchFamily="34" charset="0"/>
                <a:cs typeface="Arial" panose="020B0604020202020204" pitchFamily="34" charset="0"/>
              </a:rPr>
              <a:t>_()</a:t>
            </a:r>
            <a:r>
              <a:rPr lang="en-US" sz="1400" dirty="0">
                <a:latin typeface="Arial" panose="020B0604020202020204" pitchFamily="34" charset="0"/>
                <a:cs typeface="Arial" panose="020B0604020202020204" pitchFamily="34" charset="0"/>
              </a:rPr>
              <a:t> in Student gets preference over Person.</a:t>
            </a:r>
          </a:p>
        </p:txBody>
      </p:sp>
    </p:spTree>
    <p:extLst>
      <p:ext uri="{BB962C8B-B14F-4D97-AF65-F5344CB8AC3E}">
        <p14:creationId xmlns:p14="http://schemas.microsoft.com/office/powerpoint/2010/main" val="4275617804"/>
      </p:ext>
    </p:extLst>
  </p:cSld>
  <p:clrMapOvr>
    <a:masterClrMapping/>
  </p:clrMapOvr>
</p:sld>
</file>

<file path=ppt/theme/theme1.xml><?xml version="1.0" encoding="utf-8"?>
<a:theme xmlns:a="http://schemas.openxmlformats.org/drawingml/2006/main" name="Advanced Programming">
  <a:themeElements>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Advanced Programming">
      <a:majorFont>
        <a:latin typeface="Comic Sans MS"/>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dvanced Programm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vanced Programm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vanced Programm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vanced Programm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vanced Programm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vanced Programm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7457</TotalTime>
  <Words>2395</Words>
  <Application>Microsoft Macintosh PowerPoint</Application>
  <PresentationFormat>On-screen Show (4:3)</PresentationFormat>
  <Paragraphs>258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Comic Sans MS</vt:lpstr>
      <vt:lpstr>Courier New</vt:lpstr>
      <vt:lpstr>Times New Roman</vt:lpstr>
      <vt:lpstr>Wingdings</vt:lpstr>
      <vt:lpstr>Advanced Programming</vt:lpstr>
      <vt:lpstr>Table of Contents</vt:lpstr>
      <vt:lpstr>Python Class</vt:lpstr>
      <vt:lpstr>Structure of Class</vt:lpstr>
      <vt:lpstr>Class Example</vt:lpstr>
      <vt:lpstr>Class Example Cont.</vt:lpstr>
      <vt:lpstr>Class Example Cont.</vt:lpstr>
      <vt:lpstr>Inheritance Syntax</vt:lpstr>
      <vt:lpstr>Example of Inheritance : Parent </vt:lpstr>
      <vt:lpstr>Example of Inheritance: Child </vt:lpstr>
      <vt:lpstr>Example of Inheritance: All Together </vt:lpstr>
      <vt:lpstr>Importing Modules</vt:lpstr>
      <vt:lpstr>Creating Modules</vt:lpstr>
      <vt:lpstr>Importing Modules in Different Folders</vt:lpstr>
      <vt:lpstr>Handling Files</vt:lpstr>
      <vt:lpstr>Reading Files</vt:lpstr>
      <vt:lpstr>Other Useful Functions</vt:lpstr>
      <vt:lpstr>Exception Handling: Try, Except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dc:creator>
  <cp:lastModifiedBy>Sadia Afrin</cp:lastModifiedBy>
  <cp:revision>729</cp:revision>
  <dcterms:created xsi:type="dcterms:W3CDTF">1601-01-01T00:00:00Z</dcterms:created>
  <dcterms:modified xsi:type="dcterms:W3CDTF">2021-08-20T17:43:16Z</dcterms:modified>
</cp:coreProperties>
</file>