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6" r:id="rId2"/>
    <p:sldId id="456" r:id="rId3"/>
    <p:sldId id="324" r:id="rId4"/>
    <p:sldId id="475" r:id="rId5"/>
    <p:sldId id="323" r:id="rId6"/>
    <p:sldId id="263" r:id="rId7"/>
    <p:sldId id="264" r:id="rId8"/>
    <p:sldId id="333" r:id="rId9"/>
    <p:sldId id="352" r:id="rId10"/>
    <p:sldId id="357" r:id="rId11"/>
    <p:sldId id="360" r:id="rId12"/>
    <p:sldId id="361" r:id="rId13"/>
    <p:sldId id="425" r:id="rId14"/>
    <p:sldId id="474" r:id="rId15"/>
    <p:sldId id="429" r:id="rId16"/>
    <p:sldId id="427" r:id="rId17"/>
    <p:sldId id="428" r:id="rId18"/>
    <p:sldId id="430" r:id="rId19"/>
    <p:sldId id="431" r:id="rId20"/>
    <p:sldId id="432" r:id="rId21"/>
    <p:sldId id="433" r:id="rId22"/>
    <p:sldId id="434" r:id="rId23"/>
    <p:sldId id="435" r:id="rId24"/>
    <p:sldId id="436" r:id="rId25"/>
    <p:sldId id="437" r:id="rId26"/>
    <p:sldId id="439" r:id="rId27"/>
    <p:sldId id="438" r:id="rId28"/>
    <p:sldId id="457"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Delarosa Quiros" initials="JDQ" lastIdx="123" clrIdx="0"/>
  <p:cmAuthor id="2" name="Boring, Hannah" initials="BH" lastIdx="17" clrIdx="1">
    <p:extLst>
      <p:ext uri="{19B8F6BF-5375-455C-9EA6-DF929625EA0E}">
        <p15:presenceInfo xmlns:p15="http://schemas.microsoft.com/office/powerpoint/2012/main" userId="S::hannahboring@tamu.edu::a6958237-c3d5-43de-ae14-630efd34a2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800000"/>
    <a:srgbClr val="E5E5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1CCE8-72B7-DE4D-D9BF-727105BF804A}" v="5" dt="2021-07-15T03:58:28.102"/>
    <p1510:client id="{8D7F55CF-9A08-E784-A1FE-12A8AD61ADBF}" v="2" dt="2021-07-01T20:15:39.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0929"/>
  </p:normalViewPr>
  <p:slideViewPr>
    <p:cSldViewPr>
      <p:cViewPr varScale="1">
        <p:scale>
          <a:sx n="127" d="100"/>
          <a:sy n="127" d="100"/>
        </p:scale>
        <p:origin x="106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Delarosa Quiros" userId="S::mjy509@utsa.edu::29f84263-b40e-4388-94b4-b478ed1fdd01" providerId="AD" clId="Web-{8D7F55CF-9A08-E784-A1FE-12A8AD61ADBF}"/>
    <pc:docChg chg="modSld">
      <pc:chgData name="Javier Delarosa Quiros" userId="S::mjy509@utsa.edu::29f84263-b40e-4388-94b4-b478ed1fdd01" providerId="AD" clId="Web-{8D7F55CF-9A08-E784-A1FE-12A8AD61ADBF}" dt="2021-07-01T20:15:38.462" v="0" actId="20577"/>
      <pc:docMkLst>
        <pc:docMk/>
      </pc:docMkLst>
      <pc:sldChg chg="modSp">
        <pc:chgData name="Javier Delarosa Quiros" userId="S::mjy509@utsa.edu::29f84263-b40e-4388-94b4-b478ed1fdd01" providerId="AD" clId="Web-{8D7F55CF-9A08-E784-A1FE-12A8AD61ADBF}" dt="2021-07-01T20:15:38.462" v="0" actId="20577"/>
        <pc:sldMkLst>
          <pc:docMk/>
          <pc:sldMk cId="0" sldId="425"/>
        </pc:sldMkLst>
        <pc:spChg chg="mod">
          <ac:chgData name="Javier Delarosa Quiros" userId="S::mjy509@utsa.edu::29f84263-b40e-4388-94b4-b478ed1fdd01" providerId="AD" clId="Web-{8D7F55CF-9A08-E784-A1FE-12A8AD61ADBF}" dt="2021-07-01T20:15:38.462" v="0" actId="20577"/>
          <ac:spMkLst>
            <pc:docMk/>
            <pc:sldMk cId="0" sldId="425"/>
            <ac:spMk id="21507" creationId="{00000000-0000-0000-0000-000000000000}"/>
          </ac:spMkLst>
        </pc:spChg>
      </pc:sldChg>
    </pc:docChg>
  </pc:docChgLst>
  <pc:docChgLst>
    <pc:chgData name="Javier Delarosa Quiros" userId="S::mjy509@utsa.edu::29f84263-b40e-4388-94b4-b478ed1fdd01" providerId="AD" clId="Web-{5D81CCE8-72B7-DE4D-D9BF-727105BF804A}"/>
    <pc:docChg chg="modSld">
      <pc:chgData name="Javier Delarosa Quiros" userId="S::mjy509@utsa.edu::29f84263-b40e-4388-94b4-b478ed1fdd01" providerId="AD" clId="Web-{5D81CCE8-72B7-DE4D-D9BF-727105BF804A}" dt="2021-07-15T03:58:26.930" v="2" actId="20577"/>
      <pc:docMkLst>
        <pc:docMk/>
      </pc:docMkLst>
      <pc:sldChg chg="modSp">
        <pc:chgData name="Javier Delarosa Quiros" userId="S::mjy509@utsa.edu::29f84263-b40e-4388-94b4-b478ed1fdd01" providerId="AD" clId="Web-{5D81CCE8-72B7-DE4D-D9BF-727105BF804A}" dt="2021-07-15T03:58:03.070" v="1" actId="20577"/>
        <pc:sldMkLst>
          <pc:docMk/>
          <pc:sldMk cId="0" sldId="352"/>
        </pc:sldMkLst>
        <pc:spChg chg="mod">
          <ac:chgData name="Javier Delarosa Quiros" userId="S::mjy509@utsa.edu::29f84263-b40e-4388-94b4-b478ed1fdd01" providerId="AD" clId="Web-{5D81CCE8-72B7-DE4D-D9BF-727105BF804A}" dt="2021-07-15T03:58:03.070" v="1" actId="20577"/>
          <ac:spMkLst>
            <pc:docMk/>
            <pc:sldMk cId="0" sldId="352"/>
            <ac:spMk id="16387" creationId="{00000000-0000-0000-0000-000000000000}"/>
          </ac:spMkLst>
        </pc:spChg>
      </pc:sldChg>
      <pc:sldChg chg="modSp">
        <pc:chgData name="Javier Delarosa Quiros" userId="S::mjy509@utsa.edu::29f84263-b40e-4388-94b4-b478ed1fdd01" providerId="AD" clId="Web-{5D81CCE8-72B7-DE4D-D9BF-727105BF804A}" dt="2021-07-15T03:58:26.930" v="2" actId="20577"/>
        <pc:sldMkLst>
          <pc:docMk/>
          <pc:sldMk cId="0" sldId="437"/>
        </pc:sldMkLst>
        <pc:spChg chg="mod">
          <ac:chgData name="Javier Delarosa Quiros" userId="S::mjy509@utsa.edu::29f84263-b40e-4388-94b4-b478ed1fdd01" providerId="AD" clId="Web-{5D81CCE8-72B7-DE4D-D9BF-727105BF804A}" dt="2021-07-15T03:58:26.930" v="2" actId="20577"/>
          <ac:spMkLst>
            <pc:docMk/>
            <pc:sldMk cId="0" sldId="437"/>
            <ac:spMk id="4096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4096C47-E5A1-45C7-95D4-AA193EF05A0C}" type="datetimeFigureOut">
              <a:rPr lang="en-US"/>
              <a:pPr>
                <a:defRPr/>
              </a:pPr>
              <a:t>8/19/21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B8A62E-E917-44C5-AE56-5B373C293D42}" type="slidenum">
              <a:rPr lang="en-US" altLang="en-US"/>
              <a:pPr/>
              <a:t>‹#›</a:t>
            </a:fld>
            <a:endParaRPr lang="en-US" altLang="en-US"/>
          </a:p>
        </p:txBody>
      </p:sp>
    </p:spTree>
    <p:extLst>
      <p:ext uri="{BB962C8B-B14F-4D97-AF65-F5344CB8AC3E}">
        <p14:creationId xmlns:p14="http://schemas.microsoft.com/office/powerpoint/2010/main" val="76580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lvl1pPr>
              <a:defRPr>
                <a:latin typeface="Arial" panose="020B0604020202020204" pitchFamily="34" charset="0"/>
                <a:cs typeface="Arial" panose="020B0604020202020204" pitchFamily="34" charset="0"/>
              </a:defRPr>
            </a:lvl1pPr>
          </a:lstStyle>
          <a:p>
            <a:pPr lvl="0"/>
            <a:r>
              <a:rPr lang="en-US" noProof="0" dirty="0"/>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atin typeface="Courier New" panose="02070309020205020404" pitchFamily="49" charset="0"/>
                <a:cs typeface="Courier New" panose="02070309020205020404" pitchFamily="49" charset="0"/>
              </a:defRPr>
            </a:lvl1pPr>
          </a:lstStyle>
          <a:p>
            <a:pPr lvl="0"/>
            <a:r>
              <a:rPr lang="en-US" noProof="0"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3D0F9595-C262-42AF-BFFA-8424C316CF68}" type="datetime5">
              <a:rPr lang="en-US"/>
              <a:pPr>
                <a:defRPr/>
              </a:pPr>
              <a:t>19-Aug-21</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Advanced Programming</a:t>
            </a:r>
          </a:p>
          <a:p>
            <a:pPr>
              <a:defRPr/>
            </a:pPr>
            <a:r>
              <a:rPr lang="en-US"/>
              <a:t>Spring 2002</a:t>
            </a:r>
          </a:p>
        </p:txBody>
      </p:sp>
    </p:spTree>
    <p:extLst>
      <p:ext uri="{BB962C8B-B14F-4D97-AF65-F5344CB8AC3E}">
        <p14:creationId xmlns:p14="http://schemas.microsoft.com/office/powerpoint/2010/main" val="42495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6FCABA7-B279-4B8D-A4CE-C64F3D67E4CE}" type="datetime5">
              <a:rPr lang="en-US"/>
              <a:pPr>
                <a:defRPr/>
              </a:pPr>
              <a:t>19-Aug-21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B56BA748-C873-4536-BE29-C3F60355F21C}" type="slidenum">
              <a:rPr lang="en-US" altLang="en-US"/>
              <a:pPr/>
              <a:t>‹#›</a:t>
            </a:fld>
            <a:endParaRPr lang="en-US" altLang="en-US"/>
          </a:p>
        </p:txBody>
      </p:sp>
    </p:spTree>
    <p:extLst>
      <p:ext uri="{BB962C8B-B14F-4D97-AF65-F5344CB8AC3E}">
        <p14:creationId xmlns:p14="http://schemas.microsoft.com/office/powerpoint/2010/main" val="156872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3B6654E-B586-4BAE-9AB2-3880955BBF4F}" type="datetime5">
              <a:rPr lang="en-US"/>
              <a:pPr>
                <a:defRPr/>
              </a:pPr>
              <a:t>19-Aug-21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CFADDC2A-B487-406F-B980-465ED66BE4F5}" type="slidenum">
              <a:rPr lang="en-US" altLang="en-US"/>
              <a:pPr/>
              <a:t>‹#›</a:t>
            </a:fld>
            <a:endParaRPr lang="en-US" altLang="en-US"/>
          </a:p>
        </p:txBody>
      </p:sp>
    </p:spTree>
    <p:extLst>
      <p:ext uri="{BB962C8B-B14F-4D97-AF65-F5344CB8AC3E}">
        <p14:creationId xmlns:p14="http://schemas.microsoft.com/office/powerpoint/2010/main" val="371152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buClrTx/>
              <a:defRPr sz="2000"/>
            </a:lvl1pPr>
            <a:lvl2pPr>
              <a:buClrTx/>
              <a:defRPr sz="1600"/>
            </a:lvl2pPr>
            <a:lvl3pPr>
              <a:buClrTx/>
              <a:defRPr/>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B21B4A43-FFD6-4DD0-A7A2-FBC964B313F9}" type="datetime5">
              <a:rPr lang="en-US"/>
              <a:pPr>
                <a:defRPr/>
              </a:pPr>
              <a:t>19-Aug-21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527FA47D-4130-4E5F-A0E1-EC3EDDD7803F}" type="slidenum">
              <a:rPr lang="en-US" altLang="en-US"/>
              <a:pPr/>
              <a:t>‹#›</a:t>
            </a:fld>
            <a:endParaRPr lang="en-US" altLang="en-US"/>
          </a:p>
        </p:txBody>
      </p:sp>
    </p:spTree>
    <p:extLst>
      <p:ext uri="{BB962C8B-B14F-4D97-AF65-F5344CB8AC3E}">
        <p14:creationId xmlns:p14="http://schemas.microsoft.com/office/powerpoint/2010/main" val="217432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C3235DF-B0A4-416E-89F1-3475B11CC471}" type="datetime5">
              <a:rPr lang="en-US"/>
              <a:pPr>
                <a:defRPr/>
              </a:pPr>
              <a:t>19-Aug-21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F2ED78B9-6D11-4A45-B8BF-406A08115B08}" type="slidenum">
              <a:rPr lang="en-US" altLang="en-US"/>
              <a:pPr/>
              <a:t>‹#›</a:t>
            </a:fld>
            <a:endParaRPr lang="en-US" altLang="en-US"/>
          </a:p>
        </p:txBody>
      </p:sp>
    </p:spTree>
    <p:extLst>
      <p:ext uri="{BB962C8B-B14F-4D97-AF65-F5344CB8AC3E}">
        <p14:creationId xmlns:p14="http://schemas.microsoft.com/office/powerpoint/2010/main" val="210984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645E7C5-5EBE-4D4B-8184-A9A331F5A4E7}" type="datetime5">
              <a:rPr lang="en-US"/>
              <a:pPr>
                <a:defRPr/>
              </a:pPr>
              <a:t>19-Aug-21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D28911A-FEC9-4EC5-8F24-BC111C29A6C5}" type="slidenum">
              <a:rPr lang="en-US" altLang="en-US"/>
              <a:pPr/>
              <a:t>‹#›</a:t>
            </a:fld>
            <a:endParaRPr lang="en-US" altLang="en-US"/>
          </a:p>
        </p:txBody>
      </p:sp>
    </p:spTree>
    <p:extLst>
      <p:ext uri="{BB962C8B-B14F-4D97-AF65-F5344CB8AC3E}">
        <p14:creationId xmlns:p14="http://schemas.microsoft.com/office/powerpoint/2010/main" val="340999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EDF73BD-E872-48C0-8BD5-3B6F66CAB115}" type="datetime5">
              <a:rPr lang="en-US"/>
              <a:pPr>
                <a:defRPr/>
              </a:pPr>
              <a:t>19-Aug-21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9" name="Rectangle 6"/>
          <p:cNvSpPr>
            <a:spLocks noGrp="1" noChangeArrowheads="1"/>
          </p:cNvSpPr>
          <p:nvPr>
            <p:ph type="sldNum" sz="quarter" idx="12"/>
          </p:nvPr>
        </p:nvSpPr>
        <p:spPr>
          <a:ln/>
        </p:spPr>
        <p:txBody>
          <a:bodyPr/>
          <a:lstStyle>
            <a:lvl1pPr>
              <a:defRPr/>
            </a:lvl1pPr>
          </a:lstStyle>
          <a:p>
            <a:fld id="{08643DC5-4533-4FF4-8CB8-067B64B9A493}" type="slidenum">
              <a:rPr lang="en-US" altLang="en-US"/>
              <a:pPr/>
              <a:t>‹#›</a:t>
            </a:fld>
            <a:endParaRPr lang="en-US" altLang="en-US"/>
          </a:p>
        </p:txBody>
      </p:sp>
    </p:spTree>
    <p:extLst>
      <p:ext uri="{BB962C8B-B14F-4D97-AF65-F5344CB8AC3E}">
        <p14:creationId xmlns:p14="http://schemas.microsoft.com/office/powerpoint/2010/main" val="144464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B8BCEBE6-AD25-4C5E-9DD6-2E305B1794AF}" type="datetime5">
              <a:rPr lang="en-US"/>
              <a:pPr>
                <a:defRPr/>
              </a:pPr>
              <a:t>19-Aug-21</a:t>
            </a:fld>
            <a:endParaRPr lang="en-US"/>
          </a:p>
        </p:txBody>
      </p:sp>
      <p:sp>
        <p:nvSpPr>
          <p:cNvPr id="4" name="Rectangle 5"/>
          <p:cNvSpPr>
            <a:spLocks noGrp="1" noChangeArrowheads="1"/>
          </p:cNvSpPr>
          <p:nvPr>
            <p:ph type="ftr" sz="quarter" idx="11"/>
          </p:nvPr>
        </p:nvSpPr>
        <p:spPr/>
        <p:txBody>
          <a:bodyPr/>
          <a:lstStyle>
            <a:lvl1pPr>
              <a:defRPr>
                <a:latin typeface="Courier New" panose="02070309020205020404" pitchFamily="49" charset="0"/>
                <a:cs typeface="Courier New" panose="02070309020205020404" pitchFamily="49" charset="0"/>
              </a:defRPr>
            </a:lvl1pPr>
          </a:lstStyle>
          <a:p>
            <a:pPr>
              <a:defRPr/>
            </a:pPr>
            <a:r>
              <a:rPr lang="en-US"/>
              <a:t>Advanced Programming</a:t>
            </a:r>
          </a:p>
          <a:p>
            <a:pPr>
              <a:defRPr/>
            </a:pPr>
            <a:r>
              <a:rPr lang="en-US"/>
              <a:t>Spring 2002</a:t>
            </a:r>
          </a:p>
        </p:txBody>
      </p:sp>
      <p:sp>
        <p:nvSpPr>
          <p:cNvPr id="5" name="Rectangle 6"/>
          <p:cNvSpPr>
            <a:spLocks noGrp="1" noChangeArrowheads="1"/>
          </p:cNvSpPr>
          <p:nvPr>
            <p:ph type="sldNum" sz="quarter" idx="12"/>
          </p:nvPr>
        </p:nvSpPr>
        <p:spPr/>
        <p:txBody>
          <a:bodyPr/>
          <a:lstStyle>
            <a:lvl1pPr>
              <a:defRPr/>
            </a:lvl1pPr>
          </a:lstStyle>
          <a:p>
            <a:fld id="{32956A24-BBEB-4249-89FA-D3FF0D0F1DE6}" type="slidenum">
              <a:rPr lang="en-US" altLang="en-US"/>
              <a:pPr/>
              <a:t>‹#›</a:t>
            </a:fld>
            <a:endParaRPr lang="en-US" altLang="en-US"/>
          </a:p>
        </p:txBody>
      </p:sp>
    </p:spTree>
    <p:extLst>
      <p:ext uri="{BB962C8B-B14F-4D97-AF65-F5344CB8AC3E}">
        <p14:creationId xmlns:p14="http://schemas.microsoft.com/office/powerpoint/2010/main" val="225912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87DD773-6155-426E-A7BD-9CDBD08C2C04}" type="datetime5">
              <a:rPr lang="en-US"/>
              <a:pPr>
                <a:defRPr/>
              </a:pPr>
              <a:t>19-Aug-21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4" name="Rectangle 6"/>
          <p:cNvSpPr>
            <a:spLocks noGrp="1" noChangeArrowheads="1"/>
          </p:cNvSpPr>
          <p:nvPr>
            <p:ph type="sldNum" sz="quarter" idx="12"/>
          </p:nvPr>
        </p:nvSpPr>
        <p:spPr>
          <a:ln/>
        </p:spPr>
        <p:txBody>
          <a:bodyPr/>
          <a:lstStyle>
            <a:lvl1pPr>
              <a:defRPr/>
            </a:lvl1pPr>
          </a:lstStyle>
          <a:p>
            <a:fld id="{A348D7BE-904C-4255-9C20-3335A13D18B2}" type="slidenum">
              <a:rPr lang="en-US" altLang="en-US"/>
              <a:pPr/>
              <a:t>‹#›</a:t>
            </a:fld>
            <a:endParaRPr lang="en-US" altLang="en-US"/>
          </a:p>
        </p:txBody>
      </p:sp>
    </p:spTree>
    <p:extLst>
      <p:ext uri="{BB962C8B-B14F-4D97-AF65-F5344CB8AC3E}">
        <p14:creationId xmlns:p14="http://schemas.microsoft.com/office/powerpoint/2010/main" val="24307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E062507-578D-4CA1-A40C-809403966EBB}" type="datetime5">
              <a:rPr lang="en-US"/>
              <a:pPr>
                <a:defRPr/>
              </a:pPr>
              <a:t>19-Aug-21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17894CD9-B6B6-4437-A626-59B02EAF8054}" type="slidenum">
              <a:rPr lang="en-US" altLang="en-US"/>
              <a:pPr/>
              <a:t>‹#›</a:t>
            </a:fld>
            <a:endParaRPr lang="en-US" altLang="en-US"/>
          </a:p>
        </p:txBody>
      </p:sp>
    </p:spTree>
    <p:extLst>
      <p:ext uri="{BB962C8B-B14F-4D97-AF65-F5344CB8AC3E}">
        <p14:creationId xmlns:p14="http://schemas.microsoft.com/office/powerpoint/2010/main" val="3404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3360EB3-8E65-4CA7-BA5D-1C053B693AAC}" type="datetime5">
              <a:rPr lang="en-US"/>
              <a:pPr>
                <a:defRPr/>
              </a:pPr>
              <a:t>19-Aug-21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4C7AF7A-2224-4078-B4E1-B448E809A71E}" type="slidenum">
              <a:rPr lang="en-US" altLang="en-US"/>
              <a:pPr/>
              <a:t>‹#›</a:t>
            </a:fld>
            <a:endParaRPr lang="en-US" altLang="en-US"/>
          </a:p>
        </p:txBody>
      </p:sp>
    </p:spTree>
    <p:extLst>
      <p:ext uri="{BB962C8B-B14F-4D97-AF65-F5344CB8AC3E}">
        <p14:creationId xmlns:p14="http://schemas.microsoft.com/office/powerpoint/2010/main" val="2194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A15601A3-2390-4F57-8CB9-49C222A1307A}" type="datetime5">
              <a:rPr lang="en-US"/>
              <a:pPr>
                <a:defRPr/>
              </a:pPr>
              <a:t>19-Aug-21</a:t>
            </a:fld>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Advanced Programming</a:t>
            </a:r>
          </a:p>
          <a:p>
            <a:pPr>
              <a:defRPr/>
            </a:pPr>
            <a:r>
              <a:rPr lang="en-US"/>
              <a:t>Spring 2002</a:t>
            </a: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606CEA8-885A-4017-8E62-B55C229257A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9" r:id="rId1"/>
    <p:sldLayoutId id="2147483840" r:id="rId2"/>
    <p:sldLayoutId id="2147483841" r:id="rId3"/>
    <p:sldLayoutId id="2147483842" r:id="rId4"/>
    <p:sldLayoutId id="2147483843" r:id="rId5"/>
    <p:sldLayoutId id="2147483850" r:id="rId6"/>
    <p:sldLayoutId id="2147483844" r:id="rId7"/>
    <p:sldLayoutId id="2147483845" r:id="rId8"/>
    <p:sldLayoutId id="2147483846" r:id="rId9"/>
    <p:sldLayoutId id="2147483847" r:id="rId10"/>
    <p:sldLayoutId id="2147483848" r:id="rId11"/>
  </p:sldLayoutIdLst>
  <p:hf sldNum="0" hdr="0"/>
  <p:txStyles>
    <p:titleStyle>
      <a:lvl1pPr algn="ctr" rtl="0" eaLnBrk="0" fontAlgn="base" hangingPunct="0">
        <a:spcBef>
          <a:spcPct val="0"/>
        </a:spcBef>
        <a:spcAft>
          <a:spcPct val="0"/>
        </a:spcAft>
        <a:defRPr sz="4400" kern="12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Comic Sans MS" panose="030F0702030302020204" pitchFamily="66" charset="0"/>
        </a:defRPr>
      </a:lvl6pPr>
      <a:lvl7pPr marL="914400" algn="ctr" rtl="0" fontAlgn="base">
        <a:spcBef>
          <a:spcPct val="0"/>
        </a:spcBef>
        <a:spcAft>
          <a:spcPct val="0"/>
        </a:spcAft>
        <a:defRPr sz="4400">
          <a:solidFill>
            <a:schemeClr val="tx2"/>
          </a:solidFill>
          <a:latin typeface="Comic Sans MS" panose="030F0702030302020204" pitchFamily="66" charset="0"/>
        </a:defRPr>
      </a:lvl7pPr>
      <a:lvl8pPr marL="1371600" algn="ctr" rtl="0" fontAlgn="base">
        <a:spcBef>
          <a:spcPct val="0"/>
        </a:spcBef>
        <a:spcAft>
          <a:spcPct val="0"/>
        </a:spcAft>
        <a:defRPr sz="4400">
          <a:solidFill>
            <a:schemeClr val="tx2"/>
          </a:solidFill>
          <a:latin typeface="Comic Sans MS" panose="030F0702030302020204" pitchFamily="66" charset="0"/>
        </a:defRPr>
      </a:lvl8pPr>
      <a:lvl9pPr marL="1828800" algn="ctr" rtl="0" fontAlgn="base">
        <a:spcBef>
          <a:spcPct val="0"/>
        </a:spcBef>
        <a:spcAft>
          <a:spcPct val="0"/>
        </a:spcAft>
        <a:defRPr sz="44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kern="1200">
          <a:solidFill>
            <a:schemeClr val="tx1"/>
          </a:solidFill>
          <a:latin typeface="Courier New" panose="02070309020205020404" pitchFamily="49" charset="0"/>
          <a:ea typeface="+mn-ea"/>
          <a:cs typeface="Courier New" panose="02070309020205020404" pitchFamily="49" charset="0"/>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kern="1200">
          <a:solidFill>
            <a:schemeClr val="tx1"/>
          </a:solidFill>
          <a:latin typeface="Courier New" panose="02070309020205020404" pitchFamily="49" charset="0"/>
          <a:ea typeface="+mn-ea"/>
          <a:cs typeface="Courier New" panose="02070309020205020404" pitchFamily="49" charset="0"/>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Courier New" panose="02070309020205020404" pitchFamily="49" charset="0"/>
          <a:ea typeface="+mn-ea"/>
          <a:cs typeface="Courier New" panose="02070309020205020404" pitchFamily="49" charset="0"/>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en-US"/>
              <a:t>Python</a:t>
            </a:r>
          </a:p>
        </p:txBody>
      </p:sp>
      <p:sp>
        <p:nvSpPr>
          <p:cNvPr id="7171" name="Rectangle 3"/>
          <p:cNvSpPr>
            <a:spLocks noGrp="1" noChangeArrowheads="1"/>
          </p:cNvSpPr>
          <p:nvPr>
            <p:ph type="subTitle" idx="1"/>
          </p:nvPr>
        </p:nvSpPr>
        <p:spPr>
          <a:xfrm>
            <a:off x="1371600" y="3429000"/>
            <a:ext cx="6400800" cy="2209800"/>
          </a:xfrm>
        </p:spPr>
        <p:txBody>
          <a:bodyPr/>
          <a:lstStyle/>
          <a:p>
            <a:pPr eaLnBrk="1" hangingPunct="1"/>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US" altLang="en-US"/>
              <a:t>Variable Assignment 1</a:t>
            </a:r>
          </a:p>
        </p:txBody>
      </p:sp>
      <p:sp>
        <p:nvSpPr>
          <p:cNvPr id="18435"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We use variables to temporarily store data in a memory. For example, we can store the price of a product, someone’s name, their email, their age and so on. </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To declare a variable, we define a name for that variable. It appears on the left side of an assignment expression. Then, to assign a value to that variable, we use an equal sign followed by the value.      </a:t>
            </a: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None/>
            </a:pPr>
            <a:r>
              <a:rPr lang="en-US" altLang="en-US" sz="1600" dirty="0">
                <a:latin typeface="Arial" panose="020B0604020202020204" pitchFamily="34" charset="0"/>
                <a:cs typeface="Arial" panose="020B0604020202020204" pitchFamily="34" charset="0"/>
              </a:rPr>
              <a:t>Here, we are storing the number 20 somewhere in our computer’s memory, and we are attaching a label, which is age, to the memory location! </a:t>
            </a: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b="1" dirty="0">
                <a:latin typeface="Arial" panose="020B0604020202020204" pitchFamily="34" charset="0"/>
                <a:cs typeface="Arial" panose="020B0604020202020204" pitchFamily="34" charset="0"/>
              </a:rPr>
              <a:t>              </a:t>
            </a:r>
            <a:endParaRPr lang="en-US" altLang="en-US" sz="1600" dirty="0">
              <a:solidFill>
                <a:schemeClr val="folHlink"/>
              </a:solidFill>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r>
              <a:rPr lang="en-US" altLang="en-US" sz="1600" dirty="0">
                <a:solidFill>
                  <a:schemeClr val="folHlink"/>
                </a:solidFill>
                <a:latin typeface="Arial" panose="020B0604020202020204" pitchFamily="34" charset="0"/>
                <a:cs typeface="Arial" panose="020B0604020202020204" pitchFamily="34" charset="0"/>
              </a:rPr>
              <a:t>  </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lvl="1" indent="0">
              <a:buClr>
                <a:schemeClr val="hlink"/>
              </a:buClr>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p:txBody>
      </p:sp>
      <p:sp>
        <p:nvSpPr>
          <p:cNvPr id="18437" name="TextBox 2"/>
          <p:cNvSpPr txBox="1">
            <a:spLocks noChangeArrowheads="1"/>
          </p:cNvSpPr>
          <p:nvPr/>
        </p:nvSpPr>
        <p:spPr bwMode="auto">
          <a:xfrm>
            <a:off x="1524000" y="3352800"/>
            <a:ext cx="16764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age = 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r>
              <a:rPr lang="en-US" altLang="en-US"/>
              <a:t>Variable Assignment 2</a:t>
            </a:r>
          </a:p>
        </p:txBody>
      </p:sp>
      <p:sp>
        <p:nvSpPr>
          <p:cNvPr id="18435" name="Content Placeholder 2"/>
          <p:cNvSpPr>
            <a:spLocks noGrp="1"/>
          </p:cNvSpPr>
          <p:nvPr>
            <p:ph idx="1"/>
          </p:nvPr>
        </p:nvSpPr>
        <p:spPr/>
        <p:txBody>
          <a:bodyPr/>
          <a:lstStyle/>
          <a:p>
            <a:pPr marL="0" indent="0">
              <a:lnSpc>
                <a:spcPct val="90000"/>
              </a:lnSpc>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can also assign data to multiple names at the same time just like the following example where we are assigning 2 to </a:t>
            </a:r>
            <a:r>
              <a:rPr lang="en-US" altLang="en-US" sz="1600" i="1" dirty="0">
                <a:latin typeface="Arial" panose="020B0604020202020204" pitchFamily="34" charset="0"/>
                <a:cs typeface="Arial" panose="020B0604020202020204" pitchFamily="34" charset="0"/>
              </a:rPr>
              <a:t>x</a:t>
            </a:r>
            <a:r>
              <a:rPr lang="en-US" altLang="en-US" sz="1600" dirty="0">
                <a:latin typeface="Arial" panose="020B0604020202020204" pitchFamily="34" charset="0"/>
                <a:cs typeface="Arial" panose="020B0604020202020204" pitchFamily="34" charset="0"/>
              </a:rPr>
              <a:t> and 3 to </a:t>
            </a:r>
            <a:r>
              <a:rPr lang="en-US" altLang="en-US" sz="1600" i="1" dirty="0">
                <a:latin typeface="Arial" panose="020B0604020202020204" pitchFamily="34" charset="0"/>
                <a:cs typeface="Arial" panose="020B0604020202020204" pitchFamily="34" charset="0"/>
              </a:rPr>
              <a:t>y</a:t>
            </a:r>
            <a:r>
              <a:rPr lang="en-US" altLang="en-US" sz="1600" dirty="0">
                <a:latin typeface="Arial" panose="020B0604020202020204" pitchFamily="34" charset="0"/>
                <a:cs typeface="Arial" panose="020B0604020202020204" pitchFamily="34" charset="0"/>
              </a:rPr>
              <a:t> in a single line of code by separating them with comma.</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  </a:t>
            </a:r>
          </a:p>
          <a:p>
            <a:pPr marL="457200" lvl="1" indent="0">
              <a:lnSpc>
                <a:spcPct val="90000"/>
              </a:lnSpc>
              <a:buFont typeface="Wingdings" panose="05000000000000000000" pitchFamily="2" charset="2"/>
              <a:buNone/>
              <a:defRPr/>
            </a:pPr>
            <a:br>
              <a:rPr lang="en-US" altLang="en-US" dirty="0">
                <a:solidFill>
                  <a:schemeClr val="accent2"/>
                </a:solidFill>
                <a:latin typeface="Arial" panose="020B0604020202020204" pitchFamily="34" charset="0"/>
                <a:cs typeface="Arial" panose="020B0604020202020204" pitchFamily="34" charset="0"/>
              </a:rPr>
            </a:br>
            <a:endParaRPr lang="en-US" altLang="en-US" dirty="0">
              <a:solidFill>
                <a:schemeClr val="accent2"/>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endParaRPr lang="en-US" altLang="en-US" dirty="0">
              <a:solidFill>
                <a:srgbClr val="000000"/>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endParaRPr lang="en-US" altLang="en-US" dirty="0">
              <a:solidFill>
                <a:srgbClr val="000000"/>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r>
              <a:rPr lang="en-US" altLang="en-US" sz="1600" dirty="0">
                <a:solidFill>
                  <a:srgbClr val="000000"/>
                </a:solidFill>
                <a:latin typeface="Arial" panose="020B0604020202020204" pitchFamily="34" charset="0"/>
                <a:cs typeface="Arial" panose="020B0604020202020204" pitchFamily="34" charset="0"/>
              </a:rPr>
              <a:t>This makes it easy to swap values. For example, we can assign </a:t>
            </a:r>
            <a:r>
              <a:rPr lang="en-US" altLang="en-US" sz="1600" i="1" dirty="0">
                <a:solidFill>
                  <a:srgbClr val="000000"/>
                </a:solidFill>
                <a:latin typeface="Arial" panose="020B0604020202020204" pitchFamily="34" charset="0"/>
                <a:cs typeface="Arial" panose="020B0604020202020204" pitchFamily="34" charset="0"/>
              </a:rPr>
              <a:t>x</a:t>
            </a:r>
            <a:r>
              <a:rPr lang="en-US" altLang="en-US" sz="1600" dirty="0">
                <a:solidFill>
                  <a:srgbClr val="000000"/>
                </a:solidFill>
                <a:latin typeface="Arial" panose="020B0604020202020204" pitchFamily="34" charset="0"/>
                <a:cs typeface="Arial" panose="020B0604020202020204" pitchFamily="34" charset="0"/>
              </a:rPr>
              <a:t> to </a:t>
            </a:r>
            <a:r>
              <a:rPr lang="en-US" altLang="en-US" sz="1600" i="1" dirty="0">
                <a:solidFill>
                  <a:srgbClr val="000000"/>
                </a:solidFill>
                <a:latin typeface="Arial" panose="020B0604020202020204" pitchFamily="34" charset="0"/>
                <a:cs typeface="Arial" panose="020B0604020202020204" pitchFamily="34" charset="0"/>
              </a:rPr>
              <a:t>y</a:t>
            </a:r>
            <a:r>
              <a:rPr lang="en-US" altLang="en-US" sz="1600" dirty="0">
                <a:solidFill>
                  <a:srgbClr val="000000"/>
                </a:solidFill>
                <a:latin typeface="Arial" panose="020B0604020202020204" pitchFamily="34" charset="0"/>
                <a:cs typeface="Arial" panose="020B0604020202020204" pitchFamily="34" charset="0"/>
              </a:rPr>
              <a:t> and </a:t>
            </a:r>
            <a:r>
              <a:rPr lang="en-US" altLang="en-US" sz="1600" i="1" dirty="0">
                <a:solidFill>
                  <a:srgbClr val="000000"/>
                </a:solidFill>
                <a:latin typeface="Arial" panose="020B0604020202020204" pitchFamily="34" charset="0"/>
                <a:cs typeface="Arial" panose="020B0604020202020204" pitchFamily="34" charset="0"/>
              </a:rPr>
              <a:t>y</a:t>
            </a:r>
            <a:r>
              <a:rPr lang="en-US" altLang="en-US" sz="1600" dirty="0">
                <a:solidFill>
                  <a:srgbClr val="000000"/>
                </a:solidFill>
                <a:latin typeface="Arial" panose="020B0604020202020204" pitchFamily="34" charset="0"/>
                <a:cs typeface="Arial" panose="020B0604020202020204" pitchFamily="34" charset="0"/>
              </a:rPr>
              <a:t> to </a:t>
            </a:r>
            <a:r>
              <a:rPr lang="en-US" altLang="en-US" sz="1600" i="1" dirty="0">
                <a:solidFill>
                  <a:srgbClr val="000000"/>
                </a:solidFill>
                <a:latin typeface="Arial" panose="020B0604020202020204" pitchFamily="34" charset="0"/>
                <a:cs typeface="Arial" panose="020B0604020202020204" pitchFamily="34" charset="0"/>
              </a:rPr>
              <a:t>x</a:t>
            </a:r>
            <a:r>
              <a:rPr lang="en-US" altLang="en-US" sz="1600" dirty="0">
                <a:solidFill>
                  <a:srgbClr val="000000"/>
                </a:solidFill>
                <a:latin typeface="Arial" panose="020B0604020202020204" pitchFamily="34" charset="0"/>
                <a:cs typeface="Arial" panose="020B0604020202020204" pitchFamily="34" charset="0"/>
              </a:rPr>
              <a:t>.</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endParaRPr lang="en-US" altLang="en-US"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Assignments can be chained too. In the following example we have assigned 2 to </a:t>
            </a:r>
            <a:r>
              <a:rPr lang="en-US" altLang="en-US" sz="1600" i="1" dirty="0">
                <a:latin typeface="Arial" panose="020B0604020202020204" pitchFamily="34" charset="0"/>
                <a:cs typeface="Arial" panose="020B0604020202020204" pitchFamily="34" charset="0"/>
              </a:rPr>
              <a:t>a</a:t>
            </a:r>
            <a:r>
              <a:rPr lang="en-US" altLang="en-US" sz="1600" dirty="0">
                <a:latin typeface="Arial" panose="020B0604020202020204" pitchFamily="34" charset="0"/>
                <a:cs typeface="Arial" panose="020B0604020202020204" pitchFamily="34" charset="0"/>
              </a:rPr>
              <a:t>, </a:t>
            </a:r>
            <a:r>
              <a:rPr lang="en-US" altLang="en-US" sz="1600" i="1" dirty="0">
                <a:latin typeface="Arial" panose="020B0604020202020204" pitchFamily="34" charset="0"/>
                <a:cs typeface="Arial" panose="020B0604020202020204" pitchFamily="34" charset="0"/>
              </a:rPr>
              <a:t>b</a:t>
            </a:r>
            <a:r>
              <a:rPr lang="en-US" altLang="en-US" sz="1600" dirty="0">
                <a:latin typeface="Arial" panose="020B0604020202020204" pitchFamily="34" charset="0"/>
                <a:cs typeface="Arial" panose="020B0604020202020204" pitchFamily="34" charset="0"/>
              </a:rPr>
              <a:t>, and </a:t>
            </a:r>
            <a:r>
              <a:rPr lang="en-US" altLang="en-US" sz="1600" i="1" dirty="0">
                <a:latin typeface="Arial" panose="020B0604020202020204" pitchFamily="34" charset="0"/>
                <a:cs typeface="Arial" panose="020B0604020202020204" pitchFamily="34" charset="0"/>
              </a:rPr>
              <a:t>x</a:t>
            </a:r>
            <a:r>
              <a:rPr lang="en-US" altLang="en-US" sz="1600" dirty="0">
                <a:latin typeface="Arial" panose="020B0604020202020204" pitchFamily="34" charset="0"/>
                <a:cs typeface="Arial" panose="020B0604020202020204" pitchFamily="34" charset="0"/>
              </a:rPr>
              <a:t>.</a:t>
            </a:r>
          </a:p>
          <a:p>
            <a:pPr marL="0" indent="0">
              <a:buFont typeface="Wingdings" panose="05000000000000000000" pitchFamily="2" charset="2"/>
              <a:buNone/>
              <a:defRPr/>
            </a:pPr>
            <a:endParaRPr lang="en-US" altLang="en-US" dirty="0">
              <a:latin typeface="Arial" panose="020B0604020202020204" pitchFamily="34" charset="0"/>
              <a:cs typeface="Arial" panose="020B0604020202020204" pitchFamily="34" charset="0"/>
            </a:endParaRPr>
          </a:p>
        </p:txBody>
      </p:sp>
      <p:sp>
        <p:nvSpPr>
          <p:cNvPr id="3" name="TextBox 2"/>
          <p:cNvSpPr txBox="1"/>
          <p:nvPr/>
        </p:nvSpPr>
        <p:spPr>
          <a:xfrm>
            <a:off x="3613720" y="2513567"/>
            <a:ext cx="2209800" cy="738664"/>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Assigned variables don’t necessarily have to be of same type.</a:t>
            </a:r>
          </a:p>
        </p:txBody>
      </p:sp>
      <p:sp>
        <p:nvSpPr>
          <p:cNvPr id="12" name="TextBox 2">
            <a:extLst>
              <a:ext uri="{FF2B5EF4-FFF2-40B4-BE49-F238E27FC236}">
                <a16:creationId xmlns:a16="http://schemas.microsoft.com/office/drawing/2014/main" id="{DDC3CB08-CFAB-4A0C-B440-F6423BCF9970}"/>
              </a:ext>
            </a:extLst>
          </p:cNvPr>
          <p:cNvSpPr txBox="1">
            <a:spLocks noChangeArrowheads="1"/>
          </p:cNvSpPr>
          <p:nvPr/>
        </p:nvSpPr>
        <p:spPr bwMode="auto">
          <a:xfrm>
            <a:off x="1447800" y="2298124"/>
            <a:ext cx="1868488"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a:t>Ex: x, y = 2, 3</a:t>
            </a:r>
          </a:p>
          <a:p>
            <a:pPr>
              <a:spcBef>
                <a:spcPct val="0"/>
              </a:spcBef>
              <a:buClrTx/>
              <a:buFontTx/>
              <a:buNone/>
            </a:pPr>
            <a:r>
              <a:rPr lang="en-US" altLang="en-US" sz="1400" b="1"/>
              <a:t>    print(x) </a:t>
            </a:r>
          </a:p>
          <a:p>
            <a:pPr>
              <a:spcBef>
                <a:spcPct val="0"/>
              </a:spcBef>
              <a:buClrTx/>
              <a:buFontTx/>
              <a:buNone/>
            </a:pPr>
            <a:r>
              <a:rPr lang="en-US" altLang="en-US" sz="1400" b="1"/>
              <a:t>    &gt;&gt;&gt;2</a:t>
            </a:r>
          </a:p>
          <a:p>
            <a:pPr>
              <a:spcBef>
                <a:spcPct val="0"/>
              </a:spcBef>
              <a:buClrTx/>
              <a:buFontTx/>
              <a:buNone/>
            </a:pPr>
            <a:r>
              <a:rPr lang="en-US" altLang="en-US" sz="1400" b="1"/>
              <a:t>    print(y)</a:t>
            </a:r>
          </a:p>
          <a:p>
            <a:pPr>
              <a:spcBef>
                <a:spcPct val="0"/>
              </a:spcBef>
              <a:buClrTx/>
              <a:buFontTx/>
              <a:buNone/>
            </a:pPr>
            <a:r>
              <a:rPr lang="en-US" altLang="en-US" sz="1400" b="1"/>
              <a:t>    &gt;&gt;&gt;3</a:t>
            </a:r>
            <a:endParaRPr lang="en-US" altLang="en-US" sz="1400" b="1" dirty="0"/>
          </a:p>
        </p:txBody>
      </p:sp>
      <p:sp>
        <p:nvSpPr>
          <p:cNvPr id="13" name="TextBox 2">
            <a:extLst>
              <a:ext uri="{FF2B5EF4-FFF2-40B4-BE49-F238E27FC236}">
                <a16:creationId xmlns:a16="http://schemas.microsoft.com/office/drawing/2014/main" id="{C41C09D2-D863-497E-BADC-CBA90ABADEF5}"/>
              </a:ext>
            </a:extLst>
          </p:cNvPr>
          <p:cNvSpPr txBox="1">
            <a:spLocks noChangeArrowheads="1"/>
          </p:cNvSpPr>
          <p:nvPr/>
        </p:nvSpPr>
        <p:spPr bwMode="auto">
          <a:xfrm>
            <a:off x="1447800" y="3954661"/>
            <a:ext cx="1852569"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x, y = y, x</a:t>
            </a:r>
          </a:p>
        </p:txBody>
      </p:sp>
      <p:sp>
        <p:nvSpPr>
          <p:cNvPr id="14" name="TextBox 2">
            <a:extLst>
              <a:ext uri="{FF2B5EF4-FFF2-40B4-BE49-F238E27FC236}">
                <a16:creationId xmlns:a16="http://schemas.microsoft.com/office/drawing/2014/main" id="{0D66F570-909A-4AFF-9E57-2F12240313B9}"/>
              </a:ext>
            </a:extLst>
          </p:cNvPr>
          <p:cNvSpPr txBox="1">
            <a:spLocks noChangeArrowheads="1"/>
          </p:cNvSpPr>
          <p:nvPr/>
        </p:nvSpPr>
        <p:spPr bwMode="auto">
          <a:xfrm>
            <a:off x="1447800" y="5025330"/>
            <a:ext cx="2101282"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pt-BR" altLang="en-US" sz="1400" b="1" dirty="0" err="1"/>
              <a:t>Ex</a:t>
            </a:r>
            <a:r>
              <a:rPr lang="pt-BR" altLang="en-US" sz="1400" b="1" dirty="0"/>
              <a:t>: a = b = x =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en-US"/>
              <a:t>Accessing Non-Existent Name</a:t>
            </a:r>
          </a:p>
        </p:txBody>
      </p:sp>
      <p:sp>
        <p:nvSpPr>
          <p:cNvPr id="20483" name="Content Placeholder 2"/>
          <p:cNvSpPr>
            <a:spLocks noGrp="1" noChangeArrowheads="1"/>
          </p:cNvSpPr>
          <p:nvPr>
            <p:ph idx="1"/>
          </p:nvPr>
        </p:nvSpPr>
        <p:spPr/>
        <p:txBody>
          <a:bodyPr/>
          <a:lstStyle/>
          <a:p>
            <a:pPr marL="0" indent="0">
              <a:lnSpc>
                <a:spcPct val="90000"/>
              </a:lnSpc>
              <a:buFont typeface="Wingdings" panose="05000000000000000000" pitchFamily="2" charset="2"/>
              <a:buNone/>
            </a:pPr>
            <a:r>
              <a:rPr lang="en-US" altLang="en-US" sz="1600">
                <a:latin typeface="Arial" panose="020B0604020202020204" pitchFamily="34" charset="0"/>
                <a:cs typeface="Arial" panose="020B0604020202020204" pitchFamily="34" charset="0"/>
              </a:rPr>
              <a:t>Accessing a name before it’s been properly created raises an error. If we don’t assign anything to </a:t>
            </a:r>
            <a:r>
              <a:rPr lang="en-US" altLang="en-US" sz="1600" i="1">
                <a:latin typeface="Arial" panose="020B0604020202020204" pitchFamily="34" charset="0"/>
                <a:cs typeface="Arial" panose="020B0604020202020204" pitchFamily="34" charset="0"/>
              </a:rPr>
              <a:t>‘y’ </a:t>
            </a:r>
            <a:r>
              <a:rPr lang="en-US" altLang="en-US" sz="1600">
                <a:latin typeface="Arial" panose="020B0604020202020204" pitchFamily="34" charset="0"/>
                <a:cs typeface="Arial" panose="020B0604020202020204" pitchFamily="34" charset="0"/>
              </a:rPr>
              <a:t>and try to output its value it will throw an error called NameError! </a:t>
            </a: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FF3300"/>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FF3300"/>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r>
              <a:rPr lang="en-US" altLang="en-US" sz="1600">
                <a:latin typeface="Arial" panose="020B0604020202020204" pitchFamily="34" charset="0"/>
                <a:cs typeface="Arial" panose="020B0604020202020204" pitchFamily="34" charset="0"/>
              </a:rPr>
              <a:t>However, the following code will not throw any error since we have assigned a value, 3, to </a:t>
            </a:r>
            <a:r>
              <a:rPr lang="en-US" altLang="en-US" sz="1600" i="1">
                <a:latin typeface="Arial" panose="020B0604020202020204" pitchFamily="34" charset="0"/>
                <a:cs typeface="Arial" panose="020B0604020202020204" pitchFamily="34" charset="0"/>
              </a:rPr>
              <a:t>y</a:t>
            </a:r>
            <a:r>
              <a:rPr lang="en-US" altLang="en-US" sz="1600">
                <a:latin typeface="Arial" panose="020B0604020202020204" pitchFamily="34" charset="0"/>
                <a:cs typeface="Arial" panose="020B0604020202020204" pitchFamily="34" charset="0"/>
              </a:rPr>
              <a:t> at the beginning of the code.</a:t>
            </a:r>
          </a:p>
          <a:p>
            <a:pPr marL="0" indent="0">
              <a:buFont typeface="Wingdings" panose="05000000000000000000" pitchFamily="2" charset="2"/>
              <a:buNone/>
            </a:pPr>
            <a:endParaRPr lang="en-US" altLang="en-US">
              <a:latin typeface="Arial" panose="020B0604020202020204" pitchFamily="34" charset="0"/>
              <a:cs typeface="Arial" panose="020B0604020202020204" pitchFamily="34" charset="0"/>
            </a:endParaRPr>
          </a:p>
        </p:txBody>
      </p:sp>
      <p:sp>
        <p:nvSpPr>
          <p:cNvPr id="20484" name="TextBox 3"/>
          <p:cNvSpPr txBox="1">
            <a:spLocks noChangeArrowheads="1"/>
          </p:cNvSpPr>
          <p:nvPr/>
        </p:nvSpPr>
        <p:spPr bwMode="auto">
          <a:xfrm>
            <a:off x="1295400" y="2362200"/>
            <a:ext cx="5181600" cy="125571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b="1"/>
              <a:t>Ex: print(y)</a:t>
            </a:r>
          </a:p>
          <a:p>
            <a:pPr>
              <a:lnSpc>
                <a:spcPct val="90000"/>
              </a:lnSpc>
              <a:spcBef>
                <a:spcPct val="0"/>
              </a:spcBef>
              <a:buClrTx/>
              <a:buFont typeface="Symbol" panose="05050102010706020507" pitchFamily="18" charset="2"/>
              <a:buNone/>
            </a:pPr>
            <a:endParaRPr lang="en-US" altLang="en-US" sz="1400" b="1"/>
          </a:p>
          <a:p>
            <a:pPr>
              <a:lnSpc>
                <a:spcPct val="90000"/>
              </a:lnSpc>
              <a:spcBef>
                <a:spcPct val="0"/>
              </a:spcBef>
              <a:buClrTx/>
              <a:buFont typeface="Symbol" panose="05050102010706020507" pitchFamily="18" charset="2"/>
              <a:buNone/>
            </a:pPr>
            <a:r>
              <a:rPr lang="en-US" altLang="en-US" sz="1400" b="1"/>
              <a:t>    &gt;&gt;&gt;Traceback (most recent call last):</a:t>
            </a:r>
          </a:p>
          <a:p>
            <a:pPr>
              <a:lnSpc>
                <a:spcPct val="90000"/>
              </a:lnSpc>
              <a:spcBef>
                <a:spcPct val="0"/>
              </a:spcBef>
              <a:buClrTx/>
              <a:buFont typeface="Symbol" panose="05050102010706020507" pitchFamily="18" charset="2"/>
              <a:buNone/>
            </a:pPr>
            <a:r>
              <a:rPr lang="en-US" altLang="en-US" sz="1400" b="1"/>
              <a:t>    File "&lt;pyshell#16&gt;", line 1, in -toplevel-</a:t>
            </a:r>
          </a:p>
          <a:p>
            <a:pPr>
              <a:lnSpc>
                <a:spcPct val="90000"/>
              </a:lnSpc>
              <a:spcBef>
                <a:spcPct val="0"/>
              </a:spcBef>
              <a:buClrTx/>
              <a:buFont typeface="Symbol" panose="05050102010706020507" pitchFamily="18" charset="2"/>
              <a:buNone/>
            </a:pPr>
            <a:r>
              <a:rPr lang="en-US" altLang="en-US" sz="1400" b="1"/>
              <a:t>    y</a:t>
            </a:r>
          </a:p>
          <a:p>
            <a:pPr>
              <a:lnSpc>
                <a:spcPct val="90000"/>
              </a:lnSpc>
              <a:spcBef>
                <a:spcPct val="0"/>
              </a:spcBef>
              <a:buClrTx/>
              <a:buFont typeface="Symbol" panose="05050102010706020507" pitchFamily="18" charset="2"/>
              <a:buNone/>
            </a:pPr>
            <a:r>
              <a:rPr lang="en-US" altLang="en-US" sz="1400" b="1"/>
              <a:t>    NameError: name ‘y' is not defined</a:t>
            </a:r>
          </a:p>
        </p:txBody>
      </p:sp>
      <p:sp>
        <p:nvSpPr>
          <p:cNvPr id="20485" name="TextBox 4"/>
          <p:cNvSpPr txBox="1">
            <a:spLocks noChangeArrowheads="1"/>
          </p:cNvSpPr>
          <p:nvPr/>
        </p:nvSpPr>
        <p:spPr bwMode="auto">
          <a:xfrm>
            <a:off x="1295400" y="4876800"/>
            <a:ext cx="1524000" cy="6746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b="1"/>
              <a:t>Ex: y = 3</a:t>
            </a:r>
          </a:p>
          <a:p>
            <a:pPr>
              <a:lnSpc>
                <a:spcPct val="90000"/>
              </a:lnSpc>
              <a:spcBef>
                <a:spcPct val="0"/>
              </a:spcBef>
              <a:buClrTx/>
              <a:buFont typeface="Symbol" panose="05050102010706020507" pitchFamily="18" charset="2"/>
              <a:buNone/>
            </a:pPr>
            <a:r>
              <a:rPr lang="en-US" altLang="en-US" sz="1400" b="1"/>
              <a:t>    print(y)</a:t>
            </a:r>
          </a:p>
          <a:p>
            <a:pPr>
              <a:lnSpc>
                <a:spcPct val="90000"/>
              </a:lnSpc>
              <a:spcBef>
                <a:spcPct val="0"/>
              </a:spcBef>
              <a:buClrTx/>
              <a:buFont typeface="Symbol" panose="05050102010706020507" pitchFamily="18" charset="2"/>
              <a:buNone/>
            </a:pPr>
            <a:r>
              <a:rPr lang="en-US" altLang="en-US" sz="1400" b="1"/>
              <a:t>    &gt;&gt;&gt;3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pPr>
              <a:defRPr/>
            </a:pPr>
            <a:r>
              <a:rPr lang="en-US" altLang="en-US" dirty="0">
                <a:solidFill>
                  <a:srgbClr val="222222"/>
                </a:solidFill>
                <a:ea typeface="+mn-ea"/>
              </a:rPr>
              <a:t>Input</a:t>
            </a:r>
          </a:p>
        </p:txBody>
      </p:sp>
      <p:sp>
        <p:nvSpPr>
          <p:cNvPr id="21507" name="Content Placeholder 2"/>
          <p:cNvSpPr>
            <a:spLocks noGrp="1" noChangeArrowheads="1"/>
          </p:cNvSpPr>
          <p:nvPr>
            <p:ph idx="1"/>
          </p:nvPr>
        </p:nvSpPr>
        <p:spPr/>
        <p:txBody>
          <a:bodyPr/>
          <a:lstStyle/>
          <a:p>
            <a:pPr marL="0" indent="0">
              <a:spcBef>
                <a:spcPct val="0"/>
              </a:spcBef>
              <a:buFont typeface="Wingdings" panose="05000000000000000000" pitchFamily="2" charset="2"/>
              <a:buNone/>
            </a:pPr>
            <a:r>
              <a:rPr lang="en-US" altLang="en-US" sz="1600" dirty="0">
                <a:solidFill>
                  <a:srgbClr val="222222"/>
                </a:solidFill>
                <a:latin typeface="Arial"/>
                <a:cs typeface="Arial"/>
              </a:rPr>
              <a:t>Programs often need to obtain data from the user, usually by way of input from the keyboard. The simplest way to accomplish this in Python is with </a:t>
            </a:r>
            <a:r>
              <a:rPr lang="en-US" altLang="en-US" sz="1600" i="1" dirty="0">
                <a:solidFill>
                  <a:srgbClr val="222222"/>
                </a:solidFill>
                <a:latin typeface="Arial"/>
                <a:cs typeface="Arial"/>
              </a:rPr>
              <a:t>input()</a:t>
            </a:r>
            <a:r>
              <a:rPr lang="en-US" altLang="en-US" sz="1600" b="1" dirty="0">
                <a:latin typeface="Arial"/>
                <a:cs typeface="Arial"/>
              </a:rPr>
              <a:t> </a:t>
            </a:r>
            <a:r>
              <a:rPr lang="en-US" altLang="en-US" sz="1600" dirty="0">
                <a:latin typeface="Arial"/>
                <a:cs typeface="Arial"/>
              </a:rPr>
              <a:t>function.</a:t>
            </a: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r>
              <a:rPr lang="en-US" altLang="en-US" sz="1600" i="1" dirty="0">
                <a:latin typeface="Arial" panose="020B0604020202020204" pitchFamily="34" charset="0"/>
                <a:cs typeface="Arial" panose="020B0604020202020204" pitchFamily="34" charset="0"/>
              </a:rPr>
              <a:t>input()</a:t>
            </a:r>
            <a:r>
              <a:rPr lang="en-US" altLang="en-US" sz="1600" b="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pauses program execution to allow the user to type in a line of input from the keyboard. Once the user presses the Enter key, all characters typed are read out returned as a string. Let’s see an example: </a:t>
            </a: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21508" name="TextBox 6"/>
          <p:cNvSpPr txBox="1">
            <a:spLocks noChangeArrowheads="1"/>
          </p:cNvSpPr>
          <p:nvPr/>
        </p:nvSpPr>
        <p:spPr bwMode="auto">
          <a:xfrm>
            <a:off x="1143000" y="3429000"/>
            <a:ext cx="3640137" cy="307975"/>
          </a:xfrm>
          <a:prstGeom prst="rect">
            <a:avLst/>
          </a:prstGeom>
          <a:noFill/>
          <a:ln w="9525">
            <a:solidFill>
              <a:srgbClr val="C00000"/>
            </a:solidFill>
            <a:miter lim="800000"/>
            <a:headEnd/>
            <a:tailEnd/>
          </a:ln>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pt-BR" altLang="en-US" sz="1400" b="1" dirty="0" err="1"/>
              <a:t>Ex</a:t>
            </a:r>
            <a:r>
              <a:rPr lang="pt-BR" altLang="en-US" sz="1400" b="1" dirty="0"/>
              <a:t>: input(“</a:t>
            </a:r>
            <a:r>
              <a:rPr lang="pt-BR" altLang="en-US" sz="1400" b="1" dirty="0" err="1"/>
              <a:t>What</a:t>
            </a:r>
            <a:r>
              <a:rPr lang="pt-BR" altLang="en-US" sz="1400" b="1" dirty="0"/>
              <a:t> </a:t>
            </a:r>
            <a:r>
              <a:rPr lang="pt-BR" altLang="en-US" sz="1400" b="1" dirty="0" err="1"/>
              <a:t>is</a:t>
            </a:r>
            <a:r>
              <a:rPr lang="pt-BR" altLang="en-US" sz="1400" b="1" dirty="0"/>
              <a:t> </a:t>
            </a:r>
            <a:r>
              <a:rPr lang="pt-BR" altLang="en-US" sz="1400" b="1" dirty="0" err="1"/>
              <a:t>your</a:t>
            </a:r>
            <a:r>
              <a:rPr lang="pt-BR" altLang="en-US" sz="1400" b="1" dirty="0"/>
              <a:t> </a:t>
            </a:r>
            <a:r>
              <a:rPr lang="pt-BR" altLang="en-US" sz="1400" b="1" dirty="0" err="1"/>
              <a:t>name</a:t>
            </a:r>
            <a:r>
              <a:rPr lang="pt-BR" altLang="en-US" sz="1400" b="1" dirty="0"/>
              <a:t>? ”)</a:t>
            </a:r>
          </a:p>
        </p:txBody>
      </p:sp>
      <p:sp>
        <p:nvSpPr>
          <p:cNvPr id="21510" name="TextBox 9"/>
          <p:cNvSpPr txBox="1">
            <a:spLocks noChangeArrowheads="1"/>
          </p:cNvSpPr>
          <p:nvPr/>
        </p:nvSpPr>
        <p:spPr bwMode="auto">
          <a:xfrm>
            <a:off x="5056189" y="3187700"/>
            <a:ext cx="3554412" cy="116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This line of code will allow user to enter a value. When the user types something and presses enter, the input function will return the value. Now, we can store the value in a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pPr marL="0" indent="0">
              <a:buNone/>
            </a:pPr>
            <a:r>
              <a:rPr lang="en-US" altLang="en-US" sz="1600" dirty="0">
                <a:latin typeface="Arial" panose="020B0604020202020204" pitchFamily="34" charset="0"/>
                <a:cs typeface="Arial" panose="020B0604020202020204" pitchFamily="34" charset="0"/>
              </a:rPr>
              <a:t>Let’s say user types, “Joe”. Now, we can show a message for Joe using the stored value, which is also the output of the program. To do so, we will use </a:t>
            </a:r>
            <a:r>
              <a:rPr lang="en-US" altLang="en-US" sz="1600" i="1" dirty="0">
                <a:latin typeface="Arial" panose="020B0604020202020204" pitchFamily="34" charset="0"/>
                <a:cs typeface="Arial" panose="020B0604020202020204" pitchFamily="34" charset="0"/>
              </a:rPr>
              <a:t>print() </a:t>
            </a:r>
            <a:r>
              <a:rPr lang="en-US" altLang="en-US" sz="1600" dirty="0">
                <a:latin typeface="Arial" panose="020B0604020202020204" pitchFamily="34" charset="0"/>
                <a:cs typeface="Arial" panose="020B0604020202020204" pitchFamily="34" charset="0"/>
              </a:rPr>
              <a:t>function. This </a:t>
            </a:r>
            <a:r>
              <a:rPr lang="en-US" sz="1600" dirty="0">
                <a:latin typeface="Arial" panose="020B0604020202020204" pitchFamily="34" charset="0"/>
                <a:cs typeface="Arial" panose="020B0604020202020204" pitchFamily="34" charset="0"/>
              </a:rPr>
              <a:t>function prints the specified message to the screen, or other standard output device. The message can be a string, or any other object, the object will be converted into a string before written to the screen.</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We can also add “\n” which will create a new line: </a:t>
            </a:r>
          </a:p>
        </p:txBody>
      </p:sp>
      <p:sp>
        <p:nvSpPr>
          <p:cNvPr id="6" name="TextBox 7"/>
          <p:cNvSpPr txBox="1">
            <a:spLocks noChangeArrowheads="1"/>
          </p:cNvSpPr>
          <p:nvPr/>
        </p:nvSpPr>
        <p:spPr bwMode="auto">
          <a:xfrm>
            <a:off x="1219200" y="3033712"/>
            <a:ext cx="4552950" cy="7381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name = </a:t>
            </a:r>
            <a:r>
              <a:rPr lang="pt-BR" altLang="en-US" sz="1400" b="1" dirty="0"/>
              <a:t>input(“What is your name? ”)</a:t>
            </a:r>
          </a:p>
          <a:p>
            <a:pPr>
              <a:spcBef>
                <a:spcPct val="0"/>
              </a:spcBef>
              <a:buClrTx/>
              <a:buFontTx/>
              <a:buNone/>
            </a:pPr>
            <a:r>
              <a:rPr lang="en-US" altLang="en-US" sz="1400" b="1" dirty="0"/>
              <a:t>    print(“Hello ” + name)</a:t>
            </a:r>
          </a:p>
          <a:p>
            <a:pPr>
              <a:spcBef>
                <a:spcPct val="0"/>
              </a:spcBef>
              <a:buClrTx/>
              <a:buFontTx/>
              <a:buNone/>
            </a:pPr>
            <a:r>
              <a:rPr lang="en-US" altLang="en-US" sz="1400" b="1" dirty="0"/>
              <a:t>    &gt;&gt;&gt;Hello Joe</a:t>
            </a:r>
          </a:p>
        </p:txBody>
      </p:sp>
      <p:sp>
        <p:nvSpPr>
          <p:cNvPr id="7" name="TextBox 9"/>
          <p:cNvSpPr txBox="1">
            <a:spLocks noChangeArrowheads="1"/>
          </p:cNvSpPr>
          <p:nvPr/>
        </p:nvSpPr>
        <p:spPr bwMode="auto">
          <a:xfrm>
            <a:off x="6076950" y="2819400"/>
            <a:ext cx="2076450" cy="160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Here, “+” is a separator between string “Hello” and input variable “name”. Similarly, we can separate them with a comma instead of “+” operator.</a:t>
            </a:r>
          </a:p>
        </p:txBody>
      </p:sp>
      <p:sp>
        <p:nvSpPr>
          <p:cNvPr id="8" name="TextBox 7"/>
          <p:cNvSpPr txBox="1">
            <a:spLocks noChangeArrowheads="1"/>
          </p:cNvSpPr>
          <p:nvPr/>
        </p:nvSpPr>
        <p:spPr bwMode="auto">
          <a:xfrm>
            <a:off x="1219200" y="4988718"/>
            <a:ext cx="4552950"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name = </a:t>
            </a:r>
            <a:r>
              <a:rPr lang="pt-BR" altLang="en-US" sz="1400" b="1" dirty="0"/>
              <a:t>input(“What is your name? ”)</a:t>
            </a:r>
          </a:p>
          <a:p>
            <a:pPr>
              <a:spcBef>
                <a:spcPct val="0"/>
              </a:spcBef>
              <a:buClrTx/>
              <a:buFontTx/>
              <a:buNone/>
            </a:pPr>
            <a:r>
              <a:rPr lang="en-US" altLang="en-US" sz="1400" b="1" dirty="0"/>
              <a:t>    print(“Hello ” + “\n” + name)</a:t>
            </a:r>
          </a:p>
          <a:p>
            <a:pPr>
              <a:spcBef>
                <a:spcPct val="0"/>
              </a:spcBef>
              <a:buClrTx/>
              <a:buFontTx/>
              <a:buNone/>
            </a:pPr>
            <a:r>
              <a:rPr lang="en-US" altLang="en-US" sz="1400" b="1" dirty="0"/>
              <a:t>    &gt;&gt;&gt;Hello </a:t>
            </a:r>
          </a:p>
          <a:p>
            <a:pPr>
              <a:spcBef>
                <a:spcPct val="0"/>
              </a:spcBef>
              <a:buClrTx/>
              <a:buFontTx/>
              <a:buNone/>
            </a:pPr>
            <a:r>
              <a:rPr lang="en-US" altLang="en-US" sz="1400" b="1" dirty="0"/>
              <a:t>    &gt;&gt;&gt;Joe</a:t>
            </a:r>
          </a:p>
        </p:txBody>
      </p:sp>
    </p:spTree>
    <p:extLst>
      <p:ext uri="{BB962C8B-B14F-4D97-AF65-F5344CB8AC3E}">
        <p14:creationId xmlns:p14="http://schemas.microsoft.com/office/powerpoint/2010/main" val="249660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r>
              <a:rPr lang="en-US" altLang="en-US"/>
              <a:t>Arithmetic Operators</a:t>
            </a:r>
          </a:p>
        </p:txBody>
      </p:sp>
      <p:sp>
        <p:nvSpPr>
          <p:cNvPr id="2457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In this section, we will see some basic arithmetic operators that we have in Python. These are the same arithmetic operators that we have in math. For example, we can perform addition, subtraction, multiplication, division and so on: </a:t>
            </a:r>
          </a:p>
        </p:txBody>
      </p:sp>
      <p:sp>
        <p:nvSpPr>
          <p:cNvPr id="24580" name="TextBox 5"/>
          <p:cNvSpPr txBox="1">
            <a:spLocks noChangeArrowheads="1"/>
          </p:cNvSpPr>
          <p:nvPr/>
        </p:nvSpPr>
        <p:spPr bwMode="auto">
          <a:xfrm>
            <a:off x="1257300" y="2895600"/>
            <a:ext cx="1905000" cy="11699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#Addition:</a:t>
            </a:r>
          </a:p>
          <a:p>
            <a:pPr>
              <a:spcBef>
                <a:spcPct val="0"/>
              </a:spcBef>
              <a:buClrTx/>
              <a:buFont typeface="Wingdings" panose="05000000000000000000" pitchFamily="2" charset="2"/>
              <a:buNone/>
            </a:pPr>
            <a:r>
              <a:rPr lang="es-ES" altLang="en-US" sz="1400" b="1" dirty="0"/>
              <a:t>    x = 5</a:t>
            </a:r>
          </a:p>
          <a:p>
            <a:pPr>
              <a:spcBef>
                <a:spcPct val="0"/>
              </a:spcBef>
              <a:buClrTx/>
              <a:buFont typeface="Wingdings" panose="05000000000000000000" pitchFamily="2" charset="2"/>
              <a:buNone/>
            </a:pPr>
            <a:r>
              <a:rPr lang="es-ES" altLang="en-US" sz="1400" b="1" dirty="0"/>
              <a:t>    y = 3</a:t>
            </a:r>
          </a:p>
          <a:p>
            <a:pPr>
              <a:spcBef>
                <a:spcPct val="0"/>
              </a:spcBef>
              <a:buClrTx/>
              <a:buFont typeface="Wingdings" panose="05000000000000000000" pitchFamily="2" charset="2"/>
              <a:buNone/>
            </a:pPr>
            <a:r>
              <a:rPr lang="es-ES" altLang="en-US" sz="1400" b="1" dirty="0"/>
              <a:t>    print(x + y)</a:t>
            </a:r>
          </a:p>
          <a:p>
            <a:pPr>
              <a:spcBef>
                <a:spcPct val="0"/>
              </a:spcBef>
              <a:buClrTx/>
              <a:buFont typeface="Wingdings" panose="05000000000000000000" pitchFamily="2" charset="2"/>
              <a:buNone/>
            </a:pPr>
            <a:r>
              <a:rPr lang="es-ES" altLang="en-US" sz="1400" b="1" dirty="0"/>
              <a:t>    &gt;&gt;&gt;8</a:t>
            </a:r>
            <a:endParaRPr lang="en-US" altLang="en-US" sz="1400" b="1" dirty="0"/>
          </a:p>
        </p:txBody>
      </p:sp>
      <p:sp>
        <p:nvSpPr>
          <p:cNvPr id="24581" name="TextBox 6"/>
          <p:cNvSpPr txBox="1">
            <a:spLocks noChangeArrowheads="1"/>
          </p:cNvSpPr>
          <p:nvPr/>
        </p:nvSpPr>
        <p:spPr bwMode="auto">
          <a:xfrm>
            <a:off x="3743325" y="2895600"/>
            <a:ext cx="2047876"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#Subtraction:</a:t>
            </a:r>
          </a:p>
          <a:p>
            <a:pPr>
              <a:spcBef>
                <a:spcPct val="0"/>
              </a:spcBef>
              <a:buClrTx/>
              <a:buFont typeface="Wingdings" panose="05000000000000000000" pitchFamily="2" charset="2"/>
              <a:buNone/>
            </a:pPr>
            <a:r>
              <a:rPr lang="es-ES" altLang="en-US" sz="1400" b="1" dirty="0"/>
              <a:t>    x = 5</a:t>
            </a:r>
          </a:p>
          <a:p>
            <a:pPr>
              <a:spcBef>
                <a:spcPct val="0"/>
              </a:spcBef>
              <a:buClrTx/>
              <a:buFont typeface="Wingdings" panose="05000000000000000000" pitchFamily="2" charset="2"/>
              <a:buNone/>
            </a:pPr>
            <a:r>
              <a:rPr lang="es-ES" altLang="en-US" sz="1400" b="1" dirty="0"/>
              <a:t>    y = 3</a:t>
            </a:r>
          </a:p>
          <a:p>
            <a:pPr>
              <a:spcBef>
                <a:spcPct val="0"/>
              </a:spcBef>
              <a:buClrTx/>
              <a:buFont typeface="Wingdings" panose="05000000000000000000" pitchFamily="2" charset="2"/>
              <a:buNone/>
            </a:pPr>
            <a:r>
              <a:rPr lang="es-ES" altLang="en-US" sz="1400" b="1" dirty="0"/>
              <a:t>    print(x – y)</a:t>
            </a:r>
          </a:p>
          <a:p>
            <a:pPr>
              <a:spcBef>
                <a:spcPct val="0"/>
              </a:spcBef>
              <a:buClrTx/>
              <a:buFont typeface="Wingdings" panose="05000000000000000000" pitchFamily="2" charset="2"/>
              <a:buNone/>
            </a:pPr>
            <a:r>
              <a:rPr lang="es-ES" altLang="en-US" sz="1400" b="1" dirty="0"/>
              <a:t>    &gt;&gt;&gt;2</a:t>
            </a:r>
          </a:p>
        </p:txBody>
      </p:sp>
      <p:sp>
        <p:nvSpPr>
          <p:cNvPr id="24582" name="TextBox 7"/>
          <p:cNvSpPr txBox="1">
            <a:spLocks noChangeArrowheads="1"/>
          </p:cNvSpPr>
          <p:nvPr/>
        </p:nvSpPr>
        <p:spPr bwMode="auto">
          <a:xfrm>
            <a:off x="1257300" y="4648200"/>
            <a:ext cx="2324100"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b="1" dirty="0"/>
              <a:t>Ex: #Multiplication:</a:t>
            </a:r>
          </a:p>
          <a:p>
            <a:pPr>
              <a:spcBef>
                <a:spcPct val="0"/>
              </a:spcBef>
              <a:buClrTx/>
              <a:buFontTx/>
              <a:buNone/>
            </a:pPr>
            <a:r>
              <a:rPr lang="es-ES" altLang="en-US" sz="1400" b="1" dirty="0"/>
              <a:t>    x = 5</a:t>
            </a:r>
          </a:p>
          <a:p>
            <a:pPr>
              <a:spcBef>
                <a:spcPct val="0"/>
              </a:spcBef>
              <a:buClrTx/>
              <a:buFontTx/>
              <a:buNone/>
            </a:pPr>
            <a:r>
              <a:rPr lang="es-ES" altLang="en-US" sz="1400" b="1" dirty="0"/>
              <a:t>    y = 3</a:t>
            </a:r>
          </a:p>
          <a:p>
            <a:pPr>
              <a:spcBef>
                <a:spcPct val="0"/>
              </a:spcBef>
              <a:buClrTx/>
              <a:buFont typeface="Wingdings" panose="05000000000000000000" pitchFamily="2" charset="2"/>
              <a:buNone/>
            </a:pPr>
            <a:r>
              <a:rPr lang="es-ES" altLang="en-US" sz="1400" b="1" dirty="0"/>
              <a:t>    print(x * y)</a:t>
            </a:r>
          </a:p>
          <a:p>
            <a:pPr>
              <a:spcBef>
                <a:spcPct val="0"/>
              </a:spcBef>
              <a:buClrTx/>
              <a:buFontTx/>
              <a:buNone/>
            </a:pPr>
            <a:r>
              <a:rPr lang="es-ES" altLang="en-US" sz="1400" b="1" dirty="0"/>
              <a:t>    &gt;&gt;&gt;15</a:t>
            </a:r>
          </a:p>
        </p:txBody>
      </p:sp>
      <p:sp>
        <p:nvSpPr>
          <p:cNvPr id="24583" name="TextBox 8"/>
          <p:cNvSpPr txBox="1">
            <a:spLocks noChangeArrowheads="1"/>
          </p:cNvSpPr>
          <p:nvPr/>
        </p:nvSpPr>
        <p:spPr bwMode="auto">
          <a:xfrm>
            <a:off x="3743324" y="4724400"/>
            <a:ext cx="3114675"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b="1" dirty="0"/>
              <a:t>Ex: #Division:</a:t>
            </a:r>
          </a:p>
          <a:p>
            <a:pPr>
              <a:spcBef>
                <a:spcPct val="0"/>
              </a:spcBef>
              <a:buClrTx/>
              <a:buFontTx/>
              <a:buNone/>
            </a:pPr>
            <a:r>
              <a:rPr lang="es-ES" altLang="en-US" sz="1400" b="1" dirty="0"/>
              <a:t>    x = 5</a:t>
            </a:r>
          </a:p>
          <a:p>
            <a:pPr>
              <a:spcBef>
                <a:spcPct val="0"/>
              </a:spcBef>
              <a:buClrTx/>
              <a:buFontTx/>
              <a:buNone/>
            </a:pPr>
            <a:r>
              <a:rPr lang="es-ES" altLang="en-US" sz="1400" b="1" dirty="0"/>
              <a:t>    y = 3</a:t>
            </a:r>
          </a:p>
          <a:p>
            <a:pPr>
              <a:spcBef>
                <a:spcPct val="0"/>
              </a:spcBef>
              <a:buClrTx/>
              <a:buFontTx/>
              <a:buNone/>
            </a:pPr>
            <a:r>
              <a:rPr lang="es-ES" altLang="en-US" sz="1400" b="1" dirty="0"/>
              <a:t>    print(x / y)</a:t>
            </a:r>
          </a:p>
          <a:p>
            <a:pPr>
              <a:spcBef>
                <a:spcPct val="0"/>
              </a:spcBef>
              <a:buClrTx/>
              <a:buFontTx/>
              <a:buNone/>
            </a:pPr>
            <a:r>
              <a:rPr lang="es-ES" altLang="en-US" sz="1400" b="1" dirty="0"/>
              <a:t>    &gt;&gt;&gt;1.6666666666666667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en-US" altLang="en-US"/>
              <a:t>More Arithmetic Operations</a:t>
            </a:r>
          </a:p>
        </p:txBody>
      </p:sp>
      <p:sp>
        <p:nvSpPr>
          <p:cNvPr id="25603" name="Content Placeholder 2"/>
          <p:cNvSpPr>
            <a:spLocks noGrp="1" noChangeArrowheads="1"/>
          </p:cNvSpPr>
          <p:nvPr>
            <p:ph idx="1"/>
          </p:nvPr>
        </p:nvSpPr>
        <p:spPr>
          <a:xfrm>
            <a:off x="685800" y="1447800"/>
            <a:ext cx="7772400" cy="5105400"/>
          </a:xfrm>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In Python, we can do floor division where it discards the decimal value:</a:t>
            </a:r>
          </a:p>
          <a:p>
            <a:pPr marL="0" indent="0">
              <a:buFont typeface="Wingdings" panose="05000000000000000000" pitchFamily="2" charset="2"/>
              <a:buNone/>
            </a:pP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br>
              <a:rPr lang="es-ES" altLang="en-US" sz="1400" dirty="0">
                <a:solidFill>
                  <a:schemeClr val="folHlink"/>
                </a:solidFill>
                <a:latin typeface="Lucida Console" panose="020B0609040504020204" pitchFamily="49" charset="0"/>
              </a:rPr>
            </a:b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endParaRPr lang="es-ES" altLang="en-US" sz="1600" dirty="0">
              <a:solidFill>
                <a:schemeClr val="folHlink"/>
              </a:solidFill>
              <a:latin typeface="Lucida Console" panose="020B0609040504020204" pitchFamily="49"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To get remainder in division, Python uses %.</a:t>
            </a:r>
            <a:br>
              <a:rPr lang="en-US" altLang="en-US" dirty="0"/>
            </a:br>
            <a:endParaRPr lang="en-US" altLang="en-US" sz="2400" dirty="0">
              <a:solidFill>
                <a:schemeClr val="folHlink"/>
              </a:solidFill>
              <a:latin typeface="Lucida Console" panose="020B0609040504020204" pitchFamily="49" charset="0"/>
            </a:endParaRPr>
          </a:p>
        </p:txBody>
      </p:sp>
      <p:sp>
        <p:nvSpPr>
          <p:cNvPr id="25604" name="TextBox 1"/>
          <p:cNvSpPr txBox="1">
            <a:spLocks noChangeArrowheads="1"/>
          </p:cNvSpPr>
          <p:nvPr/>
        </p:nvSpPr>
        <p:spPr bwMode="auto">
          <a:xfrm>
            <a:off x="4211638" y="2232025"/>
            <a:ext cx="33528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s-ES" altLang="en-US" sz="1400">
                <a:latin typeface="Arial" panose="020B0604020202020204" pitchFamily="34" charset="0"/>
                <a:cs typeface="Arial" panose="020B0604020202020204" pitchFamily="34" charset="0"/>
              </a:rPr>
              <a:t>Instead of 2.5, the program outputs 2.</a:t>
            </a:r>
          </a:p>
        </p:txBody>
      </p:sp>
      <p:sp>
        <p:nvSpPr>
          <p:cNvPr id="25605" name="TextBox 2"/>
          <p:cNvSpPr txBox="1">
            <a:spLocks noChangeArrowheads="1"/>
          </p:cNvSpPr>
          <p:nvPr/>
        </p:nvSpPr>
        <p:spPr bwMode="auto">
          <a:xfrm>
            <a:off x="1600200" y="2062163"/>
            <a:ext cx="2133600" cy="9540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s-ES" altLang="en-US" sz="1400" b="1" dirty="0">
                <a:solidFill>
                  <a:srgbClr val="000000"/>
                </a:solidFill>
              </a:rPr>
              <a:t>Ex:</a:t>
            </a:r>
            <a:r>
              <a:rPr lang="es-ES" altLang="en-US" sz="1400" dirty="0">
                <a:solidFill>
                  <a:srgbClr val="000000"/>
                </a:solidFill>
              </a:rPr>
              <a:t> </a:t>
            </a:r>
            <a:r>
              <a:rPr lang="es-ES" altLang="en-US" sz="1400" b="1" dirty="0">
                <a:solidFill>
                  <a:srgbClr val="000000"/>
                </a:solidFill>
              </a:rPr>
              <a:t>x = 5</a:t>
            </a:r>
          </a:p>
          <a:p>
            <a:pPr>
              <a:spcBef>
                <a:spcPct val="0"/>
              </a:spcBef>
              <a:buClrTx/>
              <a:buFont typeface="Wingdings" panose="05000000000000000000" pitchFamily="2" charset="2"/>
              <a:buNone/>
            </a:pPr>
            <a:r>
              <a:rPr lang="es-ES" altLang="en-US" sz="1400" b="1" dirty="0">
                <a:solidFill>
                  <a:srgbClr val="000000"/>
                </a:solidFill>
              </a:rPr>
              <a:t>    y = 2</a:t>
            </a:r>
          </a:p>
          <a:p>
            <a:pPr>
              <a:spcBef>
                <a:spcPct val="0"/>
              </a:spcBef>
              <a:buClrTx/>
              <a:buFont typeface="Wingdings" panose="05000000000000000000" pitchFamily="2" charset="2"/>
              <a:buNone/>
            </a:pPr>
            <a:r>
              <a:rPr lang="es-ES" altLang="en-US" sz="1400" b="1" dirty="0">
                <a:solidFill>
                  <a:srgbClr val="000000"/>
                </a:solidFill>
              </a:rPr>
              <a:t>    print(x // y)</a:t>
            </a:r>
          </a:p>
          <a:p>
            <a:pPr>
              <a:spcBef>
                <a:spcPct val="0"/>
              </a:spcBef>
              <a:buClrTx/>
              <a:buFont typeface="Wingdings" panose="05000000000000000000" pitchFamily="2" charset="2"/>
              <a:buNone/>
            </a:pPr>
            <a:r>
              <a:rPr lang="es-ES" altLang="en-US" sz="1400" b="1" dirty="0">
                <a:solidFill>
                  <a:srgbClr val="000000"/>
                </a:solidFill>
              </a:rPr>
              <a:t>    &gt;&gt;&gt;2</a:t>
            </a:r>
            <a:endParaRPr lang="en-US" altLang="en-US" sz="2400" dirty="0">
              <a:latin typeface="Times New Roman" panose="02020603050405020304" pitchFamily="18" charset="0"/>
            </a:endParaRPr>
          </a:p>
        </p:txBody>
      </p:sp>
      <p:sp>
        <p:nvSpPr>
          <p:cNvPr id="25606" name="TextBox 6"/>
          <p:cNvSpPr txBox="1">
            <a:spLocks noChangeArrowheads="1"/>
          </p:cNvSpPr>
          <p:nvPr/>
        </p:nvSpPr>
        <p:spPr bwMode="auto">
          <a:xfrm>
            <a:off x="1600200" y="4114800"/>
            <a:ext cx="2133600" cy="9842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s-ES" altLang="en-US" sz="1400" b="1" dirty="0">
                <a:solidFill>
                  <a:srgbClr val="000000"/>
                </a:solidFill>
              </a:rPr>
              <a:t>Ex:</a:t>
            </a:r>
            <a:r>
              <a:rPr lang="es-ES" altLang="en-US" sz="1600" dirty="0">
                <a:solidFill>
                  <a:srgbClr val="000000"/>
                </a:solidFill>
              </a:rPr>
              <a:t> </a:t>
            </a:r>
            <a:r>
              <a:rPr lang="es-ES" altLang="en-US" sz="1400" b="1" dirty="0">
                <a:solidFill>
                  <a:srgbClr val="000000"/>
                </a:solidFill>
              </a:rPr>
              <a:t>x = 5</a:t>
            </a:r>
            <a:br>
              <a:rPr lang="es-ES" altLang="en-US" sz="1400" b="1" dirty="0">
                <a:solidFill>
                  <a:srgbClr val="000000"/>
                </a:solidFill>
              </a:rPr>
            </a:br>
            <a:r>
              <a:rPr lang="es-ES" altLang="en-US" sz="1400" b="1" dirty="0">
                <a:solidFill>
                  <a:srgbClr val="000000"/>
                </a:solidFill>
              </a:rPr>
              <a:t>    y = 3</a:t>
            </a:r>
          </a:p>
          <a:p>
            <a:pPr>
              <a:spcBef>
                <a:spcPct val="0"/>
              </a:spcBef>
              <a:buClrTx/>
              <a:buFont typeface="Wingdings" panose="05000000000000000000" pitchFamily="2" charset="2"/>
              <a:buNone/>
            </a:pPr>
            <a:r>
              <a:rPr lang="es-ES" altLang="en-US" sz="1400" b="1" dirty="0">
                <a:solidFill>
                  <a:srgbClr val="000000"/>
                </a:solidFill>
              </a:rPr>
              <a:t>    print(x % y)</a:t>
            </a:r>
            <a:br>
              <a:rPr lang="es-ES" altLang="en-US" sz="1400" b="1" dirty="0">
                <a:solidFill>
                  <a:srgbClr val="000000"/>
                </a:solidFill>
              </a:rPr>
            </a:br>
            <a:r>
              <a:rPr lang="es-ES" altLang="en-US" sz="1400" b="1" dirty="0">
                <a:solidFill>
                  <a:srgbClr val="000000"/>
                </a:solidFill>
              </a:rPr>
              <a:t>    &gt;&gt;&gt;2</a:t>
            </a:r>
            <a:endParaRPr lang="en-US" altLang="en-US" sz="24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en-US" altLang="en-US" dirty="0"/>
              <a:t>More Arithmetic Operations</a:t>
            </a:r>
          </a:p>
        </p:txBody>
      </p:sp>
      <p:sp>
        <p:nvSpPr>
          <p:cNvPr id="3" name="Content Placeholder 2"/>
          <p:cNvSpPr>
            <a:spLocks noGrp="1"/>
          </p:cNvSpPr>
          <p:nvPr>
            <p:ph idx="1"/>
          </p:nvPr>
        </p:nvSpPr>
        <p:spPr>
          <a:xfrm>
            <a:off x="685800" y="1447800"/>
            <a:ext cx="7772400" cy="5105400"/>
          </a:xfrm>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Exponential:</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double asterisk, ** operator is a shortcut to calculate the exponential value. Let’s take a look at how this can be used in the code:</a:t>
            </a:r>
            <a:br>
              <a:rPr lang="en-US" sz="16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r>
              <a:rPr lang="es-ES" sz="1400" b="1" dirty="0"/>
              <a:t>	</a:t>
            </a: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pPr marL="0" indent="0">
              <a:buNone/>
              <a:defRPr/>
            </a:pPr>
            <a:r>
              <a:rPr lang="en-US" sz="1600" dirty="0">
                <a:latin typeface="Arial" panose="020B0604020202020204" pitchFamily="34" charset="0"/>
                <a:cs typeface="Arial" panose="020B0604020202020204" pitchFamily="34" charset="0"/>
              </a:rPr>
              <a:t>Augmented Assignment: An augmented assignment is a simple way of performing an operation to a variable while assigning the result to the same variable.</a:t>
            </a:r>
            <a:br>
              <a:rPr lang="en-US" sz="1600" dirty="0">
                <a:latin typeface="Arial" panose="020B0604020202020204" pitchFamily="34" charset="0"/>
                <a:cs typeface="Arial" panose="020B0604020202020204" pitchFamily="34" charset="0"/>
              </a:rPr>
            </a:br>
            <a:endParaRPr lang="es-ES" sz="1600" dirty="0">
              <a:solidFill>
                <a:schemeClr val="accent6">
                  <a:lumMod val="75000"/>
                </a:schemeClr>
              </a:solidFill>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r>
              <a:rPr lang="es-ES" sz="1400" b="1" dirty="0"/>
              <a:t>	</a:t>
            </a:r>
          </a:p>
          <a:p>
            <a:pPr marL="0" indent="0">
              <a:spcBef>
                <a:spcPts val="0"/>
              </a:spcBef>
              <a:buFont typeface="Wingdings" panose="05000000000000000000" pitchFamily="2" charset="2"/>
              <a:buNone/>
              <a:defRPr/>
            </a:pPr>
            <a:r>
              <a:rPr lang="es-ES" sz="1400" b="1" dirty="0"/>
              <a:t>	</a:t>
            </a: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r>
              <a:rPr lang="es-ES" sz="1600" dirty="0" err="1">
                <a:latin typeface="Arial" panose="020B0604020202020204" pitchFamily="34" charset="0"/>
                <a:cs typeface="Arial" panose="020B0604020202020204" pitchFamily="34" charset="0"/>
              </a:rPr>
              <a:t>Similarly</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subtraction</a:t>
            </a:r>
            <a:r>
              <a:rPr lang="es-ES" sz="1600" dirty="0">
                <a:latin typeface="Arial" panose="020B0604020202020204" pitchFamily="34" charset="0"/>
                <a:cs typeface="Arial" panose="020B0604020202020204" pitchFamily="34" charset="0"/>
              </a:rPr>
              <a:t>: </a:t>
            </a:r>
          </a:p>
          <a:p>
            <a:pPr marL="0" indent="0">
              <a:buFont typeface="Wingdings" panose="05000000000000000000" pitchFamily="2" charset="2"/>
              <a:buNone/>
              <a:defRPr/>
            </a:pPr>
            <a:br>
              <a:rPr lang="es-ES" dirty="0">
                <a:solidFill>
                  <a:schemeClr val="folHlink"/>
                </a:solidFill>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6628" name="TextBox 3"/>
          <p:cNvSpPr txBox="1">
            <a:spLocks noChangeArrowheads="1"/>
          </p:cNvSpPr>
          <p:nvPr/>
        </p:nvSpPr>
        <p:spPr bwMode="auto">
          <a:xfrm>
            <a:off x="1600200" y="4038600"/>
            <a:ext cx="1828800" cy="9540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x = 5</a:t>
            </a:r>
          </a:p>
          <a:p>
            <a:pPr>
              <a:spcBef>
                <a:spcPct val="0"/>
              </a:spcBef>
              <a:buClrTx/>
              <a:buFontTx/>
              <a:buNone/>
            </a:pPr>
            <a:r>
              <a:rPr lang="es-ES" altLang="en-US" sz="1400" b="1" dirty="0"/>
              <a:t>    x = x + 2</a:t>
            </a:r>
          </a:p>
          <a:p>
            <a:pPr>
              <a:spcBef>
                <a:spcPct val="0"/>
              </a:spcBef>
              <a:buClrTx/>
              <a:buFontTx/>
              <a:buNone/>
            </a:pPr>
            <a:r>
              <a:rPr lang="es-ES" altLang="en-US" sz="1400" b="1" dirty="0"/>
              <a:t>    print(x) </a:t>
            </a:r>
          </a:p>
          <a:p>
            <a:pPr>
              <a:spcBef>
                <a:spcPct val="0"/>
              </a:spcBef>
              <a:buClrTx/>
              <a:buFontTx/>
              <a:buNone/>
            </a:pPr>
            <a:r>
              <a:rPr lang="es-ES" altLang="en-US" sz="1400" b="1" dirty="0"/>
              <a:t>    &gt;&gt;&gt;7</a:t>
            </a:r>
          </a:p>
        </p:txBody>
      </p:sp>
      <p:sp>
        <p:nvSpPr>
          <p:cNvPr id="26629" name="TextBox 5"/>
          <p:cNvSpPr txBox="1">
            <a:spLocks noChangeArrowheads="1"/>
          </p:cNvSpPr>
          <p:nvPr/>
        </p:nvSpPr>
        <p:spPr bwMode="auto">
          <a:xfrm>
            <a:off x="4343400" y="4038600"/>
            <a:ext cx="1447800"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s-ES" altLang="en-US" sz="1400" b="1" dirty="0"/>
              <a:t>   x = 5</a:t>
            </a:r>
          </a:p>
          <a:p>
            <a:pPr>
              <a:spcBef>
                <a:spcPct val="0"/>
              </a:spcBef>
              <a:buClrTx/>
              <a:buFontTx/>
              <a:buNone/>
            </a:pPr>
            <a:r>
              <a:rPr lang="es-ES" altLang="en-US" sz="1400" b="1" dirty="0"/>
              <a:t>   x += 2</a:t>
            </a:r>
          </a:p>
          <a:p>
            <a:pPr>
              <a:spcBef>
                <a:spcPct val="0"/>
              </a:spcBef>
              <a:buClrTx/>
              <a:buFontTx/>
              <a:buNone/>
            </a:pPr>
            <a:r>
              <a:rPr lang="es-ES" altLang="en-US" sz="1400" b="1" dirty="0"/>
              <a:t>   print(x) </a:t>
            </a:r>
          </a:p>
          <a:p>
            <a:pPr>
              <a:spcBef>
                <a:spcPct val="0"/>
              </a:spcBef>
              <a:buClrTx/>
              <a:buFontTx/>
              <a:buNone/>
            </a:pPr>
            <a:r>
              <a:rPr lang="es-ES" altLang="en-US" sz="1400" b="1" dirty="0"/>
              <a:t>   &gt;&gt;&gt;7</a:t>
            </a:r>
          </a:p>
        </p:txBody>
      </p:sp>
      <p:sp>
        <p:nvSpPr>
          <p:cNvPr id="7" name="Right Arrow 6"/>
          <p:cNvSpPr/>
          <p:nvPr/>
        </p:nvSpPr>
        <p:spPr>
          <a:xfrm>
            <a:off x="3695700" y="44958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1" name="TextBox 3"/>
          <p:cNvSpPr txBox="1">
            <a:spLocks noChangeArrowheads="1"/>
          </p:cNvSpPr>
          <p:nvPr/>
        </p:nvSpPr>
        <p:spPr bwMode="auto">
          <a:xfrm>
            <a:off x="1600200" y="2189163"/>
            <a:ext cx="2286000" cy="9556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x = 2</a:t>
            </a:r>
          </a:p>
          <a:p>
            <a:pPr>
              <a:spcBef>
                <a:spcPct val="0"/>
              </a:spcBef>
              <a:buFont typeface="Wingdings" panose="05000000000000000000" pitchFamily="2" charset="2"/>
              <a:buNone/>
            </a:pPr>
            <a:r>
              <a:rPr lang="es-ES" altLang="en-US" sz="1400" b="1" dirty="0"/>
              <a:t>    y = 5</a:t>
            </a:r>
          </a:p>
          <a:p>
            <a:pPr>
              <a:spcBef>
                <a:spcPct val="0"/>
              </a:spcBef>
              <a:buClrTx/>
              <a:buFontTx/>
              <a:buNone/>
            </a:pPr>
            <a:r>
              <a:rPr lang="es-ES" altLang="en-US" sz="1400" b="1" dirty="0"/>
              <a:t>    print(x ** y) </a:t>
            </a:r>
          </a:p>
          <a:p>
            <a:pPr>
              <a:spcBef>
                <a:spcPct val="0"/>
              </a:spcBef>
              <a:buClrTx/>
              <a:buFontTx/>
              <a:buNone/>
            </a:pPr>
            <a:r>
              <a:rPr lang="es-ES" altLang="en-US" sz="1400" b="1" dirty="0"/>
              <a:t>    &gt;&gt;&gt;32</a:t>
            </a:r>
          </a:p>
        </p:txBody>
      </p:sp>
      <p:sp>
        <p:nvSpPr>
          <p:cNvPr id="26632" name="TextBox 3"/>
          <p:cNvSpPr txBox="1">
            <a:spLocks noChangeArrowheads="1"/>
          </p:cNvSpPr>
          <p:nvPr/>
        </p:nvSpPr>
        <p:spPr bwMode="auto">
          <a:xfrm>
            <a:off x="4114800" y="29733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endParaRPr lang="en-US" altLang="en-US" sz="2400">
              <a:latin typeface="Times New Roman" panose="02020603050405020304" pitchFamily="18" charset="0"/>
            </a:endParaRPr>
          </a:p>
        </p:txBody>
      </p:sp>
      <p:sp>
        <p:nvSpPr>
          <p:cNvPr id="26633" name="TextBox 4"/>
          <p:cNvSpPr txBox="1">
            <a:spLocks noChangeArrowheads="1"/>
          </p:cNvSpPr>
          <p:nvPr/>
        </p:nvSpPr>
        <p:spPr bwMode="auto">
          <a:xfrm>
            <a:off x="1600200" y="5867400"/>
            <a:ext cx="3733800" cy="3381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a:solidFill>
                  <a:srgbClr val="000000"/>
                </a:solidFill>
              </a:rPr>
              <a:t>Ex:</a:t>
            </a:r>
            <a:r>
              <a:rPr lang="es-ES" altLang="en-US" sz="1600" b="1">
                <a:solidFill>
                  <a:srgbClr val="000000"/>
                </a:solidFill>
                <a:latin typeface="Arial" panose="020B0604020202020204" pitchFamily="34" charset="0"/>
                <a:cs typeface="Arial" panose="020B0604020202020204" pitchFamily="34" charset="0"/>
              </a:rPr>
              <a:t> </a:t>
            </a:r>
            <a:r>
              <a:rPr lang="es-ES" altLang="en-US" sz="1400" b="1">
                <a:solidFill>
                  <a:srgbClr val="000000"/>
                </a:solidFill>
              </a:rPr>
              <a:t>x -= 2 is same as x = x - 2</a:t>
            </a:r>
            <a:endParaRPr lang="en-US" altLang="en-US" sz="2400">
              <a:latin typeface="Times New Roman" panose="02020603050405020304" pitchFamily="18"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r>
              <a:rPr lang="en-US" altLang="en-US"/>
              <a:t>Comparison Operators</a:t>
            </a:r>
          </a:p>
        </p:txBody>
      </p:sp>
      <p:sp>
        <p:nvSpPr>
          <p:cNvPr id="31781" name="TextBox 4"/>
          <p:cNvSpPr txBox="1">
            <a:spLocks noChangeArrowheads="1"/>
          </p:cNvSpPr>
          <p:nvPr/>
        </p:nvSpPr>
        <p:spPr bwMode="auto">
          <a:xfrm>
            <a:off x="685800" y="1447800"/>
            <a:ext cx="8001000" cy="5287601"/>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defRPr/>
            </a:pPr>
            <a:r>
              <a:rPr lang="en-US" sz="1600" dirty="0">
                <a:latin typeface="Arial" panose="020B0604020202020204" pitchFamily="34" charset="0"/>
                <a:cs typeface="Arial" panose="020B0604020202020204" pitchFamily="34" charset="0"/>
              </a:rPr>
              <a:t>So far, we have seen arithmetic operators. Now we will see another set of operator called comparison operators. We use these operators to compare value. Some common comparison operators are : == (equal to), != (not equal to), &lt; (less than), &lt;= (less than or equal to), etc.</a:t>
            </a:r>
          </a:p>
          <a:p>
            <a:pPr>
              <a:spcBef>
                <a:spcPct val="20000"/>
              </a:spcBef>
              <a:buClr>
                <a:schemeClr val="tx1"/>
              </a:buClr>
              <a:defRPr/>
            </a:pPr>
            <a:endParaRPr lang="en-US" sz="1600" dirty="0">
              <a:latin typeface="Arial" panose="020B0604020202020204" pitchFamily="34" charset="0"/>
              <a:cs typeface="Arial" panose="020B0604020202020204" pitchFamily="34" charset="0"/>
            </a:endParaRPr>
          </a:p>
          <a:p>
            <a:pPr>
              <a:spcBef>
                <a:spcPct val="20000"/>
              </a:spcBef>
              <a:buClr>
                <a:schemeClr val="tx1"/>
              </a:buClr>
              <a:defRPr/>
            </a:pPr>
            <a:r>
              <a:rPr lang="en-US" sz="1600" dirty="0">
                <a:latin typeface="Arial" panose="020B0604020202020204" pitchFamily="34" charset="0"/>
                <a:cs typeface="Arial" panose="020B0604020202020204" pitchFamily="34" charset="0"/>
              </a:rPr>
              <a:t>Let’s see an example. Assume, variable </a:t>
            </a:r>
            <a:r>
              <a:rPr lang="en-US" sz="1600" i="1"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holds 5 and variable </a:t>
            </a:r>
            <a:r>
              <a:rPr lang="en-US" sz="1600" i="1" dirty="0">
                <a:latin typeface="Arial" panose="020B0604020202020204" pitchFamily="34" charset="0"/>
                <a:cs typeface="Arial" panose="020B0604020202020204" pitchFamily="34" charset="0"/>
              </a:rPr>
              <a:t>b</a:t>
            </a:r>
            <a:r>
              <a:rPr lang="en-US" sz="1600" dirty="0">
                <a:latin typeface="Arial" panose="020B0604020202020204" pitchFamily="34" charset="0"/>
                <a:cs typeface="Arial" panose="020B0604020202020204" pitchFamily="34" charset="0"/>
              </a:rPr>
              <a:t> holds 10, then −</a:t>
            </a: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 y) is False</a:t>
            </a: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r>
              <a:rPr lang="en-US" sz="1600" dirty="0">
                <a:latin typeface="Arial" panose="020B0604020202020204" pitchFamily="34" charset="0"/>
                <a:cs typeface="Arial" panose="020B0604020202020204" pitchFamily="34" charset="0"/>
              </a:rPr>
              <a:t>Similarly,</a:t>
            </a: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 y) is True</a:t>
            </a: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&gt; y) is False.</a:t>
            </a: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&lt; y) is True.</a:t>
            </a: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&lt;= y) is True</a:t>
            </a:r>
          </a:p>
          <a:p>
            <a:pPr>
              <a:spcBef>
                <a:spcPct val="20000"/>
              </a:spcBef>
              <a:buClr>
                <a:schemeClr val="hlink"/>
              </a:buClr>
              <a:defRPr/>
            </a:pPr>
            <a:endParaRPr lang="en-US" sz="1400" b="1" dirty="0">
              <a:latin typeface="Courier New" panose="02070309020205020404" pitchFamily="49" charset="0"/>
              <a:cs typeface="Courier New" panose="02070309020205020404" pitchFamily="49" charset="0"/>
            </a:endParaRP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marL="342900" indent="-342900">
              <a:spcBef>
                <a:spcPct val="20000"/>
              </a:spcBef>
              <a:buClr>
                <a:schemeClr val="hlink"/>
              </a:buClr>
              <a:buFont typeface="Wingdings" panose="05000000000000000000" pitchFamily="2" charset="2"/>
              <a:buChar char="§"/>
              <a:defRPr/>
            </a:pPr>
            <a:endParaRPr lang="en-US" sz="1600" dirty="0">
              <a:latin typeface="Arial" panose="020B0604020202020204" pitchFamily="34" charset="0"/>
              <a:cs typeface="Arial" panose="020B0604020202020204" pitchFamily="34" charset="0"/>
            </a:endParaRPr>
          </a:p>
        </p:txBody>
      </p:sp>
      <p:sp>
        <p:nvSpPr>
          <p:cNvPr id="29700" name="TextBox 1"/>
          <p:cNvSpPr txBox="1">
            <a:spLocks noChangeArrowheads="1"/>
          </p:cNvSpPr>
          <p:nvPr/>
        </p:nvSpPr>
        <p:spPr bwMode="auto">
          <a:xfrm>
            <a:off x="3124200" y="3200400"/>
            <a:ext cx="4572000"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a:latin typeface="Arial" panose="020B0604020202020204" pitchFamily="34" charset="0"/>
                <a:cs typeface="Arial" panose="020B0604020202020204" pitchFamily="34" charset="0"/>
              </a:rPr>
              <a:t>Here, </a:t>
            </a:r>
            <a:r>
              <a:rPr lang="en-US" altLang="en-US" sz="1400" i="1">
                <a:latin typeface="Arial" panose="020B0604020202020204" pitchFamily="34" charset="0"/>
                <a:cs typeface="Arial" panose="020B0604020202020204" pitchFamily="34" charset="0"/>
              </a:rPr>
              <a:t>x == y</a:t>
            </a:r>
            <a:r>
              <a:rPr lang="en-US" altLang="en-US" sz="1400">
                <a:latin typeface="Arial" panose="020B0604020202020204" pitchFamily="34" charset="0"/>
                <a:cs typeface="Arial" panose="020B0604020202020204" pitchFamily="34" charset="0"/>
              </a:rPr>
              <a:t> is an expression which is called a Boolean expression because it produces a Boolean value. In this case, </a:t>
            </a:r>
            <a:r>
              <a:rPr lang="en-US" altLang="en-US" sz="1400" i="1">
                <a:latin typeface="Arial" panose="020B0604020202020204" pitchFamily="34" charset="0"/>
                <a:cs typeface="Arial" panose="020B0604020202020204" pitchFamily="34" charset="0"/>
              </a:rPr>
              <a:t>x</a:t>
            </a:r>
            <a:r>
              <a:rPr lang="en-US" altLang="en-US" sz="1400">
                <a:latin typeface="Arial" panose="020B0604020202020204" pitchFamily="34" charset="0"/>
                <a:cs typeface="Arial" panose="020B0604020202020204" pitchFamily="34" charset="0"/>
              </a:rPr>
              <a:t> is not equal to </a:t>
            </a:r>
            <a:r>
              <a:rPr lang="en-US" altLang="en-US" sz="1400" i="1">
                <a:latin typeface="Arial" panose="020B0604020202020204" pitchFamily="34" charset="0"/>
                <a:cs typeface="Arial" panose="020B0604020202020204" pitchFamily="34" charset="0"/>
              </a:rPr>
              <a:t>y</a:t>
            </a:r>
            <a:r>
              <a:rPr lang="en-US" altLang="en-US" sz="1400">
                <a:latin typeface="Arial" panose="020B0604020202020204" pitchFamily="34" charset="0"/>
                <a:cs typeface="Arial" panose="020B0604020202020204" pitchFamily="34" charset="0"/>
              </a:rPr>
              <a:t>. Hence, the result of the expression is Boolean false!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altLang="en-US" dirty="0"/>
              <a:t>Logical Operators : And </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In Python, we have another set of operators called logical operators. We use this operators to build complex rules and conditions; either True or False. There are three logical operators in Python; </a:t>
            </a:r>
            <a:r>
              <a:rPr lang="en-US" sz="1600" i="1" dirty="0">
                <a:latin typeface="Arial" panose="020B0604020202020204" pitchFamily="34" charset="0"/>
                <a:cs typeface="Arial" panose="020B0604020202020204" pitchFamily="34" charset="0"/>
              </a:rPr>
              <a:t>and</a:t>
            </a:r>
            <a:r>
              <a:rPr lang="en-US" sz="1600" b="1"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or</a:t>
            </a:r>
            <a:r>
              <a:rPr lang="en-US" sz="1600" b="1"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not</a:t>
            </a:r>
            <a:r>
              <a:rPr lang="en-US" sz="1600" dirty="0">
                <a:latin typeface="Arial" panose="020B0604020202020204" pitchFamily="34" charset="0"/>
                <a:cs typeface="Arial" panose="020B0604020202020204" pitchFamily="34" charset="0"/>
              </a:rPr>
              <a:t>:</a:t>
            </a: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a:t>
            </a:r>
            <a:r>
              <a:rPr lang="en-US" altLang="en-US" sz="1600" i="1" dirty="0">
                <a:latin typeface="Arial" panose="020B0604020202020204" pitchFamily="34" charset="0"/>
                <a:cs typeface="Arial" panose="020B0604020202020204" pitchFamily="34" charset="0"/>
              </a:rPr>
              <a:t> and</a:t>
            </a:r>
            <a:r>
              <a:rPr lang="en-US" altLang="en-US" sz="1600" dirty="0">
                <a:latin typeface="Arial" panose="020B0604020202020204" pitchFamily="34" charset="0"/>
                <a:cs typeface="Arial" panose="020B0604020202020204" pitchFamily="34" charset="0"/>
              </a:rPr>
              <a:t> conditional statement will return true if both Boolean expressions are true.</a:t>
            </a:r>
            <a:endParaRPr lang="en-US" sz="1600" dirty="0">
              <a:latin typeface="Arial" panose="020B0604020202020204" pitchFamily="34" charset="0"/>
              <a:cs typeface="Arial" panose="020B0604020202020204" pitchFamily="34" charset="0"/>
            </a:endParaRPr>
          </a:p>
          <a:p>
            <a:pPr marL="0" indent="0">
              <a:buNone/>
              <a:defRPr/>
            </a:pPr>
            <a:endParaRPr lang="en-US" sz="1600" dirty="0">
              <a:solidFill>
                <a:schemeClr val="accent6">
                  <a:lumMod val="75000"/>
                </a:schemeClr>
              </a:solidFill>
              <a:latin typeface="Arial" panose="020B0604020202020204" pitchFamily="34" charset="0"/>
              <a:cs typeface="Arial" panose="020B0604020202020204" pitchFamily="34" charset="0"/>
            </a:endParaRPr>
          </a:p>
          <a:p>
            <a:pPr marL="0" indent="0">
              <a:buNone/>
              <a:defRPr/>
            </a:pPr>
            <a:endParaRPr lang="en-US" sz="1600" dirty="0">
              <a:solidFill>
                <a:schemeClr val="accent6">
                  <a:lumMod val="75000"/>
                </a:schemeClr>
              </a:solidFill>
              <a:latin typeface="Arial" panose="020B0604020202020204" pitchFamily="34" charset="0"/>
              <a:cs typeface="Arial" panose="020B0604020202020204" pitchFamily="34" charset="0"/>
            </a:endParaRPr>
          </a:p>
          <a:p>
            <a:pPr marL="0" indent="0">
              <a:buNone/>
              <a:defRPr/>
            </a:pPr>
            <a:endParaRPr lang="en-US" sz="1600" dirty="0">
              <a:solidFill>
                <a:schemeClr val="accent6">
                  <a:lumMod val="75000"/>
                </a:schemeClr>
              </a:solidFill>
              <a:latin typeface="Arial" panose="020B0604020202020204" pitchFamily="34" charset="0"/>
              <a:cs typeface="Arial" panose="020B0604020202020204" pitchFamily="34" charset="0"/>
            </a:endParaRPr>
          </a:p>
          <a:p>
            <a:pPr marL="0" indent="0">
              <a:buNone/>
              <a:defRPr/>
            </a:pPr>
            <a:endParaRPr lang="en-US" sz="1600" dirty="0">
              <a:solidFill>
                <a:schemeClr val="accent6">
                  <a:lumMod val="75000"/>
                </a:schemeClr>
              </a:solidFill>
              <a:latin typeface="Arial" panose="020B0604020202020204" pitchFamily="34" charset="0"/>
              <a:cs typeface="Arial" panose="020B0604020202020204" pitchFamily="34" charset="0"/>
            </a:endParaRPr>
          </a:p>
        </p:txBody>
      </p:sp>
      <p:sp>
        <p:nvSpPr>
          <p:cNvPr id="32773" name="TextBox 1"/>
          <p:cNvSpPr txBox="1">
            <a:spLocks noChangeArrowheads="1"/>
          </p:cNvSpPr>
          <p:nvPr/>
        </p:nvSpPr>
        <p:spPr bwMode="auto">
          <a:xfrm>
            <a:off x="5181600" y="3048000"/>
            <a:ext cx="289560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ea typeface="Segoe UI Emoji" panose="020B0502040204020203" pitchFamily="34" charset="0"/>
                <a:cs typeface="Arial" panose="020B0604020202020204" pitchFamily="34" charset="0"/>
              </a:rPr>
              <a:t>In this case, </a:t>
            </a:r>
            <a:r>
              <a:rPr lang="en-US" altLang="en-US" sz="1400" i="1" dirty="0">
                <a:latin typeface="Arial" panose="020B0604020202020204" pitchFamily="34" charset="0"/>
                <a:ea typeface="Segoe UI Emoji" panose="020B0502040204020203" pitchFamily="34" charset="0"/>
                <a:cs typeface="Arial" panose="020B0604020202020204" pitchFamily="34" charset="0"/>
              </a:rPr>
              <a:t>x</a:t>
            </a:r>
            <a:r>
              <a:rPr lang="en-US" altLang="en-US" sz="1400" dirty="0">
                <a:latin typeface="Arial" panose="020B0604020202020204" pitchFamily="34" charset="0"/>
                <a:ea typeface="Segoe UI Emoji" panose="020B0502040204020203" pitchFamily="34" charset="0"/>
                <a:cs typeface="Arial" panose="020B0604020202020204" pitchFamily="34" charset="0"/>
              </a:rPr>
              <a:t> is greater than 3 and also less than 10. Since both expressions are true, this expression will return true.</a:t>
            </a:r>
          </a:p>
        </p:txBody>
      </p:sp>
      <p:sp>
        <p:nvSpPr>
          <p:cNvPr id="31750" name="TextBox 4"/>
          <p:cNvSpPr txBox="1">
            <a:spLocks noChangeArrowheads="1"/>
          </p:cNvSpPr>
          <p:nvPr/>
        </p:nvSpPr>
        <p:spPr bwMode="auto">
          <a:xfrm>
            <a:off x="1471612" y="3155721"/>
            <a:ext cx="3276600" cy="738664"/>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es-ES" altLang="en-US" sz="1400" b="1" dirty="0"/>
              <a:t>Ex: x = 5</a:t>
            </a:r>
          </a:p>
          <a:p>
            <a:pPr>
              <a:spcBef>
                <a:spcPct val="0"/>
              </a:spcBef>
              <a:buClrTx/>
              <a:buFontTx/>
              <a:buNone/>
              <a:defRPr/>
            </a:pPr>
            <a:r>
              <a:rPr lang="es-ES" altLang="en-US" sz="1400" b="1" dirty="0"/>
              <a:t>    print(x &gt; 3 and x &lt; 10)</a:t>
            </a:r>
          </a:p>
          <a:p>
            <a:pPr>
              <a:spcBef>
                <a:spcPct val="0"/>
              </a:spcBef>
              <a:buClrTx/>
              <a:buFontTx/>
              <a:buNone/>
              <a:defRPr/>
            </a:pPr>
            <a:r>
              <a:rPr lang="es-ES" altLang="en-US" sz="1400" b="1" dirty="0"/>
              <a:t>    &gt;&gt;&gt;True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r>
              <a:rPr lang="en-US" altLang="en-US" dirty="0"/>
              <a:t>Table of Contents</a:t>
            </a:r>
          </a:p>
        </p:txBody>
      </p:sp>
      <p:sp>
        <p:nvSpPr>
          <p:cNvPr id="3" name="Content Placeholder 2"/>
          <p:cNvSpPr>
            <a:spLocks noGrp="1"/>
          </p:cNvSpPr>
          <p:nvPr>
            <p:ph idx="1"/>
          </p:nvPr>
        </p:nvSpPr>
        <p:spPr/>
        <p:txBody>
          <a:bodyPr/>
          <a:lstStyle/>
          <a:p>
            <a:pPr marL="457200" indent="-457200">
              <a:buFont typeface="+mj-lt"/>
              <a:buAutoNum type="arabicPeriod"/>
              <a:defRPr/>
            </a:pPr>
            <a:r>
              <a:rPr lang="en-US" dirty="0">
                <a:latin typeface="Arial" panose="020B0604020202020204" pitchFamily="34" charset="0"/>
                <a:cs typeface="Arial" panose="020B0604020202020204" pitchFamily="34" charset="0"/>
              </a:rPr>
              <a:t>Introduction and History of Python</a:t>
            </a:r>
          </a:p>
          <a:p>
            <a:pPr marL="457200" indent="-457200">
              <a:buFont typeface="+mj-lt"/>
              <a:buAutoNum type="arabicPeriod"/>
              <a:defRPr/>
            </a:pPr>
            <a:r>
              <a:rPr lang="en-US" dirty="0">
                <a:latin typeface="Arial" panose="020B0604020202020204" pitchFamily="34" charset="0"/>
                <a:cs typeface="Arial" panose="020B0604020202020204" pitchFamily="34" charset="0"/>
              </a:rPr>
              <a:t>Python Basic Data Types</a:t>
            </a:r>
          </a:p>
          <a:p>
            <a:pPr marL="457200" indent="-457200">
              <a:buFont typeface="+mj-lt"/>
              <a:buAutoNum type="arabicPeriod"/>
              <a:defRPr/>
            </a:pPr>
            <a:r>
              <a:rPr lang="en-US" dirty="0">
                <a:latin typeface="Arial" panose="020B0604020202020204" pitchFamily="34" charset="0"/>
                <a:cs typeface="Arial" panose="020B0604020202020204" pitchFamily="34" charset="0"/>
              </a:rPr>
              <a:t>Python Control Flow</a:t>
            </a: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r>
              <a:rPr lang="en-US" altLang="en-US" dirty="0"/>
              <a:t>Logical Operators : Or, Not</a:t>
            </a:r>
          </a:p>
        </p:txBody>
      </p:sp>
      <p:sp>
        <p:nvSpPr>
          <p:cNvPr id="32771" name="Content Placeholder 5"/>
          <p:cNvSpPr>
            <a:spLocks noGrp="1" noChangeArrowheads="1"/>
          </p:cNvSpPr>
          <p:nvPr>
            <p:ph idx="1"/>
          </p:nvPr>
        </p:nvSpPr>
        <p:spPr>
          <a:xfrm>
            <a:off x="685800" y="1447800"/>
            <a:ext cx="7772400" cy="800219"/>
          </a:xfrm>
        </p:spPr>
        <p:txBody>
          <a:bodyPr>
            <a:spAutoFit/>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 </a:t>
            </a:r>
            <a:r>
              <a:rPr lang="en-US" altLang="en-US" sz="1600" i="1" dirty="0">
                <a:latin typeface="Arial" panose="020B0604020202020204" pitchFamily="34" charset="0"/>
                <a:cs typeface="Arial" panose="020B0604020202020204" pitchFamily="34" charset="0"/>
              </a:rPr>
              <a:t>or</a:t>
            </a:r>
            <a:r>
              <a:rPr lang="en-US" altLang="en-US" sz="1600" b="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conditional statement will return true if one of the Boolean expressions is true.</a:t>
            </a:r>
            <a:br>
              <a:rPr lang="en-US" altLang="en-US" dirty="0"/>
            </a:br>
            <a:endParaRPr lang="es-ES" altLang="en-US" sz="1400" b="1" dirty="0"/>
          </a:p>
        </p:txBody>
      </p:sp>
      <p:sp>
        <p:nvSpPr>
          <p:cNvPr id="33796" name="TextBox 6"/>
          <p:cNvSpPr txBox="1">
            <a:spLocks noChangeArrowheads="1"/>
          </p:cNvSpPr>
          <p:nvPr/>
        </p:nvSpPr>
        <p:spPr bwMode="auto">
          <a:xfrm>
            <a:off x="5042205" y="2156964"/>
            <a:ext cx="281940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ea typeface="Segoe UI Emoji" panose="020B0502040204020203" pitchFamily="34" charset="0"/>
                <a:cs typeface="Arial" panose="020B0604020202020204" pitchFamily="34" charset="0"/>
              </a:rPr>
              <a:t>Here, </a:t>
            </a:r>
            <a:r>
              <a:rPr lang="en-US" altLang="en-US" sz="1400" i="1" dirty="0">
                <a:latin typeface="Arial" panose="020B0604020202020204" pitchFamily="34" charset="0"/>
                <a:ea typeface="Segoe UI Emoji" panose="020B0502040204020203" pitchFamily="34" charset="0"/>
                <a:cs typeface="Arial" panose="020B0604020202020204" pitchFamily="34" charset="0"/>
              </a:rPr>
              <a:t>x</a:t>
            </a:r>
            <a:r>
              <a:rPr lang="en-US" altLang="en-US" sz="1400" dirty="0">
                <a:latin typeface="Arial" panose="020B0604020202020204" pitchFamily="34" charset="0"/>
                <a:ea typeface="Segoe UI Emoji" panose="020B0502040204020203" pitchFamily="34" charset="0"/>
                <a:cs typeface="Arial" panose="020B0604020202020204" pitchFamily="34" charset="0"/>
              </a:rPr>
              <a:t> is greater than 3 but not less than 4. Since one of the conditions is true, the expression returns true.</a:t>
            </a:r>
          </a:p>
        </p:txBody>
      </p:sp>
      <p:sp>
        <p:nvSpPr>
          <p:cNvPr id="32773" name="Content Placeholder 5"/>
          <p:cNvSpPr txBox="1">
            <a:spLocks/>
          </p:cNvSpPr>
          <p:nvPr/>
        </p:nvSpPr>
        <p:spPr bwMode="auto">
          <a:xfrm>
            <a:off x="658813" y="3465513"/>
            <a:ext cx="7772400" cy="338554"/>
          </a:xfrm>
          <a:prstGeom prst="rect">
            <a:avLst/>
          </a:prstGeom>
          <a:noFill/>
          <a:ln>
            <a:noFill/>
          </a:ln>
          <a:effec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a:t>
            </a:r>
            <a:r>
              <a:rPr lang="en-US" altLang="en-US" sz="1600" b="1" dirty="0">
                <a:latin typeface="Arial" panose="020B0604020202020204" pitchFamily="34" charset="0"/>
                <a:cs typeface="Arial" panose="020B0604020202020204" pitchFamily="34" charset="0"/>
              </a:rPr>
              <a:t> </a:t>
            </a:r>
            <a:r>
              <a:rPr lang="en-US" altLang="en-US" sz="1600" i="1" dirty="0">
                <a:latin typeface="Arial" panose="020B0604020202020204" pitchFamily="34" charset="0"/>
                <a:cs typeface="Arial" panose="020B0604020202020204" pitchFamily="34" charset="0"/>
              </a:rPr>
              <a:t>not</a:t>
            </a:r>
            <a:r>
              <a:rPr lang="en-US" altLang="en-US" sz="1600" dirty="0">
                <a:latin typeface="Arial" panose="020B0604020202020204" pitchFamily="34" charset="0"/>
                <a:cs typeface="Arial" panose="020B0604020202020204" pitchFamily="34" charset="0"/>
              </a:rPr>
              <a:t> statement returns the inverse value.</a:t>
            </a:r>
          </a:p>
        </p:txBody>
      </p:sp>
      <p:sp>
        <p:nvSpPr>
          <p:cNvPr id="33798" name="TextBox 9"/>
          <p:cNvSpPr txBox="1">
            <a:spLocks noChangeArrowheads="1"/>
          </p:cNvSpPr>
          <p:nvPr/>
        </p:nvSpPr>
        <p:spPr bwMode="auto">
          <a:xfrm>
            <a:off x="5508626" y="3886200"/>
            <a:ext cx="2922587"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ea typeface="Segoe UI Emoji" panose="020B0502040204020203" pitchFamily="34" charset="0"/>
                <a:cs typeface="Arial" panose="020B0604020202020204" pitchFamily="34" charset="0"/>
              </a:rPr>
              <a:t>The original output of this expression should be false since </a:t>
            </a:r>
            <a:r>
              <a:rPr lang="en-US" altLang="en-US" sz="1400" i="1" dirty="0">
                <a:latin typeface="Arial" panose="020B0604020202020204" pitchFamily="34" charset="0"/>
                <a:ea typeface="Segoe UI Emoji" panose="020B0502040204020203" pitchFamily="34" charset="0"/>
                <a:cs typeface="Arial" panose="020B0604020202020204" pitchFamily="34" charset="0"/>
              </a:rPr>
              <a:t>x</a:t>
            </a:r>
            <a:r>
              <a:rPr lang="en-US" altLang="en-US" sz="1400" dirty="0">
                <a:latin typeface="Arial" panose="020B0604020202020204" pitchFamily="34" charset="0"/>
                <a:ea typeface="Segoe UI Emoji" panose="020B0502040204020203" pitchFamily="34" charset="0"/>
                <a:cs typeface="Arial" panose="020B0604020202020204" pitchFamily="34" charset="0"/>
              </a:rPr>
              <a:t> is not less than 4. </a:t>
            </a:r>
            <a:r>
              <a:rPr lang="en-US" altLang="en-US" sz="1400" i="1" dirty="0">
                <a:latin typeface="Arial" panose="020B0604020202020204" pitchFamily="34" charset="0"/>
                <a:ea typeface="Segoe UI Emoji" panose="020B0502040204020203" pitchFamily="34" charset="0"/>
                <a:cs typeface="Arial" panose="020B0604020202020204" pitchFamily="34" charset="0"/>
              </a:rPr>
              <a:t>not</a:t>
            </a:r>
            <a:r>
              <a:rPr lang="en-US" altLang="en-US" sz="1400" dirty="0">
                <a:latin typeface="Arial" panose="020B0604020202020204" pitchFamily="34" charset="0"/>
                <a:ea typeface="Segoe UI Emoji" panose="020B0502040204020203" pitchFamily="34" charset="0"/>
                <a:cs typeface="Arial" panose="020B0604020202020204" pitchFamily="34" charset="0"/>
              </a:rPr>
              <a:t> returns the inverse value, which is true.</a:t>
            </a:r>
          </a:p>
        </p:txBody>
      </p:sp>
      <p:sp>
        <p:nvSpPr>
          <p:cNvPr id="33799" name="TextBox 4"/>
          <p:cNvSpPr txBox="1">
            <a:spLocks noChangeArrowheads="1"/>
          </p:cNvSpPr>
          <p:nvPr/>
        </p:nvSpPr>
        <p:spPr bwMode="auto">
          <a:xfrm>
            <a:off x="1398587" y="2221598"/>
            <a:ext cx="32004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 typeface="Wingdings" panose="05000000000000000000" pitchFamily="2" charset="2"/>
              <a:buNone/>
            </a:pPr>
            <a:r>
              <a:rPr lang="es-ES" altLang="en-US" sz="1400" b="1" dirty="0"/>
              <a:t>Ex: x = 5</a:t>
            </a:r>
          </a:p>
          <a:p>
            <a:pPr>
              <a:buFont typeface="Wingdings" panose="05000000000000000000" pitchFamily="2" charset="2"/>
              <a:buNone/>
            </a:pPr>
            <a:r>
              <a:rPr lang="es-ES" altLang="en-US" sz="1400" b="1" dirty="0"/>
              <a:t>    print(x &gt; 3 </a:t>
            </a:r>
            <a:r>
              <a:rPr lang="es-ES" altLang="en-US" sz="1400" b="1" dirty="0" err="1"/>
              <a:t>or</a:t>
            </a:r>
            <a:r>
              <a:rPr lang="es-ES" altLang="en-US" sz="1400" b="1" dirty="0"/>
              <a:t> x &lt; 4)</a:t>
            </a:r>
          </a:p>
          <a:p>
            <a:pPr>
              <a:buFont typeface="Wingdings" panose="05000000000000000000" pitchFamily="2" charset="2"/>
              <a:buNone/>
            </a:pPr>
            <a:r>
              <a:rPr lang="es-ES" altLang="en-US" sz="1400" b="1" dirty="0"/>
              <a:t>    &gt;&gt;&gt;True</a:t>
            </a:r>
          </a:p>
        </p:txBody>
      </p:sp>
      <p:sp>
        <p:nvSpPr>
          <p:cNvPr id="10" name="TextBox 4"/>
          <p:cNvSpPr txBox="1">
            <a:spLocks noChangeArrowheads="1"/>
          </p:cNvSpPr>
          <p:nvPr/>
        </p:nvSpPr>
        <p:spPr bwMode="auto">
          <a:xfrm>
            <a:off x="1371599" y="3950834"/>
            <a:ext cx="3684588" cy="824841"/>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defRPr/>
            </a:pPr>
            <a:r>
              <a:rPr lang="es-ES" altLang="en-US" sz="1400" b="1" dirty="0"/>
              <a:t>Ex: x = 5</a:t>
            </a:r>
          </a:p>
          <a:p>
            <a:pPr>
              <a:buClrTx/>
              <a:buFont typeface="Wingdings" panose="05000000000000000000" pitchFamily="2" charset="2"/>
              <a:buNone/>
              <a:defRPr/>
            </a:pPr>
            <a:r>
              <a:rPr lang="es-ES" altLang="en-US" sz="1400" b="1" dirty="0"/>
              <a:t>    print(</a:t>
            </a:r>
            <a:r>
              <a:rPr lang="es-ES" altLang="en-US" sz="1400" b="1" dirty="0" err="1"/>
              <a:t>not</a:t>
            </a:r>
            <a:r>
              <a:rPr lang="es-ES" altLang="en-US" sz="1400" b="1" dirty="0"/>
              <a:t>(x &gt; 3 and x &lt; 4))</a:t>
            </a:r>
          </a:p>
          <a:p>
            <a:pPr>
              <a:buClrTx/>
              <a:buFont typeface="Wingdings" panose="05000000000000000000" pitchFamily="2" charset="2"/>
              <a:buNone/>
              <a:defRPr/>
            </a:pPr>
            <a:r>
              <a:rPr lang="es-ES" altLang="en-US" sz="1400" b="1" dirty="0"/>
              <a:t>    &gt;&gt;&gt;True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p:txBody>
          <a:bodyPr/>
          <a:lstStyle/>
          <a:p>
            <a:r>
              <a:rPr lang="en-US" altLang="en-US"/>
              <a:t>Control Flow: If</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In this section, we will see three kinds of control flow statements; </a:t>
            </a:r>
            <a:r>
              <a:rPr lang="en-US" sz="1600" i="1" dirty="0">
                <a:latin typeface="Arial" panose="020B0604020202020204" pitchFamily="34" charset="0"/>
                <a:cs typeface="Arial" panose="020B0604020202020204" pitchFamily="34" charset="0"/>
              </a:rPr>
              <a:t>if</a:t>
            </a:r>
            <a:r>
              <a:rPr lang="en-US" sz="1600" dirty="0">
                <a:latin typeface="Arial" panose="020B0604020202020204" pitchFamily="34" charset="0"/>
                <a:cs typeface="Arial" panose="020B0604020202020204" pitchFamily="34" charset="0"/>
              </a:rPr>
              <a:t>, </a:t>
            </a:r>
            <a:r>
              <a:rPr lang="en-US" sz="1600" i="1" dirty="0" err="1">
                <a:latin typeface="Arial" panose="020B0604020202020204" pitchFamily="34" charset="0"/>
                <a:cs typeface="Arial" panose="020B0604020202020204" pitchFamily="34" charset="0"/>
              </a:rPr>
              <a:t>elif</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else</a:t>
            </a:r>
            <a:r>
              <a:rPr lang="en-US" sz="1600" dirty="0">
                <a:latin typeface="Arial" panose="020B0604020202020204" pitchFamily="34" charset="0"/>
                <a:cs typeface="Arial" panose="020B0604020202020204" pitchFamily="34" charset="0"/>
              </a:rPr>
              <a:t>. These statements are used to take decisions in our programs. </a:t>
            </a: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For example, we can declare a variable called </a:t>
            </a:r>
            <a:r>
              <a:rPr lang="en-US" sz="1600" i="1" dirty="0">
                <a:latin typeface="Arial" panose="020B0604020202020204" pitchFamily="34" charset="0"/>
                <a:cs typeface="Arial" panose="020B0604020202020204" pitchFamily="34" charset="0"/>
              </a:rPr>
              <a:t>temp</a:t>
            </a:r>
            <a:r>
              <a:rPr lang="en-US" sz="1600" dirty="0">
                <a:latin typeface="Arial" panose="020B0604020202020204" pitchFamily="34" charset="0"/>
                <a:cs typeface="Arial" panose="020B0604020202020204" pitchFamily="34" charset="0"/>
              </a:rPr>
              <a:t> and assign 25 to it. Now, depending on the variable, we can print different messages in our terminal. </a:t>
            </a:r>
          </a:p>
          <a:p>
            <a:pPr marL="0" indent="0">
              <a:buFont typeface="Wingdings" panose="05000000000000000000" pitchFamily="2" charset="2"/>
              <a:buNone/>
              <a:defRPr/>
            </a:pPr>
            <a:endParaRPr lang="en-US"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i="1" dirty="0">
                <a:latin typeface="Arial" panose="020B0604020202020204" pitchFamily="34" charset="0"/>
                <a:cs typeface="Arial" panose="020B0604020202020204" pitchFamily="34" charset="0"/>
              </a:rPr>
              <a:t>If </a:t>
            </a:r>
            <a:r>
              <a:rPr lang="en-US" sz="1600" dirty="0">
                <a:latin typeface="Arial" panose="020B0604020202020204" pitchFamily="34" charset="0"/>
                <a:cs typeface="Arial" panose="020B0604020202020204" pitchFamily="34" charset="0"/>
              </a:rPr>
              <a:t>statements are control flow statements that help us run a particular code, but only when a certain condition is met or satisfied. </a:t>
            </a:r>
          </a:p>
          <a:p>
            <a:pPr>
              <a:defRPr/>
            </a:pPr>
            <a:endParaRPr lang="en-US" dirty="0">
              <a:latin typeface="Arial" panose="020B0604020202020204" pitchFamily="34" charset="0"/>
              <a:cs typeface="Arial" panose="020B0604020202020204" pitchFamily="34" charset="0"/>
            </a:endParaRPr>
          </a:p>
        </p:txBody>
      </p:sp>
      <p:sp>
        <p:nvSpPr>
          <p:cNvPr id="36868" name="TextBox 5"/>
          <p:cNvSpPr txBox="1">
            <a:spLocks noChangeArrowheads="1"/>
          </p:cNvSpPr>
          <p:nvPr/>
        </p:nvSpPr>
        <p:spPr bwMode="auto">
          <a:xfrm>
            <a:off x="5334000" y="3657600"/>
            <a:ext cx="2971800"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dirty="0">
                <a:latin typeface="Arial" panose="020B0604020202020204" pitchFamily="34" charset="0"/>
                <a:cs typeface="Arial" panose="020B0604020202020204" pitchFamily="34" charset="0"/>
              </a:rPr>
              <a:t>The condition </a:t>
            </a:r>
            <a:r>
              <a:rPr lang="en-US" altLang="en-US" sz="1400" i="1" dirty="0">
                <a:latin typeface="Arial" panose="020B0604020202020204" pitchFamily="34" charset="0"/>
                <a:cs typeface="Arial" panose="020B0604020202020204" pitchFamily="34" charset="0"/>
              </a:rPr>
              <a:t>(temp &gt; 20) </a:t>
            </a:r>
            <a:r>
              <a:rPr lang="en-US" altLang="en-US" sz="1400" dirty="0">
                <a:latin typeface="Arial" panose="020B0604020202020204" pitchFamily="34" charset="0"/>
                <a:cs typeface="Arial" panose="020B0604020202020204" pitchFamily="34" charset="0"/>
              </a:rPr>
              <a:t>satisfies with the current value of the </a:t>
            </a:r>
            <a:r>
              <a:rPr lang="en-US" altLang="en-US" sz="1400" i="1" dirty="0">
                <a:latin typeface="Arial" panose="020B0604020202020204" pitchFamily="34" charset="0"/>
                <a:cs typeface="Arial" panose="020B0604020202020204" pitchFamily="34" charset="0"/>
              </a:rPr>
              <a:t>temp</a:t>
            </a:r>
            <a:r>
              <a:rPr lang="en-US" altLang="en-US" sz="1400" dirty="0">
                <a:latin typeface="Arial" panose="020B0604020202020204" pitchFamily="34" charset="0"/>
                <a:cs typeface="Arial" panose="020B0604020202020204" pitchFamily="34" charset="0"/>
              </a:rPr>
              <a:t> (25). That’s why the program runs the print statement inside the if block.</a:t>
            </a:r>
          </a:p>
        </p:txBody>
      </p:sp>
      <p:sp>
        <p:nvSpPr>
          <p:cNvPr id="36869" name="TextBox 3"/>
          <p:cNvSpPr txBox="1">
            <a:spLocks noChangeArrowheads="1"/>
          </p:cNvSpPr>
          <p:nvPr/>
        </p:nvSpPr>
        <p:spPr bwMode="auto">
          <a:xfrm>
            <a:off x="1366452" y="3701039"/>
            <a:ext cx="3505200" cy="10826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 typeface="Wingdings" panose="05000000000000000000" pitchFamily="2" charset="2"/>
              <a:buNone/>
            </a:pPr>
            <a:r>
              <a:rPr lang="en-US" altLang="en-US" sz="1400" b="1" dirty="0"/>
              <a:t>Ex: temp = 25</a:t>
            </a:r>
          </a:p>
          <a:p>
            <a:pPr>
              <a:buFont typeface="Wingdings" panose="05000000000000000000" pitchFamily="2" charset="2"/>
              <a:buNone/>
            </a:pPr>
            <a:r>
              <a:rPr lang="en-US" altLang="en-US" sz="1400" b="1" dirty="0"/>
              <a:t>    if  temp &gt; 20:</a:t>
            </a:r>
          </a:p>
          <a:p>
            <a:pPr>
              <a:buFont typeface="Wingdings" panose="05000000000000000000" pitchFamily="2" charset="2"/>
              <a:buNone/>
            </a:pPr>
            <a:r>
              <a:rPr lang="en-US" altLang="en-US" sz="1400" b="1" dirty="0"/>
              <a:t>       print("It's a hot day")</a:t>
            </a:r>
          </a:p>
          <a:p>
            <a:pPr>
              <a:buFont typeface="Wingdings" panose="05000000000000000000" pitchFamily="2" charset="2"/>
              <a:buNone/>
            </a:pPr>
            <a:r>
              <a:rPr lang="en-US" altLang="en-US" sz="1400" b="1" dirty="0"/>
              <a:t>    &gt;&gt;&gt;It's a hot day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r>
              <a:rPr lang="en-US" altLang="en-US" dirty="0"/>
              <a:t>Control Flow: </a:t>
            </a:r>
            <a:r>
              <a:rPr lang="en-US" altLang="en-US" dirty="0" err="1"/>
              <a:t>Elif</a:t>
            </a:r>
            <a:endParaRPr lang="en-US" altLang="en-US" dirty="0"/>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In Python, </a:t>
            </a:r>
            <a:r>
              <a:rPr lang="en-US" sz="1600" i="1" dirty="0" err="1">
                <a:latin typeface="Arial" panose="020B0604020202020204" pitchFamily="34" charset="0"/>
                <a:cs typeface="Arial" panose="020B0604020202020204" pitchFamily="34" charset="0"/>
              </a:rPr>
              <a:t>elif</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a shorthand for saying if-else. The </a:t>
            </a:r>
            <a:r>
              <a:rPr lang="en-US" sz="1600" i="1" dirty="0" err="1">
                <a:latin typeface="Arial" panose="020B0604020202020204" pitchFamily="34" charset="0"/>
                <a:cs typeface="Arial" panose="020B0604020202020204" pitchFamily="34" charset="0"/>
              </a:rPr>
              <a:t>elif</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statement evaluates the condition and executes its body if the condition is true, but if the condition is false, then the body of else is executed. </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
        <p:nvSpPr>
          <p:cNvPr id="37892" name="TextBox 5"/>
          <p:cNvSpPr txBox="1">
            <a:spLocks noChangeArrowheads="1"/>
          </p:cNvSpPr>
          <p:nvPr/>
        </p:nvSpPr>
        <p:spPr bwMode="auto">
          <a:xfrm>
            <a:off x="5334000" y="2514600"/>
            <a:ext cx="3429000"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dirty="0">
                <a:latin typeface="Arial" panose="020B0604020202020204" pitchFamily="34" charset="0"/>
                <a:cs typeface="Arial" panose="020B0604020202020204" pitchFamily="34" charset="0"/>
              </a:rPr>
              <a:t>The condition “temperature &gt; 20” satisfies with the current value of the “temperature” which is 25. That’s why the program runs the print statement inside the </a:t>
            </a:r>
            <a:r>
              <a:rPr lang="en-US" altLang="en-US" sz="1400" i="1" dirty="0" err="1">
                <a:latin typeface="Arial" panose="020B0604020202020204" pitchFamily="34" charset="0"/>
                <a:cs typeface="Arial" panose="020B0604020202020204" pitchFamily="34" charset="0"/>
              </a:rPr>
              <a:t>elif</a:t>
            </a:r>
            <a:r>
              <a:rPr lang="en-US" altLang="en-US" sz="1400" dirty="0">
                <a:latin typeface="Arial" panose="020B0604020202020204" pitchFamily="34" charset="0"/>
                <a:cs typeface="Arial" panose="020B0604020202020204" pitchFamily="34" charset="0"/>
              </a:rPr>
              <a:t> block.</a:t>
            </a:r>
          </a:p>
        </p:txBody>
      </p:sp>
      <p:sp>
        <p:nvSpPr>
          <p:cNvPr id="37893" name="TextBox 1"/>
          <p:cNvSpPr txBox="1">
            <a:spLocks noChangeArrowheads="1"/>
          </p:cNvSpPr>
          <p:nvPr/>
        </p:nvSpPr>
        <p:spPr bwMode="auto">
          <a:xfrm>
            <a:off x="1219199" y="2408237"/>
            <a:ext cx="3811588" cy="13843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t>Ex: temperature = 25</a:t>
            </a:r>
          </a:p>
          <a:p>
            <a:pPr>
              <a:spcBef>
                <a:spcPct val="0"/>
              </a:spcBef>
              <a:buClrTx/>
              <a:buFont typeface="Wingdings" panose="05000000000000000000" pitchFamily="2" charset="2"/>
              <a:buNone/>
            </a:pPr>
            <a:r>
              <a:rPr lang="en-US" altLang="en-US" sz="1400" b="1" dirty="0"/>
              <a:t>    if  temperature &gt; 30:</a:t>
            </a:r>
          </a:p>
          <a:p>
            <a:pPr>
              <a:spcBef>
                <a:spcPct val="0"/>
              </a:spcBef>
              <a:buClrTx/>
              <a:buFont typeface="Wingdings" panose="05000000000000000000" pitchFamily="2" charset="2"/>
              <a:buNone/>
            </a:pPr>
            <a:r>
              <a:rPr lang="en-US" altLang="en-US" sz="1400" b="1" dirty="0"/>
              <a:t>       print("It's a hot day")</a:t>
            </a:r>
          </a:p>
          <a:p>
            <a:pPr>
              <a:spcBef>
                <a:spcPct val="0"/>
              </a:spcBef>
              <a:buClrTx/>
              <a:buFont typeface="Wingdings" panose="05000000000000000000" pitchFamily="2" charset="2"/>
              <a:buNone/>
            </a:pPr>
            <a:r>
              <a:rPr lang="en-US" altLang="en-US" sz="1400" b="1" dirty="0"/>
              <a:t>    </a:t>
            </a:r>
            <a:r>
              <a:rPr lang="en-US" altLang="en-US" sz="1400" b="1" dirty="0" err="1"/>
              <a:t>elif</a:t>
            </a:r>
            <a:r>
              <a:rPr lang="en-US" altLang="en-US" sz="1400" b="1" dirty="0"/>
              <a:t> temperature &gt; 20:</a:t>
            </a:r>
          </a:p>
          <a:p>
            <a:pPr>
              <a:spcBef>
                <a:spcPct val="0"/>
              </a:spcBef>
              <a:buClrTx/>
              <a:buFont typeface="Wingdings" panose="05000000000000000000" pitchFamily="2" charset="2"/>
              <a:buNone/>
            </a:pPr>
            <a:r>
              <a:rPr lang="en-US" altLang="en-US" sz="1400" b="1" dirty="0"/>
              <a:t>       print("It's a nice day")</a:t>
            </a:r>
          </a:p>
          <a:p>
            <a:pPr>
              <a:spcBef>
                <a:spcPct val="0"/>
              </a:spcBef>
              <a:buClrTx/>
              <a:buFont typeface="Wingdings" panose="05000000000000000000" pitchFamily="2" charset="2"/>
              <a:buNone/>
            </a:pPr>
            <a:r>
              <a:rPr lang="en-US" altLang="en-US" sz="1400" b="1" dirty="0"/>
              <a:t>    &gt;&gt;&gt;It's a nice day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p:txBody>
          <a:bodyPr/>
          <a:lstStyle/>
          <a:p>
            <a:r>
              <a:rPr lang="en-US" altLang="en-US" dirty="0"/>
              <a:t>Control Flow: Else</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The </a:t>
            </a:r>
            <a:r>
              <a:rPr lang="en-US" sz="1600" i="1" dirty="0">
                <a:latin typeface="Arial" panose="020B0604020202020204" pitchFamily="34" charset="0"/>
                <a:cs typeface="Arial" panose="020B0604020202020204" pitchFamily="34" charset="0"/>
              </a:rPr>
              <a:t>else</a:t>
            </a:r>
            <a:r>
              <a:rPr lang="en-US" sz="1600" dirty="0">
                <a:latin typeface="Arial" panose="020B0604020202020204" pitchFamily="34" charset="0"/>
                <a:cs typeface="Arial" panose="020B0604020202020204" pitchFamily="34" charset="0"/>
              </a:rPr>
              <a:t> keyword catches anything that isn't caught by the preceding conditions.</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
        <p:nvSpPr>
          <p:cNvPr id="38916" name="TextBox 5"/>
          <p:cNvSpPr txBox="1">
            <a:spLocks noChangeArrowheads="1"/>
          </p:cNvSpPr>
          <p:nvPr/>
        </p:nvSpPr>
        <p:spPr bwMode="auto">
          <a:xfrm>
            <a:off x="5069397" y="2474913"/>
            <a:ext cx="3007804"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dirty="0">
                <a:latin typeface="Arial" panose="020B0604020202020204" pitchFamily="34" charset="0"/>
                <a:cs typeface="Arial" panose="020B0604020202020204" pitchFamily="34" charset="0"/>
              </a:rPr>
              <a:t>No other statements except else satisfies with the condition. That’s why the program runs the print statement inside the else block.</a:t>
            </a:r>
          </a:p>
        </p:txBody>
      </p:sp>
      <p:sp>
        <p:nvSpPr>
          <p:cNvPr id="38917" name="TextBox 1"/>
          <p:cNvSpPr txBox="1">
            <a:spLocks noChangeArrowheads="1"/>
          </p:cNvSpPr>
          <p:nvPr/>
        </p:nvSpPr>
        <p:spPr bwMode="auto">
          <a:xfrm>
            <a:off x="990600" y="2057400"/>
            <a:ext cx="3733800" cy="207441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temp = 15</a:t>
            </a:r>
          </a:p>
          <a:p>
            <a:pPr>
              <a:buClrTx/>
              <a:buFont typeface="Wingdings" panose="05000000000000000000" pitchFamily="2" charset="2"/>
              <a:buNone/>
            </a:pPr>
            <a:r>
              <a:rPr lang="en-US" altLang="en-US" sz="1400" b="1" dirty="0">
                <a:solidFill>
                  <a:srgbClr val="000000"/>
                </a:solidFill>
              </a:rPr>
              <a:t>    if  temp &gt; 30:</a:t>
            </a:r>
          </a:p>
          <a:p>
            <a:pPr>
              <a:buClrTx/>
              <a:buFont typeface="Wingdings" panose="05000000000000000000" pitchFamily="2" charset="2"/>
              <a:buNone/>
            </a:pPr>
            <a:r>
              <a:rPr lang="en-US" altLang="en-US" sz="1400" b="1" dirty="0">
                <a:solidFill>
                  <a:srgbClr val="000000"/>
                </a:solidFill>
              </a:rPr>
              <a:t>       print("It's a hot day")</a:t>
            </a:r>
          </a:p>
          <a:p>
            <a:pPr>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elif</a:t>
            </a:r>
            <a:r>
              <a:rPr lang="en-US" altLang="en-US" sz="1400" b="1" dirty="0">
                <a:solidFill>
                  <a:srgbClr val="000000"/>
                </a:solidFill>
              </a:rPr>
              <a:t> temp &gt; 20:</a:t>
            </a:r>
          </a:p>
          <a:p>
            <a:pPr>
              <a:buClrTx/>
              <a:buFont typeface="Wingdings" panose="05000000000000000000" pitchFamily="2" charset="2"/>
              <a:buNone/>
            </a:pPr>
            <a:r>
              <a:rPr lang="en-US" altLang="en-US" sz="1400" b="1" dirty="0">
                <a:solidFill>
                  <a:srgbClr val="000000"/>
                </a:solidFill>
              </a:rPr>
              <a:t>       print("It's a nice day")</a:t>
            </a:r>
          </a:p>
          <a:p>
            <a:pPr>
              <a:buClrTx/>
              <a:buFont typeface="Wingdings" panose="05000000000000000000" pitchFamily="2" charset="2"/>
              <a:buNone/>
            </a:pPr>
            <a:r>
              <a:rPr lang="en-US" altLang="en-US" sz="1400" b="1" dirty="0">
                <a:solidFill>
                  <a:srgbClr val="000000"/>
                </a:solidFill>
              </a:rPr>
              <a:t>    else:</a:t>
            </a:r>
            <a:br>
              <a:rPr lang="en-US" altLang="en-US" sz="1400" b="1" dirty="0">
                <a:solidFill>
                  <a:srgbClr val="000000"/>
                </a:solidFill>
              </a:rPr>
            </a:br>
            <a:r>
              <a:rPr lang="en-US" altLang="en-US" sz="1400" b="1" dirty="0">
                <a:solidFill>
                  <a:srgbClr val="000000"/>
                </a:solidFill>
              </a:rPr>
              <a:t>       print("It's cold")</a:t>
            </a:r>
          </a:p>
          <a:p>
            <a:pPr>
              <a:buClrTx/>
              <a:buFont typeface="Wingdings" panose="05000000000000000000" pitchFamily="2" charset="2"/>
              <a:buNone/>
            </a:pPr>
            <a:r>
              <a:rPr lang="en-US" altLang="en-US" sz="1400" b="1" dirty="0">
                <a:solidFill>
                  <a:srgbClr val="000000"/>
                </a:solidFill>
              </a:rPr>
              <a:t>    &gt;&gt;&gt;It's cold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r>
              <a:rPr lang="en-US" altLang="en-US" dirty="0">
                <a:latin typeface="Arial"/>
                <a:cs typeface="Arial"/>
              </a:rPr>
              <a:t>Control Flow : While</a:t>
            </a:r>
          </a:p>
        </p:txBody>
      </p:sp>
      <p:sp>
        <p:nvSpPr>
          <p:cNvPr id="3993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A </a:t>
            </a:r>
            <a:r>
              <a:rPr lang="en-US" altLang="en-US" sz="1600" i="1" dirty="0">
                <a:latin typeface="Arial" panose="020B0604020202020204" pitchFamily="34" charset="0"/>
                <a:cs typeface="Arial" panose="020B0604020202020204" pitchFamily="34" charset="0"/>
              </a:rPr>
              <a:t>while</a:t>
            </a:r>
            <a:r>
              <a:rPr lang="en-US" altLang="en-US" sz="1600" dirty="0">
                <a:latin typeface="Arial" panose="020B0604020202020204" pitchFamily="34" charset="0"/>
                <a:cs typeface="Arial" panose="020B0604020202020204" pitchFamily="34" charset="0"/>
              </a:rPr>
              <a:t> loop statement in Python programming language repeatedly executes a target statement as long as a given condition is true.</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The syntax of a </a:t>
            </a:r>
            <a:r>
              <a:rPr lang="en-US" altLang="en-US" sz="1600" i="1" dirty="0">
                <a:latin typeface="Arial" panose="020B0604020202020204" pitchFamily="34" charset="0"/>
                <a:cs typeface="Arial" panose="020B0604020202020204" pitchFamily="34" charset="0"/>
              </a:rPr>
              <a:t>while</a:t>
            </a:r>
            <a:r>
              <a:rPr lang="en-US" altLang="en-US" sz="1600" dirty="0">
                <a:latin typeface="Arial" panose="020B0604020202020204" pitchFamily="34" charset="0"/>
                <a:cs typeface="Arial" panose="020B0604020202020204" pitchFamily="34" charset="0"/>
              </a:rPr>
              <a:t> loop in Python programming language is:</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Statements can be single statement or a block of statements. The loop iterates while the condition is true.</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When the condition becomes false, program control passes to the line immediately following the loop.</a:t>
            </a: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solidFill>
                <a:schemeClr val="folHlink"/>
              </a:solidFill>
              <a:latin typeface="Arial" panose="020B0604020202020204" pitchFamily="34" charset="0"/>
              <a:cs typeface="Arial" panose="020B0604020202020204" pitchFamily="34" charset="0"/>
            </a:endParaRPr>
          </a:p>
        </p:txBody>
      </p:sp>
      <p:sp>
        <p:nvSpPr>
          <p:cNvPr id="4" name="TextBox 3"/>
          <p:cNvSpPr txBox="1"/>
          <p:nvPr/>
        </p:nvSpPr>
        <p:spPr>
          <a:xfrm>
            <a:off x="1219200" y="2743200"/>
            <a:ext cx="3124199" cy="566309"/>
          </a:xfrm>
          <a:prstGeom prst="rect">
            <a:avLst/>
          </a:prstGeom>
          <a:noFill/>
          <a:ln>
            <a:solidFill>
              <a:srgbClr val="C00000"/>
            </a:solidFill>
          </a:ln>
        </p:spPr>
        <p:txBody>
          <a:bodyPr wrap="square">
            <a:spAutoFit/>
          </a:bodyPr>
          <a:lstStyle/>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Syntax: while &lt;expression&gt;:</a:t>
            </a:r>
          </a:p>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           &lt;statements&gt;</a:t>
            </a:r>
            <a:endParaRPr lang="en-US" sz="1400" b="1"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lstStyle/>
          <a:p>
            <a:r>
              <a:rPr lang="en-US" altLang="en-US" dirty="0">
                <a:latin typeface="Arial"/>
                <a:cs typeface="Arial"/>
              </a:rPr>
              <a:t>While Loops : Example</a:t>
            </a:r>
          </a:p>
        </p:txBody>
      </p:sp>
      <p:sp>
        <p:nvSpPr>
          <p:cNvPr id="40963" name="TextBox 5"/>
          <p:cNvSpPr txBox="1">
            <a:spLocks noChangeArrowheads="1"/>
          </p:cNvSpPr>
          <p:nvPr/>
        </p:nvSpPr>
        <p:spPr bwMode="auto">
          <a:xfrm>
            <a:off x="5643694" y="2411755"/>
            <a:ext cx="2971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In this example, the code inside the while block will execute until x is 5.</a:t>
            </a:r>
          </a:p>
        </p:txBody>
      </p:sp>
      <p:sp>
        <p:nvSpPr>
          <p:cNvPr id="40964" name="TextBox 8"/>
          <p:cNvSpPr txBox="1">
            <a:spLocks noChangeArrowheads="1"/>
          </p:cNvSpPr>
          <p:nvPr/>
        </p:nvSpPr>
        <p:spPr bwMode="auto">
          <a:xfrm>
            <a:off x="5638800" y="4164357"/>
            <a:ext cx="2971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Similarly, here the code inside the while block will execute until x is 1.</a:t>
            </a:r>
          </a:p>
        </p:txBody>
      </p:sp>
      <p:sp>
        <p:nvSpPr>
          <p:cNvPr id="2" name="TextBox 1"/>
          <p:cNvSpPr txBox="1"/>
          <p:nvPr/>
        </p:nvSpPr>
        <p:spPr>
          <a:xfrm>
            <a:off x="990600" y="1981196"/>
            <a:ext cx="4265911" cy="1384995"/>
          </a:xfrm>
          <a:prstGeom prst="rect">
            <a:avLst/>
          </a:prstGeom>
          <a:noFill/>
          <a:ln>
            <a:solidFill>
              <a:srgbClr val="C00000"/>
            </a:solidFill>
          </a:ln>
        </p:spPr>
        <p:txBody>
          <a:bodyPr wrap="none">
            <a:spAutoFit/>
          </a:bodyPr>
          <a:lstStyle/>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Ex: x = 3</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while x &lt; 5:</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print (x, "still in the loop“)</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x = x + 1</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&gt;&gt;&gt;3 still in the loop</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&gt;&gt;&gt;4 still in the loop</a:t>
            </a:r>
          </a:p>
        </p:txBody>
      </p:sp>
      <p:sp>
        <p:nvSpPr>
          <p:cNvPr id="40966" name="TextBox 6"/>
          <p:cNvSpPr txBox="1">
            <a:spLocks noChangeArrowheads="1"/>
          </p:cNvSpPr>
          <p:nvPr/>
        </p:nvSpPr>
        <p:spPr bwMode="auto">
          <a:xfrm>
            <a:off x="990599" y="3733798"/>
            <a:ext cx="4265911" cy="138499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Ex: x = 3</a:t>
            </a:r>
          </a:p>
          <a:p>
            <a:pPr>
              <a:spcBef>
                <a:spcPct val="0"/>
              </a:spcBef>
              <a:buClrTx/>
              <a:buFont typeface="Wingdings" panose="05000000000000000000" pitchFamily="2" charset="2"/>
              <a:buNone/>
            </a:pPr>
            <a:r>
              <a:rPr lang="en-US" altLang="en-US" sz="1400" b="1" dirty="0">
                <a:solidFill>
                  <a:srgbClr val="000000"/>
                </a:solidFill>
              </a:rPr>
              <a:t>    while x &gt; 1:</a:t>
            </a:r>
          </a:p>
          <a:p>
            <a:pPr>
              <a:spcBef>
                <a:spcPct val="0"/>
              </a:spcBef>
              <a:buClrTx/>
              <a:buNone/>
            </a:pPr>
            <a:r>
              <a:rPr lang="en-US" altLang="en-US" sz="1400" b="1" dirty="0">
                <a:solidFill>
                  <a:srgbClr val="000000"/>
                </a:solidFill>
              </a:rPr>
              <a:t>       </a:t>
            </a:r>
            <a:r>
              <a:rPr lang="en-US" sz="1400" b="1" dirty="0">
                <a:solidFill>
                  <a:srgbClr val="000000"/>
                </a:solidFill>
              </a:rPr>
              <a:t>print (x, "still in the loop“)</a:t>
            </a:r>
          </a:p>
          <a:p>
            <a:pPr>
              <a:spcBef>
                <a:spcPct val="0"/>
              </a:spcBef>
              <a:buClrTx/>
              <a:buNone/>
            </a:pPr>
            <a:r>
              <a:rPr lang="en-US" altLang="en-US" sz="1400" b="1" dirty="0">
                <a:solidFill>
                  <a:srgbClr val="000000"/>
                </a:solidFill>
              </a:rPr>
              <a:t>       x = x - 1</a:t>
            </a:r>
          </a:p>
          <a:p>
            <a:pPr>
              <a:spcBef>
                <a:spcPct val="0"/>
              </a:spcBef>
              <a:buClrTx/>
              <a:buFont typeface="Wingdings" panose="05000000000000000000" pitchFamily="2" charset="2"/>
              <a:buNone/>
            </a:pPr>
            <a:r>
              <a:rPr lang="en-US" altLang="en-US" sz="1400" b="1" dirty="0">
                <a:solidFill>
                  <a:srgbClr val="000000"/>
                </a:solidFill>
              </a:rPr>
              <a:t>    &gt;&gt;&gt;3 still in the loop</a:t>
            </a:r>
          </a:p>
          <a:p>
            <a:pPr>
              <a:spcBef>
                <a:spcPct val="0"/>
              </a:spcBef>
              <a:buClrTx/>
              <a:buFont typeface="Wingdings" panose="05000000000000000000" pitchFamily="2" charset="2"/>
              <a:buNone/>
            </a:pPr>
            <a:r>
              <a:rPr lang="en-US" altLang="en-US" sz="1400" b="1" dirty="0">
                <a:solidFill>
                  <a:srgbClr val="000000"/>
                </a:solidFill>
              </a:rPr>
              <a:t>    &gt;&gt;&gt;2 still in the loop</a:t>
            </a:r>
            <a:endParaRPr lang="en-US" altLang="en-US" sz="1400" b="1" dirty="0">
              <a:solidFill>
                <a:srgbClr val="009900"/>
              </a:solidFill>
            </a:endParaRPr>
          </a:p>
        </p:txBody>
      </p:sp>
      <p:sp>
        <p:nvSpPr>
          <p:cNvPr id="4" name="TextBox 3"/>
          <p:cNvSpPr txBox="1"/>
          <p:nvPr/>
        </p:nvSpPr>
        <p:spPr>
          <a:xfrm>
            <a:off x="533400" y="1477100"/>
            <a:ext cx="7772400" cy="338554"/>
          </a:xfrm>
          <a:prstGeom prst="rect">
            <a:avLst/>
          </a:prstGeom>
          <a:noFill/>
        </p:spPr>
        <p:txBody>
          <a:bodyPr wrap="square" rtlCol="0">
            <a:spAutoFit/>
          </a:bodyPr>
          <a:lstStyle/>
          <a:p>
            <a:r>
              <a:rPr lang="en-US" altLang="en-US" sz="1600" dirty="0">
                <a:latin typeface="Arial" panose="020B0604020202020204" pitchFamily="34" charset="0"/>
                <a:cs typeface="Arial" panose="020B0604020202020204" pitchFamily="34" charset="0"/>
              </a:rPr>
              <a:t> Let’s review the following examples to understand </a:t>
            </a:r>
            <a:r>
              <a:rPr lang="en-US" altLang="en-US" sz="1600" i="1" dirty="0">
                <a:latin typeface="Arial" panose="020B0604020202020204" pitchFamily="34" charset="0"/>
                <a:cs typeface="Arial" panose="020B0604020202020204" pitchFamily="34" charset="0"/>
              </a:rPr>
              <a:t>while</a:t>
            </a:r>
            <a:r>
              <a:rPr lang="en-US" altLang="en-US" sz="1600" dirty="0">
                <a:latin typeface="Arial" panose="020B0604020202020204" pitchFamily="34" charset="0"/>
                <a:cs typeface="Arial" panose="020B0604020202020204" pitchFamily="34" charset="0"/>
              </a:rPr>
              <a:t> loops:</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p:txBody>
          <a:bodyPr/>
          <a:lstStyle/>
          <a:p>
            <a:pPr>
              <a:defRPr/>
            </a:pPr>
            <a:r>
              <a:rPr lang="en-US" altLang="en-US" dirty="0"/>
              <a:t>Control Flow: For Loops</a:t>
            </a:r>
          </a:p>
        </p:txBody>
      </p:sp>
      <p:sp>
        <p:nvSpPr>
          <p:cNvPr id="41987"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Unlike the </a:t>
            </a:r>
            <a:r>
              <a:rPr lang="en-US" altLang="en-US" sz="1600" i="1" dirty="0">
                <a:latin typeface="Arial" panose="020B0604020202020204" pitchFamily="34" charset="0"/>
                <a:cs typeface="Arial" panose="020B0604020202020204" pitchFamily="34" charset="0"/>
              </a:rPr>
              <a:t>while</a:t>
            </a:r>
            <a:r>
              <a:rPr lang="en-US" altLang="en-US" sz="1600" dirty="0">
                <a:latin typeface="Arial" panose="020B0604020202020204" pitchFamily="34" charset="0"/>
                <a:cs typeface="Arial" panose="020B0604020202020204" pitchFamily="34" charset="0"/>
              </a:rPr>
              <a:t> loops that repeat statements until a condition is met, </a:t>
            </a:r>
            <a:r>
              <a:rPr lang="en-US" altLang="en-US" sz="1600" i="1" dirty="0">
                <a:latin typeface="Arial" panose="020B0604020202020204" pitchFamily="34" charset="0"/>
                <a:cs typeface="Arial" panose="020B0604020202020204" pitchFamily="34" charset="0"/>
              </a:rPr>
              <a:t>for</a:t>
            </a:r>
            <a:r>
              <a:rPr lang="en-US" altLang="en-US" sz="1600" dirty="0">
                <a:latin typeface="Arial" panose="020B0604020202020204" pitchFamily="34" charset="0"/>
                <a:cs typeface="Arial" panose="020B0604020202020204" pitchFamily="34" charset="0"/>
              </a:rPr>
              <a:t> loops repeat statements for a specified number of times. Usually in Python, </a:t>
            </a:r>
            <a:r>
              <a:rPr lang="en-US" altLang="en-US" sz="1600" i="1" dirty="0">
                <a:latin typeface="Arial" panose="020B0604020202020204" pitchFamily="34" charset="0"/>
                <a:cs typeface="Arial" panose="020B0604020202020204" pitchFamily="34" charset="0"/>
              </a:rPr>
              <a:t>for</a:t>
            </a:r>
            <a:r>
              <a:rPr lang="en-US" altLang="en-US" sz="1600" dirty="0">
                <a:latin typeface="Arial" panose="020B0604020202020204" pitchFamily="34" charset="0"/>
                <a:cs typeface="Arial" panose="020B0604020202020204" pitchFamily="34" charset="0"/>
              </a:rPr>
              <a:t> loops are used to iterate through a list. In other words, </a:t>
            </a:r>
            <a:r>
              <a:rPr lang="en-US" altLang="en-US" sz="1600" i="1" dirty="0">
                <a:latin typeface="Arial" panose="020B0604020202020204" pitchFamily="34" charset="0"/>
                <a:cs typeface="Arial" panose="020B0604020202020204" pitchFamily="34" charset="0"/>
              </a:rPr>
              <a:t>for</a:t>
            </a:r>
            <a:r>
              <a:rPr lang="en-US" altLang="en-US" sz="1600" dirty="0">
                <a:latin typeface="Arial" panose="020B0604020202020204" pitchFamily="34" charset="0"/>
                <a:cs typeface="Arial" panose="020B0604020202020204" pitchFamily="34" charset="0"/>
              </a:rPr>
              <a:t> loops will go through every item in the list and execute the statements before going to the next item. </a:t>
            </a:r>
            <a:r>
              <a:rPr lang="en-US" altLang="en-US" sz="1600" i="1" dirty="0">
                <a:latin typeface="Arial" panose="020B0604020202020204" pitchFamily="34" charset="0"/>
                <a:cs typeface="Arial" panose="020B0604020202020204" pitchFamily="34" charset="0"/>
              </a:rPr>
              <a:t>for</a:t>
            </a:r>
            <a:r>
              <a:rPr lang="en-US" altLang="en-US" sz="1600" dirty="0">
                <a:latin typeface="Arial" panose="020B0604020202020204" pitchFamily="34" charset="0"/>
                <a:cs typeface="Arial" panose="020B0604020202020204" pitchFamily="34" charset="0"/>
              </a:rPr>
              <a:t> loops also use a variable to store the current item.</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often want to write a for loop where the variable ranges over some sequence of numbers. The </a:t>
            </a:r>
            <a:r>
              <a:rPr lang="en-US" altLang="en-US" sz="1600" i="1" dirty="0">
                <a:latin typeface="Arial" panose="020B0604020202020204" pitchFamily="34" charset="0"/>
                <a:cs typeface="Arial" panose="020B0604020202020204" pitchFamily="34" charset="0"/>
              </a:rPr>
              <a:t>range() </a:t>
            </a:r>
            <a:r>
              <a:rPr lang="en-US" altLang="en-US" sz="1600" dirty="0">
                <a:latin typeface="Arial" panose="020B0604020202020204" pitchFamily="34" charset="0"/>
                <a:cs typeface="Arial" panose="020B0604020202020204" pitchFamily="34" charset="0"/>
              </a:rPr>
              <a:t>function returns a list of numbers from 0 up to but not including the number we pass to it. For example, </a:t>
            </a:r>
            <a:r>
              <a:rPr lang="en-US" altLang="en-US" sz="1600" i="1" dirty="0">
                <a:latin typeface="Arial" panose="020B0604020202020204" pitchFamily="34" charset="0"/>
                <a:cs typeface="Arial" panose="020B0604020202020204" pitchFamily="34" charset="0"/>
              </a:rPr>
              <a:t>range(5)</a:t>
            </a:r>
            <a:r>
              <a:rPr lang="en-US" altLang="en-US" sz="1600" dirty="0">
                <a:latin typeface="Arial" panose="020B0604020202020204" pitchFamily="34" charset="0"/>
                <a:cs typeface="Arial" panose="020B0604020202020204" pitchFamily="34" charset="0"/>
              </a:rPr>
              <a:t> returns </a:t>
            </a:r>
            <a:r>
              <a:rPr lang="en-US" altLang="en-US" sz="1600" i="1" dirty="0">
                <a:latin typeface="Arial" panose="020B0604020202020204" pitchFamily="34" charset="0"/>
                <a:cs typeface="Arial" panose="020B0604020202020204" pitchFamily="34" charset="0"/>
              </a:rPr>
              <a:t>[0,1,2,3,4]</a:t>
            </a:r>
            <a:r>
              <a:rPr lang="en-US" altLang="en-US" sz="1600" dirty="0">
                <a:latin typeface="Arial" panose="020B0604020202020204" pitchFamily="34" charset="0"/>
                <a:cs typeface="Arial" panose="020B0604020202020204" pitchFamily="34" charset="0"/>
              </a:rPr>
              <a:t>.</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 name="TextBox 3"/>
          <p:cNvSpPr txBox="1"/>
          <p:nvPr/>
        </p:nvSpPr>
        <p:spPr>
          <a:xfrm>
            <a:off x="1447800" y="4572000"/>
            <a:ext cx="2743200" cy="1815882"/>
          </a:xfrm>
          <a:prstGeom prst="rect">
            <a:avLst/>
          </a:prstGeom>
          <a:noFill/>
          <a:ln>
            <a:solidFill>
              <a:srgbClr val="C00000"/>
            </a:solidFill>
          </a:ln>
        </p:spPr>
        <p:txBody>
          <a:bodyPr wrap="square">
            <a:spAutoFit/>
          </a:bodyPr>
          <a:lstStyle/>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Ex: for x in range(5):</a:t>
            </a:r>
            <a:br>
              <a:rPr lang="en-US" altLang="en-US" sz="1400" b="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00"/>
                </a:solidFill>
                <a:latin typeface="Courier New" panose="02070309020205020404" pitchFamily="49" charset="0"/>
                <a:cs typeface="Courier New" panose="02070309020205020404" pitchFamily="49" charset="0"/>
              </a:rPr>
              <a:t>       print(x)</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&gt;&gt;&gt;0</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&gt;&gt;&gt;1</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&gt;&gt;&gt;2</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&gt;&gt;&gt;3</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&gt;&gt;&gt;4</a:t>
            </a:r>
          </a:p>
        </p:txBody>
      </p:sp>
      <p:sp>
        <p:nvSpPr>
          <p:cNvPr id="5" name="TextBox 4">
            <a:extLst>
              <a:ext uri="{FF2B5EF4-FFF2-40B4-BE49-F238E27FC236}">
                <a16:creationId xmlns:a16="http://schemas.microsoft.com/office/drawing/2014/main" id="{3F4C1B74-4977-4BF8-BA40-2DCEC190B559}"/>
              </a:ext>
            </a:extLst>
          </p:cNvPr>
          <p:cNvSpPr txBox="1"/>
          <p:nvPr/>
        </p:nvSpPr>
        <p:spPr>
          <a:xfrm>
            <a:off x="1447800" y="2905780"/>
            <a:ext cx="3657600" cy="523220"/>
          </a:xfrm>
          <a:prstGeom prst="rect">
            <a:avLst/>
          </a:prstGeom>
          <a:noFill/>
          <a:ln>
            <a:solidFill>
              <a:srgbClr val="C00000"/>
            </a:solidFill>
          </a:ln>
        </p:spPr>
        <p:txBody>
          <a:bodyPr wrap="square">
            <a:spAutoFit/>
          </a:bodyPr>
          <a:lstStyle/>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Syntax: for &lt;variable&gt; in &lt;list&gt;</a:t>
            </a:r>
            <a:br>
              <a:rPr lang="en-US" altLang="en-US" sz="1400" b="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00"/>
                </a:solidFill>
                <a:latin typeface="Courier New" panose="02070309020205020404" pitchFamily="49" charset="0"/>
                <a:cs typeface="Courier New" panose="02070309020205020404" pitchFamily="49" charset="0"/>
              </a:rPr>
              <a:t>       &lt;statements&gt;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US" altLang="en-US">
                <a:solidFill>
                  <a:schemeClr val="tx1"/>
                </a:solidFill>
              </a:rPr>
              <a:t>Break</a:t>
            </a:r>
          </a:p>
        </p:txBody>
      </p:sp>
      <p:sp>
        <p:nvSpPr>
          <p:cNvPr id="43011"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We can use the keyword </a:t>
            </a:r>
            <a:r>
              <a:rPr lang="en-US" altLang="en-US" sz="1600" i="1" dirty="0">
                <a:latin typeface="Arial" panose="020B0604020202020204" pitchFamily="34" charset="0"/>
                <a:cs typeface="Arial" panose="020B0604020202020204" pitchFamily="34" charset="0"/>
              </a:rPr>
              <a:t>break </a:t>
            </a:r>
            <a:r>
              <a:rPr lang="en-US" altLang="en-US" sz="1600" dirty="0">
                <a:latin typeface="Arial" panose="020B0604020202020204" pitchFamily="34" charset="0"/>
                <a:cs typeface="Arial" panose="020B0604020202020204" pitchFamily="34" charset="0"/>
              </a:rPr>
              <a:t>inside a loop to leave the loops entirely. For example:</a:t>
            </a: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43012" name="TextBox 1"/>
          <p:cNvSpPr txBox="1">
            <a:spLocks noChangeArrowheads="1"/>
          </p:cNvSpPr>
          <p:nvPr/>
        </p:nvSpPr>
        <p:spPr bwMode="auto">
          <a:xfrm>
            <a:off x="1181100" y="2286000"/>
            <a:ext cx="3033713" cy="13843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j = 0</a:t>
            </a:r>
          </a:p>
          <a:p>
            <a:pPr>
              <a:spcBef>
                <a:spcPct val="0"/>
              </a:spcBef>
              <a:buClrTx/>
              <a:buFontTx/>
              <a:buNone/>
            </a:pPr>
            <a:r>
              <a:rPr lang="en-US" altLang="en-US" sz="1400" b="1" dirty="0"/>
              <a:t>    for </a:t>
            </a:r>
            <a:r>
              <a:rPr lang="en-US" altLang="en-US" sz="1400" b="1" dirty="0" err="1"/>
              <a:t>i</a:t>
            </a:r>
            <a:r>
              <a:rPr lang="en-US" altLang="en-US" sz="1400" b="1" dirty="0"/>
              <a:t> in range(5):</a:t>
            </a:r>
          </a:p>
          <a:p>
            <a:pPr>
              <a:spcBef>
                <a:spcPct val="0"/>
              </a:spcBef>
              <a:buClrTx/>
              <a:buFontTx/>
              <a:buNone/>
            </a:pPr>
            <a:r>
              <a:rPr lang="en-US" altLang="en-US" sz="1400" b="1" dirty="0"/>
              <a:t>       j = j + 2</a:t>
            </a:r>
          </a:p>
          <a:p>
            <a:pPr>
              <a:spcBef>
                <a:spcPct val="0"/>
              </a:spcBef>
              <a:buClrTx/>
              <a:buFontTx/>
              <a:buNone/>
            </a:pPr>
            <a:r>
              <a:rPr lang="en-US" altLang="en-US" sz="1400" b="1" dirty="0"/>
              <a:t>       print(j)</a:t>
            </a:r>
          </a:p>
          <a:p>
            <a:pPr>
              <a:spcBef>
                <a:spcPct val="0"/>
              </a:spcBef>
              <a:buClrTx/>
              <a:buFontTx/>
              <a:buNone/>
            </a:pPr>
            <a:r>
              <a:rPr lang="en-US" altLang="en-US" sz="1400" b="1" dirty="0"/>
              <a:t>       if j == 6 :</a:t>
            </a:r>
          </a:p>
          <a:p>
            <a:pPr>
              <a:spcBef>
                <a:spcPct val="0"/>
              </a:spcBef>
              <a:buClrTx/>
              <a:buFontTx/>
              <a:buNone/>
            </a:pPr>
            <a:r>
              <a:rPr lang="en-US" altLang="en-US" sz="1400" b="1" dirty="0"/>
              <a:t>          break</a:t>
            </a:r>
          </a:p>
        </p:txBody>
      </p:sp>
      <p:sp>
        <p:nvSpPr>
          <p:cNvPr id="43013" name="TextBox 3"/>
          <p:cNvSpPr txBox="1">
            <a:spLocks noChangeArrowheads="1"/>
          </p:cNvSpPr>
          <p:nvPr/>
        </p:nvSpPr>
        <p:spPr bwMode="auto">
          <a:xfrm>
            <a:off x="4710113" y="2178050"/>
            <a:ext cx="3214687"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The output of the program will be 2, 4, 6. Without the break keyword, the program should loop from 0 to 4 because the function range(5) is used.  Due to the keyword break, the program loops from 0 to 2 because when I = 2, j reaches the value 6.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p:txBody>
          <a:bodyPr/>
          <a:lstStyle/>
          <a:p>
            <a:r>
              <a:rPr lang="en-US" altLang="en-US"/>
              <a:t>Continue</a:t>
            </a:r>
          </a:p>
        </p:txBody>
      </p:sp>
      <p:sp>
        <p:nvSpPr>
          <p:cNvPr id="44035"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i="1" dirty="0">
                <a:latin typeface="Arial" panose="020B0604020202020204" pitchFamily="34" charset="0"/>
                <a:cs typeface="Arial" panose="020B0604020202020204" pitchFamily="34" charset="0"/>
              </a:rPr>
              <a:t>continue</a:t>
            </a:r>
            <a:r>
              <a:rPr lang="en-US" altLang="en-US" sz="1600" dirty="0">
                <a:latin typeface="Arial" panose="020B0604020202020204" pitchFamily="34" charset="0"/>
                <a:cs typeface="Arial" panose="020B0604020202020204" pitchFamily="34" charset="0"/>
              </a:rPr>
              <a:t> is another important keyword for loops. When the keyword </a:t>
            </a:r>
            <a:r>
              <a:rPr lang="en-US" altLang="en-US" sz="1600" i="1" dirty="0">
                <a:latin typeface="Arial" panose="020B0604020202020204" pitchFamily="34" charset="0"/>
                <a:cs typeface="Arial" panose="020B0604020202020204" pitchFamily="34" charset="0"/>
              </a:rPr>
              <a:t>continue </a:t>
            </a:r>
            <a:r>
              <a:rPr lang="en-US" altLang="en-US" sz="1600" dirty="0">
                <a:latin typeface="Arial" panose="020B0604020202020204" pitchFamily="34" charset="0"/>
                <a:cs typeface="Arial" panose="020B0604020202020204" pitchFamily="34" charset="0"/>
              </a:rPr>
              <a:t>is used, the rest of the loop after they keyword is skipped for that iteration.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4036" name="TextBox 5"/>
          <p:cNvSpPr txBox="1">
            <a:spLocks noChangeArrowheads="1"/>
          </p:cNvSpPr>
          <p:nvPr/>
        </p:nvSpPr>
        <p:spPr bwMode="auto">
          <a:xfrm>
            <a:off x="1295400" y="2273300"/>
            <a:ext cx="3033713" cy="1384995"/>
          </a:xfrm>
          <a:prstGeom prst="rect">
            <a:avLst/>
          </a:prstGeom>
          <a:noFill/>
          <a:ln>
            <a:solidFill>
              <a:srgbClr val="C00000"/>
            </a:solidFill>
          </a:ln>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en-US" altLang="en-US" sz="1400" b="1" dirty="0"/>
              <a:t>Ex: j = 0</a:t>
            </a:r>
          </a:p>
          <a:p>
            <a:pPr>
              <a:spcBef>
                <a:spcPct val="0"/>
              </a:spcBef>
              <a:buClrTx/>
              <a:buFontTx/>
              <a:buNone/>
              <a:defRPr/>
            </a:pPr>
            <a:r>
              <a:rPr lang="en-US" altLang="en-US" sz="1400" b="1" dirty="0"/>
              <a:t>    for </a:t>
            </a:r>
            <a:r>
              <a:rPr lang="en-US" altLang="en-US" sz="1400" b="1" dirty="0" err="1"/>
              <a:t>i</a:t>
            </a:r>
            <a:r>
              <a:rPr lang="en-US" altLang="en-US" sz="1400" b="1" dirty="0"/>
              <a:t> in range(5):</a:t>
            </a:r>
          </a:p>
          <a:p>
            <a:pPr>
              <a:spcBef>
                <a:spcPct val="0"/>
              </a:spcBef>
              <a:buClrTx/>
              <a:buFontTx/>
              <a:buNone/>
              <a:defRPr/>
            </a:pPr>
            <a:r>
              <a:rPr lang="en-US" altLang="en-US" sz="1400" b="1" dirty="0"/>
              <a:t>       j = j + 2</a:t>
            </a:r>
          </a:p>
          <a:p>
            <a:pPr>
              <a:spcBef>
                <a:spcPct val="0"/>
              </a:spcBef>
              <a:buClrTx/>
              <a:buFontTx/>
              <a:buNone/>
              <a:defRPr/>
            </a:pPr>
            <a:r>
              <a:rPr lang="en-US" altLang="en-US" sz="1400" b="1" dirty="0"/>
              <a:t>       if j == 6 :</a:t>
            </a:r>
          </a:p>
          <a:p>
            <a:pPr>
              <a:spcBef>
                <a:spcPct val="0"/>
              </a:spcBef>
              <a:buClrTx/>
              <a:buFontTx/>
              <a:buNone/>
              <a:defRPr/>
            </a:pPr>
            <a:r>
              <a:rPr lang="en-US" altLang="en-US" sz="1400" b="1" dirty="0"/>
              <a:t>          continue</a:t>
            </a:r>
          </a:p>
          <a:p>
            <a:pPr>
              <a:spcBef>
                <a:spcPct val="0"/>
              </a:spcBef>
              <a:buClrTx/>
              <a:buFontTx/>
              <a:buNone/>
              <a:defRPr/>
            </a:pPr>
            <a:r>
              <a:rPr lang="en-US" altLang="en-US" sz="1400" b="1" dirty="0"/>
              <a:t>    print(j)</a:t>
            </a:r>
          </a:p>
        </p:txBody>
      </p:sp>
      <p:sp>
        <p:nvSpPr>
          <p:cNvPr id="44037" name="TextBox 6"/>
          <p:cNvSpPr txBox="1">
            <a:spLocks noChangeArrowheads="1"/>
          </p:cNvSpPr>
          <p:nvPr/>
        </p:nvSpPr>
        <p:spPr bwMode="auto">
          <a:xfrm>
            <a:off x="4806907" y="2488753"/>
            <a:ext cx="3214688" cy="954088"/>
          </a:xfrm>
          <a:prstGeom prst="rect">
            <a:avLst/>
          </a:prstGeom>
          <a:noFill/>
          <a:ln w="9525">
            <a:solidFill>
              <a:schemeClr val="tx1"/>
            </a:solidFill>
            <a:miter lim="800000"/>
            <a:headEnd/>
            <a:tailEnd/>
          </a:ln>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en-US" altLang="en-US" sz="1400" dirty="0">
                <a:latin typeface="Arial" panose="020B0604020202020204" pitchFamily="34" charset="0"/>
                <a:cs typeface="Arial" panose="020B0604020202020204" pitchFamily="34" charset="0"/>
              </a:rPr>
              <a:t>The output of the program will be 2, 4, 6, 8,10.  It will be skipped over if j = 6. When j = 6, the line after the </a:t>
            </a:r>
            <a:r>
              <a:rPr lang="en-US" altLang="en-US" sz="1400" i="1" dirty="0">
                <a:latin typeface="Arial" panose="020B0604020202020204" pitchFamily="34" charset="0"/>
                <a:cs typeface="Arial" panose="020B0604020202020204" pitchFamily="34" charset="0"/>
              </a:rPr>
              <a:t>continue</a:t>
            </a:r>
            <a:r>
              <a:rPr lang="en-US" altLang="en-US" sz="1400" dirty="0">
                <a:latin typeface="Arial" panose="020B0604020202020204" pitchFamily="34" charset="0"/>
                <a:cs typeface="Arial" panose="020B0604020202020204" pitchFamily="34" charset="0"/>
              </a:rPr>
              <a:t> keyword is not executed.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r>
              <a:rPr lang="en-US" altLang="en-US" sz="3600" dirty="0"/>
              <a:t>Introduction  </a:t>
            </a:r>
          </a:p>
        </p:txBody>
      </p:sp>
      <p:sp>
        <p:nvSpPr>
          <p:cNvPr id="7171" name="Content Placeholder 2"/>
          <p:cNvSpPr>
            <a:spLocks noGrp="1"/>
          </p:cNvSpPr>
          <p:nvPr>
            <p:ph idx="1"/>
          </p:nvPr>
        </p:nvSpPr>
        <p:spPr>
          <a:xfrm>
            <a:off x="762000" y="1447800"/>
            <a:ext cx="7772400" cy="4648200"/>
          </a:xfrm>
        </p:spPr>
        <p:txBody>
          <a:bodyPr/>
          <a:lstStyle/>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		Python is a widely used general-purpose, high-level 			programming language. The implementation of Python was 			initiated in 1989 by Guido Van Rossum at CWI in Netherland. 		Later, in February 1991, he published the code to </a:t>
            </a:r>
            <a:r>
              <a:rPr lang="en-US" altLang="en-US" sz="1600" dirty="0" err="1">
                <a:latin typeface="Arial" panose="020B0604020202020204" pitchFamily="34" charset="0"/>
                <a:cs typeface="Arial" panose="020B0604020202020204" pitchFamily="34" charset="0"/>
              </a:rPr>
              <a:t>alt.sources</a:t>
            </a:r>
            <a:r>
              <a:rPr lang="en-US" altLang="en-US" sz="1600" dirty="0">
                <a:latin typeface="Arial" panose="020B0604020202020204" pitchFamily="34" charset="0"/>
                <a:cs typeface="Arial" panose="020B0604020202020204" pitchFamily="34" charset="0"/>
              </a:rPr>
              <a:t> (A 		Usenet newsgroup for posting program source code).</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eaLnBrk="1" hangingPunct="1">
              <a:buNone/>
              <a:defRPr/>
            </a:pPr>
            <a:r>
              <a:rPr lang="en-US" altLang="en-US" sz="1600" dirty="0">
                <a:latin typeface="Arial" panose="020B0604020202020204" pitchFamily="34" charset="0"/>
                <a:cs typeface="Arial" panose="020B0604020202020204" pitchFamily="34" charset="0"/>
              </a:rPr>
              <a:t>Another programming language called ABC was known as the predecessor of Python Language. </a:t>
            </a:r>
            <a:r>
              <a:rPr lang="en-US" sz="1600" dirty="0">
                <a:latin typeface="Arial" panose="020B0604020202020204" pitchFamily="34" charset="0"/>
                <a:cs typeface="Arial" panose="020B0604020202020204" pitchFamily="34" charset="0"/>
              </a:rPr>
              <a:t>ABC was intended for the casual user like home user. </a:t>
            </a:r>
            <a:r>
              <a:rPr lang="en-US" altLang="en-US" sz="1600" dirty="0">
                <a:latin typeface="Arial" panose="020B0604020202020204" pitchFamily="34" charset="0"/>
                <a:cs typeface="Arial" panose="020B0604020202020204" pitchFamily="34" charset="0"/>
              </a:rPr>
              <a:t>The main implementer of the ABC language was also Guido Van Rossum. To write Python, he took some good features of ABC that he liked. </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There is an interesting fact behind choosing the name Python. Van Rossum wanted to choose a unique yet mysterious name. So, he decided to select naming Python after one of his favorite show “Monty Python’s Flying Circus”.</a:t>
            </a: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	</a:t>
            </a:r>
          </a:p>
        </p:txBody>
      </p:sp>
      <p:pic>
        <p:nvPicPr>
          <p:cNvPr id="5" name="Picture 5" descr="33% OFF Core Python Learning Path | Pluralsight">
            <a:extLst>
              <a:ext uri="{FF2B5EF4-FFF2-40B4-BE49-F238E27FC236}">
                <a16:creationId xmlns:a16="http://schemas.microsoft.com/office/drawing/2014/main" id="{751C556B-17FA-4997-B33A-DC7C9EA877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86" t="21428" r="21428" b="21428"/>
          <a:stretch/>
        </p:blipFill>
        <p:spPr bwMode="auto">
          <a:xfrm>
            <a:off x="838199" y="1524000"/>
            <a:ext cx="1371601"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pPr eaLnBrk="1" hangingPunct="1"/>
            <a:r>
              <a:rPr lang="en-US" altLang="en-US" sz="3600" dirty="0"/>
              <a:t>Why Python</a:t>
            </a:r>
          </a:p>
        </p:txBody>
      </p:sp>
      <p:sp>
        <p:nvSpPr>
          <p:cNvPr id="8195" name="Content Placeholder 2"/>
          <p:cNvSpPr>
            <a:spLocks noGrp="1"/>
          </p:cNvSpPr>
          <p:nvPr>
            <p:ph idx="1"/>
          </p:nvPr>
        </p:nvSpPr>
        <p:spPr/>
        <p:txBody>
          <a:bodyPr/>
          <a:lstStyle/>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Python has a large standard library and other features that allow you to do many operations without additional code. This helps us to focus on the logic of the application instead of spending time thinking about less important details. For example, in other languages like C/C++, we must manually manage the memory that we use while Python does it automatically.</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 syntax rule of Python is composed mainly of English words which makes the code easier to read. The readability of our code is important when working with others because it helps them to understand your code quicker.</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Since Python is one of the most popular languages, you have a much higher chance of finding to any problem you encounter. Also, it has a healthy community that make the language better everyday by fixing bugs and opening new possibilities.</a:t>
            </a:r>
          </a:p>
        </p:txBody>
      </p:sp>
    </p:spTree>
    <p:extLst>
      <p:ext uri="{BB962C8B-B14F-4D97-AF65-F5344CB8AC3E}">
        <p14:creationId xmlns:p14="http://schemas.microsoft.com/office/powerpoint/2010/main" val="285414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pPr eaLnBrk="1" hangingPunct="1"/>
            <a:r>
              <a:rPr lang="en-US" altLang="en-US" sz="3600" dirty="0"/>
              <a:t>Why Python Cont.</a:t>
            </a:r>
          </a:p>
        </p:txBody>
      </p:sp>
      <p:sp>
        <p:nvSpPr>
          <p:cNvPr id="8195" name="Content Placeholder 2"/>
          <p:cNvSpPr>
            <a:spLocks noGrp="1"/>
          </p:cNvSpPr>
          <p:nvPr>
            <p:ph idx="1"/>
          </p:nvPr>
        </p:nvSpPr>
        <p:spPr/>
        <p:txBody>
          <a:bodyPr/>
          <a:lstStyle/>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Python language is easy to learn and implement for beginners as it is one of the most accessible programming language and has simplified syntax. Also, Python was created more than 30 years ago, so by now, it has a mature community who can easily support developers from beginners to expert levels.</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Due to Python’s corporate sponsorship and helpful community, it has produced some excellent libraries and framework such as NumPy, Matplotlib, SciPy. These libraries can be utilized to save time and effort during the initial phase of development. We will learn how to use these libraries in our upcoming lessons. </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This language is preferred for its versatility and efficiency as it can be used in variety of environments. It also has many application in fields like Big data, Machine Learning and Cloud Computing which made python popular among scientists and researchers.</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Uses of Python</a:t>
            </a:r>
          </a:p>
        </p:txBody>
      </p:sp>
      <p:sp>
        <p:nvSpPr>
          <p:cNvPr id="9219" name="Rectangle 3"/>
          <p:cNvSpPr>
            <a:spLocks noGrp="1" noChangeArrowheads="1"/>
          </p:cNvSpPr>
          <p:nvPr>
            <p:ph type="body" idx="1"/>
          </p:nvPr>
        </p:nvSpPr>
        <p:spPr/>
        <p:txBody>
          <a:bodyPr/>
          <a:lstStyle/>
          <a:p>
            <a:pPr marL="0" indent="0" eaLnBrk="1" hangingPunct="1">
              <a:lnSpc>
                <a:spcPct val="90000"/>
              </a:lnSpc>
              <a:buFont typeface="Wingdings" panose="05000000000000000000" pitchFamily="2" charset="2"/>
              <a:buNone/>
              <a:defRPr/>
            </a:pPr>
            <a:r>
              <a:rPr lang="en-US" sz="1600" dirty="0">
                <a:latin typeface="Arial" panose="020B0604020202020204" pitchFamily="34" charset="0"/>
                <a:cs typeface="Arial" panose="020B0604020202020204" pitchFamily="34" charset="0"/>
              </a:rPr>
              <a:t>Currently Python is used for :</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Web development</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Game development</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Language Development</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Scientific and Numeric Applications</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Data Analytics, Artificial Intelligence and Machine Learning</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Desktop GUI</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Database Access</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Software Development</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Operating System</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Internet scripting</a:t>
            </a:r>
          </a:p>
          <a:p>
            <a:pPr marL="0" indent="0" eaLnBrk="1" hangingPunct="1">
              <a:lnSpc>
                <a:spcPct val="90000"/>
              </a:lnSpc>
              <a:buFont typeface="Wingdings" panose="05000000000000000000" pitchFamily="2" charset="2"/>
              <a:buNone/>
              <a:defRPr/>
            </a:pPr>
            <a:r>
              <a:rPr lang="en-US" sz="1600" dirty="0">
                <a:latin typeface="Arial" panose="020B0604020202020204" pitchFamily="34" charset="0"/>
                <a:cs typeface="Arial" panose="020B0604020202020204" pitchFamily="34" charset="0"/>
              </a:rPr>
              <a:t>and so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latin typeface="Arial"/>
                <a:cs typeface="Arial"/>
              </a:rPr>
              <a:t>Why Not to Use Python</a:t>
            </a:r>
          </a:p>
        </p:txBody>
      </p:sp>
      <p:sp>
        <p:nvSpPr>
          <p:cNvPr id="12291" name="Rectangle 3"/>
          <p:cNvSpPr>
            <a:spLocks noGrp="1" noChangeArrowheads="1"/>
          </p:cNvSpPr>
          <p:nvPr>
            <p:ph type="body" idx="1"/>
          </p:nvPr>
        </p:nvSpPr>
        <p:spPr/>
        <p:txBody>
          <a:bodyPr/>
          <a:lstStyle/>
          <a:p>
            <a:pPr marL="0" indent="0" eaLnBrk="1" hangingPunct="1">
              <a:buNone/>
              <a:defRPr/>
            </a:pPr>
            <a:r>
              <a:rPr lang="en-US" altLang="en-US" sz="1600" dirty="0">
                <a:latin typeface="Arial" panose="020B0604020202020204" pitchFamily="34" charset="0"/>
                <a:cs typeface="Arial" panose="020B0604020202020204" pitchFamily="34" charset="0"/>
              </a:rPr>
              <a:t>Python is high level language because it focuses on more abstract operations farther away from what the machine understands. On the other hand, a low level language focuses more on micro operations than macro ones. When we are dealing with low level programming (e.g. System programming, OS Development, Kernel, Embedded systems), Python is not a good choice at all.</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Python executes the code line by line, whereas other languages like C or C++ compile all the code and create an executable to run the program faster. If speed is the focal point for any project, one would prefer to use C or C++ over Python.</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Although Python is a good choice for desktop and server platforms, it’s rarely used for mobile development as it is considered a weak language for mobile computing.</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Python’s memory consumption is very high. Therefore, it is not recommended to use for any memory intensive tasks.</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None/>
              <a:defRPr/>
            </a:pPr>
            <a:r>
              <a:rPr lang="en-US" altLang="en-US" sz="1600" dirty="0">
                <a:latin typeface="Arial" panose="020B0604020202020204" pitchFamily="34" charset="0"/>
                <a:cs typeface="Arial" panose="020B0604020202020204" pitchFamily="34" charset="0"/>
              </a:rPr>
              <a:t>Many users have issues regarding the design of this language. Some errors only show up while the code is executed (in runtime), which can cause problems hard to find.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dirty="0"/>
              <a:t>Data Types</a:t>
            </a:r>
          </a:p>
        </p:txBody>
      </p:sp>
      <p:sp>
        <p:nvSpPr>
          <p:cNvPr id="16387" name="Content Placeholder 2"/>
          <p:cNvSpPr>
            <a:spLocks noGrp="1" noChangeArrowheads="1"/>
          </p:cNvSpPr>
          <p:nvPr>
            <p:ph idx="1"/>
          </p:nvPr>
        </p:nvSpPr>
        <p:spPr>
          <a:xfrm>
            <a:off x="838200" y="1219200"/>
            <a:ext cx="8001000" cy="1371600"/>
          </a:xfrm>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Data types are the classification of data items. It represents the kind of value that tells what operations can be performed on a particular data. Following is the classification of the Python’s Data Types.</a:t>
            </a:r>
          </a:p>
        </p:txBody>
      </p:sp>
      <p:pic>
        <p:nvPicPr>
          <p:cNvPr id="16388" name="Picture 3" descr="Lightbox"/>
          <p:cNvPicPr>
            <a:picLocks noChangeAspect="1" noChangeArrowheads="1"/>
          </p:cNvPicPr>
          <p:nvPr/>
        </p:nvPicPr>
        <p:blipFill>
          <a:blip r:embed="rId2">
            <a:extLst>
              <a:ext uri="{28A0092B-C50C-407E-A947-70E740481C1C}">
                <a14:useLocalDpi xmlns:a14="http://schemas.microsoft.com/office/drawing/2010/main" val="0"/>
              </a:ext>
            </a:extLst>
          </a:blip>
          <a:srcRect l="2779" t="10388" r="2779" b="11790"/>
          <a:stretch>
            <a:fillRect/>
          </a:stretch>
        </p:blipFill>
        <p:spPr bwMode="auto">
          <a:xfrm>
            <a:off x="1579563" y="2271713"/>
            <a:ext cx="598487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US" altLang="en-US" dirty="0">
                <a:latin typeface="Arial"/>
                <a:cs typeface="Arial"/>
              </a:rPr>
              <a:t>Basic Data Types </a:t>
            </a:r>
          </a:p>
        </p:txBody>
      </p:sp>
      <p:sp>
        <p:nvSpPr>
          <p:cNvPr id="16387" name="Content Placeholder 2"/>
          <p:cNvSpPr>
            <a:spLocks noGrp="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Some basic data types in Python are:</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Integers: are positive or negative whole numbers. </a:t>
            </a:r>
            <a:br>
              <a:rPr lang="en-US" altLang="en-US" sz="1600" dirty="0">
                <a:latin typeface="Arial" panose="020B0604020202020204" pitchFamily="34" charset="0"/>
                <a:cs typeface="Arial" panose="020B0604020202020204" pitchFamily="34" charset="0"/>
              </a:rPr>
            </a:br>
            <a:r>
              <a:rPr lang="en-US" altLang="en-US" sz="1600" dirty="0" err="1">
                <a:latin typeface="Arial" panose="020B0604020202020204" pitchFamily="34" charset="0"/>
                <a:cs typeface="Arial" panose="020B0604020202020204" pitchFamily="34" charset="0"/>
              </a:rPr>
              <a:t>i.e</a:t>
            </a:r>
            <a:r>
              <a:rPr lang="en-US" altLang="en-US" sz="1600" dirty="0">
                <a:latin typeface="Arial" panose="020B0604020202020204" pitchFamily="34" charset="0"/>
                <a:cs typeface="Arial" panose="020B0604020202020204" pitchFamily="34" charset="0"/>
              </a:rPr>
              <a:t>: 5, -5</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a:cs typeface="Arial"/>
              </a:rPr>
              <a:t>Floating Numbers: are simply decimal numbers.</a:t>
            </a:r>
            <a:br>
              <a:rPr lang="en-US" altLang="en-US" sz="1600" dirty="0">
                <a:latin typeface="Arial" panose="020B0604020202020204" pitchFamily="34" charset="0"/>
                <a:cs typeface="Arial" panose="020B0604020202020204" pitchFamily="34" charset="0"/>
              </a:rPr>
            </a:br>
            <a:r>
              <a:rPr lang="en-US" altLang="en-US" sz="1600" dirty="0" err="1">
                <a:latin typeface="Arial"/>
                <a:cs typeface="Arial"/>
              </a:rPr>
              <a:t>i.e</a:t>
            </a:r>
            <a:r>
              <a:rPr lang="en-US" altLang="en-US" sz="1600" dirty="0">
                <a:latin typeface="Arial"/>
                <a:cs typeface="Arial"/>
              </a:rPr>
              <a:t>: 5.0, 5.1</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Strings: are a collection of one or more characters put in a single quote, double-quote or triple quote. </a:t>
            </a:r>
            <a:br>
              <a:rPr lang="en-US" altLang="en-US" sz="1600" dirty="0">
                <a:latin typeface="Arial" panose="020B0604020202020204" pitchFamily="34" charset="0"/>
                <a:cs typeface="Arial" panose="020B0604020202020204" pitchFamily="34" charset="0"/>
              </a:rPr>
            </a:br>
            <a:r>
              <a:rPr lang="en-US" altLang="en-US" sz="1600" dirty="0" err="1">
                <a:latin typeface="Arial" panose="020B0604020202020204" pitchFamily="34" charset="0"/>
                <a:cs typeface="Arial" panose="020B0604020202020204" pitchFamily="34" charset="0"/>
              </a:rPr>
              <a:t>i.e</a:t>
            </a:r>
            <a:r>
              <a:rPr lang="en-US" altLang="en-US" sz="1600" dirty="0">
                <a:latin typeface="Arial" panose="020B0604020202020204" pitchFamily="34" charset="0"/>
                <a:cs typeface="Arial" panose="020B0604020202020204" pitchFamily="34" charset="0"/>
              </a:rPr>
              <a:t>: ‘Hello World’ , “Hello World”</a:t>
            </a:r>
          </a:p>
          <a:p>
            <a:pPr marL="0" indent="0">
              <a:buFont typeface="Wingdings" panose="05000000000000000000" pitchFamily="2" charset="2"/>
              <a:buNone/>
              <a:defRPr/>
            </a:pP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Boolean: are true and false values</a:t>
            </a:r>
          </a:p>
          <a:p>
            <a:pPr marL="0" indent="0">
              <a:buFont typeface="Wingdings" panose="05000000000000000000" pitchFamily="2" charset="2"/>
              <a:buNone/>
              <a:defRPr/>
            </a:pPr>
            <a:r>
              <a:rPr lang="en-US" altLang="en-US" sz="1600" dirty="0" err="1">
                <a:latin typeface="Arial" panose="020B0604020202020204" pitchFamily="34" charset="0"/>
                <a:cs typeface="Arial" panose="020B0604020202020204" pitchFamily="34" charset="0"/>
              </a:rPr>
              <a:t>i.e</a:t>
            </a:r>
            <a:r>
              <a:rPr lang="en-US" altLang="en-US" sz="1600">
                <a:latin typeface="Arial" panose="020B0604020202020204" pitchFamily="34" charset="0"/>
                <a:cs typeface="Arial" panose="020B0604020202020204" pitchFamily="34" charset="0"/>
              </a:rPr>
              <a:t>: True, False</a:t>
            </a:r>
            <a:br>
              <a:rPr lang="en-US" altLang="en-US" sz="1600" i="1" dirty="0">
                <a:latin typeface="Arial" panose="020B0604020202020204" pitchFamily="34" charset="0"/>
                <a:cs typeface="Arial" panose="020B0604020202020204" pitchFamily="34" charset="0"/>
              </a:rPr>
            </a:b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Advanced Programming">
  <a:themeElements>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Advanced Programming">
      <a:majorFont>
        <a:latin typeface="Comic Sans MS"/>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dvanced Programm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vanced Programm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vanced Programm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vanced Programm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vanced Programm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vanced Programm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8082</TotalTime>
  <Words>3296</Words>
  <Application>Microsoft Macintosh PowerPoint</Application>
  <PresentationFormat>On-screen Show (4:3)</PresentationFormat>
  <Paragraphs>333</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Comic Sans MS</vt:lpstr>
      <vt:lpstr>Courier New</vt:lpstr>
      <vt:lpstr>Lucida Console</vt:lpstr>
      <vt:lpstr>Symbol</vt:lpstr>
      <vt:lpstr>Tahoma</vt:lpstr>
      <vt:lpstr>Times New Roman</vt:lpstr>
      <vt:lpstr>Wingdings</vt:lpstr>
      <vt:lpstr>Advanced Programming</vt:lpstr>
      <vt:lpstr>Python</vt:lpstr>
      <vt:lpstr>Table of Contents</vt:lpstr>
      <vt:lpstr>Introduction  </vt:lpstr>
      <vt:lpstr>Why Python</vt:lpstr>
      <vt:lpstr>Why Python Cont.</vt:lpstr>
      <vt:lpstr>Uses of Python</vt:lpstr>
      <vt:lpstr>Why Not to Use Python</vt:lpstr>
      <vt:lpstr>Data Types</vt:lpstr>
      <vt:lpstr>Basic Data Types </vt:lpstr>
      <vt:lpstr>Variable Assignment 1</vt:lpstr>
      <vt:lpstr>Variable Assignment 2</vt:lpstr>
      <vt:lpstr>Accessing Non-Existent Name</vt:lpstr>
      <vt:lpstr>Input</vt:lpstr>
      <vt:lpstr>Output</vt:lpstr>
      <vt:lpstr>Arithmetic Operators</vt:lpstr>
      <vt:lpstr>More Arithmetic Operations</vt:lpstr>
      <vt:lpstr>More Arithmetic Operations</vt:lpstr>
      <vt:lpstr>Comparison Operators</vt:lpstr>
      <vt:lpstr>Logical Operators : And </vt:lpstr>
      <vt:lpstr>Logical Operators : Or, Not</vt:lpstr>
      <vt:lpstr>Control Flow: If</vt:lpstr>
      <vt:lpstr>Control Flow: Elif</vt:lpstr>
      <vt:lpstr>Control Flow: Else</vt:lpstr>
      <vt:lpstr>Control Flow : While</vt:lpstr>
      <vt:lpstr>While Loops : Example</vt:lpstr>
      <vt:lpstr>Control Flow: For Loops</vt:lpstr>
      <vt:lpstr>Break</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dc:creator>
  <cp:lastModifiedBy>Sadia Afrin</cp:lastModifiedBy>
  <cp:revision>776</cp:revision>
  <dcterms:created xsi:type="dcterms:W3CDTF">1601-01-01T00:00:00Z</dcterms:created>
  <dcterms:modified xsi:type="dcterms:W3CDTF">2021-08-19T20:27:12Z</dcterms:modified>
</cp:coreProperties>
</file>