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60" r:id="rId2"/>
    <p:sldId id="261" r:id="rId3"/>
    <p:sldId id="262" r:id="rId4"/>
  </p:sldIdLst>
  <p:sldSz cx="12801600" cy="9601200" type="A3"/>
  <p:notesSz cx="6858000" cy="9144000"/>
  <p:defaultTextStyle>
    <a:defPPr>
      <a:defRPr lang="en-US"/>
    </a:defPPr>
    <a:lvl1pPr marL="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1pPr>
    <a:lvl2pPr marL="64008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2pPr>
    <a:lvl3pPr marL="128016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3pPr>
    <a:lvl4pPr marL="192024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4pPr>
    <a:lvl5pPr marL="256032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5pPr>
    <a:lvl6pPr marL="320040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6pPr>
    <a:lvl7pPr marL="384048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7pPr>
    <a:lvl8pPr marL="448056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8pPr>
    <a:lvl9pPr marL="512064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403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19" autoAdjust="0"/>
    <p:restoredTop sz="94660"/>
  </p:normalViewPr>
  <p:slideViewPr>
    <p:cSldViewPr snapToGrid="0">
      <p:cViewPr>
        <p:scale>
          <a:sx n="200" d="100"/>
          <a:sy n="200" d="100"/>
        </p:scale>
        <p:origin x="-2250" y="-2124"/>
      </p:cViewPr>
      <p:guideLst>
        <p:guide orient="horz" pos="3024"/>
        <p:guide pos="403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8" d="100"/>
          <a:sy n="98" d="100"/>
        </p:scale>
        <p:origin x="-3600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B82782-F686-4554-930A-147097EB8850}" type="datetimeFigureOut">
              <a:rPr lang="en-GB" smtClean="0"/>
              <a:t>08/11/2020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DDEA38-E190-476C-81F3-E43EED45283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3512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2982596"/>
            <a:ext cx="10881360" cy="20580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0240" y="5440680"/>
            <a:ext cx="8961120" cy="24536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40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8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2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6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480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7E872-0053-49C4-B2E5-59B8432B4053}" type="datetimeFigureOut">
              <a:rPr lang="en-GB" smtClean="0"/>
              <a:t>08/11/2020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24F9E-3FFC-4EF7-90F7-9102C111DE4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7648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7E872-0053-49C4-B2E5-59B8432B4053}" type="datetimeFigureOut">
              <a:rPr lang="en-GB" smtClean="0"/>
              <a:t>08/11/2020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24F9E-3FFC-4EF7-90F7-9102C111DE4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72682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45664" y="717869"/>
            <a:ext cx="3024821" cy="15290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1197" y="717869"/>
            <a:ext cx="8861108" cy="15290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7E872-0053-49C4-B2E5-59B8432B4053}" type="datetimeFigureOut">
              <a:rPr lang="en-GB" smtClean="0"/>
              <a:t>08/11/2020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24F9E-3FFC-4EF7-90F7-9102C111DE4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04677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7E872-0053-49C4-B2E5-59B8432B4053}" type="datetimeFigureOut">
              <a:rPr lang="en-GB" smtClean="0"/>
              <a:t>08/11/2020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24F9E-3FFC-4EF7-90F7-9102C111DE4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62611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1239" y="6169661"/>
            <a:ext cx="10881360" cy="1906905"/>
          </a:xfrm>
        </p:spPr>
        <p:txBody>
          <a:bodyPr anchor="t"/>
          <a:lstStyle>
            <a:lvl1pPr algn="l">
              <a:defRPr sz="56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1239" y="4069399"/>
            <a:ext cx="10881360" cy="2100262"/>
          </a:xfrm>
        </p:spPr>
        <p:txBody>
          <a:bodyPr anchor="b"/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64008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7E872-0053-49C4-B2E5-59B8432B4053}" type="datetimeFigureOut">
              <a:rPr lang="en-GB" smtClean="0"/>
              <a:t>08/11/2020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24F9E-3FFC-4EF7-90F7-9102C111DE4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86786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1196" y="4182744"/>
            <a:ext cx="5942965" cy="11825924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7520" y="4182744"/>
            <a:ext cx="5942965" cy="11825924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7E872-0053-49C4-B2E5-59B8432B4053}" type="datetimeFigureOut">
              <a:rPr lang="en-GB" smtClean="0"/>
              <a:t>08/11/2020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24F9E-3FFC-4EF7-90F7-9102C111DE4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20041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384494"/>
            <a:ext cx="1152144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1" y="2149158"/>
            <a:ext cx="5656263" cy="895667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00" b="1"/>
            </a:lvl3pPr>
            <a:lvl4pPr marL="1920240" indent="0">
              <a:buNone/>
              <a:defRPr sz="2200" b="1"/>
            </a:lvl4pPr>
            <a:lvl5pPr marL="2560320" indent="0">
              <a:buNone/>
              <a:defRPr sz="2200" b="1"/>
            </a:lvl5pPr>
            <a:lvl6pPr marL="3200400" indent="0">
              <a:buNone/>
              <a:defRPr sz="2200" b="1"/>
            </a:lvl6pPr>
            <a:lvl7pPr marL="3840480" indent="0">
              <a:buNone/>
              <a:defRPr sz="2200" b="1"/>
            </a:lvl7pPr>
            <a:lvl8pPr marL="4480560" indent="0">
              <a:buNone/>
              <a:defRPr sz="2200" b="1"/>
            </a:lvl8pPr>
            <a:lvl9pPr marL="5120640" indent="0">
              <a:buNone/>
              <a:defRPr sz="2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0081" y="3044824"/>
            <a:ext cx="5656263" cy="5531804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03036" y="2149158"/>
            <a:ext cx="5658485" cy="895667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00" b="1"/>
            </a:lvl3pPr>
            <a:lvl4pPr marL="1920240" indent="0">
              <a:buNone/>
              <a:defRPr sz="2200" b="1"/>
            </a:lvl4pPr>
            <a:lvl5pPr marL="2560320" indent="0">
              <a:buNone/>
              <a:defRPr sz="2200" b="1"/>
            </a:lvl5pPr>
            <a:lvl6pPr marL="3200400" indent="0">
              <a:buNone/>
              <a:defRPr sz="2200" b="1"/>
            </a:lvl6pPr>
            <a:lvl7pPr marL="3840480" indent="0">
              <a:buNone/>
              <a:defRPr sz="2200" b="1"/>
            </a:lvl7pPr>
            <a:lvl8pPr marL="4480560" indent="0">
              <a:buNone/>
              <a:defRPr sz="2200" b="1"/>
            </a:lvl8pPr>
            <a:lvl9pPr marL="5120640" indent="0">
              <a:buNone/>
              <a:defRPr sz="2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3036" y="3044824"/>
            <a:ext cx="5658485" cy="5531804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7E872-0053-49C4-B2E5-59B8432B4053}" type="datetimeFigureOut">
              <a:rPr lang="en-GB" smtClean="0"/>
              <a:t>08/11/2020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24F9E-3FFC-4EF7-90F7-9102C111DE4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58799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7E872-0053-49C4-B2E5-59B8432B4053}" type="datetimeFigureOut">
              <a:rPr lang="en-GB" smtClean="0"/>
              <a:t>08/11/2020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24F9E-3FFC-4EF7-90F7-9102C111DE4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73015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7E872-0053-49C4-B2E5-59B8432B4053}" type="datetimeFigureOut">
              <a:rPr lang="en-GB" smtClean="0"/>
              <a:t>08/11/2020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24F9E-3FFC-4EF7-90F7-9102C111DE4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29551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1" y="382270"/>
            <a:ext cx="4211639" cy="1626870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5069" y="382271"/>
            <a:ext cx="7156451" cy="8194358"/>
          </a:xfrm>
        </p:spPr>
        <p:txBody>
          <a:bodyPr/>
          <a:lstStyle>
            <a:lvl1pPr>
              <a:defRPr sz="4500"/>
            </a:lvl1pPr>
            <a:lvl2pPr>
              <a:defRPr sz="3900"/>
            </a:lvl2pPr>
            <a:lvl3pPr>
              <a:defRPr sz="34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0081" y="2009141"/>
            <a:ext cx="4211639" cy="6567488"/>
          </a:xfrm>
        </p:spPr>
        <p:txBody>
          <a:bodyPr/>
          <a:lstStyle>
            <a:lvl1pPr marL="0" indent="0">
              <a:buNone/>
              <a:defRPr sz="2000"/>
            </a:lvl1pPr>
            <a:lvl2pPr marL="640080" indent="0">
              <a:buNone/>
              <a:defRPr sz="1700"/>
            </a:lvl2pPr>
            <a:lvl3pPr marL="1280160" indent="0">
              <a:buNone/>
              <a:defRPr sz="1400"/>
            </a:lvl3pPr>
            <a:lvl4pPr marL="1920240" indent="0">
              <a:buNone/>
              <a:defRPr sz="1300"/>
            </a:lvl4pPr>
            <a:lvl5pPr marL="2560320" indent="0">
              <a:buNone/>
              <a:defRPr sz="1300"/>
            </a:lvl5pPr>
            <a:lvl6pPr marL="3200400" indent="0">
              <a:buNone/>
              <a:defRPr sz="1300"/>
            </a:lvl6pPr>
            <a:lvl7pPr marL="3840480" indent="0">
              <a:buNone/>
              <a:defRPr sz="1300"/>
            </a:lvl7pPr>
            <a:lvl8pPr marL="4480560" indent="0">
              <a:buNone/>
              <a:defRPr sz="1300"/>
            </a:lvl8pPr>
            <a:lvl9pPr marL="5120640" indent="0">
              <a:buNone/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7E872-0053-49C4-B2E5-59B8432B4053}" type="datetimeFigureOut">
              <a:rPr lang="en-GB" smtClean="0"/>
              <a:t>08/11/2020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24F9E-3FFC-4EF7-90F7-9102C111DE4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85191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9203" y="6720841"/>
            <a:ext cx="7680960" cy="793433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09203" y="857885"/>
            <a:ext cx="7680960" cy="5760720"/>
          </a:xfrm>
        </p:spPr>
        <p:txBody>
          <a:bodyPr/>
          <a:lstStyle>
            <a:lvl1pPr marL="0" indent="0">
              <a:buNone/>
              <a:defRPr sz="4500"/>
            </a:lvl1pPr>
            <a:lvl2pPr marL="640080" indent="0">
              <a:buNone/>
              <a:defRPr sz="3900"/>
            </a:lvl2pPr>
            <a:lvl3pPr marL="1280160" indent="0">
              <a:buNone/>
              <a:defRPr sz="340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09203" y="7514274"/>
            <a:ext cx="7680960" cy="1126807"/>
          </a:xfrm>
        </p:spPr>
        <p:txBody>
          <a:bodyPr/>
          <a:lstStyle>
            <a:lvl1pPr marL="0" indent="0">
              <a:buNone/>
              <a:defRPr sz="2000"/>
            </a:lvl1pPr>
            <a:lvl2pPr marL="640080" indent="0">
              <a:buNone/>
              <a:defRPr sz="1700"/>
            </a:lvl2pPr>
            <a:lvl3pPr marL="1280160" indent="0">
              <a:buNone/>
              <a:defRPr sz="1400"/>
            </a:lvl3pPr>
            <a:lvl4pPr marL="1920240" indent="0">
              <a:buNone/>
              <a:defRPr sz="1300"/>
            </a:lvl4pPr>
            <a:lvl5pPr marL="2560320" indent="0">
              <a:buNone/>
              <a:defRPr sz="1300"/>
            </a:lvl5pPr>
            <a:lvl6pPr marL="3200400" indent="0">
              <a:buNone/>
              <a:defRPr sz="1300"/>
            </a:lvl6pPr>
            <a:lvl7pPr marL="3840480" indent="0">
              <a:buNone/>
              <a:defRPr sz="1300"/>
            </a:lvl7pPr>
            <a:lvl8pPr marL="4480560" indent="0">
              <a:buNone/>
              <a:defRPr sz="1300"/>
            </a:lvl8pPr>
            <a:lvl9pPr marL="5120640" indent="0">
              <a:buNone/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7E872-0053-49C4-B2E5-59B8432B4053}" type="datetimeFigureOut">
              <a:rPr lang="en-GB" smtClean="0"/>
              <a:t>08/11/2020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24F9E-3FFC-4EF7-90F7-9102C111DE4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98260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0080" y="384494"/>
            <a:ext cx="11521440" cy="1600200"/>
          </a:xfrm>
          <a:prstGeom prst="rect">
            <a:avLst/>
          </a:prstGeom>
        </p:spPr>
        <p:txBody>
          <a:bodyPr vert="horz" lIns="128016" tIns="64008" rIns="128016" bIns="64008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0" y="2240281"/>
            <a:ext cx="11521440" cy="6336348"/>
          </a:xfrm>
          <a:prstGeom prst="rect">
            <a:avLst/>
          </a:prstGeom>
        </p:spPr>
        <p:txBody>
          <a:bodyPr vert="horz" lIns="128016" tIns="64008" rIns="128016" bIns="64008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" y="8898891"/>
            <a:ext cx="2987040" cy="511175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l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F7E872-0053-49C4-B2E5-59B8432B4053}" type="datetimeFigureOut">
              <a:rPr lang="en-GB" smtClean="0"/>
              <a:t>08/11/2020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73880" y="8898891"/>
            <a:ext cx="4053840" cy="511175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ct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74480" y="8898891"/>
            <a:ext cx="2987040" cy="511175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24F9E-3FFC-4EF7-90F7-9102C111DE4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4661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80160" rtl="0" eaLnBrk="1" latinLnBrk="0" hangingPunct="1">
        <a:spcBef>
          <a:spcPct val="0"/>
        </a:spcBef>
        <a:buNone/>
        <a:defRPr sz="6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0060" indent="-480060" algn="l" defTabSz="1280160" rtl="0" eaLnBrk="1" latinLnBrk="0" hangingPunct="1">
        <a:spcBef>
          <a:spcPct val="20000"/>
        </a:spcBef>
        <a:buFont typeface="Arial" panose="020B0604020202020204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1pPr>
      <a:lvl2pPr marL="1040130" indent="-400050" algn="l" defTabSz="1280160" rtl="0" eaLnBrk="1" latinLnBrk="0" hangingPunct="1">
        <a:spcBef>
          <a:spcPct val="20000"/>
        </a:spcBef>
        <a:buFont typeface="Arial" panose="020B0604020202020204" pitchFamily="34" charset="0"/>
        <a:buChar char="–"/>
        <a:defRPr sz="390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spcBef>
          <a:spcPct val="20000"/>
        </a:spcBef>
        <a:buFont typeface="Arial" panose="020B0604020202020204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spcBef>
          <a:spcPct val="20000"/>
        </a:spcBef>
        <a:buFont typeface="Arial" panose="020B0604020202020204" pitchFamily="34" charset="0"/>
        <a:buChar char="»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Rounded Rectangle 267"/>
          <p:cNvSpPr/>
          <p:nvPr/>
        </p:nvSpPr>
        <p:spPr>
          <a:xfrm>
            <a:off x="7266828" y="1511527"/>
            <a:ext cx="2243685" cy="1508761"/>
          </a:xfrm>
          <a:prstGeom prst="roundRect">
            <a:avLst/>
          </a:prstGeom>
          <a:solidFill>
            <a:schemeClr val="bg1">
              <a:lumMod val="85000"/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/>
          </a:p>
        </p:txBody>
      </p:sp>
      <p:cxnSp>
        <p:nvCxnSpPr>
          <p:cNvPr id="27" name="Straight Arrow Connector 32"/>
          <p:cNvCxnSpPr>
            <a:stCxn id="6" idx="3"/>
            <a:endCxn id="119" idx="1"/>
          </p:cNvCxnSpPr>
          <p:nvPr/>
        </p:nvCxnSpPr>
        <p:spPr>
          <a:xfrm flipV="1">
            <a:off x="6817290" y="1751393"/>
            <a:ext cx="989106" cy="1328127"/>
          </a:xfrm>
          <a:prstGeom prst="bentConnector3">
            <a:avLst>
              <a:gd name="adj1" fmla="val 19184"/>
            </a:avLst>
          </a:prstGeom>
          <a:ln>
            <a:solidFill>
              <a:schemeClr val="tx1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79" idx="3"/>
            <a:endCxn id="69" idx="1"/>
          </p:cNvCxnSpPr>
          <p:nvPr/>
        </p:nvCxnSpPr>
        <p:spPr>
          <a:xfrm>
            <a:off x="4725980" y="3634152"/>
            <a:ext cx="990020" cy="100984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78" idx="3"/>
            <a:endCxn id="11" idx="1"/>
          </p:cNvCxnSpPr>
          <p:nvPr/>
        </p:nvCxnSpPr>
        <p:spPr>
          <a:xfrm flipV="1">
            <a:off x="4725981" y="1965142"/>
            <a:ext cx="935529" cy="151256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9"/>
          <p:cNvCxnSpPr>
            <a:stCxn id="86" idx="1"/>
            <a:endCxn id="16" idx="3"/>
          </p:cNvCxnSpPr>
          <p:nvPr/>
        </p:nvCxnSpPr>
        <p:spPr>
          <a:xfrm rot="10800000">
            <a:off x="3141420" y="2976101"/>
            <a:ext cx="612253" cy="33995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5" name="Group 114"/>
          <p:cNvGrpSpPr/>
          <p:nvPr/>
        </p:nvGrpSpPr>
        <p:grpSpPr>
          <a:xfrm>
            <a:off x="7806396" y="1670568"/>
            <a:ext cx="969894" cy="814369"/>
            <a:chOff x="6732240" y="1461456"/>
            <a:chExt cx="1296144" cy="1088304"/>
          </a:xfrm>
        </p:grpSpPr>
        <p:sp>
          <p:nvSpPr>
            <p:cNvPr id="116" name="Rectangle 115"/>
            <p:cNvSpPr/>
            <p:nvPr/>
          </p:nvSpPr>
          <p:spPr>
            <a:xfrm>
              <a:off x="6732240" y="1677281"/>
              <a:ext cx="1296144" cy="216024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dirty="0">
                  <a:solidFill>
                    <a:schemeClr val="tx1"/>
                  </a:solidFill>
                </a:rPr>
                <a:t>id</a:t>
              </a:r>
              <a:endParaRPr lang="en-GB" sz="800" dirty="0">
                <a:solidFill>
                  <a:schemeClr val="tx1"/>
                </a:solidFill>
              </a:endParaRPr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6732240" y="2129640"/>
              <a:ext cx="1296144" cy="208558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dirty="0">
                  <a:solidFill>
                    <a:schemeClr val="tx1"/>
                  </a:solidFill>
                </a:rPr>
                <a:t>name</a:t>
              </a:r>
              <a:endParaRPr lang="en-GB" sz="800" dirty="0">
                <a:solidFill>
                  <a:schemeClr val="tx1"/>
                </a:solidFill>
              </a:endParaRPr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6732240" y="2333736"/>
              <a:ext cx="1296144" cy="216024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dirty="0">
                  <a:solidFill>
                    <a:schemeClr val="bg1">
                      <a:lumMod val="50000"/>
                    </a:schemeClr>
                  </a:solidFill>
                </a:rPr>
                <a:t>description</a:t>
              </a:r>
              <a:endParaRPr lang="en-GB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6732240" y="1461456"/>
              <a:ext cx="1296144" cy="216024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Node </a:t>
              </a:r>
              <a:r>
                <a:rPr lang="en-US" sz="800" b="1" baseline="30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*)</a:t>
              </a:r>
              <a:endParaRPr lang="en-GB" sz="800" b="1" baseline="30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6732240" y="1893305"/>
              <a:ext cx="1296144" cy="236336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dirty="0">
                  <a:solidFill>
                    <a:schemeClr val="tx1"/>
                  </a:solidFill>
                </a:rPr>
                <a:t>baseUrl</a:t>
              </a:r>
              <a:endParaRPr lang="en-GB" sz="8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24" name="Elbow Connector 123"/>
          <p:cNvCxnSpPr>
            <a:stCxn id="87" idx="3"/>
            <a:endCxn id="119" idx="1"/>
          </p:cNvCxnSpPr>
          <p:nvPr/>
        </p:nvCxnSpPr>
        <p:spPr>
          <a:xfrm flipV="1">
            <a:off x="4727188" y="1751393"/>
            <a:ext cx="3079208" cy="1403017"/>
          </a:xfrm>
          <a:prstGeom prst="bentConnector3">
            <a:avLst>
              <a:gd name="adj1" fmla="val 6384"/>
            </a:avLst>
          </a:prstGeom>
          <a:ln>
            <a:solidFill>
              <a:schemeClr val="tx1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TextBox 229"/>
          <p:cNvSpPr txBox="1"/>
          <p:nvPr/>
        </p:nvSpPr>
        <p:spPr>
          <a:xfrm>
            <a:off x="1838324" y="1456819"/>
            <a:ext cx="16943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Digital Delta V2.0.1</a:t>
            </a:r>
            <a:br>
              <a:rPr lang="en-US" sz="1200" dirty="0"/>
            </a:br>
            <a:r>
              <a:rPr lang="en-US" sz="1200" dirty="0"/>
              <a:t>REST-API resource types</a:t>
            </a:r>
            <a:endParaRPr lang="en-GB" sz="1200" dirty="0"/>
          </a:p>
        </p:txBody>
      </p:sp>
      <p:grpSp>
        <p:nvGrpSpPr>
          <p:cNvPr id="239" name="Group 238"/>
          <p:cNvGrpSpPr/>
          <p:nvPr/>
        </p:nvGrpSpPr>
        <p:grpSpPr>
          <a:xfrm>
            <a:off x="7996626" y="5769955"/>
            <a:ext cx="969895" cy="473821"/>
            <a:chOff x="3052111" y="4447343"/>
            <a:chExt cx="1296145" cy="633203"/>
          </a:xfrm>
        </p:grpSpPr>
        <p:sp>
          <p:nvSpPr>
            <p:cNvPr id="240" name="Rectangle 239"/>
            <p:cNvSpPr/>
            <p:nvPr/>
          </p:nvSpPr>
          <p:spPr>
            <a:xfrm>
              <a:off x="3052111" y="4658023"/>
              <a:ext cx="1296144" cy="216024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dirty="0">
                  <a:solidFill>
                    <a:schemeClr val="tx1"/>
                  </a:solidFill>
                </a:rPr>
                <a:t>name</a:t>
              </a:r>
              <a:endParaRPr lang="en-GB" sz="800" dirty="0">
                <a:solidFill>
                  <a:schemeClr val="tx1"/>
                </a:solidFill>
              </a:endParaRPr>
            </a:p>
          </p:txBody>
        </p:sp>
        <p:sp>
          <p:nvSpPr>
            <p:cNvPr id="241" name="Rectangle 240"/>
            <p:cNvSpPr/>
            <p:nvPr/>
          </p:nvSpPr>
          <p:spPr>
            <a:xfrm>
              <a:off x="3052112" y="4871988"/>
              <a:ext cx="1296144" cy="208558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dirty="0">
                  <a:solidFill>
                    <a:schemeClr val="tx1"/>
                  </a:solidFill>
                </a:rPr>
                <a:t>unit</a:t>
              </a:r>
              <a:endParaRPr lang="en-GB" sz="800" dirty="0">
                <a:solidFill>
                  <a:schemeClr val="tx1"/>
                </a:solidFill>
              </a:endParaRPr>
            </a:p>
          </p:txBody>
        </p:sp>
        <p:sp>
          <p:nvSpPr>
            <p:cNvPr id="243" name="Rectangle 242"/>
            <p:cNvSpPr/>
            <p:nvPr/>
          </p:nvSpPr>
          <p:spPr>
            <a:xfrm>
              <a:off x="3052112" y="4447343"/>
              <a:ext cx="1296144" cy="216024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b="1" dirty="0">
                  <a:solidFill>
                    <a:schemeClr val="tx1"/>
                  </a:solidFill>
                </a:rPr>
                <a:t>Aspect</a:t>
              </a:r>
              <a:endParaRPr lang="en-GB" sz="800" b="1" baseline="30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7625254" y="5117772"/>
            <a:ext cx="1341274" cy="484947"/>
            <a:chOff x="7511217" y="4640534"/>
            <a:chExt cx="1341274" cy="484947"/>
          </a:xfrm>
        </p:grpSpPr>
        <p:sp>
          <p:nvSpPr>
            <p:cNvPr id="246" name="Rectangle 245"/>
            <p:cNvSpPr/>
            <p:nvPr/>
          </p:nvSpPr>
          <p:spPr>
            <a:xfrm>
              <a:off x="7511220" y="4802183"/>
              <a:ext cx="1341264" cy="161649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dirty="0">
                  <a:solidFill>
                    <a:schemeClr val="tx1"/>
                  </a:solidFill>
                </a:rPr>
                <a:t>name</a:t>
              </a:r>
              <a:endParaRPr lang="en-GB" sz="800" dirty="0">
                <a:solidFill>
                  <a:schemeClr val="tx1"/>
                </a:solidFill>
              </a:endParaRPr>
            </a:p>
          </p:txBody>
        </p:sp>
        <p:sp>
          <p:nvSpPr>
            <p:cNvPr id="252" name="Rectangle 251"/>
            <p:cNvSpPr/>
            <p:nvPr/>
          </p:nvSpPr>
          <p:spPr>
            <a:xfrm>
              <a:off x="7511221" y="4640534"/>
              <a:ext cx="1341270" cy="161649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b="1" dirty="0">
                  <a:solidFill>
                    <a:schemeClr val="tx1"/>
                  </a:solidFill>
                </a:rPr>
                <a:t>AspectSet</a:t>
              </a:r>
              <a:endParaRPr lang="en-GB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56" name="Rectangle 255"/>
            <p:cNvSpPr/>
            <p:nvPr/>
          </p:nvSpPr>
          <p:spPr>
            <a:xfrm>
              <a:off x="7511217" y="4963832"/>
              <a:ext cx="1341267" cy="161649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dirty="0">
                  <a:solidFill>
                    <a:schemeClr val="tx1"/>
                  </a:solidFill>
                </a:rPr>
                <a:t>aspects[]</a:t>
              </a:r>
              <a:endParaRPr lang="en-GB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223" name="TextBox 222"/>
          <p:cNvSpPr txBox="1"/>
          <p:nvPr/>
        </p:nvSpPr>
        <p:spPr>
          <a:xfrm>
            <a:off x="7564146" y="2558624"/>
            <a:ext cx="19463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  *) Node: The DD is a distrubited system.</a:t>
            </a:r>
            <a:br>
              <a:rPr lang="en-US" sz="800" dirty="0"/>
            </a:br>
            <a:r>
              <a:rPr lang="en-US" sz="800" dirty="0"/>
              <a:t>       The node specificies from which url</a:t>
            </a:r>
            <a:br>
              <a:rPr lang="en-US" sz="800" dirty="0"/>
            </a:br>
            <a:r>
              <a:rPr lang="en-US" sz="800" dirty="0"/>
              <a:t>        the data has been retrieved</a:t>
            </a:r>
            <a:endParaRPr lang="en-GB" sz="800" dirty="0"/>
          </a:p>
        </p:txBody>
      </p:sp>
      <p:sp>
        <p:nvSpPr>
          <p:cNvPr id="261" name="TextBox 260"/>
          <p:cNvSpPr txBox="1"/>
          <p:nvPr/>
        </p:nvSpPr>
        <p:spPr>
          <a:xfrm>
            <a:off x="7878496" y="6514546"/>
            <a:ext cx="6367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Legend:</a:t>
            </a:r>
            <a:endParaRPr lang="en-GB" sz="1100" i="1" dirty="0"/>
          </a:p>
        </p:txBody>
      </p:sp>
      <p:cxnSp>
        <p:nvCxnSpPr>
          <p:cNvPr id="110" name="Straight Arrow Connector 109"/>
          <p:cNvCxnSpPr>
            <a:stCxn id="256" idx="1"/>
            <a:endCxn id="243" idx="1"/>
          </p:cNvCxnSpPr>
          <p:nvPr/>
        </p:nvCxnSpPr>
        <p:spPr>
          <a:xfrm rot="10800000" flipH="1" flipV="1">
            <a:off x="7625253" y="5521894"/>
            <a:ext cx="371373" cy="328885"/>
          </a:xfrm>
          <a:prstGeom prst="bentConnector3">
            <a:avLst>
              <a:gd name="adj1" fmla="val -48731"/>
            </a:avLst>
          </a:prstGeom>
          <a:ln>
            <a:solidFill>
              <a:schemeClr val="tx1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5715381" y="4562995"/>
            <a:ext cx="1081868" cy="1606190"/>
            <a:chOff x="5752860" y="4665332"/>
            <a:chExt cx="1081868" cy="1606190"/>
          </a:xfrm>
        </p:grpSpPr>
        <p:sp>
          <p:nvSpPr>
            <p:cNvPr id="176" name="Rectangle 175"/>
            <p:cNvSpPr/>
            <p:nvPr/>
          </p:nvSpPr>
          <p:spPr>
            <a:xfrm>
              <a:off x="5754728" y="4826982"/>
              <a:ext cx="1080000" cy="162000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dirty="0">
                  <a:solidFill>
                    <a:schemeClr val="tx1"/>
                  </a:solidFill>
                </a:rPr>
                <a:t>id</a:t>
              </a:r>
              <a:endParaRPr lang="en-GB" sz="800" dirty="0">
                <a:solidFill>
                  <a:schemeClr val="tx1"/>
                </a:solidFill>
              </a:endParaRPr>
            </a:p>
          </p:txBody>
        </p:sp>
        <p:sp>
          <p:nvSpPr>
            <p:cNvPr id="177" name="Rectangle 176"/>
            <p:cNvSpPr/>
            <p:nvPr/>
          </p:nvSpPr>
          <p:spPr>
            <a:xfrm>
              <a:off x="5754728" y="5149995"/>
              <a:ext cx="1080000" cy="162000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dirty="0">
                  <a:solidFill>
                    <a:schemeClr val="tx1"/>
                  </a:solidFill>
                </a:rPr>
                <a:t>node</a:t>
              </a:r>
              <a:endParaRPr lang="en-GB" sz="800" dirty="0">
                <a:solidFill>
                  <a:schemeClr val="tx1"/>
                </a:solidFill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5754728" y="4988345"/>
              <a:ext cx="1080000" cy="162000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dirty="0">
                  <a:solidFill>
                    <a:schemeClr val="tx1"/>
                  </a:solidFill>
                </a:rPr>
                <a:t>url</a:t>
              </a:r>
              <a:endParaRPr lang="en-GB" sz="800" dirty="0">
                <a:solidFill>
                  <a:schemeClr val="tx1"/>
                </a:solidFill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5754106" y="5311235"/>
              <a:ext cx="1080000" cy="162000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dirty="0">
                  <a:solidFill>
                    <a:schemeClr val="bg1">
                      <a:lumMod val="50000"/>
                    </a:schemeClr>
                  </a:solidFill>
                </a:rPr>
                <a:t>quantity</a:t>
              </a:r>
              <a:endParaRPr lang="en-GB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5754106" y="5474845"/>
              <a:ext cx="1080000" cy="162000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dirty="0">
                  <a:solidFill>
                    <a:schemeClr val="bg1">
                      <a:lumMod val="50000"/>
                    </a:schemeClr>
                  </a:solidFill>
                </a:rPr>
                <a:t>unit</a:t>
              </a:r>
              <a:endParaRPr lang="en-GB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5754106" y="5638033"/>
              <a:ext cx="1080000" cy="162000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dirty="0">
                  <a:solidFill>
                    <a:schemeClr val="bg1">
                      <a:lumMod val="50000"/>
                    </a:schemeClr>
                  </a:solidFill>
                </a:rPr>
                <a:t>parameterCode</a:t>
              </a:r>
              <a:endParaRPr lang="en-GB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5754106" y="5799683"/>
              <a:ext cx="1080000" cy="162000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dirty="0">
                  <a:solidFill>
                    <a:schemeClr val="bg1">
                      <a:lumMod val="50000"/>
                    </a:schemeClr>
                  </a:solidFill>
                </a:rPr>
                <a:t>compartment</a:t>
              </a:r>
              <a:endParaRPr lang="en-GB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5753479" y="4665332"/>
              <a:ext cx="1080000" cy="1620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b="1" dirty="0">
                  <a:solidFill>
                    <a:schemeClr val="tx1"/>
                  </a:solidFill>
                </a:rPr>
                <a:t>ObservationType</a:t>
              </a:r>
              <a:endParaRPr lang="en-GB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20" name="Rectangle 219"/>
            <p:cNvSpPr/>
            <p:nvPr/>
          </p:nvSpPr>
          <p:spPr>
            <a:xfrm>
              <a:off x="5752860" y="5952360"/>
              <a:ext cx="1080000" cy="162000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dirty="0">
                  <a:solidFill>
                    <a:schemeClr val="bg1">
                      <a:lumMod val="50000"/>
                    </a:schemeClr>
                  </a:solidFill>
                </a:rPr>
                <a:t>description</a:t>
              </a:r>
              <a:endParaRPr lang="en-GB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79" name="Rectangle 178"/>
            <p:cNvSpPr/>
            <p:nvPr/>
          </p:nvSpPr>
          <p:spPr>
            <a:xfrm>
              <a:off x="5754104" y="6109522"/>
              <a:ext cx="1080000" cy="162000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dirty="0">
                  <a:solidFill>
                    <a:schemeClr val="bg1">
                      <a:lumMod val="50000"/>
                    </a:schemeClr>
                  </a:solidFill>
                </a:rPr>
                <a:t>aspectSet</a:t>
              </a:r>
              <a:endParaRPr lang="en-GB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cxnSp>
        <p:nvCxnSpPr>
          <p:cNvPr id="183" name="Straight Arrow Connector 39"/>
          <p:cNvCxnSpPr>
            <a:stCxn id="89" idx="1"/>
            <a:endCxn id="161" idx="1"/>
          </p:cNvCxnSpPr>
          <p:nvPr/>
        </p:nvCxnSpPr>
        <p:spPr>
          <a:xfrm rot="10800000" flipH="1" flipV="1">
            <a:off x="3753280" y="4724078"/>
            <a:ext cx="4013" cy="324171"/>
          </a:xfrm>
          <a:prstGeom prst="bentConnector3">
            <a:avLst>
              <a:gd name="adj1" fmla="val -5696486"/>
            </a:avLst>
          </a:prstGeom>
          <a:ln>
            <a:solidFill>
              <a:schemeClr val="tx1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/>
          <p:cNvGrpSpPr/>
          <p:nvPr/>
        </p:nvGrpSpPr>
        <p:grpSpPr>
          <a:xfrm>
            <a:off x="2171524" y="4158644"/>
            <a:ext cx="969894" cy="477819"/>
            <a:chOff x="2171524" y="4158644"/>
            <a:chExt cx="969894" cy="477819"/>
          </a:xfrm>
        </p:grpSpPr>
        <p:sp>
          <p:nvSpPr>
            <p:cNvPr id="91" name="Rectangle 90"/>
            <p:cNvSpPr/>
            <p:nvPr/>
          </p:nvSpPr>
          <p:spPr>
            <a:xfrm>
              <a:off x="2171524" y="4320293"/>
              <a:ext cx="969894" cy="161649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dirty="0">
                  <a:solidFill>
                    <a:schemeClr val="tx1"/>
                  </a:solidFill>
                </a:rPr>
                <a:t>name</a:t>
              </a:r>
              <a:endParaRPr lang="en-GB" sz="800" dirty="0">
                <a:solidFill>
                  <a:schemeClr val="tx1"/>
                </a:solidFill>
              </a:endParaRP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2171524" y="4480401"/>
              <a:ext cx="969894" cy="156062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dirty="0">
                  <a:solidFill>
                    <a:schemeClr val="bg1">
                      <a:lumMod val="50000"/>
                    </a:schemeClr>
                  </a:solidFill>
                </a:rPr>
                <a:t>description</a:t>
              </a:r>
              <a:endParaRPr lang="en-GB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94" name="Rectangle 93"/>
            <p:cNvSpPr/>
            <p:nvPr/>
          </p:nvSpPr>
          <p:spPr>
            <a:xfrm>
              <a:off x="2171524" y="4158644"/>
              <a:ext cx="969894" cy="161649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b="1" dirty="0">
                  <a:solidFill>
                    <a:schemeClr val="tx1"/>
                  </a:solidFill>
                </a:rPr>
                <a:t>Institution</a:t>
              </a:r>
              <a:endParaRPr lang="en-GB" sz="800" b="1" baseline="30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2171524" y="2895276"/>
            <a:ext cx="969896" cy="983710"/>
            <a:chOff x="2171524" y="2895276"/>
            <a:chExt cx="969896" cy="983710"/>
          </a:xfrm>
        </p:grpSpPr>
        <p:sp>
          <p:nvSpPr>
            <p:cNvPr id="13" name="Rectangle 12"/>
            <p:cNvSpPr/>
            <p:nvPr/>
          </p:nvSpPr>
          <p:spPr>
            <a:xfrm>
              <a:off x="2171526" y="3056925"/>
              <a:ext cx="969894" cy="161649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dirty="0">
                  <a:solidFill>
                    <a:schemeClr val="tx1"/>
                  </a:solidFill>
                </a:rPr>
                <a:t>process</a:t>
              </a:r>
              <a:endParaRPr lang="en-GB" sz="800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171526" y="3217033"/>
              <a:ext cx="969894" cy="156062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dirty="0">
                  <a:solidFill>
                    <a:schemeClr val="bg1">
                      <a:lumMod val="50000"/>
                    </a:schemeClr>
                  </a:solidFill>
                </a:rPr>
                <a:t>name</a:t>
              </a:r>
              <a:endParaRPr lang="en-GB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171526" y="3371350"/>
              <a:ext cx="969894" cy="169269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dirty="0">
                  <a:solidFill>
                    <a:schemeClr val="bg1">
                      <a:lumMod val="50000"/>
                    </a:schemeClr>
                  </a:solidFill>
                </a:rPr>
                <a:t>description</a:t>
              </a:r>
              <a:endParaRPr lang="en-GB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171525" y="2895276"/>
              <a:ext cx="969894" cy="161649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b="1" dirty="0">
                  <a:solidFill>
                    <a:schemeClr val="tx1"/>
                  </a:solidFill>
                </a:rPr>
                <a:t>Source</a:t>
              </a:r>
              <a:endParaRPr lang="en-GB" sz="800" b="1" baseline="30000" dirty="0">
                <a:solidFill>
                  <a:schemeClr val="tx1"/>
                </a:solidFill>
              </a:endParaRPr>
            </a:p>
          </p:txBody>
        </p:sp>
        <p:sp>
          <p:nvSpPr>
            <p:cNvPr id="95" name="Rectangle 94"/>
            <p:cNvSpPr/>
            <p:nvPr/>
          </p:nvSpPr>
          <p:spPr>
            <a:xfrm>
              <a:off x="2171524" y="3540448"/>
              <a:ext cx="969894" cy="169269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dirty="0">
                  <a:solidFill>
                    <a:schemeClr val="bg1">
                      <a:lumMod val="50000"/>
                    </a:schemeClr>
                  </a:solidFill>
                </a:rPr>
                <a:t>realizationCount</a:t>
              </a:r>
              <a:endParaRPr lang="en-GB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2171524" y="3709717"/>
              <a:ext cx="969894" cy="169269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dirty="0">
                  <a:solidFill>
                    <a:schemeClr val="tx1"/>
                  </a:solidFill>
                </a:rPr>
                <a:t>institution</a:t>
              </a:r>
              <a:endParaRPr lang="en-GB" sz="8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7" name="Elbow Connector 16"/>
          <p:cNvCxnSpPr>
            <a:stCxn id="96" idx="1"/>
            <a:endCxn id="94" idx="0"/>
          </p:cNvCxnSpPr>
          <p:nvPr/>
        </p:nvCxnSpPr>
        <p:spPr>
          <a:xfrm rot="10800000" flipH="1" flipV="1">
            <a:off x="2171523" y="3794352"/>
            <a:ext cx="484947" cy="364292"/>
          </a:xfrm>
          <a:prstGeom prst="bentConnector4">
            <a:avLst>
              <a:gd name="adj1" fmla="val -47139"/>
              <a:gd name="adj2" fmla="val 61616"/>
            </a:avLst>
          </a:prstGeom>
          <a:ln>
            <a:solidFill>
              <a:schemeClr val="tx1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3757294" y="4967250"/>
            <a:ext cx="969894" cy="797469"/>
            <a:chOff x="2043833" y="4793705"/>
            <a:chExt cx="969894" cy="797469"/>
          </a:xfrm>
        </p:grpSpPr>
        <p:sp>
          <p:nvSpPr>
            <p:cNvPr id="158" name="Rectangle 157"/>
            <p:cNvSpPr/>
            <p:nvPr/>
          </p:nvSpPr>
          <p:spPr>
            <a:xfrm>
              <a:off x="2043833" y="4951354"/>
              <a:ext cx="969894" cy="162000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dirty="0">
                  <a:solidFill>
                    <a:schemeClr val="bg1">
                      <a:lumMod val="50000"/>
                    </a:schemeClr>
                  </a:solidFill>
                </a:rPr>
                <a:t>timeStamp</a:t>
              </a:r>
              <a:endParaRPr lang="en-GB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2043833" y="5111463"/>
              <a:ext cx="969894" cy="162000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dirty="0">
                  <a:solidFill>
                    <a:schemeClr val="bg1">
                      <a:lumMod val="50000"/>
                    </a:schemeClr>
                  </a:solidFill>
                </a:rPr>
                <a:t>startTime</a:t>
              </a:r>
              <a:endParaRPr lang="en-GB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2043833" y="5267525"/>
              <a:ext cx="969894" cy="162000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dirty="0">
                  <a:solidFill>
                    <a:schemeClr val="bg1">
                      <a:lumMod val="50000"/>
                    </a:schemeClr>
                  </a:solidFill>
                </a:rPr>
                <a:t>endTime</a:t>
              </a:r>
              <a:endParaRPr lang="en-GB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61" name="Rectangle 160"/>
            <p:cNvSpPr/>
            <p:nvPr/>
          </p:nvSpPr>
          <p:spPr>
            <a:xfrm>
              <a:off x="2043833" y="4793705"/>
              <a:ext cx="969894" cy="1620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b="1" dirty="0">
                  <a:solidFill>
                    <a:schemeClr val="tx1"/>
                  </a:solidFill>
                </a:rPr>
                <a:t>Event</a:t>
              </a:r>
              <a:endParaRPr lang="en-GB" sz="800" b="1" baseline="30000" dirty="0">
                <a:solidFill>
                  <a:schemeClr val="tx1"/>
                </a:solidFill>
              </a:endParaRPr>
            </a:p>
          </p:txBody>
        </p:sp>
        <p:sp>
          <p:nvSpPr>
            <p:cNvPr id="162" name="Rectangle 161"/>
            <p:cNvSpPr/>
            <p:nvPr/>
          </p:nvSpPr>
          <p:spPr>
            <a:xfrm>
              <a:off x="2043833" y="5429174"/>
              <a:ext cx="969894" cy="162000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dirty="0">
                  <a:solidFill>
                    <a:schemeClr val="bg1">
                      <a:lumMod val="50000"/>
                    </a:schemeClr>
                  </a:solidFill>
                </a:rPr>
                <a:t>resultTime</a:t>
              </a:r>
              <a:endParaRPr lang="en-GB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cxnSp>
        <p:nvCxnSpPr>
          <p:cNvPr id="22" name="Elbow Connector 21"/>
          <p:cNvCxnSpPr>
            <a:stCxn id="177" idx="3"/>
            <a:endCxn id="119" idx="1"/>
          </p:cNvCxnSpPr>
          <p:nvPr/>
        </p:nvCxnSpPr>
        <p:spPr>
          <a:xfrm flipV="1">
            <a:off x="6797249" y="1751393"/>
            <a:ext cx="1009147" cy="337726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128"/>
          <p:cNvSpPr/>
          <p:nvPr/>
        </p:nvSpPr>
        <p:spPr>
          <a:xfrm>
            <a:off x="2137744" y="6657693"/>
            <a:ext cx="969894" cy="16164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>
                <a:solidFill>
                  <a:schemeClr val="tx1"/>
                </a:solidFill>
              </a:rPr>
              <a:t>ScalarValue</a:t>
            </a:r>
            <a:endParaRPr lang="en-GB" sz="800" b="1" baseline="30000" dirty="0">
              <a:solidFill>
                <a:schemeClr val="tx1"/>
              </a:solidFill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2137744" y="6819342"/>
            <a:ext cx="969894" cy="167236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chemeClr val="tx1"/>
                </a:solidFill>
              </a:rPr>
              <a:t>value</a:t>
            </a:r>
            <a:endParaRPr lang="en-GB" sz="800" dirty="0">
              <a:solidFill>
                <a:schemeClr val="tx1"/>
              </a:solidFill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2137744" y="6985920"/>
            <a:ext cx="969894" cy="161649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limitSymbol</a:t>
            </a:r>
            <a:endParaRPr lang="en-GB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2137744" y="7147569"/>
            <a:ext cx="969894" cy="167236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quality</a:t>
            </a:r>
            <a:endParaRPr lang="en-GB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36" name="Group 135"/>
          <p:cNvGrpSpPr/>
          <p:nvPr/>
        </p:nvGrpSpPr>
        <p:grpSpPr>
          <a:xfrm>
            <a:off x="3209529" y="6657693"/>
            <a:ext cx="969894" cy="824403"/>
            <a:chOff x="2043833" y="4793706"/>
            <a:chExt cx="969894" cy="824403"/>
          </a:xfrm>
        </p:grpSpPr>
        <p:sp>
          <p:nvSpPr>
            <p:cNvPr id="140" name="Rectangle 139"/>
            <p:cNvSpPr/>
            <p:nvPr/>
          </p:nvSpPr>
          <p:spPr>
            <a:xfrm>
              <a:off x="2043833" y="4793706"/>
              <a:ext cx="969894" cy="161649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b="1" dirty="0">
                  <a:solidFill>
                    <a:schemeClr val="tx1"/>
                  </a:solidFill>
                </a:rPr>
                <a:t>AspectValue</a:t>
              </a:r>
              <a:endParaRPr lang="en-GB" sz="800" b="1" baseline="30000" dirty="0">
                <a:solidFill>
                  <a:schemeClr val="tx1"/>
                </a:solidFill>
              </a:endParaRPr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2043833" y="4955355"/>
              <a:ext cx="969894" cy="167236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dirty="0">
                  <a:solidFill>
                    <a:schemeClr val="tx1"/>
                  </a:solidFill>
                </a:rPr>
                <a:t>name</a:t>
              </a:r>
              <a:endParaRPr lang="en-GB" sz="800" dirty="0">
                <a:solidFill>
                  <a:schemeClr val="tx1"/>
                </a:solidFill>
              </a:endParaRPr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2043833" y="5122646"/>
              <a:ext cx="969894" cy="167236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dirty="0">
                  <a:solidFill>
                    <a:schemeClr val="tx1"/>
                  </a:solidFill>
                </a:rPr>
                <a:t>value</a:t>
              </a:r>
              <a:endParaRPr lang="en-GB" sz="800" dirty="0">
                <a:solidFill>
                  <a:schemeClr val="tx1"/>
                </a:solidFill>
              </a:endParaRPr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2043833" y="5289224"/>
              <a:ext cx="969894" cy="161649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dirty="0">
                  <a:solidFill>
                    <a:schemeClr val="bg1">
                      <a:lumMod val="50000"/>
                    </a:schemeClr>
                  </a:solidFill>
                </a:rPr>
                <a:t>limitSymbol</a:t>
              </a:r>
              <a:endParaRPr lang="en-GB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2043833" y="5450873"/>
              <a:ext cx="969894" cy="167236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dirty="0">
                  <a:solidFill>
                    <a:schemeClr val="bg1">
                      <a:lumMod val="50000"/>
                    </a:schemeClr>
                  </a:solidFill>
                </a:rPr>
                <a:t>quality</a:t>
              </a:r>
              <a:endParaRPr lang="en-GB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46" name="Group 145"/>
          <p:cNvGrpSpPr/>
          <p:nvPr/>
        </p:nvGrpSpPr>
        <p:grpSpPr>
          <a:xfrm>
            <a:off x="5648601" y="6663366"/>
            <a:ext cx="969894" cy="809088"/>
            <a:chOff x="2043833" y="4793706"/>
            <a:chExt cx="969894" cy="809088"/>
          </a:xfrm>
        </p:grpSpPr>
        <p:sp>
          <p:nvSpPr>
            <p:cNvPr id="147" name="Rectangle 146"/>
            <p:cNvSpPr/>
            <p:nvPr/>
          </p:nvSpPr>
          <p:spPr>
            <a:xfrm>
              <a:off x="2043833" y="4951355"/>
              <a:ext cx="969894" cy="161649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dirty="0">
                  <a:solidFill>
                    <a:schemeClr val="tx1"/>
                  </a:solidFill>
                </a:rPr>
                <a:t>coordinates</a:t>
              </a:r>
              <a:endParaRPr lang="en-GB" sz="800" dirty="0">
                <a:solidFill>
                  <a:schemeClr val="tx1"/>
                </a:solidFill>
              </a:endParaRPr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2043833" y="4793706"/>
              <a:ext cx="969894" cy="161649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b="1" dirty="0">
                  <a:solidFill>
                    <a:schemeClr val="tx1"/>
                  </a:solidFill>
                </a:rPr>
                <a:t>PointValue</a:t>
              </a:r>
              <a:endParaRPr lang="en-GB" sz="800" b="1" baseline="30000" dirty="0">
                <a:solidFill>
                  <a:schemeClr val="tx1"/>
                </a:solidFill>
              </a:endParaRPr>
            </a:p>
          </p:txBody>
        </p:sp>
        <p:sp>
          <p:nvSpPr>
            <p:cNvPr id="153" name="Rectangle 152"/>
            <p:cNvSpPr/>
            <p:nvPr/>
          </p:nvSpPr>
          <p:spPr>
            <a:xfrm>
              <a:off x="2043833" y="5107331"/>
              <a:ext cx="969894" cy="167236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dirty="0">
                  <a:solidFill>
                    <a:schemeClr val="tx1"/>
                  </a:solidFill>
                </a:rPr>
                <a:t>value</a:t>
              </a:r>
              <a:endParaRPr lang="en-GB" sz="800" dirty="0">
                <a:solidFill>
                  <a:schemeClr val="tx1"/>
                </a:solidFill>
              </a:endParaRPr>
            </a:p>
          </p:txBody>
        </p:sp>
        <p:sp>
          <p:nvSpPr>
            <p:cNvPr id="154" name="Rectangle 153"/>
            <p:cNvSpPr/>
            <p:nvPr/>
          </p:nvSpPr>
          <p:spPr>
            <a:xfrm>
              <a:off x="2043833" y="5273909"/>
              <a:ext cx="969894" cy="161649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dirty="0">
                  <a:solidFill>
                    <a:schemeClr val="bg1">
                      <a:lumMod val="50000"/>
                    </a:schemeClr>
                  </a:solidFill>
                </a:rPr>
                <a:t>limitSymbol</a:t>
              </a:r>
              <a:endParaRPr lang="en-GB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2043833" y="5435558"/>
              <a:ext cx="969894" cy="167236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dirty="0">
                  <a:solidFill>
                    <a:schemeClr val="bg1">
                      <a:lumMod val="50000"/>
                    </a:schemeClr>
                  </a:solidFill>
                </a:rPr>
                <a:t>quality</a:t>
              </a:r>
              <a:endParaRPr lang="en-GB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cxnSp>
        <p:nvCxnSpPr>
          <p:cNvPr id="23" name="Straight Arrow Connector 22"/>
          <p:cNvCxnSpPr>
            <a:stCxn id="179" idx="3"/>
            <a:endCxn id="252" idx="1"/>
          </p:cNvCxnSpPr>
          <p:nvPr/>
        </p:nvCxnSpPr>
        <p:spPr>
          <a:xfrm flipV="1">
            <a:off x="6796625" y="5198597"/>
            <a:ext cx="828633" cy="88958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5" name="Group 134"/>
          <p:cNvGrpSpPr/>
          <p:nvPr/>
        </p:nvGrpSpPr>
        <p:grpSpPr>
          <a:xfrm>
            <a:off x="4300364" y="6657693"/>
            <a:ext cx="1055860" cy="486534"/>
            <a:chOff x="2043832" y="4793706"/>
            <a:chExt cx="969895" cy="486534"/>
          </a:xfrm>
        </p:grpSpPr>
        <p:sp>
          <p:nvSpPr>
            <p:cNvPr id="157" name="Rectangle 156"/>
            <p:cNvSpPr/>
            <p:nvPr/>
          </p:nvSpPr>
          <p:spPr>
            <a:xfrm>
              <a:off x="2043833" y="4951355"/>
              <a:ext cx="969894" cy="161649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dirty="0">
                  <a:solidFill>
                    <a:schemeClr val="tx1"/>
                  </a:solidFill>
                </a:rPr>
                <a:t>name</a:t>
              </a:r>
              <a:endParaRPr lang="en-GB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2043833" y="4793706"/>
              <a:ext cx="969894" cy="161649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b="1" dirty="0">
                  <a:solidFill>
                    <a:schemeClr val="tx1"/>
                  </a:solidFill>
                </a:rPr>
                <a:t>AspectPointValue</a:t>
              </a:r>
              <a:endParaRPr lang="en-GB" sz="800" b="1" baseline="30000" dirty="0">
                <a:solidFill>
                  <a:schemeClr val="tx1"/>
                </a:solidFill>
              </a:endParaRPr>
            </a:p>
          </p:txBody>
        </p:sp>
        <p:sp>
          <p:nvSpPr>
            <p:cNvPr id="167" name="Rectangle 166"/>
            <p:cNvSpPr/>
            <p:nvPr/>
          </p:nvSpPr>
          <p:spPr>
            <a:xfrm>
              <a:off x="2043832" y="5113004"/>
              <a:ext cx="969894" cy="167236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dirty="0">
                  <a:solidFill>
                    <a:schemeClr val="tx1"/>
                  </a:solidFill>
                </a:rPr>
                <a:t>points</a:t>
              </a:r>
              <a:endParaRPr lang="en-GB" sz="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77" name="Group 276"/>
          <p:cNvGrpSpPr/>
          <p:nvPr/>
        </p:nvGrpSpPr>
        <p:grpSpPr>
          <a:xfrm>
            <a:off x="4170204" y="5777856"/>
            <a:ext cx="144074" cy="691856"/>
            <a:chOff x="4170204" y="5777856"/>
            <a:chExt cx="144074" cy="367817"/>
          </a:xfrm>
        </p:grpSpPr>
        <p:cxnSp>
          <p:nvCxnSpPr>
            <p:cNvPr id="235" name="Straight Connector 234"/>
            <p:cNvCxnSpPr>
              <a:endCxn id="237" idx="0"/>
            </p:cNvCxnSpPr>
            <p:nvPr/>
          </p:nvCxnSpPr>
          <p:spPr>
            <a:xfrm>
              <a:off x="4242241" y="5777856"/>
              <a:ext cx="0" cy="140916"/>
            </a:xfrm>
            <a:prstGeom prst="line">
              <a:avLst/>
            </a:prstGeom>
            <a:ln>
              <a:solidFill>
                <a:schemeClr val="tx1"/>
              </a:solidFill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7" name="Isosceles Triangle 236"/>
            <p:cNvSpPr/>
            <p:nvPr/>
          </p:nvSpPr>
          <p:spPr>
            <a:xfrm>
              <a:off x="4170204" y="5918772"/>
              <a:ext cx="144074" cy="55793"/>
            </a:xfrm>
            <a:prstGeom prst="triangle">
              <a:avLst/>
            </a:prstGeom>
            <a:ln>
              <a:solidFill>
                <a:schemeClr val="tx1"/>
              </a:solidFill>
              <a:tailEnd type="stealth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/>
            </a:p>
          </p:txBody>
        </p:sp>
        <p:cxnSp>
          <p:nvCxnSpPr>
            <p:cNvPr id="172" name="Straight Connector 171"/>
            <p:cNvCxnSpPr/>
            <p:nvPr/>
          </p:nvCxnSpPr>
          <p:spPr>
            <a:xfrm>
              <a:off x="4242241" y="5974565"/>
              <a:ext cx="0" cy="171108"/>
            </a:xfrm>
            <a:prstGeom prst="line">
              <a:avLst/>
            </a:prstGeom>
            <a:ln>
              <a:solidFill>
                <a:schemeClr val="tx1"/>
              </a:solidFill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3" name="Straight Connector 172"/>
          <p:cNvCxnSpPr/>
          <p:nvPr/>
        </p:nvCxnSpPr>
        <p:spPr>
          <a:xfrm>
            <a:off x="2622691" y="6463738"/>
            <a:ext cx="3510857" cy="0"/>
          </a:xfrm>
          <a:prstGeom prst="line">
            <a:avLst/>
          </a:prstGeom>
          <a:ln>
            <a:solidFill>
              <a:schemeClr val="tx1"/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>
            <a:endCxn id="129" idx="0"/>
          </p:cNvCxnSpPr>
          <p:nvPr/>
        </p:nvCxnSpPr>
        <p:spPr>
          <a:xfrm>
            <a:off x="2622691" y="6465713"/>
            <a:ext cx="0" cy="191980"/>
          </a:xfrm>
          <a:prstGeom prst="line">
            <a:avLst/>
          </a:prstGeom>
          <a:ln>
            <a:solidFill>
              <a:schemeClr val="tx1"/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>
            <a:endCxn id="165" idx="0"/>
          </p:cNvCxnSpPr>
          <p:nvPr/>
        </p:nvCxnSpPr>
        <p:spPr>
          <a:xfrm>
            <a:off x="4828294" y="6463738"/>
            <a:ext cx="1" cy="193955"/>
          </a:xfrm>
          <a:prstGeom prst="line">
            <a:avLst/>
          </a:prstGeom>
          <a:ln>
            <a:solidFill>
              <a:schemeClr val="tx1"/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>
            <a:endCxn id="140" idx="0"/>
          </p:cNvCxnSpPr>
          <p:nvPr/>
        </p:nvCxnSpPr>
        <p:spPr>
          <a:xfrm>
            <a:off x="3694476" y="6465713"/>
            <a:ext cx="0" cy="191980"/>
          </a:xfrm>
          <a:prstGeom prst="line">
            <a:avLst/>
          </a:prstGeom>
          <a:ln>
            <a:solidFill>
              <a:schemeClr val="tx1"/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>
            <a:endCxn id="150" idx="0"/>
          </p:cNvCxnSpPr>
          <p:nvPr/>
        </p:nvCxnSpPr>
        <p:spPr>
          <a:xfrm>
            <a:off x="6133548" y="6469712"/>
            <a:ext cx="0" cy="193654"/>
          </a:xfrm>
          <a:prstGeom prst="line">
            <a:avLst/>
          </a:prstGeom>
          <a:ln>
            <a:solidFill>
              <a:schemeClr val="tx1"/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Elbow Connector 270"/>
          <p:cNvCxnSpPr>
            <a:stCxn id="167" idx="3"/>
            <a:endCxn id="150" idx="1"/>
          </p:cNvCxnSpPr>
          <p:nvPr/>
        </p:nvCxnSpPr>
        <p:spPr>
          <a:xfrm flipV="1">
            <a:off x="5356223" y="6744191"/>
            <a:ext cx="292378" cy="316418"/>
          </a:xfrm>
          <a:prstGeom prst="bentConnector3">
            <a:avLst/>
          </a:prstGeom>
          <a:ln>
            <a:solidFill>
              <a:schemeClr val="tx1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/>
          <p:cNvGrpSpPr/>
          <p:nvPr/>
        </p:nvGrpSpPr>
        <p:grpSpPr>
          <a:xfrm>
            <a:off x="3751685" y="2594227"/>
            <a:ext cx="975503" cy="2205470"/>
            <a:chOff x="3751685" y="2594227"/>
            <a:chExt cx="975503" cy="2205470"/>
          </a:xfrm>
        </p:grpSpPr>
        <p:sp>
          <p:nvSpPr>
            <p:cNvPr id="76" name="Rectangle 75"/>
            <p:cNvSpPr/>
            <p:nvPr/>
          </p:nvSpPr>
          <p:spPr>
            <a:xfrm>
              <a:off x="3753670" y="2755876"/>
              <a:ext cx="973132" cy="161649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dirty="0">
                  <a:solidFill>
                    <a:schemeClr val="tx1"/>
                  </a:solidFill>
                </a:rPr>
                <a:t>id</a:t>
              </a:r>
              <a:endParaRPr lang="en-GB" sz="800" dirty="0">
                <a:solidFill>
                  <a:schemeClr val="tx1"/>
                </a:solidFill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3753669" y="2915983"/>
              <a:ext cx="973131" cy="157601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dirty="0">
                  <a:solidFill>
                    <a:schemeClr val="tx1"/>
                  </a:solidFill>
                </a:rPr>
                <a:t>url</a:t>
              </a:r>
              <a:endParaRPr lang="en-GB" sz="800" dirty="0">
                <a:solidFill>
                  <a:schemeClr val="tx1"/>
                </a:solidFill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3753671" y="3396883"/>
              <a:ext cx="972310" cy="161649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dirty="0">
                  <a:solidFill>
                    <a:schemeClr val="tx1"/>
                  </a:solidFill>
                </a:rPr>
                <a:t>location</a:t>
              </a:r>
              <a:endParaRPr lang="en-GB" sz="800" dirty="0">
                <a:solidFill>
                  <a:schemeClr val="tx1"/>
                </a:solidFill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3754059" y="3553327"/>
              <a:ext cx="971921" cy="161649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dirty="0">
                  <a:solidFill>
                    <a:schemeClr val="tx1"/>
                  </a:solidFill>
                </a:rPr>
                <a:t>observationType</a:t>
              </a:r>
              <a:endParaRPr lang="en-GB" sz="800" dirty="0">
                <a:solidFill>
                  <a:schemeClr val="tx1"/>
                </a:solidFill>
              </a:endParaRP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3754059" y="3712327"/>
              <a:ext cx="971921" cy="162726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dirty="0">
                  <a:solidFill>
                    <a:schemeClr val="tx1"/>
                  </a:solidFill>
                </a:rPr>
                <a:t>startTime</a:t>
              </a:r>
              <a:endParaRPr lang="en-GB" sz="800" dirty="0">
                <a:solidFill>
                  <a:schemeClr val="tx1"/>
                </a:solidFill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3753670" y="2594227"/>
              <a:ext cx="972310" cy="161649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b="1" dirty="0">
                  <a:solidFill>
                    <a:schemeClr val="tx1"/>
                  </a:solidFill>
                </a:rPr>
                <a:t>TimeSeries</a:t>
              </a:r>
              <a:endParaRPr lang="en-GB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3753669" y="4026289"/>
              <a:ext cx="972311" cy="161649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dirty="0">
                  <a:solidFill>
                    <a:schemeClr val="bg1">
                      <a:lumMod val="50000"/>
                    </a:schemeClr>
                  </a:solidFill>
                </a:rPr>
                <a:t>analysisTime</a:t>
              </a:r>
              <a:endParaRPr lang="en-GB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3753669" y="4187938"/>
              <a:ext cx="972311" cy="161649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dirty="0">
                  <a:solidFill>
                    <a:schemeClr val="bg1">
                      <a:lumMod val="50000"/>
                    </a:schemeClr>
                  </a:solidFill>
                </a:rPr>
                <a:t>realization</a:t>
              </a:r>
              <a:endParaRPr lang="en-GB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3753671" y="3875053"/>
              <a:ext cx="972310" cy="151236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dirty="0">
                  <a:solidFill>
                    <a:schemeClr val="tx1"/>
                  </a:solidFill>
                </a:rPr>
                <a:t>endTime</a:t>
              </a:r>
              <a:endParaRPr lang="en-GB" sz="800" dirty="0">
                <a:solidFill>
                  <a:schemeClr val="tx1"/>
                </a:solidFill>
              </a:endParaRP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3753672" y="3235234"/>
              <a:ext cx="972309" cy="161649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dirty="0">
                  <a:solidFill>
                    <a:schemeClr val="tx1"/>
                  </a:solidFill>
                </a:rPr>
                <a:t>source</a:t>
              </a:r>
              <a:endParaRPr lang="en-GB" sz="800" dirty="0">
                <a:solidFill>
                  <a:schemeClr val="tx1"/>
                </a:solidFill>
              </a:endParaRP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3753281" y="3073585"/>
              <a:ext cx="973907" cy="161649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dirty="0">
                  <a:solidFill>
                    <a:schemeClr val="tx1"/>
                  </a:solidFill>
                </a:rPr>
                <a:t>node</a:t>
              </a:r>
              <a:endParaRPr lang="en-GB" sz="800" dirty="0">
                <a:solidFill>
                  <a:schemeClr val="tx1"/>
                </a:solidFill>
              </a:endParaRP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3753669" y="4349587"/>
              <a:ext cx="972311" cy="151236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dirty="0">
                  <a:solidFill>
                    <a:schemeClr val="bg1">
                      <a:lumMod val="50000"/>
                    </a:schemeClr>
                  </a:solidFill>
                </a:rPr>
                <a:t>interval</a:t>
              </a:r>
              <a:endParaRPr lang="en-GB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3753281" y="4648461"/>
              <a:ext cx="971922" cy="151236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dirty="0">
                  <a:solidFill>
                    <a:schemeClr val="bg1">
                      <a:lumMod val="50000"/>
                    </a:schemeClr>
                  </a:solidFill>
                </a:rPr>
                <a:t>events[]</a:t>
              </a:r>
              <a:endParaRPr lang="en-GB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97" name="Rectangle 196"/>
            <p:cNvSpPr/>
            <p:nvPr/>
          </p:nvSpPr>
          <p:spPr>
            <a:xfrm>
              <a:off x="3751685" y="4496186"/>
              <a:ext cx="972000" cy="151200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dirty="0">
                  <a:solidFill>
                    <a:schemeClr val="bg1">
                      <a:lumMod val="50000"/>
                    </a:schemeClr>
                  </a:solidFill>
                </a:rPr>
                <a:t>valueType</a:t>
              </a:r>
              <a:endParaRPr lang="en-GB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7972283" y="6781642"/>
            <a:ext cx="1533526" cy="517170"/>
            <a:chOff x="8025623" y="6545422"/>
            <a:chExt cx="1533526" cy="517170"/>
          </a:xfrm>
        </p:grpSpPr>
        <p:sp>
          <p:nvSpPr>
            <p:cNvPr id="225" name="Rectangle 224"/>
            <p:cNvSpPr/>
            <p:nvPr/>
          </p:nvSpPr>
          <p:spPr>
            <a:xfrm>
              <a:off x="8025623" y="6724054"/>
              <a:ext cx="1533526" cy="169269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dirty="0">
                  <a:solidFill>
                    <a:schemeClr val="tx1"/>
                  </a:solidFill>
                </a:rPr>
                <a:t>required</a:t>
              </a:r>
              <a:endParaRPr lang="en-GB" sz="800" dirty="0">
                <a:solidFill>
                  <a:schemeClr val="tx1"/>
                </a:solidFill>
              </a:endParaRPr>
            </a:p>
          </p:txBody>
        </p:sp>
        <p:sp>
          <p:nvSpPr>
            <p:cNvPr id="229" name="Rectangle 228"/>
            <p:cNvSpPr/>
            <p:nvPr/>
          </p:nvSpPr>
          <p:spPr>
            <a:xfrm>
              <a:off x="8025623" y="6545422"/>
              <a:ext cx="1533526" cy="17863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b="1" dirty="0">
                  <a:solidFill>
                    <a:schemeClr val="tx1"/>
                  </a:solidFill>
                </a:rPr>
                <a:t>Resource Object. Attributes:</a:t>
              </a:r>
              <a:endParaRPr lang="en-GB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00" name="Rectangle 199"/>
            <p:cNvSpPr/>
            <p:nvPr/>
          </p:nvSpPr>
          <p:spPr>
            <a:xfrm>
              <a:off x="8025623" y="6893323"/>
              <a:ext cx="1533526" cy="169269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dirty="0">
                  <a:solidFill>
                    <a:schemeClr val="bg1">
                      <a:lumMod val="50000"/>
                    </a:schemeClr>
                  </a:solidFill>
                </a:rPr>
                <a:t>optional</a:t>
              </a:r>
              <a:endParaRPr lang="en-GB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5661508" y="1884317"/>
            <a:ext cx="1155786" cy="2075638"/>
            <a:chOff x="5661508" y="1884317"/>
            <a:chExt cx="1155786" cy="2075638"/>
          </a:xfrm>
        </p:grpSpPr>
        <p:sp>
          <p:nvSpPr>
            <p:cNvPr id="152" name="Rectangle 151"/>
            <p:cNvSpPr/>
            <p:nvPr/>
          </p:nvSpPr>
          <p:spPr>
            <a:xfrm>
              <a:off x="5810250" y="3798306"/>
              <a:ext cx="1007044" cy="161649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dirty="0">
                  <a:solidFill>
                    <a:schemeClr val="bg1">
                      <a:lumMod val="50000"/>
                    </a:schemeClr>
                  </a:solidFill>
                </a:rPr>
                <a:t>crsName</a:t>
              </a:r>
              <a:endParaRPr lang="en-GB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5810250" y="2841381"/>
              <a:ext cx="1007040" cy="161649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dirty="0">
                  <a:solidFill>
                    <a:schemeClr val="tx1"/>
                  </a:solidFill>
                </a:rPr>
                <a:t>url</a:t>
              </a:r>
              <a:endParaRPr lang="en-GB" sz="800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5810250" y="3001489"/>
              <a:ext cx="1007040" cy="156062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dirty="0">
                  <a:solidFill>
                    <a:schemeClr val="tx1"/>
                  </a:solidFill>
                </a:rPr>
                <a:t>node</a:t>
              </a:r>
              <a:endParaRPr lang="en-GB" sz="800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5810250" y="3323771"/>
              <a:ext cx="1007040" cy="161649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dirty="0">
                  <a:solidFill>
                    <a:schemeClr val="bg1">
                      <a:lumMod val="50000"/>
                    </a:schemeClr>
                  </a:solidFill>
                </a:rPr>
                <a:t>locationName</a:t>
              </a:r>
              <a:endParaRPr lang="en-GB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5810250" y="3485420"/>
              <a:ext cx="1007040" cy="161649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dirty="0">
                  <a:solidFill>
                    <a:schemeClr val="bg1">
                      <a:lumMod val="50000"/>
                    </a:schemeClr>
                  </a:solidFill>
                </a:rPr>
                <a:t>locationCode</a:t>
              </a:r>
              <a:endParaRPr lang="en-GB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5810251" y="3647069"/>
              <a:ext cx="1007037" cy="151237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dirty="0">
                  <a:solidFill>
                    <a:schemeClr val="bg1">
                      <a:lumMod val="50000"/>
                    </a:schemeClr>
                  </a:solidFill>
                </a:rPr>
                <a:t>referenceLevel</a:t>
              </a:r>
              <a:endParaRPr lang="en-GB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5810251" y="3157552"/>
              <a:ext cx="1007040" cy="166220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dirty="0">
                  <a:solidFill>
                    <a:schemeClr val="tx1"/>
                  </a:solidFill>
                </a:rPr>
                <a:t>locationId</a:t>
              </a:r>
              <a:endParaRPr lang="en-GB" sz="800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661510" y="1884317"/>
              <a:ext cx="1155781" cy="161649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b="1" dirty="0">
                  <a:solidFill>
                    <a:schemeClr val="tx1"/>
                  </a:solidFill>
                </a:rPr>
                <a:t>Location</a:t>
              </a:r>
              <a:r>
                <a:rPr lang="en-US" sz="700" dirty="0">
                  <a:solidFill>
                    <a:schemeClr val="tx1"/>
                  </a:solidFill>
                </a:rPr>
                <a:t> (GeoJSON)</a:t>
              </a:r>
              <a:endParaRPr lang="en-GB" sz="800" dirty="0">
                <a:solidFill>
                  <a:schemeClr val="tx1"/>
                </a:solidFill>
              </a:endParaRP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5661508" y="2045966"/>
              <a:ext cx="1155781" cy="161649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dirty="0">
                  <a:solidFill>
                    <a:schemeClr val="tx1"/>
                  </a:solidFill>
                </a:rPr>
                <a:t>type: </a:t>
              </a:r>
              <a:r>
                <a:rPr lang="en-US" sz="700" dirty="0">
                  <a:solidFill>
                    <a:schemeClr val="tx1"/>
                  </a:solidFill>
                </a:rPr>
                <a:t>Feature</a:t>
              </a:r>
              <a:endParaRPr lang="en-GB" sz="800" dirty="0">
                <a:solidFill>
                  <a:schemeClr val="tx1"/>
                </a:solidFill>
              </a:endParaRPr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5661508" y="2206074"/>
              <a:ext cx="1155781" cy="156062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dirty="0">
                  <a:solidFill>
                    <a:schemeClr val="tx1"/>
                  </a:solidFill>
                </a:rPr>
                <a:t>geometry</a:t>
              </a:r>
              <a:endParaRPr lang="en-GB" sz="700" dirty="0">
                <a:solidFill>
                  <a:schemeClr val="tx1"/>
                </a:solidFill>
              </a:endParaRP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5661513" y="2680056"/>
              <a:ext cx="1155778" cy="161649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dirty="0">
                  <a:solidFill>
                    <a:schemeClr val="tx1"/>
                  </a:solidFill>
                </a:rPr>
                <a:t>properties:</a:t>
              </a:r>
              <a:endParaRPr lang="en-GB" sz="800" dirty="0">
                <a:solidFill>
                  <a:schemeClr val="tx1"/>
                </a:solidFill>
              </a:endParaRPr>
            </a:p>
          </p:txBody>
        </p:sp>
        <p:sp>
          <p:nvSpPr>
            <p:cNvPr id="190" name="Rectangle 189"/>
            <p:cNvSpPr/>
            <p:nvPr/>
          </p:nvSpPr>
          <p:spPr>
            <a:xfrm>
              <a:off x="5810250" y="2362136"/>
              <a:ext cx="1007041" cy="161649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dirty="0">
                  <a:solidFill>
                    <a:schemeClr val="tx1"/>
                  </a:solidFill>
                </a:rPr>
                <a:t>type:  </a:t>
              </a:r>
              <a:r>
                <a:rPr lang="en-US" sz="700" dirty="0">
                  <a:solidFill>
                    <a:schemeClr val="tx1"/>
                  </a:solidFill>
                </a:rPr>
                <a:t>(Multi)Point</a:t>
              </a:r>
              <a:endParaRPr lang="en-GB" sz="700" dirty="0">
                <a:solidFill>
                  <a:schemeClr val="tx1"/>
                </a:solidFill>
              </a:endParaRPr>
            </a:p>
          </p:txBody>
        </p:sp>
        <p:sp>
          <p:nvSpPr>
            <p:cNvPr id="191" name="Rectangle 190"/>
            <p:cNvSpPr/>
            <p:nvPr/>
          </p:nvSpPr>
          <p:spPr>
            <a:xfrm>
              <a:off x="5810250" y="2523785"/>
              <a:ext cx="1007041" cy="156062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dirty="0">
                  <a:solidFill>
                    <a:schemeClr val="tx1"/>
                  </a:solidFill>
                </a:rPr>
                <a:t>coordinates</a:t>
              </a:r>
              <a:endParaRPr lang="en-GB" sz="8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6680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Straight Arrow Connector 27"/>
          <p:cNvCxnSpPr>
            <a:stCxn id="79" idx="3"/>
            <a:endCxn id="69" idx="1"/>
          </p:cNvCxnSpPr>
          <p:nvPr/>
        </p:nvCxnSpPr>
        <p:spPr>
          <a:xfrm>
            <a:off x="4725980" y="3154092"/>
            <a:ext cx="990020" cy="148972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78" idx="3"/>
            <a:endCxn id="11" idx="1"/>
          </p:cNvCxnSpPr>
          <p:nvPr/>
        </p:nvCxnSpPr>
        <p:spPr>
          <a:xfrm flipV="1">
            <a:off x="4725981" y="1965142"/>
            <a:ext cx="935529" cy="103250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9"/>
          <p:cNvCxnSpPr>
            <a:stCxn id="86" idx="1"/>
            <a:endCxn id="16" idx="3"/>
          </p:cNvCxnSpPr>
          <p:nvPr/>
        </p:nvCxnSpPr>
        <p:spPr>
          <a:xfrm rot="10800000" flipV="1">
            <a:off x="3141420" y="2835999"/>
            <a:ext cx="612253" cy="14010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TextBox 229"/>
          <p:cNvSpPr txBox="1"/>
          <p:nvPr/>
        </p:nvSpPr>
        <p:spPr>
          <a:xfrm>
            <a:off x="1838324" y="1842595"/>
            <a:ext cx="20308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Digital Delta V2.0.1, DD-OPER</a:t>
            </a:r>
            <a:br>
              <a:rPr lang="en-US" sz="1200" dirty="0"/>
            </a:br>
            <a:r>
              <a:rPr lang="en-US" sz="1200" dirty="0"/>
              <a:t>REST-API resource types</a:t>
            </a:r>
            <a:endParaRPr lang="en-GB" sz="1200" dirty="0"/>
          </a:p>
        </p:txBody>
      </p:sp>
      <p:grpSp>
        <p:nvGrpSpPr>
          <p:cNvPr id="239" name="Group 238"/>
          <p:cNvGrpSpPr/>
          <p:nvPr/>
        </p:nvGrpSpPr>
        <p:grpSpPr>
          <a:xfrm>
            <a:off x="7996626" y="5769955"/>
            <a:ext cx="969895" cy="473821"/>
            <a:chOff x="3052111" y="4447343"/>
            <a:chExt cx="1296145" cy="633203"/>
          </a:xfrm>
        </p:grpSpPr>
        <p:sp>
          <p:nvSpPr>
            <p:cNvPr id="240" name="Rectangle 239"/>
            <p:cNvSpPr/>
            <p:nvPr/>
          </p:nvSpPr>
          <p:spPr>
            <a:xfrm>
              <a:off x="3052111" y="4658023"/>
              <a:ext cx="1296144" cy="216024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dirty="0">
                  <a:solidFill>
                    <a:schemeClr val="tx1"/>
                  </a:solidFill>
                </a:rPr>
                <a:t>name</a:t>
              </a:r>
              <a:endParaRPr lang="en-GB" sz="800" dirty="0">
                <a:solidFill>
                  <a:schemeClr val="tx1"/>
                </a:solidFill>
              </a:endParaRPr>
            </a:p>
          </p:txBody>
        </p:sp>
        <p:sp>
          <p:nvSpPr>
            <p:cNvPr id="241" name="Rectangle 240"/>
            <p:cNvSpPr/>
            <p:nvPr/>
          </p:nvSpPr>
          <p:spPr>
            <a:xfrm>
              <a:off x="3052112" y="4871988"/>
              <a:ext cx="1296144" cy="208558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dirty="0">
                  <a:solidFill>
                    <a:schemeClr val="tx1"/>
                  </a:solidFill>
                </a:rPr>
                <a:t>unit</a:t>
              </a:r>
              <a:endParaRPr lang="en-GB" sz="800" dirty="0">
                <a:solidFill>
                  <a:schemeClr val="tx1"/>
                </a:solidFill>
              </a:endParaRPr>
            </a:p>
          </p:txBody>
        </p:sp>
        <p:sp>
          <p:nvSpPr>
            <p:cNvPr id="243" name="Rectangle 242"/>
            <p:cNvSpPr/>
            <p:nvPr/>
          </p:nvSpPr>
          <p:spPr>
            <a:xfrm>
              <a:off x="3052112" y="4447343"/>
              <a:ext cx="1296144" cy="216024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b="1" dirty="0">
                  <a:solidFill>
                    <a:schemeClr val="tx1"/>
                  </a:solidFill>
                </a:rPr>
                <a:t>Aspect</a:t>
              </a:r>
              <a:endParaRPr lang="en-GB" sz="800" b="1" baseline="30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7625254" y="5117772"/>
            <a:ext cx="1341274" cy="484947"/>
            <a:chOff x="7511217" y="4640534"/>
            <a:chExt cx="1341274" cy="484947"/>
          </a:xfrm>
        </p:grpSpPr>
        <p:sp>
          <p:nvSpPr>
            <p:cNvPr id="246" name="Rectangle 245"/>
            <p:cNvSpPr/>
            <p:nvPr/>
          </p:nvSpPr>
          <p:spPr>
            <a:xfrm>
              <a:off x="7511220" y="4802183"/>
              <a:ext cx="1341264" cy="161649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dirty="0">
                  <a:solidFill>
                    <a:schemeClr val="tx1"/>
                  </a:solidFill>
                </a:rPr>
                <a:t>name</a:t>
              </a:r>
              <a:endParaRPr lang="en-GB" sz="800" dirty="0">
                <a:solidFill>
                  <a:schemeClr val="tx1"/>
                </a:solidFill>
              </a:endParaRPr>
            </a:p>
          </p:txBody>
        </p:sp>
        <p:sp>
          <p:nvSpPr>
            <p:cNvPr id="252" name="Rectangle 251"/>
            <p:cNvSpPr/>
            <p:nvPr/>
          </p:nvSpPr>
          <p:spPr>
            <a:xfrm>
              <a:off x="7511221" y="4640534"/>
              <a:ext cx="1341270" cy="161649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b="1" dirty="0">
                  <a:solidFill>
                    <a:schemeClr val="tx1"/>
                  </a:solidFill>
                </a:rPr>
                <a:t>AspectSet</a:t>
              </a:r>
              <a:endParaRPr lang="en-GB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56" name="Rectangle 255"/>
            <p:cNvSpPr/>
            <p:nvPr/>
          </p:nvSpPr>
          <p:spPr>
            <a:xfrm>
              <a:off x="7511217" y="4963832"/>
              <a:ext cx="1341267" cy="161649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dirty="0">
                  <a:solidFill>
                    <a:schemeClr val="tx1"/>
                  </a:solidFill>
                </a:rPr>
                <a:t>aspects[]</a:t>
              </a:r>
              <a:endParaRPr lang="en-GB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261" name="TextBox 260"/>
          <p:cNvSpPr txBox="1"/>
          <p:nvPr/>
        </p:nvSpPr>
        <p:spPr>
          <a:xfrm>
            <a:off x="7878496" y="6514546"/>
            <a:ext cx="6367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Legend:</a:t>
            </a:r>
            <a:endParaRPr lang="en-GB" sz="1100" i="1" dirty="0"/>
          </a:p>
        </p:txBody>
      </p:sp>
      <p:cxnSp>
        <p:nvCxnSpPr>
          <p:cNvPr id="110" name="Straight Arrow Connector 109"/>
          <p:cNvCxnSpPr>
            <a:stCxn id="256" idx="1"/>
            <a:endCxn id="243" idx="1"/>
          </p:cNvCxnSpPr>
          <p:nvPr/>
        </p:nvCxnSpPr>
        <p:spPr>
          <a:xfrm rot="10800000" flipH="1" flipV="1">
            <a:off x="7625253" y="5521894"/>
            <a:ext cx="371373" cy="328885"/>
          </a:xfrm>
          <a:prstGeom prst="bentConnector3">
            <a:avLst>
              <a:gd name="adj1" fmla="val -48731"/>
            </a:avLst>
          </a:prstGeom>
          <a:ln>
            <a:solidFill>
              <a:schemeClr val="tx1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D276AE0A-0CFF-400C-8F6A-F10DE71477DF}"/>
              </a:ext>
            </a:extLst>
          </p:cNvPr>
          <p:cNvGrpSpPr/>
          <p:nvPr/>
        </p:nvGrpSpPr>
        <p:grpSpPr>
          <a:xfrm>
            <a:off x="5716000" y="4562996"/>
            <a:ext cx="1101580" cy="1114587"/>
            <a:chOff x="5716000" y="4562996"/>
            <a:chExt cx="1101580" cy="1114587"/>
          </a:xfrm>
        </p:grpSpPr>
        <p:sp>
          <p:nvSpPr>
            <p:cNvPr id="64" name="Rectangle 63"/>
            <p:cNvSpPr/>
            <p:nvPr/>
          </p:nvSpPr>
          <p:spPr>
            <a:xfrm>
              <a:off x="5717246" y="4723655"/>
              <a:ext cx="1100333" cy="163609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dirty="0">
                  <a:solidFill>
                    <a:schemeClr val="bg1">
                      <a:lumMod val="50000"/>
                    </a:schemeClr>
                  </a:solidFill>
                </a:rPr>
                <a:t>quantity</a:t>
              </a:r>
              <a:endParaRPr lang="en-GB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5717246" y="4887265"/>
              <a:ext cx="1100334" cy="163190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dirty="0">
                  <a:solidFill>
                    <a:schemeClr val="bg1">
                      <a:lumMod val="50000"/>
                    </a:schemeClr>
                  </a:solidFill>
                </a:rPr>
                <a:t>unit</a:t>
              </a:r>
              <a:endParaRPr lang="en-GB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5717246" y="5050454"/>
              <a:ext cx="1100334" cy="161649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dirty="0">
                  <a:solidFill>
                    <a:schemeClr val="bg1">
                      <a:lumMod val="50000"/>
                    </a:schemeClr>
                  </a:solidFill>
                </a:rPr>
                <a:t>parameterCode</a:t>
              </a:r>
              <a:endParaRPr lang="en-GB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5717246" y="5212103"/>
              <a:ext cx="1100333" cy="151236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dirty="0">
                  <a:solidFill>
                    <a:schemeClr val="bg1">
                      <a:lumMod val="50000"/>
                    </a:schemeClr>
                  </a:solidFill>
                </a:rPr>
                <a:t>compartment</a:t>
              </a:r>
              <a:endParaRPr lang="en-GB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5716000" y="4562996"/>
              <a:ext cx="1101577" cy="161649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b="1" dirty="0">
                  <a:solidFill>
                    <a:schemeClr val="tx1"/>
                  </a:solidFill>
                </a:rPr>
                <a:t>ObservationType</a:t>
              </a:r>
              <a:endParaRPr lang="en-GB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20" name="Rectangle 219"/>
            <p:cNvSpPr/>
            <p:nvPr/>
          </p:nvSpPr>
          <p:spPr>
            <a:xfrm>
              <a:off x="5717245" y="5361541"/>
              <a:ext cx="1100334" cy="158021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dirty="0">
                  <a:solidFill>
                    <a:schemeClr val="bg1">
                      <a:lumMod val="50000"/>
                    </a:schemeClr>
                  </a:solidFill>
                </a:rPr>
                <a:t>description</a:t>
              </a:r>
              <a:endParaRPr lang="en-GB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79" name="Rectangle 178"/>
            <p:cNvSpPr/>
            <p:nvPr/>
          </p:nvSpPr>
          <p:spPr>
            <a:xfrm>
              <a:off x="5717244" y="5519562"/>
              <a:ext cx="1100334" cy="158021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dirty="0">
                  <a:solidFill>
                    <a:schemeClr val="bg1">
                      <a:lumMod val="50000"/>
                    </a:schemeClr>
                  </a:solidFill>
                </a:rPr>
                <a:t>aspectSet</a:t>
              </a:r>
              <a:endParaRPr lang="en-GB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cxnSp>
        <p:nvCxnSpPr>
          <p:cNvPr id="183" name="Straight Arrow Connector 39"/>
          <p:cNvCxnSpPr>
            <a:stCxn id="89" idx="1"/>
            <a:endCxn id="161" idx="1"/>
          </p:cNvCxnSpPr>
          <p:nvPr/>
        </p:nvCxnSpPr>
        <p:spPr>
          <a:xfrm rot="10800000" flipH="1" flipV="1">
            <a:off x="3753280" y="4248780"/>
            <a:ext cx="4013" cy="799295"/>
          </a:xfrm>
          <a:prstGeom prst="bentConnector3">
            <a:avLst>
              <a:gd name="adj1" fmla="val -5696486"/>
            </a:avLst>
          </a:prstGeom>
          <a:ln>
            <a:solidFill>
              <a:schemeClr val="tx1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/>
          <p:cNvGrpSpPr/>
          <p:nvPr/>
        </p:nvGrpSpPr>
        <p:grpSpPr>
          <a:xfrm>
            <a:off x="2171524" y="4158644"/>
            <a:ext cx="969894" cy="477819"/>
            <a:chOff x="2171524" y="4158644"/>
            <a:chExt cx="969894" cy="477819"/>
          </a:xfrm>
        </p:grpSpPr>
        <p:sp>
          <p:nvSpPr>
            <p:cNvPr id="91" name="Rectangle 90"/>
            <p:cNvSpPr/>
            <p:nvPr/>
          </p:nvSpPr>
          <p:spPr>
            <a:xfrm>
              <a:off x="2171524" y="4320293"/>
              <a:ext cx="969894" cy="161649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dirty="0">
                  <a:solidFill>
                    <a:schemeClr val="tx1"/>
                  </a:solidFill>
                </a:rPr>
                <a:t>name</a:t>
              </a:r>
              <a:endParaRPr lang="en-GB" sz="800" dirty="0">
                <a:solidFill>
                  <a:schemeClr val="tx1"/>
                </a:solidFill>
              </a:endParaRP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2171524" y="4480401"/>
              <a:ext cx="969894" cy="156062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dirty="0">
                  <a:solidFill>
                    <a:schemeClr val="bg1">
                      <a:lumMod val="50000"/>
                    </a:schemeClr>
                  </a:solidFill>
                </a:rPr>
                <a:t>description</a:t>
              </a:r>
              <a:endParaRPr lang="en-GB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94" name="Rectangle 93"/>
            <p:cNvSpPr/>
            <p:nvPr/>
          </p:nvSpPr>
          <p:spPr>
            <a:xfrm>
              <a:off x="2171524" y="4158644"/>
              <a:ext cx="969894" cy="161649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b="1" dirty="0">
                  <a:solidFill>
                    <a:schemeClr val="tx1"/>
                  </a:solidFill>
                </a:rPr>
                <a:t>Institution</a:t>
              </a:r>
              <a:endParaRPr lang="en-GB" sz="800" b="1" baseline="30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2171524" y="2895276"/>
            <a:ext cx="969896" cy="983710"/>
            <a:chOff x="2171524" y="2895276"/>
            <a:chExt cx="969896" cy="983710"/>
          </a:xfrm>
        </p:grpSpPr>
        <p:sp>
          <p:nvSpPr>
            <p:cNvPr id="13" name="Rectangle 12"/>
            <p:cNvSpPr/>
            <p:nvPr/>
          </p:nvSpPr>
          <p:spPr>
            <a:xfrm>
              <a:off x="2171526" y="3056925"/>
              <a:ext cx="969894" cy="161649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dirty="0">
                  <a:solidFill>
                    <a:schemeClr val="tx1"/>
                  </a:solidFill>
                </a:rPr>
                <a:t>process</a:t>
              </a:r>
              <a:endParaRPr lang="en-GB" sz="800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171526" y="3217033"/>
              <a:ext cx="969894" cy="156062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dirty="0">
                  <a:solidFill>
                    <a:schemeClr val="bg1">
                      <a:lumMod val="50000"/>
                    </a:schemeClr>
                  </a:solidFill>
                </a:rPr>
                <a:t>name</a:t>
              </a:r>
              <a:endParaRPr lang="en-GB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171526" y="3371350"/>
              <a:ext cx="969894" cy="169269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dirty="0">
                  <a:solidFill>
                    <a:schemeClr val="bg1">
                      <a:lumMod val="50000"/>
                    </a:schemeClr>
                  </a:solidFill>
                </a:rPr>
                <a:t>description</a:t>
              </a:r>
              <a:endParaRPr lang="en-GB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171525" y="2895276"/>
              <a:ext cx="969894" cy="161649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b="1" dirty="0">
                  <a:solidFill>
                    <a:schemeClr val="tx1"/>
                  </a:solidFill>
                </a:rPr>
                <a:t>Source</a:t>
              </a:r>
              <a:endParaRPr lang="en-GB" sz="800" b="1" baseline="30000" dirty="0">
                <a:solidFill>
                  <a:schemeClr val="tx1"/>
                </a:solidFill>
              </a:endParaRPr>
            </a:p>
          </p:txBody>
        </p:sp>
        <p:sp>
          <p:nvSpPr>
            <p:cNvPr id="95" name="Rectangle 94"/>
            <p:cNvSpPr/>
            <p:nvPr/>
          </p:nvSpPr>
          <p:spPr>
            <a:xfrm>
              <a:off x="2171524" y="3540448"/>
              <a:ext cx="969894" cy="169269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dirty="0">
                  <a:solidFill>
                    <a:schemeClr val="bg1">
                      <a:lumMod val="50000"/>
                    </a:schemeClr>
                  </a:solidFill>
                </a:rPr>
                <a:t>realizationCount</a:t>
              </a:r>
              <a:endParaRPr lang="en-GB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2171524" y="3709717"/>
              <a:ext cx="969894" cy="169269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dirty="0">
                  <a:solidFill>
                    <a:schemeClr val="tx1"/>
                  </a:solidFill>
                </a:rPr>
                <a:t>institution</a:t>
              </a:r>
              <a:endParaRPr lang="en-GB" sz="8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7" name="Elbow Connector 16"/>
          <p:cNvCxnSpPr>
            <a:stCxn id="96" idx="1"/>
            <a:endCxn id="94" idx="0"/>
          </p:cNvCxnSpPr>
          <p:nvPr/>
        </p:nvCxnSpPr>
        <p:spPr>
          <a:xfrm rot="10800000" flipH="1" flipV="1">
            <a:off x="2171523" y="3794352"/>
            <a:ext cx="484947" cy="364292"/>
          </a:xfrm>
          <a:prstGeom prst="bentConnector4">
            <a:avLst>
              <a:gd name="adj1" fmla="val -47139"/>
              <a:gd name="adj2" fmla="val 61616"/>
            </a:avLst>
          </a:prstGeom>
          <a:ln>
            <a:solidFill>
              <a:schemeClr val="tx1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3757294" y="4967251"/>
            <a:ext cx="969894" cy="802704"/>
            <a:chOff x="2043833" y="4793706"/>
            <a:chExt cx="969894" cy="802704"/>
          </a:xfrm>
        </p:grpSpPr>
        <p:sp>
          <p:nvSpPr>
            <p:cNvPr id="158" name="Rectangle 157"/>
            <p:cNvSpPr/>
            <p:nvPr/>
          </p:nvSpPr>
          <p:spPr>
            <a:xfrm>
              <a:off x="2043833" y="4951355"/>
              <a:ext cx="969894" cy="161649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dirty="0">
                  <a:solidFill>
                    <a:schemeClr val="bg1">
                      <a:lumMod val="50000"/>
                    </a:schemeClr>
                  </a:solidFill>
                </a:rPr>
                <a:t>timeStamp</a:t>
              </a:r>
              <a:endParaRPr lang="en-GB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2043833" y="5111463"/>
              <a:ext cx="969894" cy="156062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dirty="0">
                  <a:solidFill>
                    <a:schemeClr val="bg1">
                      <a:lumMod val="50000"/>
                    </a:schemeClr>
                  </a:solidFill>
                </a:rPr>
                <a:t>startTime</a:t>
              </a:r>
              <a:endParaRPr lang="en-GB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2043833" y="5267526"/>
              <a:ext cx="969894" cy="161649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dirty="0">
                  <a:solidFill>
                    <a:schemeClr val="bg1">
                      <a:lumMod val="50000"/>
                    </a:schemeClr>
                  </a:solidFill>
                </a:rPr>
                <a:t>endTime</a:t>
              </a:r>
              <a:endParaRPr lang="en-GB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61" name="Rectangle 160"/>
            <p:cNvSpPr/>
            <p:nvPr/>
          </p:nvSpPr>
          <p:spPr>
            <a:xfrm>
              <a:off x="2043833" y="4793706"/>
              <a:ext cx="969894" cy="161649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b="1" dirty="0">
                  <a:solidFill>
                    <a:schemeClr val="tx1"/>
                  </a:solidFill>
                </a:rPr>
                <a:t>Event</a:t>
              </a:r>
              <a:endParaRPr lang="en-GB" sz="800" b="1" baseline="30000" dirty="0">
                <a:solidFill>
                  <a:schemeClr val="tx1"/>
                </a:solidFill>
              </a:endParaRPr>
            </a:p>
          </p:txBody>
        </p:sp>
        <p:sp>
          <p:nvSpPr>
            <p:cNvPr id="162" name="Rectangle 161"/>
            <p:cNvSpPr/>
            <p:nvPr/>
          </p:nvSpPr>
          <p:spPr>
            <a:xfrm>
              <a:off x="2043833" y="5429174"/>
              <a:ext cx="969894" cy="167236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dirty="0">
                  <a:solidFill>
                    <a:schemeClr val="bg1">
                      <a:lumMod val="50000"/>
                    </a:schemeClr>
                  </a:solidFill>
                </a:rPr>
                <a:t>resultTime</a:t>
              </a:r>
              <a:endParaRPr lang="en-GB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129" name="Rectangle 128"/>
          <p:cNvSpPr/>
          <p:nvPr/>
        </p:nvSpPr>
        <p:spPr>
          <a:xfrm>
            <a:off x="2137744" y="6657693"/>
            <a:ext cx="969894" cy="16164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>
                <a:solidFill>
                  <a:schemeClr val="tx1"/>
                </a:solidFill>
              </a:rPr>
              <a:t>ScalarValue</a:t>
            </a:r>
            <a:endParaRPr lang="en-GB" sz="800" b="1" baseline="30000" dirty="0">
              <a:solidFill>
                <a:schemeClr val="tx1"/>
              </a:solidFill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2137744" y="6819342"/>
            <a:ext cx="969894" cy="167236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chemeClr val="tx1"/>
                </a:solidFill>
              </a:rPr>
              <a:t>value</a:t>
            </a:r>
            <a:endParaRPr lang="en-GB" sz="800" dirty="0">
              <a:solidFill>
                <a:schemeClr val="tx1"/>
              </a:solidFill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2137744" y="6985920"/>
            <a:ext cx="969894" cy="161649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limitSymbol</a:t>
            </a:r>
            <a:endParaRPr lang="en-GB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2137744" y="7147569"/>
            <a:ext cx="969894" cy="167236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quality</a:t>
            </a:r>
            <a:endParaRPr lang="en-GB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2137744" y="7314805"/>
            <a:ext cx="969894" cy="167236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additionalQuality</a:t>
            </a:r>
            <a:endParaRPr lang="en-GB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36" name="Group 135"/>
          <p:cNvGrpSpPr/>
          <p:nvPr/>
        </p:nvGrpSpPr>
        <p:grpSpPr>
          <a:xfrm>
            <a:off x="3209529" y="6657693"/>
            <a:ext cx="969894" cy="989624"/>
            <a:chOff x="2043833" y="4793706"/>
            <a:chExt cx="969894" cy="989624"/>
          </a:xfrm>
        </p:grpSpPr>
        <p:sp>
          <p:nvSpPr>
            <p:cNvPr id="140" name="Rectangle 139"/>
            <p:cNvSpPr/>
            <p:nvPr/>
          </p:nvSpPr>
          <p:spPr>
            <a:xfrm>
              <a:off x="2043833" y="4793706"/>
              <a:ext cx="969894" cy="161649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b="1" dirty="0">
                  <a:solidFill>
                    <a:schemeClr val="tx1"/>
                  </a:solidFill>
                </a:rPr>
                <a:t>AspectValue</a:t>
              </a:r>
              <a:endParaRPr lang="en-GB" sz="800" b="1" baseline="30000" dirty="0">
                <a:solidFill>
                  <a:schemeClr val="tx1"/>
                </a:solidFill>
              </a:endParaRPr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2043833" y="4955355"/>
              <a:ext cx="969894" cy="167236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dirty="0">
                  <a:solidFill>
                    <a:schemeClr val="tx1"/>
                  </a:solidFill>
                </a:rPr>
                <a:t>name</a:t>
              </a:r>
              <a:endParaRPr lang="en-GB" sz="800" dirty="0">
                <a:solidFill>
                  <a:schemeClr val="tx1"/>
                </a:solidFill>
              </a:endParaRPr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2043833" y="5120631"/>
              <a:ext cx="969894" cy="167236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dirty="0">
                  <a:solidFill>
                    <a:schemeClr val="tx1"/>
                  </a:solidFill>
                </a:rPr>
                <a:t>value</a:t>
              </a:r>
              <a:endParaRPr lang="en-GB" sz="800" dirty="0">
                <a:solidFill>
                  <a:schemeClr val="tx1"/>
                </a:solidFill>
              </a:endParaRPr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2043833" y="5287209"/>
              <a:ext cx="969894" cy="161649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dirty="0">
                  <a:solidFill>
                    <a:schemeClr val="bg1">
                      <a:lumMod val="50000"/>
                    </a:schemeClr>
                  </a:solidFill>
                </a:rPr>
                <a:t>limitSymbol</a:t>
              </a:r>
              <a:endParaRPr lang="en-GB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2043833" y="5448858"/>
              <a:ext cx="969894" cy="167236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dirty="0">
                  <a:solidFill>
                    <a:schemeClr val="bg1">
                      <a:lumMod val="50000"/>
                    </a:schemeClr>
                  </a:solidFill>
                </a:rPr>
                <a:t>quality</a:t>
              </a:r>
              <a:endParaRPr lang="en-GB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2043833" y="5616094"/>
              <a:ext cx="969894" cy="167236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dirty="0">
                  <a:solidFill>
                    <a:schemeClr val="bg1">
                      <a:lumMod val="50000"/>
                    </a:schemeClr>
                  </a:solidFill>
                </a:rPr>
                <a:t>additionalQuality</a:t>
              </a:r>
              <a:endParaRPr lang="en-GB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46" name="Group 145"/>
          <p:cNvGrpSpPr/>
          <p:nvPr/>
        </p:nvGrpSpPr>
        <p:grpSpPr>
          <a:xfrm>
            <a:off x="5648601" y="6663366"/>
            <a:ext cx="969894" cy="976324"/>
            <a:chOff x="2043833" y="4793706"/>
            <a:chExt cx="969894" cy="976324"/>
          </a:xfrm>
        </p:grpSpPr>
        <p:sp>
          <p:nvSpPr>
            <p:cNvPr id="147" name="Rectangle 146"/>
            <p:cNvSpPr/>
            <p:nvPr/>
          </p:nvSpPr>
          <p:spPr>
            <a:xfrm>
              <a:off x="2043833" y="4951355"/>
              <a:ext cx="969894" cy="161649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dirty="0">
                  <a:solidFill>
                    <a:schemeClr val="tx1"/>
                  </a:solidFill>
                </a:rPr>
                <a:t>coordinates</a:t>
              </a:r>
              <a:endParaRPr lang="en-GB" sz="800" dirty="0">
                <a:solidFill>
                  <a:schemeClr val="tx1"/>
                </a:solidFill>
              </a:endParaRPr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2043833" y="4793706"/>
              <a:ext cx="969894" cy="161649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b="1" dirty="0">
                  <a:solidFill>
                    <a:schemeClr val="tx1"/>
                  </a:solidFill>
                </a:rPr>
                <a:t>PointValue</a:t>
              </a:r>
              <a:endParaRPr lang="en-GB" sz="800" b="1" baseline="30000" dirty="0">
                <a:solidFill>
                  <a:schemeClr val="tx1"/>
                </a:solidFill>
              </a:endParaRPr>
            </a:p>
          </p:txBody>
        </p:sp>
        <p:sp>
          <p:nvSpPr>
            <p:cNvPr id="153" name="Rectangle 152"/>
            <p:cNvSpPr/>
            <p:nvPr/>
          </p:nvSpPr>
          <p:spPr>
            <a:xfrm>
              <a:off x="2043833" y="5107331"/>
              <a:ext cx="969894" cy="167236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dirty="0">
                  <a:solidFill>
                    <a:schemeClr val="tx1"/>
                  </a:solidFill>
                </a:rPr>
                <a:t>value</a:t>
              </a:r>
              <a:endParaRPr lang="en-GB" sz="800" dirty="0">
                <a:solidFill>
                  <a:schemeClr val="tx1"/>
                </a:solidFill>
              </a:endParaRPr>
            </a:p>
          </p:txBody>
        </p:sp>
        <p:sp>
          <p:nvSpPr>
            <p:cNvPr id="154" name="Rectangle 153"/>
            <p:cNvSpPr/>
            <p:nvPr/>
          </p:nvSpPr>
          <p:spPr>
            <a:xfrm>
              <a:off x="2043833" y="5273909"/>
              <a:ext cx="969894" cy="161649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dirty="0">
                  <a:solidFill>
                    <a:schemeClr val="bg1">
                      <a:lumMod val="50000"/>
                    </a:schemeClr>
                  </a:solidFill>
                </a:rPr>
                <a:t>limitSymbol</a:t>
              </a:r>
              <a:endParaRPr lang="en-GB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2043833" y="5435558"/>
              <a:ext cx="969894" cy="167236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dirty="0">
                  <a:solidFill>
                    <a:schemeClr val="bg1">
                      <a:lumMod val="50000"/>
                    </a:schemeClr>
                  </a:solidFill>
                </a:rPr>
                <a:t>quality</a:t>
              </a:r>
              <a:endParaRPr lang="en-GB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2043833" y="5602794"/>
              <a:ext cx="969894" cy="167236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dirty="0">
                  <a:solidFill>
                    <a:schemeClr val="bg1">
                      <a:lumMod val="50000"/>
                    </a:schemeClr>
                  </a:solidFill>
                </a:rPr>
                <a:t>additionalQuality</a:t>
              </a:r>
              <a:endParaRPr lang="en-GB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cxnSp>
        <p:nvCxnSpPr>
          <p:cNvPr id="23" name="Straight Arrow Connector 22"/>
          <p:cNvCxnSpPr>
            <a:stCxn id="179" idx="3"/>
            <a:endCxn id="252" idx="1"/>
          </p:cNvCxnSpPr>
          <p:nvPr/>
        </p:nvCxnSpPr>
        <p:spPr>
          <a:xfrm flipV="1">
            <a:off x="6817578" y="5198597"/>
            <a:ext cx="807680" cy="39997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5" name="Group 134"/>
          <p:cNvGrpSpPr/>
          <p:nvPr/>
        </p:nvGrpSpPr>
        <p:grpSpPr>
          <a:xfrm>
            <a:off x="4300364" y="6657693"/>
            <a:ext cx="1055860" cy="486534"/>
            <a:chOff x="2043832" y="4793706"/>
            <a:chExt cx="969895" cy="486534"/>
          </a:xfrm>
        </p:grpSpPr>
        <p:sp>
          <p:nvSpPr>
            <p:cNvPr id="157" name="Rectangle 156"/>
            <p:cNvSpPr/>
            <p:nvPr/>
          </p:nvSpPr>
          <p:spPr>
            <a:xfrm>
              <a:off x="2043833" y="4951355"/>
              <a:ext cx="969894" cy="161649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dirty="0">
                  <a:solidFill>
                    <a:schemeClr val="tx1"/>
                  </a:solidFill>
                </a:rPr>
                <a:t>name</a:t>
              </a:r>
              <a:endParaRPr lang="en-GB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2043833" y="4793706"/>
              <a:ext cx="969894" cy="161649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b="1" dirty="0">
                  <a:solidFill>
                    <a:schemeClr val="tx1"/>
                  </a:solidFill>
                </a:rPr>
                <a:t>AspectPointValue</a:t>
              </a:r>
              <a:endParaRPr lang="en-GB" sz="800" b="1" baseline="30000" dirty="0">
                <a:solidFill>
                  <a:schemeClr val="tx1"/>
                </a:solidFill>
              </a:endParaRPr>
            </a:p>
          </p:txBody>
        </p:sp>
        <p:sp>
          <p:nvSpPr>
            <p:cNvPr id="167" name="Rectangle 166"/>
            <p:cNvSpPr/>
            <p:nvPr/>
          </p:nvSpPr>
          <p:spPr>
            <a:xfrm>
              <a:off x="2043832" y="5113004"/>
              <a:ext cx="969894" cy="167236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dirty="0">
                  <a:solidFill>
                    <a:schemeClr val="tx1"/>
                  </a:solidFill>
                </a:rPr>
                <a:t>points</a:t>
              </a:r>
              <a:endParaRPr lang="en-GB" sz="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77" name="Group 276"/>
          <p:cNvGrpSpPr/>
          <p:nvPr/>
        </p:nvGrpSpPr>
        <p:grpSpPr>
          <a:xfrm>
            <a:off x="4170204" y="5777856"/>
            <a:ext cx="144074" cy="691856"/>
            <a:chOff x="4170204" y="5777856"/>
            <a:chExt cx="144074" cy="367817"/>
          </a:xfrm>
        </p:grpSpPr>
        <p:cxnSp>
          <p:nvCxnSpPr>
            <p:cNvPr id="235" name="Straight Connector 234"/>
            <p:cNvCxnSpPr>
              <a:endCxn id="237" idx="0"/>
            </p:cNvCxnSpPr>
            <p:nvPr/>
          </p:nvCxnSpPr>
          <p:spPr>
            <a:xfrm>
              <a:off x="4242241" y="5777856"/>
              <a:ext cx="0" cy="140916"/>
            </a:xfrm>
            <a:prstGeom prst="line">
              <a:avLst/>
            </a:prstGeom>
            <a:ln>
              <a:solidFill>
                <a:schemeClr val="tx1"/>
              </a:solidFill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7" name="Isosceles Triangle 236"/>
            <p:cNvSpPr/>
            <p:nvPr/>
          </p:nvSpPr>
          <p:spPr>
            <a:xfrm>
              <a:off x="4170204" y="5918772"/>
              <a:ext cx="144074" cy="55793"/>
            </a:xfrm>
            <a:prstGeom prst="triangle">
              <a:avLst/>
            </a:prstGeom>
            <a:ln>
              <a:solidFill>
                <a:schemeClr val="tx1"/>
              </a:solidFill>
              <a:tailEnd type="stealth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/>
            </a:p>
          </p:txBody>
        </p:sp>
        <p:cxnSp>
          <p:nvCxnSpPr>
            <p:cNvPr id="172" name="Straight Connector 171"/>
            <p:cNvCxnSpPr/>
            <p:nvPr/>
          </p:nvCxnSpPr>
          <p:spPr>
            <a:xfrm>
              <a:off x="4242241" y="5974565"/>
              <a:ext cx="0" cy="171108"/>
            </a:xfrm>
            <a:prstGeom prst="line">
              <a:avLst/>
            </a:prstGeom>
            <a:ln>
              <a:solidFill>
                <a:schemeClr val="tx1"/>
              </a:solidFill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3" name="Straight Connector 172"/>
          <p:cNvCxnSpPr/>
          <p:nvPr/>
        </p:nvCxnSpPr>
        <p:spPr>
          <a:xfrm>
            <a:off x="2622691" y="6463738"/>
            <a:ext cx="3510857" cy="0"/>
          </a:xfrm>
          <a:prstGeom prst="line">
            <a:avLst/>
          </a:prstGeom>
          <a:ln>
            <a:solidFill>
              <a:schemeClr val="tx1"/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>
            <a:endCxn id="129" idx="0"/>
          </p:cNvCxnSpPr>
          <p:nvPr/>
        </p:nvCxnSpPr>
        <p:spPr>
          <a:xfrm>
            <a:off x="2622691" y="6465713"/>
            <a:ext cx="0" cy="191980"/>
          </a:xfrm>
          <a:prstGeom prst="line">
            <a:avLst/>
          </a:prstGeom>
          <a:ln>
            <a:solidFill>
              <a:schemeClr val="tx1"/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>
            <a:endCxn id="165" idx="0"/>
          </p:cNvCxnSpPr>
          <p:nvPr/>
        </p:nvCxnSpPr>
        <p:spPr>
          <a:xfrm>
            <a:off x="4828294" y="6463738"/>
            <a:ext cx="1" cy="193955"/>
          </a:xfrm>
          <a:prstGeom prst="line">
            <a:avLst/>
          </a:prstGeom>
          <a:ln>
            <a:solidFill>
              <a:schemeClr val="tx1"/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>
            <a:endCxn id="140" idx="0"/>
          </p:cNvCxnSpPr>
          <p:nvPr/>
        </p:nvCxnSpPr>
        <p:spPr>
          <a:xfrm>
            <a:off x="3694476" y="6465713"/>
            <a:ext cx="0" cy="191980"/>
          </a:xfrm>
          <a:prstGeom prst="line">
            <a:avLst/>
          </a:prstGeom>
          <a:ln>
            <a:solidFill>
              <a:schemeClr val="tx1"/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>
            <a:endCxn id="150" idx="0"/>
          </p:cNvCxnSpPr>
          <p:nvPr/>
        </p:nvCxnSpPr>
        <p:spPr>
          <a:xfrm>
            <a:off x="6133548" y="6469712"/>
            <a:ext cx="0" cy="193654"/>
          </a:xfrm>
          <a:prstGeom prst="line">
            <a:avLst/>
          </a:prstGeom>
          <a:ln>
            <a:solidFill>
              <a:schemeClr val="tx1"/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Elbow Connector 270"/>
          <p:cNvCxnSpPr>
            <a:stCxn id="167" idx="3"/>
            <a:endCxn id="150" idx="1"/>
          </p:cNvCxnSpPr>
          <p:nvPr/>
        </p:nvCxnSpPr>
        <p:spPr>
          <a:xfrm flipV="1">
            <a:off x="5356223" y="6744191"/>
            <a:ext cx="292378" cy="316418"/>
          </a:xfrm>
          <a:prstGeom prst="bentConnector3">
            <a:avLst/>
          </a:prstGeom>
          <a:ln>
            <a:solidFill>
              <a:schemeClr val="tx1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A5669F01-3D65-4427-99AD-AC3C8BA9FC5A}"/>
              </a:ext>
            </a:extLst>
          </p:cNvPr>
          <p:cNvGrpSpPr/>
          <p:nvPr/>
        </p:nvGrpSpPr>
        <p:grpSpPr>
          <a:xfrm>
            <a:off x="3753279" y="2595780"/>
            <a:ext cx="972702" cy="1728619"/>
            <a:chOff x="3753279" y="2595780"/>
            <a:chExt cx="972702" cy="1728619"/>
          </a:xfrm>
        </p:grpSpPr>
        <p:sp>
          <p:nvSpPr>
            <p:cNvPr id="78" name="Rectangle 77"/>
            <p:cNvSpPr/>
            <p:nvPr/>
          </p:nvSpPr>
          <p:spPr>
            <a:xfrm>
              <a:off x="3753671" y="2916823"/>
              <a:ext cx="972310" cy="161649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dirty="0">
                  <a:solidFill>
                    <a:schemeClr val="tx1"/>
                  </a:solidFill>
                </a:rPr>
                <a:t>location</a:t>
              </a:r>
              <a:endParaRPr lang="en-GB" sz="800" dirty="0">
                <a:solidFill>
                  <a:schemeClr val="tx1"/>
                </a:solidFill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3754059" y="3073267"/>
              <a:ext cx="971921" cy="161649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dirty="0">
                  <a:solidFill>
                    <a:schemeClr val="tx1"/>
                  </a:solidFill>
                </a:rPr>
                <a:t>observationType</a:t>
              </a:r>
              <a:endParaRPr lang="en-GB" sz="800" dirty="0">
                <a:solidFill>
                  <a:schemeClr val="tx1"/>
                </a:solidFill>
              </a:endParaRP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3754059" y="3232267"/>
              <a:ext cx="971921" cy="162726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dirty="0">
                  <a:solidFill>
                    <a:schemeClr val="tx1"/>
                  </a:solidFill>
                </a:rPr>
                <a:t>startTime</a:t>
              </a:r>
              <a:endParaRPr lang="en-GB" sz="800" dirty="0">
                <a:solidFill>
                  <a:schemeClr val="tx1"/>
                </a:solidFill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3753279" y="2595780"/>
              <a:ext cx="971924" cy="161649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b="1" dirty="0">
                  <a:solidFill>
                    <a:schemeClr val="tx1"/>
                  </a:solidFill>
                </a:rPr>
                <a:t>TimeSeries</a:t>
              </a:r>
              <a:endParaRPr lang="en-GB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3753669" y="3546229"/>
              <a:ext cx="972311" cy="161649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dirty="0">
                  <a:solidFill>
                    <a:schemeClr val="bg1">
                      <a:lumMod val="50000"/>
                    </a:schemeClr>
                  </a:solidFill>
                </a:rPr>
                <a:t>analysisTime</a:t>
              </a:r>
              <a:endParaRPr lang="en-GB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3753669" y="3707878"/>
              <a:ext cx="972311" cy="161649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dirty="0">
                  <a:solidFill>
                    <a:schemeClr val="bg1">
                      <a:lumMod val="50000"/>
                    </a:schemeClr>
                  </a:solidFill>
                </a:rPr>
                <a:t>realization</a:t>
              </a:r>
              <a:endParaRPr lang="en-GB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3753671" y="3394993"/>
              <a:ext cx="972310" cy="151236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dirty="0">
                  <a:solidFill>
                    <a:schemeClr val="tx1"/>
                  </a:solidFill>
                </a:rPr>
                <a:t>endTime</a:t>
              </a:r>
              <a:endParaRPr lang="en-GB" sz="800" dirty="0">
                <a:solidFill>
                  <a:schemeClr val="tx1"/>
                </a:solidFill>
              </a:endParaRP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3753672" y="2755174"/>
              <a:ext cx="972309" cy="161649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dirty="0">
                  <a:solidFill>
                    <a:schemeClr val="tx1"/>
                  </a:solidFill>
                </a:rPr>
                <a:t>source</a:t>
              </a:r>
              <a:endParaRPr lang="en-GB" sz="800" dirty="0">
                <a:solidFill>
                  <a:schemeClr val="tx1"/>
                </a:solidFill>
              </a:endParaRP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3753669" y="3869527"/>
              <a:ext cx="972311" cy="151236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dirty="0">
                  <a:solidFill>
                    <a:schemeClr val="bg1">
                      <a:lumMod val="50000"/>
                    </a:schemeClr>
                  </a:solidFill>
                </a:rPr>
                <a:t>interval</a:t>
              </a:r>
              <a:endParaRPr lang="en-GB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3753281" y="4173163"/>
              <a:ext cx="971922" cy="151236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dirty="0">
                  <a:solidFill>
                    <a:schemeClr val="bg1">
                      <a:lumMod val="50000"/>
                    </a:schemeClr>
                  </a:solidFill>
                </a:rPr>
                <a:t>events[]</a:t>
              </a:r>
              <a:endParaRPr lang="en-GB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97" name="Rectangle 196"/>
            <p:cNvSpPr/>
            <p:nvPr/>
          </p:nvSpPr>
          <p:spPr>
            <a:xfrm>
              <a:off x="3753669" y="4021927"/>
              <a:ext cx="972311" cy="151236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dirty="0">
                  <a:solidFill>
                    <a:schemeClr val="bg1">
                      <a:lumMod val="50000"/>
                    </a:schemeClr>
                  </a:solidFill>
                </a:rPr>
                <a:t>valueType</a:t>
              </a:r>
              <a:endParaRPr lang="en-GB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7972283" y="6781642"/>
            <a:ext cx="1533526" cy="514608"/>
            <a:chOff x="8025623" y="6545422"/>
            <a:chExt cx="1533526" cy="514608"/>
          </a:xfrm>
        </p:grpSpPr>
        <p:sp>
          <p:nvSpPr>
            <p:cNvPr id="225" name="Rectangle 224"/>
            <p:cNvSpPr/>
            <p:nvPr/>
          </p:nvSpPr>
          <p:spPr>
            <a:xfrm>
              <a:off x="8025623" y="6724054"/>
              <a:ext cx="1533526" cy="169269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dirty="0">
                  <a:solidFill>
                    <a:schemeClr val="tx1"/>
                  </a:solidFill>
                </a:rPr>
                <a:t>required</a:t>
              </a:r>
              <a:endParaRPr lang="en-GB" sz="800" dirty="0">
                <a:solidFill>
                  <a:schemeClr val="tx1"/>
                </a:solidFill>
              </a:endParaRPr>
            </a:p>
          </p:txBody>
        </p:sp>
        <p:sp>
          <p:nvSpPr>
            <p:cNvPr id="229" name="Rectangle 228"/>
            <p:cNvSpPr/>
            <p:nvPr/>
          </p:nvSpPr>
          <p:spPr>
            <a:xfrm>
              <a:off x="8025623" y="6545422"/>
              <a:ext cx="1533526" cy="17863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b="1" dirty="0">
                  <a:solidFill>
                    <a:schemeClr val="tx1"/>
                  </a:solidFill>
                </a:rPr>
                <a:t>Resource Object. Attributes:</a:t>
              </a:r>
              <a:endParaRPr lang="en-GB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00" name="Rectangle 199"/>
            <p:cNvSpPr/>
            <p:nvPr/>
          </p:nvSpPr>
          <p:spPr>
            <a:xfrm>
              <a:off x="8025623" y="6890761"/>
              <a:ext cx="1533526" cy="169269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dirty="0">
                  <a:solidFill>
                    <a:schemeClr val="bg1">
                      <a:lumMod val="50000"/>
                    </a:schemeClr>
                  </a:solidFill>
                </a:rPr>
                <a:t>optional</a:t>
              </a:r>
              <a:endParaRPr lang="en-GB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7857086-6951-410F-BD34-8164E32292F0}"/>
              </a:ext>
            </a:extLst>
          </p:cNvPr>
          <p:cNvGrpSpPr/>
          <p:nvPr/>
        </p:nvGrpSpPr>
        <p:grpSpPr>
          <a:xfrm>
            <a:off x="5661508" y="1884317"/>
            <a:ext cx="1155786" cy="2078618"/>
            <a:chOff x="5661508" y="1884317"/>
            <a:chExt cx="1155786" cy="2078618"/>
          </a:xfrm>
        </p:grpSpPr>
        <p:sp>
          <p:nvSpPr>
            <p:cNvPr id="152" name="Rectangle 151"/>
            <p:cNvSpPr/>
            <p:nvPr/>
          </p:nvSpPr>
          <p:spPr>
            <a:xfrm>
              <a:off x="5810250" y="3316339"/>
              <a:ext cx="1007044" cy="161649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dirty="0">
                  <a:solidFill>
                    <a:schemeClr val="bg1">
                      <a:lumMod val="50000"/>
                    </a:schemeClr>
                  </a:solidFill>
                </a:rPr>
                <a:t>crsName</a:t>
              </a:r>
              <a:endParaRPr lang="en-GB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5810250" y="2841804"/>
              <a:ext cx="1007040" cy="161649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dirty="0">
                  <a:solidFill>
                    <a:schemeClr val="bg1">
                      <a:lumMod val="50000"/>
                    </a:schemeClr>
                  </a:solidFill>
                </a:rPr>
                <a:t>locationName</a:t>
              </a:r>
              <a:endParaRPr lang="en-GB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5810250" y="3003453"/>
              <a:ext cx="1007040" cy="161649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dirty="0">
                  <a:solidFill>
                    <a:schemeClr val="bg1">
                      <a:lumMod val="50000"/>
                    </a:schemeClr>
                  </a:solidFill>
                </a:rPr>
                <a:t>locationCode</a:t>
              </a:r>
              <a:endParaRPr lang="en-GB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5810251" y="3165102"/>
              <a:ext cx="1007037" cy="151237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dirty="0">
                  <a:solidFill>
                    <a:schemeClr val="bg1">
                      <a:lumMod val="50000"/>
                    </a:schemeClr>
                  </a:solidFill>
                </a:rPr>
                <a:t>referenceLevel</a:t>
              </a:r>
              <a:endParaRPr lang="en-GB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661510" y="1884317"/>
              <a:ext cx="1155781" cy="161649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b="1" dirty="0">
                  <a:solidFill>
                    <a:schemeClr val="tx1"/>
                  </a:solidFill>
                </a:rPr>
                <a:t>Location</a:t>
              </a:r>
              <a:r>
                <a:rPr lang="en-US" sz="700" dirty="0">
                  <a:solidFill>
                    <a:schemeClr val="tx1"/>
                  </a:solidFill>
                </a:rPr>
                <a:t> (GeoJSON)</a:t>
              </a:r>
              <a:endParaRPr lang="en-GB" sz="800" dirty="0">
                <a:solidFill>
                  <a:schemeClr val="tx1"/>
                </a:solidFill>
              </a:endParaRP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5661508" y="2045966"/>
              <a:ext cx="1155781" cy="161649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dirty="0">
                  <a:solidFill>
                    <a:schemeClr val="tx1"/>
                  </a:solidFill>
                </a:rPr>
                <a:t>type: </a:t>
              </a:r>
              <a:r>
                <a:rPr lang="en-US" sz="700" dirty="0">
                  <a:solidFill>
                    <a:schemeClr val="tx1"/>
                  </a:solidFill>
                </a:rPr>
                <a:t>Feature</a:t>
              </a:r>
              <a:endParaRPr lang="en-GB" sz="800" dirty="0">
                <a:solidFill>
                  <a:schemeClr val="tx1"/>
                </a:solidFill>
              </a:endParaRPr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5661508" y="2206074"/>
              <a:ext cx="1155781" cy="156062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dirty="0">
                  <a:solidFill>
                    <a:schemeClr val="tx1"/>
                  </a:solidFill>
                </a:rPr>
                <a:t>geometry</a:t>
              </a:r>
              <a:endParaRPr lang="en-GB" sz="700" dirty="0">
                <a:solidFill>
                  <a:schemeClr val="tx1"/>
                </a:solidFill>
              </a:endParaRP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5661513" y="2680056"/>
              <a:ext cx="1155778" cy="161649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dirty="0">
                  <a:solidFill>
                    <a:schemeClr val="tx1"/>
                  </a:solidFill>
                </a:rPr>
                <a:t>properties:</a:t>
              </a:r>
              <a:endParaRPr lang="en-GB" sz="800" dirty="0">
                <a:solidFill>
                  <a:schemeClr val="tx1"/>
                </a:solidFill>
              </a:endParaRPr>
            </a:p>
          </p:txBody>
        </p:sp>
        <p:sp>
          <p:nvSpPr>
            <p:cNvPr id="190" name="Rectangle 189"/>
            <p:cNvSpPr/>
            <p:nvPr/>
          </p:nvSpPr>
          <p:spPr>
            <a:xfrm>
              <a:off x="5810250" y="2362136"/>
              <a:ext cx="1007041" cy="161649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dirty="0">
                  <a:solidFill>
                    <a:schemeClr val="tx1"/>
                  </a:solidFill>
                </a:rPr>
                <a:t>type:  </a:t>
              </a:r>
              <a:r>
                <a:rPr lang="en-US" sz="700" dirty="0">
                  <a:solidFill>
                    <a:schemeClr val="tx1"/>
                  </a:solidFill>
                </a:rPr>
                <a:t>(Multi)Point</a:t>
              </a:r>
              <a:endParaRPr lang="en-GB" sz="700" dirty="0">
                <a:solidFill>
                  <a:schemeClr val="tx1"/>
                </a:solidFill>
              </a:endParaRPr>
            </a:p>
          </p:txBody>
        </p:sp>
        <p:sp>
          <p:nvSpPr>
            <p:cNvPr id="191" name="Rectangle 190"/>
            <p:cNvSpPr/>
            <p:nvPr/>
          </p:nvSpPr>
          <p:spPr>
            <a:xfrm>
              <a:off x="5810250" y="2523785"/>
              <a:ext cx="1007041" cy="156062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dirty="0">
                  <a:solidFill>
                    <a:schemeClr val="tx1"/>
                  </a:solidFill>
                </a:rPr>
                <a:t>coordinates</a:t>
              </a:r>
              <a:endParaRPr lang="en-GB" sz="800" dirty="0">
                <a:solidFill>
                  <a:schemeClr val="tx1"/>
                </a:solidFill>
              </a:endParaRPr>
            </a:p>
          </p:txBody>
        </p:sp>
        <p:sp>
          <p:nvSpPr>
            <p:cNvPr id="288" name="Rectangle 287"/>
            <p:cNvSpPr/>
            <p:nvPr/>
          </p:nvSpPr>
          <p:spPr>
            <a:xfrm>
              <a:off x="5810251" y="3477988"/>
              <a:ext cx="1007037" cy="161649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dirty="0">
                  <a:solidFill>
                    <a:schemeClr val="bg1">
                      <a:lumMod val="50000"/>
                    </a:schemeClr>
                  </a:solidFill>
                </a:rPr>
                <a:t>locationNameSpace</a:t>
              </a:r>
              <a:endParaRPr lang="en-GB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89" name="Rectangle 288"/>
            <p:cNvSpPr/>
            <p:nvPr/>
          </p:nvSpPr>
          <p:spPr>
            <a:xfrm>
              <a:off x="5810563" y="3639637"/>
              <a:ext cx="1006725" cy="161649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dirty="0">
                  <a:solidFill>
                    <a:schemeClr val="bg1">
                      <a:lumMod val="50000"/>
                    </a:schemeClr>
                  </a:solidFill>
                </a:rPr>
                <a:t>displayName(…)</a:t>
              </a:r>
              <a:endParaRPr lang="en-GB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90" name="Rectangle 289"/>
            <p:cNvSpPr/>
            <p:nvPr/>
          </p:nvSpPr>
          <p:spPr>
            <a:xfrm>
              <a:off x="5810251" y="3801286"/>
              <a:ext cx="1007037" cy="161649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dirty="0">
                  <a:solidFill>
                    <a:schemeClr val="bg1">
                      <a:lumMod val="50000"/>
                    </a:schemeClr>
                  </a:solidFill>
                </a:rPr>
                <a:t>parentName</a:t>
              </a:r>
              <a:endParaRPr lang="en-GB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291" name="Rectangle 290"/>
          <p:cNvSpPr/>
          <p:nvPr/>
        </p:nvSpPr>
        <p:spPr>
          <a:xfrm>
            <a:off x="5717244" y="5677583"/>
            <a:ext cx="1100334" cy="158021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i="1" dirty="0">
                <a:solidFill>
                  <a:schemeClr val="bg1">
                    <a:lumMod val="50000"/>
                  </a:schemeClr>
                </a:solidFill>
              </a:rPr>
              <a:t>quantityName</a:t>
            </a:r>
            <a:endParaRPr lang="en-GB" sz="800" i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6444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Rounded Rectangle 267"/>
          <p:cNvSpPr/>
          <p:nvPr/>
        </p:nvSpPr>
        <p:spPr>
          <a:xfrm>
            <a:off x="7266828" y="1511527"/>
            <a:ext cx="2243685" cy="1508761"/>
          </a:xfrm>
          <a:prstGeom prst="roundRect">
            <a:avLst/>
          </a:prstGeom>
          <a:solidFill>
            <a:schemeClr val="bg1">
              <a:lumMod val="85000"/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/>
          </a:p>
        </p:txBody>
      </p:sp>
      <p:cxnSp>
        <p:nvCxnSpPr>
          <p:cNvPr id="27" name="Straight Arrow Connector 32"/>
          <p:cNvCxnSpPr>
            <a:stCxn id="6" idx="3"/>
            <a:endCxn id="119" idx="1"/>
          </p:cNvCxnSpPr>
          <p:nvPr/>
        </p:nvCxnSpPr>
        <p:spPr>
          <a:xfrm flipV="1">
            <a:off x="6817290" y="1751393"/>
            <a:ext cx="989106" cy="1328127"/>
          </a:xfrm>
          <a:prstGeom prst="bentConnector3">
            <a:avLst>
              <a:gd name="adj1" fmla="val 19184"/>
            </a:avLst>
          </a:prstGeom>
          <a:ln>
            <a:solidFill>
              <a:schemeClr val="tx1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79" idx="3"/>
            <a:endCxn id="69" idx="1"/>
          </p:cNvCxnSpPr>
          <p:nvPr/>
        </p:nvCxnSpPr>
        <p:spPr>
          <a:xfrm>
            <a:off x="4725980" y="3634152"/>
            <a:ext cx="990020" cy="100966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78" idx="3"/>
            <a:endCxn id="11" idx="1"/>
          </p:cNvCxnSpPr>
          <p:nvPr/>
        </p:nvCxnSpPr>
        <p:spPr>
          <a:xfrm flipV="1">
            <a:off x="4725981" y="1965142"/>
            <a:ext cx="935529" cy="151256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9"/>
          <p:cNvCxnSpPr>
            <a:stCxn id="86" idx="1"/>
            <a:endCxn id="16" idx="3"/>
          </p:cNvCxnSpPr>
          <p:nvPr/>
        </p:nvCxnSpPr>
        <p:spPr>
          <a:xfrm rot="10800000">
            <a:off x="3141420" y="2976101"/>
            <a:ext cx="612253" cy="33995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5" name="Group 114"/>
          <p:cNvGrpSpPr/>
          <p:nvPr/>
        </p:nvGrpSpPr>
        <p:grpSpPr>
          <a:xfrm>
            <a:off x="7806396" y="1670568"/>
            <a:ext cx="969894" cy="814369"/>
            <a:chOff x="6732240" y="1461456"/>
            <a:chExt cx="1296144" cy="1088304"/>
          </a:xfrm>
        </p:grpSpPr>
        <p:sp>
          <p:nvSpPr>
            <p:cNvPr id="116" name="Rectangle 115"/>
            <p:cNvSpPr/>
            <p:nvPr/>
          </p:nvSpPr>
          <p:spPr>
            <a:xfrm>
              <a:off x="6732240" y="1677281"/>
              <a:ext cx="1296144" cy="216024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dirty="0">
                  <a:solidFill>
                    <a:schemeClr val="tx1"/>
                  </a:solidFill>
                </a:rPr>
                <a:t>id</a:t>
              </a:r>
              <a:endParaRPr lang="en-GB" sz="800" dirty="0">
                <a:solidFill>
                  <a:schemeClr val="tx1"/>
                </a:solidFill>
              </a:endParaRPr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6732240" y="2129640"/>
              <a:ext cx="1296144" cy="208558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dirty="0">
                  <a:solidFill>
                    <a:schemeClr val="tx1"/>
                  </a:solidFill>
                </a:rPr>
                <a:t>name</a:t>
              </a:r>
              <a:endParaRPr lang="en-GB" sz="800" dirty="0">
                <a:solidFill>
                  <a:schemeClr val="tx1"/>
                </a:solidFill>
              </a:endParaRPr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6732240" y="2333736"/>
              <a:ext cx="1296144" cy="216024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dirty="0">
                  <a:solidFill>
                    <a:schemeClr val="bg1">
                      <a:lumMod val="50000"/>
                    </a:schemeClr>
                  </a:solidFill>
                </a:rPr>
                <a:t>description</a:t>
              </a:r>
              <a:endParaRPr lang="en-GB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6732240" y="1461456"/>
              <a:ext cx="1296144" cy="216024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Node </a:t>
              </a:r>
              <a:r>
                <a:rPr lang="en-US" sz="800" b="1" baseline="30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*)</a:t>
              </a:r>
              <a:endParaRPr lang="en-GB" sz="800" b="1" baseline="30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6732240" y="1893305"/>
              <a:ext cx="1296144" cy="236336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dirty="0">
                  <a:solidFill>
                    <a:schemeClr val="tx1"/>
                  </a:solidFill>
                </a:rPr>
                <a:t>baseUrl</a:t>
              </a:r>
              <a:endParaRPr lang="en-GB" sz="8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24" name="Elbow Connector 123"/>
          <p:cNvCxnSpPr>
            <a:stCxn id="87" idx="3"/>
            <a:endCxn id="119" idx="1"/>
          </p:cNvCxnSpPr>
          <p:nvPr/>
        </p:nvCxnSpPr>
        <p:spPr>
          <a:xfrm flipV="1">
            <a:off x="4727188" y="1751393"/>
            <a:ext cx="3079208" cy="1403017"/>
          </a:xfrm>
          <a:prstGeom prst="bentConnector3">
            <a:avLst>
              <a:gd name="adj1" fmla="val 6384"/>
            </a:avLst>
          </a:prstGeom>
          <a:ln>
            <a:solidFill>
              <a:schemeClr val="tx1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TextBox 229"/>
          <p:cNvSpPr txBox="1"/>
          <p:nvPr/>
        </p:nvSpPr>
        <p:spPr>
          <a:xfrm>
            <a:off x="1838324" y="1456819"/>
            <a:ext cx="16943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Digital Delta V2.0.1</a:t>
            </a:r>
            <a:br>
              <a:rPr lang="en-US" sz="1200" dirty="0"/>
            </a:br>
            <a:r>
              <a:rPr lang="en-US" sz="1200" dirty="0"/>
              <a:t>REST-API resource types</a:t>
            </a:r>
            <a:endParaRPr lang="en-GB" sz="1200" dirty="0"/>
          </a:p>
        </p:txBody>
      </p:sp>
      <p:grpSp>
        <p:nvGrpSpPr>
          <p:cNvPr id="239" name="Group 238"/>
          <p:cNvGrpSpPr/>
          <p:nvPr/>
        </p:nvGrpSpPr>
        <p:grpSpPr>
          <a:xfrm>
            <a:off x="7996626" y="5769955"/>
            <a:ext cx="969895" cy="473821"/>
            <a:chOff x="3052111" y="4447343"/>
            <a:chExt cx="1296145" cy="633203"/>
          </a:xfrm>
        </p:grpSpPr>
        <p:sp>
          <p:nvSpPr>
            <p:cNvPr id="240" name="Rectangle 239"/>
            <p:cNvSpPr/>
            <p:nvPr/>
          </p:nvSpPr>
          <p:spPr>
            <a:xfrm>
              <a:off x="3052111" y="4658023"/>
              <a:ext cx="1296144" cy="216024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dirty="0">
                  <a:solidFill>
                    <a:schemeClr val="tx1"/>
                  </a:solidFill>
                </a:rPr>
                <a:t>name</a:t>
              </a:r>
              <a:endParaRPr lang="en-GB" sz="800" dirty="0">
                <a:solidFill>
                  <a:schemeClr val="tx1"/>
                </a:solidFill>
              </a:endParaRPr>
            </a:p>
          </p:txBody>
        </p:sp>
        <p:sp>
          <p:nvSpPr>
            <p:cNvPr id="241" name="Rectangle 240"/>
            <p:cNvSpPr/>
            <p:nvPr/>
          </p:nvSpPr>
          <p:spPr>
            <a:xfrm>
              <a:off x="3052112" y="4871988"/>
              <a:ext cx="1296144" cy="208558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dirty="0">
                  <a:solidFill>
                    <a:schemeClr val="tx1"/>
                  </a:solidFill>
                </a:rPr>
                <a:t>unit</a:t>
              </a:r>
              <a:endParaRPr lang="en-GB" sz="800" dirty="0">
                <a:solidFill>
                  <a:schemeClr val="tx1"/>
                </a:solidFill>
              </a:endParaRPr>
            </a:p>
          </p:txBody>
        </p:sp>
        <p:sp>
          <p:nvSpPr>
            <p:cNvPr id="243" name="Rectangle 242"/>
            <p:cNvSpPr/>
            <p:nvPr/>
          </p:nvSpPr>
          <p:spPr>
            <a:xfrm>
              <a:off x="3052112" y="4447343"/>
              <a:ext cx="1296144" cy="216024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b="1" dirty="0">
                  <a:solidFill>
                    <a:schemeClr val="tx1"/>
                  </a:solidFill>
                </a:rPr>
                <a:t>Aspect</a:t>
              </a:r>
              <a:endParaRPr lang="en-GB" sz="800" b="1" baseline="30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7625254" y="5117772"/>
            <a:ext cx="1341274" cy="484947"/>
            <a:chOff x="7511217" y="4640534"/>
            <a:chExt cx="1341274" cy="484947"/>
          </a:xfrm>
        </p:grpSpPr>
        <p:sp>
          <p:nvSpPr>
            <p:cNvPr id="246" name="Rectangle 245"/>
            <p:cNvSpPr/>
            <p:nvPr/>
          </p:nvSpPr>
          <p:spPr>
            <a:xfrm>
              <a:off x="7511220" y="4802183"/>
              <a:ext cx="1341264" cy="161649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dirty="0">
                  <a:solidFill>
                    <a:schemeClr val="tx1"/>
                  </a:solidFill>
                </a:rPr>
                <a:t>name</a:t>
              </a:r>
              <a:endParaRPr lang="en-GB" sz="800" dirty="0">
                <a:solidFill>
                  <a:schemeClr val="tx1"/>
                </a:solidFill>
              </a:endParaRPr>
            </a:p>
          </p:txBody>
        </p:sp>
        <p:sp>
          <p:nvSpPr>
            <p:cNvPr id="252" name="Rectangle 251"/>
            <p:cNvSpPr/>
            <p:nvPr/>
          </p:nvSpPr>
          <p:spPr>
            <a:xfrm>
              <a:off x="7511221" y="4640534"/>
              <a:ext cx="1341270" cy="161649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b="1" dirty="0">
                  <a:solidFill>
                    <a:schemeClr val="tx1"/>
                  </a:solidFill>
                </a:rPr>
                <a:t>AspectSet</a:t>
              </a:r>
              <a:endParaRPr lang="en-GB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56" name="Rectangle 255"/>
            <p:cNvSpPr/>
            <p:nvPr/>
          </p:nvSpPr>
          <p:spPr>
            <a:xfrm>
              <a:off x="7511217" y="4963832"/>
              <a:ext cx="1341267" cy="161649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dirty="0">
                  <a:solidFill>
                    <a:schemeClr val="tx1"/>
                  </a:solidFill>
                </a:rPr>
                <a:t>aspects[]</a:t>
              </a:r>
              <a:endParaRPr lang="en-GB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223" name="TextBox 222"/>
          <p:cNvSpPr txBox="1"/>
          <p:nvPr/>
        </p:nvSpPr>
        <p:spPr>
          <a:xfrm>
            <a:off x="7564146" y="2558624"/>
            <a:ext cx="19463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  *) Node: The DD is a distrubited system.</a:t>
            </a:r>
            <a:br>
              <a:rPr lang="en-US" sz="800" dirty="0"/>
            </a:br>
            <a:r>
              <a:rPr lang="en-US" sz="800" dirty="0"/>
              <a:t>       The node specificies from which url</a:t>
            </a:r>
            <a:br>
              <a:rPr lang="en-US" sz="800" dirty="0"/>
            </a:br>
            <a:r>
              <a:rPr lang="en-US" sz="800" dirty="0"/>
              <a:t>        the data has been retrieved</a:t>
            </a:r>
            <a:endParaRPr lang="en-GB" sz="800" dirty="0"/>
          </a:p>
        </p:txBody>
      </p:sp>
      <p:sp>
        <p:nvSpPr>
          <p:cNvPr id="261" name="TextBox 260"/>
          <p:cNvSpPr txBox="1"/>
          <p:nvPr/>
        </p:nvSpPr>
        <p:spPr>
          <a:xfrm>
            <a:off x="7878496" y="6514546"/>
            <a:ext cx="6367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Legend:</a:t>
            </a:r>
            <a:endParaRPr lang="en-GB" sz="1100" i="1" dirty="0"/>
          </a:p>
        </p:txBody>
      </p:sp>
      <p:cxnSp>
        <p:nvCxnSpPr>
          <p:cNvPr id="110" name="Straight Arrow Connector 109"/>
          <p:cNvCxnSpPr>
            <a:stCxn id="256" idx="1"/>
            <a:endCxn id="243" idx="1"/>
          </p:cNvCxnSpPr>
          <p:nvPr/>
        </p:nvCxnSpPr>
        <p:spPr>
          <a:xfrm rot="10800000" flipH="1" flipV="1">
            <a:off x="7625253" y="5521894"/>
            <a:ext cx="371373" cy="328885"/>
          </a:xfrm>
          <a:prstGeom prst="bentConnector3">
            <a:avLst>
              <a:gd name="adj1" fmla="val -48731"/>
            </a:avLst>
          </a:prstGeom>
          <a:ln>
            <a:solidFill>
              <a:schemeClr val="tx1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5716000" y="4562996"/>
            <a:ext cx="1101583" cy="1608933"/>
            <a:chOff x="5753479" y="4665333"/>
            <a:chExt cx="1101583" cy="1608933"/>
          </a:xfrm>
        </p:grpSpPr>
        <p:sp>
          <p:nvSpPr>
            <p:cNvPr id="176" name="Rectangle 175"/>
            <p:cNvSpPr/>
            <p:nvPr/>
          </p:nvSpPr>
          <p:spPr>
            <a:xfrm>
              <a:off x="5754728" y="4826982"/>
              <a:ext cx="1100334" cy="161364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i="1" dirty="0">
                  <a:solidFill>
                    <a:schemeClr val="tx1"/>
                  </a:solidFill>
                </a:rPr>
                <a:t>id</a:t>
              </a:r>
              <a:endParaRPr lang="en-GB" sz="800" i="1" dirty="0">
                <a:solidFill>
                  <a:schemeClr val="tx1"/>
                </a:solidFill>
              </a:endParaRPr>
            </a:p>
          </p:txBody>
        </p:sp>
        <p:sp>
          <p:nvSpPr>
            <p:cNvPr id="177" name="Rectangle 176"/>
            <p:cNvSpPr/>
            <p:nvPr/>
          </p:nvSpPr>
          <p:spPr>
            <a:xfrm>
              <a:off x="5754728" y="5149995"/>
              <a:ext cx="1100334" cy="167675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i="1" dirty="0">
                  <a:solidFill>
                    <a:schemeClr val="tx1"/>
                  </a:solidFill>
                </a:rPr>
                <a:t>node</a:t>
              </a:r>
              <a:endParaRPr lang="en-GB" sz="800" i="1" dirty="0">
                <a:solidFill>
                  <a:schemeClr val="tx1"/>
                </a:solidFill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5754728" y="4988346"/>
              <a:ext cx="1100334" cy="161649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i="1" dirty="0">
                  <a:solidFill>
                    <a:schemeClr val="tx1"/>
                  </a:solidFill>
                </a:rPr>
                <a:t>url</a:t>
              </a:r>
              <a:endParaRPr lang="en-GB" sz="800" i="1" dirty="0">
                <a:solidFill>
                  <a:schemeClr val="tx1"/>
                </a:solidFill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5754725" y="5317957"/>
              <a:ext cx="1100333" cy="163609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dirty="0">
                  <a:solidFill>
                    <a:schemeClr val="bg1">
                      <a:lumMod val="50000"/>
                    </a:schemeClr>
                  </a:solidFill>
                </a:rPr>
                <a:t>quantity</a:t>
              </a:r>
              <a:endParaRPr lang="en-GB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5754725" y="5481567"/>
              <a:ext cx="1100334" cy="163190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dirty="0">
                  <a:solidFill>
                    <a:schemeClr val="bg1">
                      <a:lumMod val="50000"/>
                    </a:schemeClr>
                  </a:solidFill>
                </a:rPr>
                <a:t>unit</a:t>
              </a:r>
              <a:endParaRPr lang="en-GB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5754725" y="5644756"/>
              <a:ext cx="1100334" cy="161649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dirty="0">
                  <a:solidFill>
                    <a:schemeClr val="bg1">
                      <a:lumMod val="50000"/>
                    </a:schemeClr>
                  </a:solidFill>
                </a:rPr>
                <a:t>parameterCode</a:t>
              </a:r>
              <a:endParaRPr lang="en-GB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5754725" y="5806405"/>
              <a:ext cx="1100333" cy="151236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dirty="0">
                  <a:solidFill>
                    <a:schemeClr val="bg1">
                      <a:lumMod val="50000"/>
                    </a:schemeClr>
                  </a:solidFill>
                </a:rPr>
                <a:t>compartment</a:t>
              </a:r>
              <a:endParaRPr lang="en-GB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5753479" y="4665333"/>
              <a:ext cx="1101577" cy="161649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b="1" dirty="0">
                  <a:solidFill>
                    <a:schemeClr val="tx1"/>
                  </a:solidFill>
                </a:rPr>
                <a:t>ObservationType</a:t>
              </a:r>
              <a:endParaRPr lang="en-GB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20" name="Rectangle 219"/>
            <p:cNvSpPr/>
            <p:nvPr/>
          </p:nvSpPr>
          <p:spPr>
            <a:xfrm>
              <a:off x="5754724" y="5958224"/>
              <a:ext cx="1100334" cy="158021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dirty="0">
                  <a:solidFill>
                    <a:schemeClr val="bg1">
                      <a:lumMod val="50000"/>
                    </a:schemeClr>
                  </a:solidFill>
                </a:rPr>
                <a:t>description</a:t>
              </a:r>
              <a:endParaRPr lang="en-GB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79" name="Rectangle 178"/>
            <p:cNvSpPr/>
            <p:nvPr/>
          </p:nvSpPr>
          <p:spPr>
            <a:xfrm>
              <a:off x="5754723" y="6116245"/>
              <a:ext cx="1100334" cy="158021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dirty="0">
                  <a:solidFill>
                    <a:schemeClr val="bg1">
                      <a:lumMod val="50000"/>
                    </a:schemeClr>
                  </a:solidFill>
                </a:rPr>
                <a:t>aspectSet</a:t>
              </a:r>
              <a:endParaRPr lang="en-GB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cxnSp>
        <p:nvCxnSpPr>
          <p:cNvPr id="183" name="Straight Arrow Connector 39"/>
          <p:cNvCxnSpPr>
            <a:stCxn id="89" idx="1"/>
            <a:endCxn id="161" idx="1"/>
          </p:cNvCxnSpPr>
          <p:nvPr/>
        </p:nvCxnSpPr>
        <p:spPr>
          <a:xfrm rot="10800000" flipH="1" flipV="1">
            <a:off x="3753280" y="4728840"/>
            <a:ext cx="4013" cy="319235"/>
          </a:xfrm>
          <a:prstGeom prst="bentConnector3">
            <a:avLst>
              <a:gd name="adj1" fmla="val -5696486"/>
            </a:avLst>
          </a:prstGeom>
          <a:ln>
            <a:solidFill>
              <a:schemeClr val="tx1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/>
          <p:cNvGrpSpPr/>
          <p:nvPr/>
        </p:nvGrpSpPr>
        <p:grpSpPr>
          <a:xfrm>
            <a:off x="2171524" y="4158644"/>
            <a:ext cx="969894" cy="477819"/>
            <a:chOff x="2171524" y="4158644"/>
            <a:chExt cx="969894" cy="477819"/>
          </a:xfrm>
        </p:grpSpPr>
        <p:sp>
          <p:nvSpPr>
            <p:cNvPr id="91" name="Rectangle 90"/>
            <p:cNvSpPr/>
            <p:nvPr/>
          </p:nvSpPr>
          <p:spPr>
            <a:xfrm>
              <a:off x="2171524" y="4320293"/>
              <a:ext cx="969894" cy="161649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dirty="0">
                  <a:solidFill>
                    <a:schemeClr val="tx1"/>
                  </a:solidFill>
                </a:rPr>
                <a:t>name</a:t>
              </a:r>
              <a:endParaRPr lang="en-GB" sz="800" dirty="0">
                <a:solidFill>
                  <a:schemeClr val="tx1"/>
                </a:solidFill>
              </a:endParaRP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2171524" y="4480401"/>
              <a:ext cx="969894" cy="156062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dirty="0">
                  <a:solidFill>
                    <a:schemeClr val="bg1">
                      <a:lumMod val="50000"/>
                    </a:schemeClr>
                  </a:solidFill>
                </a:rPr>
                <a:t>description</a:t>
              </a:r>
              <a:endParaRPr lang="en-GB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94" name="Rectangle 93"/>
            <p:cNvSpPr/>
            <p:nvPr/>
          </p:nvSpPr>
          <p:spPr>
            <a:xfrm>
              <a:off x="2171524" y="4158644"/>
              <a:ext cx="969894" cy="161649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b="1" dirty="0">
                  <a:solidFill>
                    <a:schemeClr val="tx1"/>
                  </a:solidFill>
                </a:rPr>
                <a:t>Institution</a:t>
              </a:r>
              <a:endParaRPr lang="en-GB" sz="800" b="1" baseline="30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2171524" y="2895276"/>
            <a:ext cx="969896" cy="983710"/>
            <a:chOff x="2171524" y="2895276"/>
            <a:chExt cx="969896" cy="983710"/>
          </a:xfrm>
        </p:grpSpPr>
        <p:sp>
          <p:nvSpPr>
            <p:cNvPr id="13" name="Rectangle 12"/>
            <p:cNvSpPr/>
            <p:nvPr/>
          </p:nvSpPr>
          <p:spPr>
            <a:xfrm>
              <a:off x="2171526" y="3056925"/>
              <a:ext cx="969894" cy="161649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dirty="0">
                  <a:solidFill>
                    <a:schemeClr val="tx1"/>
                  </a:solidFill>
                </a:rPr>
                <a:t>process</a:t>
              </a:r>
              <a:endParaRPr lang="en-GB" sz="800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171526" y="3217033"/>
              <a:ext cx="969894" cy="156062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dirty="0">
                  <a:solidFill>
                    <a:schemeClr val="bg1">
                      <a:lumMod val="50000"/>
                    </a:schemeClr>
                  </a:solidFill>
                </a:rPr>
                <a:t>name</a:t>
              </a:r>
              <a:endParaRPr lang="en-GB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171526" y="3371350"/>
              <a:ext cx="969894" cy="169269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dirty="0">
                  <a:solidFill>
                    <a:schemeClr val="bg1">
                      <a:lumMod val="50000"/>
                    </a:schemeClr>
                  </a:solidFill>
                </a:rPr>
                <a:t>description</a:t>
              </a:r>
              <a:endParaRPr lang="en-GB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171525" y="2895276"/>
              <a:ext cx="969894" cy="161649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b="1" dirty="0">
                  <a:solidFill>
                    <a:schemeClr val="tx1"/>
                  </a:solidFill>
                </a:rPr>
                <a:t>Source</a:t>
              </a:r>
              <a:endParaRPr lang="en-GB" sz="800" b="1" baseline="30000" dirty="0">
                <a:solidFill>
                  <a:schemeClr val="tx1"/>
                </a:solidFill>
              </a:endParaRPr>
            </a:p>
          </p:txBody>
        </p:sp>
        <p:sp>
          <p:nvSpPr>
            <p:cNvPr id="95" name="Rectangle 94"/>
            <p:cNvSpPr/>
            <p:nvPr/>
          </p:nvSpPr>
          <p:spPr>
            <a:xfrm>
              <a:off x="2171524" y="3540448"/>
              <a:ext cx="969894" cy="169269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dirty="0">
                  <a:solidFill>
                    <a:schemeClr val="bg1">
                      <a:lumMod val="50000"/>
                    </a:schemeClr>
                  </a:solidFill>
                </a:rPr>
                <a:t>realizationCount</a:t>
              </a:r>
              <a:endParaRPr lang="en-GB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2171524" y="3709717"/>
              <a:ext cx="969894" cy="169269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dirty="0">
                  <a:solidFill>
                    <a:schemeClr val="tx1"/>
                  </a:solidFill>
                </a:rPr>
                <a:t>institution</a:t>
              </a:r>
              <a:endParaRPr lang="en-GB" sz="8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7" name="Elbow Connector 16"/>
          <p:cNvCxnSpPr>
            <a:stCxn id="96" idx="1"/>
            <a:endCxn id="94" idx="0"/>
          </p:cNvCxnSpPr>
          <p:nvPr/>
        </p:nvCxnSpPr>
        <p:spPr>
          <a:xfrm rot="10800000" flipH="1" flipV="1">
            <a:off x="2171523" y="3794352"/>
            <a:ext cx="484947" cy="364292"/>
          </a:xfrm>
          <a:prstGeom prst="bentConnector4">
            <a:avLst>
              <a:gd name="adj1" fmla="val -47139"/>
              <a:gd name="adj2" fmla="val 61616"/>
            </a:avLst>
          </a:prstGeom>
          <a:ln>
            <a:solidFill>
              <a:schemeClr val="tx1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3757294" y="4967251"/>
            <a:ext cx="969894" cy="802704"/>
            <a:chOff x="2043833" y="4793706"/>
            <a:chExt cx="969894" cy="802704"/>
          </a:xfrm>
        </p:grpSpPr>
        <p:sp>
          <p:nvSpPr>
            <p:cNvPr id="158" name="Rectangle 157"/>
            <p:cNvSpPr/>
            <p:nvPr/>
          </p:nvSpPr>
          <p:spPr>
            <a:xfrm>
              <a:off x="2043833" y="4951355"/>
              <a:ext cx="969894" cy="161649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dirty="0">
                  <a:solidFill>
                    <a:schemeClr val="bg1">
                      <a:lumMod val="50000"/>
                    </a:schemeClr>
                  </a:solidFill>
                </a:rPr>
                <a:t>timeStamp</a:t>
              </a:r>
              <a:endParaRPr lang="en-GB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2043833" y="5111463"/>
              <a:ext cx="969894" cy="156062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dirty="0">
                  <a:solidFill>
                    <a:schemeClr val="bg1">
                      <a:lumMod val="50000"/>
                    </a:schemeClr>
                  </a:solidFill>
                </a:rPr>
                <a:t>startTime</a:t>
              </a:r>
              <a:endParaRPr lang="en-GB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2043833" y="5267526"/>
              <a:ext cx="969894" cy="161649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dirty="0">
                  <a:solidFill>
                    <a:schemeClr val="bg1">
                      <a:lumMod val="50000"/>
                    </a:schemeClr>
                  </a:solidFill>
                </a:rPr>
                <a:t>endTime</a:t>
              </a:r>
              <a:endParaRPr lang="en-GB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61" name="Rectangle 160"/>
            <p:cNvSpPr/>
            <p:nvPr/>
          </p:nvSpPr>
          <p:spPr>
            <a:xfrm>
              <a:off x="2043833" y="4793706"/>
              <a:ext cx="969894" cy="161649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b="1" dirty="0">
                  <a:solidFill>
                    <a:schemeClr val="tx1"/>
                  </a:solidFill>
                </a:rPr>
                <a:t>Event</a:t>
              </a:r>
              <a:endParaRPr lang="en-GB" sz="800" b="1" baseline="30000" dirty="0">
                <a:solidFill>
                  <a:schemeClr val="tx1"/>
                </a:solidFill>
              </a:endParaRPr>
            </a:p>
          </p:txBody>
        </p:sp>
        <p:sp>
          <p:nvSpPr>
            <p:cNvPr id="162" name="Rectangle 161"/>
            <p:cNvSpPr/>
            <p:nvPr/>
          </p:nvSpPr>
          <p:spPr>
            <a:xfrm>
              <a:off x="2043833" y="5429174"/>
              <a:ext cx="969894" cy="167236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dirty="0">
                  <a:solidFill>
                    <a:schemeClr val="bg1">
                      <a:lumMod val="50000"/>
                    </a:schemeClr>
                  </a:solidFill>
                </a:rPr>
                <a:t>resultTime</a:t>
              </a:r>
              <a:endParaRPr lang="en-GB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cxnSp>
        <p:nvCxnSpPr>
          <p:cNvPr id="22" name="Elbow Connector 21"/>
          <p:cNvCxnSpPr>
            <a:stCxn id="177" idx="3"/>
            <a:endCxn id="119" idx="1"/>
          </p:cNvCxnSpPr>
          <p:nvPr/>
        </p:nvCxnSpPr>
        <p:spPr>
          <a:xfrm flipV="1">
            <a:off x="6817583" y="1751393"/>
            <a:ext cx="988813" cy="3380103"/>
          </a:xfrm>
          <a:prstGeom prst="bentConnector3">
            <a:avLst>
              <a:gd name="adj1" fmla="val 38441"/>
            </a:avLst>
          </a:prstGeom>
          <a:ln>
            <a:solidFill>
              <a:schemeClr val="tx1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128"/>
          <p:cNvSpPr/>
          <p:nvPr/>
        </p:nvSpPr>
        <p:spPr>
          <a:xfrm>
            <a:off x="2137744" y="6657693"/>
            <a:ext cx="969894" cy="16164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>
                <a:solidFill>
                  <a:schemeClr val="tx1"/>
                </a:solidFill>
              </a:rPr>
              <a:t>ScalarValue</a:t>
            </a:r>
            <a:endParaRPr lang="en-GB" sz="800" b="1" baseline="30000" dirty="0">
              <a:solidFill>
                <a:schemeClr val="tx1"/>
              </a:solidFill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2137744" y="6819342"/>
            <a:ext cx="969894" cy="167236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chemeClr val="tx1"/>
                </a:solidFill>
              </a:rPr>
              <a:t>value</a:t>
            </a:r>
            <a:endParaRPr lang="en-GB" sz="800" dirty="0">
              <a:solidFill>
                <a:schemeClr val="tx1"/>
              </a:solidFill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2137744" y="6985920"/>
            <a:ext cx="969894" cy="161649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limitSymbol</a:t>
            </a:r>
            <a:endParaRPr lang="en-GB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2137744" y="7147569"/>
            <a:ext cx="969894" cy="167236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quality</a:t>
            </a:r>
            <a:endParaRPr lang="en-GB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2137744" y="7314805"/>
            <a:ext cx="969894" cy="167236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additionalQuality</a:t>
            </a:r>
            <a:endParaRPr lang="en-GB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36" name="Group 135"/>
          <p:cNvGrpSpPr/>
          <p:nvPr/>
        </p:nvGrpSpPr>
        <p:grpSpPr>
          <a:xfrm>
            <a:off x="3209529" y="6657693"/>
            <a:ext cx="969894" cy="991639"/>
            <a:chOff x="2043833" y="4793706"/>
            <a:chExt cx="969894" cy="991639"/>
          </a:xfrm>
        </p:grpSpPr>
        <p:sp>
          <p:nvSpPr>
            <p:cNvPr id="140" name="Rectangle 139"/>
            <p:cNvSpPr/>
            <p:nvPr/>
          </p:nvSpPr>
          <p:spPr>
            <a:xfrm>
              <a:off x="2043833" y="4793706"/>
              <a:ext cx="969894" cy="161649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b="1" dirty="0">
                  <a:solidFill>
                    <a:schemeClr val="tx1"/>
                  </a:solidFill>
                </a:rPr>
                <a:t>AspectValue</a:t>
              </a:r>
              <a:endParaRPr lang="en-GB" sz="800" b="1" baseline="30000" dirty="0">
                <a:solidFill>
                  <a:schemeClr val="tx1"/>
                </a:solidFill>
              </a:endParaRPr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2043833" y="4955355"/>
              <a:ext cx="969894" cy="167236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dirty="0">
                  <a:solidFill>
                    <a:schemeClr val="tx1"/>
                  </a:solidFill>
                </a:rPr>
                <a:t>name</a:t>
              </a:r>
              <a:endParaRPr lang="en-GB" sz="800" dirty="0">
                <a:solidFill>
                  <a:schemeClr val="tx1"/>
                </a:solidFill>
              </a:endParaRPr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2043833" y="5122646"/>
              <a:ext cx="969894" cy="167236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dirty="0">
                  <a:solidFill>
                    <a:schemeClr val="tx1"/>
                  </a:solidFill>
                </a:rPr>
                <a:t>value</a:t>
              </a:r>
              <a:endParaRPr lang="en-GB" sz="800" dirty="0">
                <a:solidFill>
                  <a:schemeClr val="tx1"/>
                </a:solidFill>
              </a:endParaRPr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2043833" y="5289224"/>
              <a:ext cx="969894" cy="161649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dirty="0">
                  <a:solidFill>
                    <a:schemeClr val="bg1">
                      <a:lumMod val="50000"/>
                    </a:schemeClr>
                  </a:solidFill>
                </a:rPr>
                <a:t>limitSymbol</a:t>
              </a:r>
              <a:endParaRPr lang="en-GB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2043833" y="5450873"/>
              <a:ext cx="969894" cy="167236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dirty="0">
                  <a:solidFill>
                    <a:schemeClr val="bg1">
                      <a:lumMod val="50000"/>
                    </a:schemeClr>
                  </a:solidFill>
                </a:rPr>
                <a:t>quality</a:t>
              </a:r>
              <a:endParaRPr lang="en-GB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2043833" y="5618109"/>
              <a:ext cx="969894" cy="167236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dirty="0">
                  <a:solidFill>
                    <a:schemeClr val="bg1">
                      <a:lumMod val="50000"/>
                    </a:schemeClr>
                  </a:solidFill>
                </a:rPr>
                <a:t>additionalQuality</a:t>
              </a:r>
              <a:endParaRPr lang="en-GB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46" name="Group 145"/>
          <p:cNvGrpSpPr/>
          <p:nvPr/>
        </p:nvGrpSpPr>
        <p:grpSpPr>
          <a:xfrm>
            <a:off x="5648601" y="6663366"/>
            <a:ext cx="969894" cy="976324"/>
            <a:chOff x="2043833" y="4793706"/>
            <a:chExt cx="969894" cy="976324"/>
          </a:xfrm>
        </p:grpSpPr>
        <p:sp>
          <p:nvSpPr>
            <p:cNvPr id="147" name="Rectangle 146"/>
            <p:cNvSpPr/>
            <p:nvPr/>
          </p:nvSpPr>
          <p:spPr>
            <a:xfrm>
              <a:off x="2043833" y="4951355"/>
              <a:ext cx="969894" cy="161649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dirty="0">
                  <a:solidFill>
                    <a:schemeClr val="tx1"/>
                  </a:solidFill>
                </a:rPr>
                <a:t>coordinates</a:t>
              </a:r>
              <a:endParaRPr lang="en-GB" sz="800" dirty="0">
                <a:solidFill>
                  <a:schemeClr val="tx1"/>
                </a:solidFill>
              </a:endParaRPr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2043833" y="4793706"/>
              <a:ext cx="969894" cy="161649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b="1" dirty="0">
                  <a:solidFill>
                    <a:schemeClr val="tx1"/>
                  </a:solidFill>
                </a:rPr>
                <a:t>PointValue</a:t>
              </a:r>
              <a:endParaRPr lang="en-GB" sz="800" b="1" baseline="30000" dirty="0">
                <a:solidFill>
                  <a:schemeClr val="tx1"/>
                </a:solidFill>
              </a:endParaRPr>
            </a:p>
          </p:txBody>
        </p:sp>
        <p:sp>
          <p:nvSpPr>
            <p:cNvPr id="153" name="Rectangle 152"/>
            <p:cNvSpPr/>
            <p:nvPr/>
          </p:nvSpPr>
          <p:spPr>
            <a:xfrm>
              <a:off x="2043833" y="5107331"/>
              <a:ext cx="969894" cy="167236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dirty="0">
                  <a:solidFill>
                    <a:schemeClr val="tx1"/>
                  </a:solidFill>
                </a:rPr>
                <a:t>value</a:t>
              </a:r>
              <a:endParaRPr lang="en-GB" sz="800" dirty="0">
                <a:solidFill>
                  <a:schemeClr val="tx1"/>
                </a:solidFill>
              </a:endParaRPr>
            </a:p>
          </p:txBody>
        </p:sp>
        <p:sp>
          <p:nvSpPr>
            <p:cNvPr id="154" name="Rectangle 153"/>
            <p:cNvSpPr/>
            <p:nvPr/>
          </p:nvSpPr>
          <p:spPr>
            <a:xfrm>
              <a:off x="2043833" y="5273909"/>
              <a:ext cx="969894" cy="161649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dirty="0">
                  <a:solidFill>
                    <a:schemeClr val="bg1">
                      <a:lumMod val="50000"/>
                    </a:schemeClr>
                  </a:solidFill>
                </a:rPr>
                <a:t>limitSymbol</a:t>
              </a:r>
              <a:endParaRPr lang="en-GB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2043833" y="5435558"/>
              <a:ext cx="969894" cy="167236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dirty="0">
                  <a:solidFill>
                    <a:schemeClr val="bg1">
                      <a:lumMod val="50000"/>
                    </a:schemeClr>
                  </a:solidFill>
                </a:rPr>
                <a:t>quality</a:t>
              </a:r>
              <a:endParaRPr lang="en-GB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2043833" y="5602794"/>
              <a:ext cx="969894" cy="167236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dirty="0">
                  <a:solidFill>
                    <a:schemeClr val="bg1">
                      <a:lumMod val="50000"/>
                    </a:schemeClr>
                  </a:solidFill>
                </a:rPr>
                <a:t>additionalQuality</a:t>
              </a:r>
              <a:endParaRPr lang="en-GB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cxnSp>
        <p:nvCxnSpPr>
          <p:cNvPr id="23" name="Straight Arrow Connector 22"/>
          <p:cNvCxnSpPr>
            <a:stCxn id="179" idx="3"/>
            <a:endCxn id="252" idx="1"/>
          </p:cNvCxnSpPr>
          <p:nvPr/>
        </p:nvCxnSpPr>
        <p:spPr>
          <a:xfrm flipV="1">
            <a:off x="6817578" y="5198597"/>
            <a:ext cx="807680" cy="894322"/>
          </a:xfrm>
          <a:prstGeom prst="bentConnector3">
            <a:avLst>
              <a:gd name="adj1" fmla="val 55897"/>
            </a:avLst>
          </a:prstGeom>
          <a:ln>
            <a:solidFill>
              <a:schemeClr val="tx1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5" name="Group 134"/>
          <p:cNvGrpSpPr/>
          <p:nvPr/>
        </p:nvGrpSpPr>
        <p:grpSpPr>
          <a:xfrm>
            <a:off x="4300364" y="6657693"/>
            <a:ext cx="1055860" cy="486534"/>
            <a:chOff x="2043832" y="4793706"/>
            <a:chExt cx="969895" cy="486534"/>
          </a:xfrm>
        </p:grpSpPr>
        <p:sp>
          <p:nvSpPr>
            <p:cNvPr id="157" name="Rectangle 156"/>
            <p:cNvSpPr/>
            <p:nvPr/>
          </p:nvSpPr>
          <p:spPr>
            <a:xfrm>
              <a:off x="2043833" y="4951355"/>
              <a:ext cx="969894" cy="161649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dirty="0">
                  <a:solidFill>
                    <a:schemeClr val="tx1"/>
                  </a:solidFill>
                </a:rPr>
                <a:t>name</a:t>
              </a:r>
              <a:endParaRPr lang="en-GB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2043833" y="4793706"/>
              <a:ext cx="969894" cy="161649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b="1" dirty="0">
                  <a:solidFill>
                    <a:schemeClr val="tx1"/>
                  </a:solidFill>
                </a:rPr>
                <a:t>AspectPointValue</a:t>
              </a:r>
              <a:endParaRPr lang="en-GB" sz="800" b="1" baseline="30000" dirty="0">
                <a:solidFill>
                  <a:schemeClr val="tx1"/>
                </a:solidFill>
              </a:endParaRPr>
            </a:p>
          </p:txBody>
        </p:sp>
        <p:sp>
          <p:nvSpPr>
            <p:cNvPr id="167" name="Rectangle 166"/>
            <p:cNvSpPr/>
            <p:nvPr/>
          </p:nvSpPr>
          <p:spPr>
            <a:xfrm>
              <a:off x="2043832" y="5113004"/>
              <a:ext cx="969894" cy="167236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dirty="0">
                  <a:solidFill>
                    <a:schemeClr val="tx1"/>
                  </a:solidFill>
                </a:rPr>
                <a:t>points</a:t>
              </a:r>
              <a:endParaRPr lang="en-GB" sz="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77" name="Group 276"/>
          <p:cNvGrpSpPr/>
          <p:nvPr/>
        </p:nvGrpSpPr>
        <p:grpSpPr>
          <a:xfrm>
            <a:off x="4170204" y="5777856"/>
            <a:ext cx="144074" cy="691856"/>
            <a:chOff x="4170204" y="5777856"/>
            <a:chExt cx="144074" cy="367817"/>
          </a:xfrm>
        </p:grpSpPr>
        <p:cxnSp>
          <p:nvCxnSpPr>
            <p:cNvPr id="235" name="Straight Connector 234"/>
            <p:cNvCxnSpPr>
              <a:endCxn id="237" idx="0"/>
            </p:cNvCxnSpPr>
            <p:nvPr/>
          </p:nvCxnSpPr>
          <p:spPr>
            <a:xfrm>
              <a:off x="4242241" y="5777856"/>
              <a:ext cx="0" cy="140916"/>
            </a:xfrm>
            <a:prstGeom prst="line">
              <a:avLst/>
            </a:prstGeom>
            <a:ln>
              <a:solidFill>
                <a:schemeClr val="tx1"/>
              </a:solidFill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7" name="Isosceles Triangle 236"/>
            <p:cNvSpPr/>
            <p:nvPr/>
          </p:nvSpPr>
          <p:spPr>
            <a:xfrm>
              <a:off x="4170204" y="5918772"/>
              <a:ext cx="144074" cy="55793"/>
            </a:xfrm>
            <a:prstGeom prst="triangle">
              <a:avLst/>
            </a:prstGeom>
            <a:ln>
              <a:solidFill>
                <a:schemeClr val="tx1"/>
              </a:solidFill>
              <a:tailEnd type="stealth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/>
            </a:p>
          </p:txBody>
        </p:sp>
        <p:cxnSp>
          <p:nvCxnSpPr>
            <p:cNvPr id="172" name="Straight Connector 171"/>
            <p:cNvCxnSpPr/>
            <p:nvPr/>
          </p:nvCxnSpPr>
          <p:spPr>
            <a:xfrm>
              <a:off x="4242241" y="5974565"/>
              <a:ext cx="0" cy="171108"/>
            </a:xfrm>
            <a:prstGeom prst="line">
              <a:avLst/>
            </a:prstGeom>
            <a:ln>
              <a:solidFill>
                <a:schemeClr val="tx1"/>
              </a:solidFill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3" name="Straight Connector 172"/>
          <p:cNvCxnSpPr/>
          <p:nvPr/>
        </p:nvCxnSpPr>
        <p:spPr>
          <a:xfrm>
            <a:off x="2622691" y="6463738"/>
            <a:ext cx="3510857" cy="0"/>
          </a:xfrm>
          <a:prstGeom prst="line">
            <a:avLst/>
          </a:prstGeom>
          <a:ln>
            <a:solidFill>
              <a:schemeClr val="tx1"/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>
            <a:endCxn id="129" idx="0"/>
          </p:cNvCxnSpPr>
          <p:nvPr/>
        </p:nvCxnSpPr>
        <p:spPr>
          <a:xfrm>
            <a:off x="2622691" y="6465713"/>
            <a:ext cx="0" cy="191980"/>
          </a:xfrm>
          <a:prstGeom prst="line">
            <a:avLst/>
          </a:prstGeom>
          <a:ln>
            <a:solidFill>
              <a:schemeClr val="tx1"/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>
            <a:endCxn id="165" idx="0"/>
          </p:cNvCxnSpPr>
          <p:nvPr/>
        </p:nvCxnSpPr>
        <p:spPr>
          <a:xfrm>
            <a:off x="4828294" y="6463738"/>
            <a:ext cx="1" cy="193955"/>
          </a:xfrm>
          <a:prstGeom prst="line">
            <a:avLst/>
          </a:prstGeom>
          <a:ln>
            <a:solidFill>
              <a:schemeClr val="tx1"/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>
            <a:endCxn id="140" idx="0"/>
          </p:cNvCxnSpPr>
          <p:nvPr/>
        </p:nvCxnSpPr>
        <p:spPr>
          <a:xfrm>
            <a:off x="3694476" y="6465713"/>
            <a:ext cx="0" cy="191980"/>
          </a:xfrm>
          <a:prstGeom prst="line">
            <a:avLst/>
          </a:prstGeom>
          <a:ln>
            <a:solidFill>
              <a:schemeClr val="tx1"/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>
            <a:endCxn id="150" idx="0"/>
          </p:cNvCxnSpPr>
          <p:nvPr/>
        </p:nvCxnSpPr>
        <p:spPr>
          <a:xfrm>
            <a:off x="6133548" y="6469712"/>
            <a:ext cx="0" cy="193654"/>
          </a:xfrm>
          <a:prstGeom prst="line">
            <a:avLst/>
          </a:prstGeom>
          <a:ln>
            <a:solidFill>
              <a:schemeClr val="tx1"/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Elbow Connector 270"/>
          <p:cNvCxnSpPr>
            <a:stCxn id="167" idx="3"/>
            <a:endCxn id="150" idx="1"/>
          </p:cNvCxnSpPr>
          <p:nvPr/>
        </p:nvCxnSpPr>
        <p:spPr>
          <a:xfrm flipV="1">
            <a:off x="5356223" y="6744191"/>
            <a:ext cx="292378" cy="316418"/>
          </a:xfrm>
          <a:prstGeom prst="bentConnector3">
            <a:avLst/>
          </a:prstGeom>
          <a:ln>
            <a:solidFill>
              <a:schemeClr val="tx1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/>
          <p:cNvGrpSpPr/>
          <p:nvPr/>
        </p:nvGrpSpPr>
        <p:grpSpPr>
          <a:xfrm>
            <a:off x="3753281" y="2594227"/>
            <a:ext cx="973907" cy="2210232"/>
            <a:chOff x="3753281" y="2594227"/>
            <a:chExt cx="973907" cy="2210232"/>
          </a:xfrm>
        </p:grpSpPr>
        <p:sp>
          <p:nvSpPr>
            <p:cNvPr id="76" name="Rectangle 75"/>
            <p:cNvSpPr/>
            <p:nvPr/>
          </p:nvSpPr>
          <p:spPr>
            <a:xfrm>
              <a:off x="3753670" y="2755876"/>
              <a:ext cx="973132" cy="161649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i="1" dirty="0">
                  <a:solidFill>
                    <a:schemeClr val="tx1"/>
                  </a:solidFill>
                </a:rPr>
                <a:t>id</a:t>
              </a:r>
              <a:endParaRPr lang="en-GB" sz="800" i="1" dirty="0">
                <a:solidFill>
                  <a:schemeClr val="tx1"/>
                </a:solidFill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3753669" y="2915983"/>
              <a:ext cx="973131" cy="157601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i="1" dirty="0">
                  <a:solidFill>
                    <a:schemeClr val="tx1"/>
                  </a:solidFill>
                </a:rPr>
                <a:t>url</a:t>
              </a:r>
              <a:endParaRPr lang="en-GB" sz="800" i="1" dirty="0">
                <a:solidFill>
                  <a:schemeClr val="tx1"/>
                </a:solidFill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3753671" y="3396883"/>
              <a:ext cx="972310" cy="161649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dirty="0">
                  <a:solidFill>
                    <a:schemeClr val="tx1"/>
                  </a:solidFill>
                </a:rPr>
                <a:t>location</a:t>
              </a:r>
              <a:endParaRPr lang="en-GB" sz="800" dirty="0">
                <a:solidFill>
                  <a:schemeClr val="tx1"/>
                </a:solidFill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3754059" y="3553327"/>
              <a:ext cx="971921" cy="161649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dirty="0">
                  <a:solidFill>
                    <a:schemeClr val="tx1"/>
                  </a:solidFill>
                </a:rPr>
                <a:t>observationType</a:t>
              </a:r>
              <a:endParaRPr lang="en-GB" sz="800" dirty="0">
                <a:solidFill>
                  <a:schemeClr val="tx1"/>
                </a:solidFill>
              </a:endParaRP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3754059" y="3712327"/>
              <a:ext cx="971921" cy="162726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dirty="0">
                  <a:solidFill>
                    <a:schemeClr val="tx1"/>
                  </a:solidFill>
                </a:rPr>
                <a:t>startTime</a:t>
              </a:r>
              <a:endParaRPr lang="en-GB" sz="800" dirty="0">
                <a:solidFill>
                  <a:schemeClr val="tx1"/>
                </a:solidFill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3753670" y="2594227"/>
              <a:ext cx="972310" cy="161649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b="1" dirty="0">
                  <a:solidFill>
                    <a:schemeClr val="tx1"/>
                  </a:solidFill>
                </a:rPr>
                <a:t>TimeSeries</a:t>
              </a:r>
              <a:endParaRPr lang="en-GB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3753669" y="4026289"/>
              <a:ext cx="972311" cy="161649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dirty="0">
                  <a:solidFill>
                    <a:schemeClr val="bg1">
                      <a:lumMod val="50000"/>
                    </a:schemeClr>
                  </a:solidFill>
                </a:rPr>
                <a:t>analysisTime</a:t>
              </a:r>
              <a:endParaRPr lang="en-GB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3753669" y="4187938"/>
              <a:ext cx="972311" cy="161649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dirty="0">
                  <a:solidFill>
                    <a:schemeClr val="bg1">
                      <a:lumMod val="50000"/>
                    </a:schemeClr>
                  </a:solidFill>
                </a:rPr>
                <a:t>realization</a:t>
              </a:r>
              <a:endParaRPr lang="en-GB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3753671" y="3875053"/>
              <a:ext cx="972310" cy="151236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dirty="0">
                  <a:solidFill>
                    <a:schemeClr val="tx1"/>
                  </a:solidFill>
                </a:rPr>
                <a:t>endTime</a:t>
              </a:r>
              <a:endParaRPr lang="en-GB" sz="800" dirty="0">
                <a:solidFill>
                  <a:schemeClr val="tx1"/>
                </a:solidFill>
              </a:endParaRP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3753672" y="3235234"/>
              <a:ext cx="972309" cy="161649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dirty="0">
                  <a:solidFill>
                    <a:schemeClr val="tx1"/>
                  </a:solidFill>
                </a:rPr>
                <a:t>source</a:t>
              </a:r>
              <a:endParaRPr lang="en-GB" sz="800" dirty="0">
                <a:solidFill>
                  <a:schemeClr val="tx1"/>
                </a:solidFill>
              </a:endParaRP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3753281" y="3073585"/>
              <a:ext cx="973907" cy="161649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i="1" dirty="0">
                  <a:solidFill>
                    <a:schemeClr val="tx1"/>
                  </a:solidFill>
                </a:rPr>
                <a:t>node</a:t>
              </a:r>
              <a:endParaRPr lang="en-GB" sz="800" i="1" dirty="0">
                <a:solidFill>
                  <a:schemeClr val="tx1"/>
                </a:solidFill>
              </a:endParaRP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3753669" y="4349587"/>
              <a:ext cx="972311" cy="151236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dirty="0">
                  <a:solidFill>
                    <a:schemeClr val="bg1">
                      <a:lumMod val="50000"/>
                    </a:schemeClr>
                  </a:solidFill>
                </a:rPr>
                <a:t>interval</a:t>
              </a:r>
              <a:endParaRPr lang="en-GB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3753281" y="4653223"/>
              <a:ext cx="971922" cy="151236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dirty="0">
                  <a:solidFill>
                    <a:schemeClr val="bg1">
                      <a:lumMod val="50000"/>
                    </a:schemeClr>
                  </a:solidFill>
                </a:rPr>
                <a:t>events[]</a:t>
              </a:r>
              <a:endParaRPr lang="en-GB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97" name="Rectangle 196"/>
            <p:cNvSpPr/>
            <p:nvPr/>
          </p:nvSpPr>
          <p:spPr>
            <a:xfrm>
              <a:off x="3753669" y="4501987"/>
              <a:ext cx="972311" cy="151236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dirty="0">
                  <a:solidFill>
                    <a:schemeClr val="bg1">
                      <a:lumMod val="50000"/>
                    </a:schemeClr>
                  </a:solidFill>
                </a:rPr>
                <a:t>valueType</a:t>
              </a:r>
              <a:endParaRPr lang="en-GB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7972283" y="6781642"/>
            <a:ext cx="1533526" cy="855708"/>
            <a:chOff x="8025623" y="6545422"/>
            <a:chExt cx="1533526" cy="855708"/>
          </a:xfrm>
        </p:grpSpPr>
        <p:sp>
          <p:nvSpPr>
            <p:cNvPr id="225" name="Rectangle 224"/>
            <p:cNvSpPr/>
            <p:nvPr/>
          </p:nvSpPr>
          <p:spPr>
            <a:xfrm>
              <a:off x="8025623" y="6724054"/>
              <a:ext cx="1533526" cy="169269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dirty="0">
                  <a:solidFill>
                    <a:schemeClr val="tx1"/>
                  </a:solidFill>
                </a:rPr>
                <a:t>required</a:t>
              </a:r>
              <a:endParaRPr lang="en-GB" sz="800" dirty="0">
                <a:solidFill>
                  <a:schemeClr val="tx1"/>
                </a:solidFill>
              </a:endParaRPr>
            </a:p>
          </p:txBody>
        </p:sp>
        <p:sp>
          <p:nvSpPr>
            <p:cNvPr id="226" name="Rectangle 225"/>
            <p:cNvSpPr/>
            <p:nvPr/>
          </p:nvSpPr>
          <p:spPr>
            <a:xfrm>
              <a:off x="8025623" y="6893323"/>
              <a:ext cx="1533526" cy="169269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i="1" dirty="0">
                  <a:solidFill>
                    <a:schemeClr val="tx1"/>
                  </a:solidFill>
                </a:rPr>
                <a:t>required, but not for DD-OPER</a:t>
              </a:r>
              <a:endParaRPr lang="en-GB" sz="800" i="1" dirty="0">
                <a:solidFill>
                  <a:schemeClr val="tx1"/>
                </a:solidFill>
              </a:endParaRPr>
            </a:p>
          </p:txBody>
        </p:sp>
        <p:sp>
          <p:nvSpPr>
            <p:cNvPr id="229" name="Rectangle 228"/>
            <p:cNvSpPr/>
            <p:nvPr/>
          </p:nvSpPr>
          <p:spPr>
            <a:xfrm>
              <a:off x="8025623" y="6545422"/>
              <a:ext cx="1533526" cy="17863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b="1" dirty="0">
                  <a:solidFill>
                    <a:schemeClr val="tx1"/>
                  </a:solidFill>
                </a:rPr>
                <a:t>Resource Object. Attributes:</a:t>
              </a:r>
              <a:endParaRPr lang="en-GB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00" name="Rectangle 199"/>
            <p:cNvSpPr/>
            <p:nvPr/>
          </p:nvSpPr>
          <p:spPr>
            <a:xfrm>
              <a:off x="8025623" y="7062592"/>
              <a:ext cx="1533526" cy="169269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dirty="0">
                  <a:solidFill>
                    <a:schemeClr val="bg1">
                      <a:lumMod val="50000"/>
                    </a:schemeClr>
                  </a:solidFill>
                </a:rPr>
                <a:t>optional</a:t>
              </a:r>
              <a:endParaRPr lang="en-GB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01" name="Rectangle 200"/>
            <p:cNvSpPr/>
            <p:nvPr/>
          </p:nvSpPr>
          <p:spPr>
            <a:xfrm>
              <a:off x="8025623" y="7231861"/>
              <a:ext cx="1533526" cy="169269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i="1" dirty="0">
                  <a:solidFill>
                    <a:schemeClr val="bg1">
                      <a:lumMod val="50000"/>
                    </a:schemeClr>
                  </a:solidFill>
                </a:rPr>
                <a:t>optional, used only by DD-OPER</a:t>
              </a:r>
              <a:endParaRPr lang="en-GB" sz="800" i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5661508" y="1884317"/>
            <a:ext cx="1155786" cy="2560585"/>
            <a:chOff x="5661508" y="1884317"/>
            <a:chExt cx="1155786" cy="2560585"/>
          </a:xfrm>
        </p:grpSpPr>
        <p:sp>
          <p:nvSpPr>
            <p:cNvPr id="152" name="Rectangle 151"/>
            <p:cNvSpPr/>
            <p:nvPr/>
          </p:nvSpPr>
          <p:spPr>
            <a:xfrm>
              <a:off x="5810250" y="3798306"/>
              <a:ext cx="1007044" cy="161649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dirty="0">
                  <a:solidFill>
                    <a:schemeClr val="bg1">
                      <a:lumMod val="50000"/>
                    </a:schemeClr>
                  </a:solidFill>
                </a:rPr>
                <a:t>crsName</a:t>
              </a:r>
              <a:endParaRPr lang="en-GB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5810250" y="2841381"/>
              <a:ext cx="1007040" cy="161649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i="1" dirty="0">
                  <a:solidFill>
                    <a:schemeClr val="tx1"/>
                  </a:solidFill>
                </a:rPr>
                <a:t>url</a:t>
              </a:r>
              <a:endParaRPr lang="en-GB" sz="800" i="1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5810250" y="3001489"/>
              <a:ext cx="1007040" cy="156062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i="1" dirty="0">
                  <a:solidFill>
                    <a:schemeClr val="tx1"/>
                  </a:solidFill>
                </a:rPr>
                <a:t>node</a:t>
              </a:r>
              <a:endParaRPr lang="en-GB" sz="800" i="1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5810250" y="3323771"/>
              <a:ext cx="1007040" cy="161649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dirty="0">
                  <a:solidFill>
                    <a:schemeClr val="bg1">
                      <a:lumMod val="50000"/>
                    </a:schemeClr>
                  </a:solidFill>
                </a:rPr>
                <a:t>locationName</a:t>
              </a:r>
              <a:endParaRPr lang="en-GB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5810250" y="3485420"/>
              <a:ext cx="1007040" cy="161649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dirty="0">
                  <a:solidFill>
                    <a:schemeClr val="bg1">
                      <a:lumMod val="50000"/>
                    </a:schemeClr>
                  </a:solidFill>
                </a:rPr>
                <a:t>locationCode</a:t>
              </a:r>
              <a:endParaRPr lang="en-GB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5810251" y="3647069"/>
              <a:ext cx="1007037" cy="151237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dirty="0">
                  <a:solidFill>
                    <a:schemeClr val="bg1">
                      <a:lumMod val="50000"/>
                    </a:schemeClr>
                  </a:solidFill>
                </a:rPr>
                <a:t>referenceLevel</a:t>
              </a:r>
              <a:endParaRPr lang="en-GB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5810251" y="3157552"/>
              <a:ext cx="1007040" cy="166220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i="1" dirty="0">
                  <a:solidFill>
                    <a:schemeClr val="tx1"/>
                  </a:solidFill>
                </a:rPr>
                <a:t>locationId</a:t>
              </a:r>
              <a:endParaRPr lang="en-GB" sz="800" i="1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661510" y="1884317"/>
              <a:ext cx="1155781" cy="161649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b="1" dirty="0">
                  <a:solidFill>
                    <a:schemeClr val="tx1"/>
                  </a:solidFill>
                </a:rPr>
                <a:t>Location</a:t>
              </a:r>
              <a:r>
                <a:rPr lang="en-US" sz="700" dirty="0">
                  <a:solidFill>
                    <a:schemeClr val="tx1"/>
                  </a:solidFill>
                </a:rPr>
                <a:t> (GeoJSON)</a:t>
              </a:r>
              <a:endParaRPr lang="en-GB" sz="800" dirty="0">
                <a:solidFill>
                  <a:schemeClr val="tx1"/>
                </a:solidFill>
              </a:endParaRP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5661508" y="2045966"/>
              <a:ext cx="1155781" cy="161649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dirty="0">
                  <a:solidFill>
                    <a:schemeClr val="tx1"/>
                  </a:solidFill>
                </a:rPr>
                <a:t>type: </a:t>
              </a:r>
              <a:r>
                <a:rPr lang="en-US" sz="700" dirty="0">
                  <a:solidFill>
                    <a:schemeClr val="tx1"/>
                  </a:solidFill>
                </a:rPr>
                <a:t>Feature</a:t>
              </a:r>
              <a:endParaRPr lang="en-GB" sz="800" dirty="0">
                <a:solidFill>
                  <a:schemeClr val="tx1"/>
                </a:solidFill>
              </a:endParaRPr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5661508" y="2206074"/>
              <a:ext cx="1155781" cy="156062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dirty="0">
                  <a:solidFill>
                    <a:schemeClr val="tx1"/>
                  </a:solidFill>
                </a:rPr>
                <a:t>geometry</a:t>
              </a:r>
              <a:endParaRPr lang="en-GB" sz="700" dirty="0">
                <a:solidFill>
                  <a:schemeClr val="tx1"/>
                </a:solidFill>
              </a:endParaRP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5661513" y="2680056"/>
              <a:ext cx="1155778" cy="161649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dirty="0">
                  <a:solidFill>
                    <a:schemeClr val="tx1"/>
                  </a:solidFill>
                </a:rPr>
                <a:t>properties:</a:t>
              </a:r>
              <a:endParaRPr lang="en-GB" sz="800" dirty="0">
                <a:solidFill>
                  <a:schemeClr val="tx1"/>
                </a:solidFill>
              </a:endParaRPr>
            </a:p>
          </p:txBody>
        </p:sp>
        <p:sp>
          <p:nvSpPr>
            <p:cNvPr id="190" name="Rectangle 189"/>
            <p:cNvSpPr/>
            <p:nvPr/>
          </p:nvSpPr>
          <p:spPr>
            <a:xfrm>
              <a:off x="5810250" y="2362136"/>
              <a:ext cx="1007041" cy="161649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dirty="0">
                  <a:solidFill>
                    <a:schemeClr val="tx1"/>
                  </a:solidFill>
                </a:rPr>
                <a:t>type:  </a:t>
              </a:r>
              <a:r>
                <a:rPr lang="en-US" sz="700" dirty="0">
                  <a:solidFill>
                    <a:schemeClr val="tx1"/>
                  </a:solidFill>
                </a:rPr>
                <a:t>(Multi)Point</a:t>
              </a:r>
              <a:endParaRPr lang="en-GB" sz="700" dirty="0">
                <a:solidFill>
                  <a:schemeClr val="tx1"/>
                </a:solidFill>
              </a:endParaRPr>
            </a:p>
          </p:txBody>
        </p:sp>
        <p:sp>
          <p:nvSpPr>
            <p:cNvPr id="191" name="Rectangle 190"/>
            <p:cNvSpPr/>
            <p:nvPr/>
          </p:nvSpPr>
          <p:spPr>
            <a:xfrm>
              <a:off x="5810250" y="2523785"/>
              <a:ext cx="1007041" cy="156062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dirty="0">
                  <a:solidFill>
                    <a:schemeClr val="tx1"/>
                  </a:solidFill>
                </a:rPr>
                <a:t>coordinates</a:t>
              </a:r>
              <a:endParaRPr lang="en-GB" sz="800" dirty="0">
                <a:solidFill>
                  <a:schemeClr val="tx1"/>
                </a:solidFill>
              </a:endParaRPr>
            </a:p>
          </p:txBody>
        </p:sp>
        <p:sp>
          <p:nvSpPr>
            <p:cNvPr id="288" name="Rectangle 287"/>
            <p:cNvSpPr/>
            <p:nvPr/>
          </p:nvSpPr>
          <p:spPr>
            <a:xfrm>
              <a:off x="5810251" y="3959955"/>
              <a:ext cx="1007037" cy="161649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i="1" dirty="0">
                  <a:solidFill>
                    <a:schemeClr val="bg1">
                      <a:lumMod val="50000"/>
                    </a:schemeClr>
                  </a:solidFill>
                </a:rPr>
                <a:t>locationNameSpace</a:t>
              </a:r>
              <a:endParaRPr lang="en-GB" sz="800" i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89" name="Rectangle 288"/>
            <p:cNvSpPr/>
            <p:nvPr/>
          </p:nvSpPr>
          <p:spPr>
            <a:xfrm>
              <a:off x="5810563" y="4121604"/>
              <a:ext cx="1006725" cy="161649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i="1" dirty="0">
                  <a:solidFill>
                    <a:schemeClr val="bg1">
                      <a:lumMod val="50000"/>
                    </a:schemeClr>
                  </a:solidFill>
                </a:rPr>
                <a:t>displayName(…)</a:t>
              </a:r>
              <a:endParaRPr lang="en-GB" sz="800" i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90" name="Rectangle 289"/>
            <p:cNvSpPr/>
            <p:nvPr/>
          </p:nvSpPr>
          <p:spPr>
            <a:xfrm>
              <a:off x="5810251" y="4283253"/>
              <a:ext cx="1007037" cy="161649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i="1" dirty="0">
                  <a:solidFill>
                    <a:schemeClr val="bg1">
                      <a:lumMod val="50000"/>
                    </a:schemeClr>
                  </a:solidFill>
                </a:rPr>
                <a:t>parentName</a:t>
              </a:r>
              <a:endParaRPr lang="en-GB" sz="800" i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291" name="Rectangle 290"/>
          <p:cNvSpPr/>
          <p:nvPr/>
        </p:nvSpPr>
        <p:spPr>
          <a:xfrm>
            <a:off x="5717244" y="6171929"/>
            <a:ext cx="1100334" cy="158021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i="1" dirty="0">
                <a:solidFill>
                  <a:schemeClr val="bg1">
                    <a:lumMod val="50000"/>
                  </a:schemeClr>
                </a:solidFill>
              </a:rPr>
              <a:t>quantityName</a:t>
            </a:r>
            <a:endParaRPr lang="en-GB" sz="8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7E71169-C922-4026-9823-3B0C28418B71}"/>
              </a:ext>
            </a:extLst>
          </p:cNvPr>
          <p:cNvSpPr txBox="1"/>
          <p:nvPr/>
        </p:nvSpPr>
        <p:spPr>
          <a:xfrm>
            <a:off x="2778369" y="973015"/>
            <a:ext cx="508620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OLD: Original mixed DD-API/DD-OPER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120923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solidFill>
            <a:schemeClr val="tx1">
              <a:lumMod val="50000"/>
              <a:lumOff val="50000"/>
            </a:schemeClr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1145</TotalTime>
  <Words>359</Words>
  <Application>Microsoft Office PowerPoint</Application>
  <PresentationFormat>A3 Paper (297x420 mm)</PresentationFormat>
  <Paragraphs>257</Paragraphs>
  <Slides>3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</vt:vector>
  </TitlesOfParts>
  <Company>Stichting Deltares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Stef Hummel</dc:creator>
  <cp:lastModifiedBy>Stef Hummel</cp:lastModifiedBy>
  <cp:revision>119</cp:revision>
  <dcterms:created xsi:type="dcterms:W3CDTF">2017-07-31T08:45:10Z</dcterms:created>
  <dcterms:modified xsi:type="dcterms:W3CDTF">2020-11-08T07:45:30Z</dcterms:modified>
</cp:coreProperties>
</file>