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59" r:id="rId4"/>
    <p:sldId id="257" r:id="rId5"/>
    <p:sldId id="261" r:id="rId6"/>
    <p:sldId id="258" r:id="rId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0820E-4063-4581-880A-964F27389D41}" type="datetimeFigureOut">
              <a:rPr lang="de-DE" smtClean="0"/>
              <a:pPr/>
              <a:t>22.10.2022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033B0-24A0-4F17-9A33-40BF062255E5}"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296033B0-24A0-4F17-9A33-40BF062255E5}"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571425C-D02E-4667-9689-F08CC72ED204}" type="datetime1">
              <a:rPr lang="de-DE" smtClean="0"/>
              <a:pPr/>
              <a:t>22.10.2022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369F85E-05DE-42F8-A78B-6E6C53C392CE}" type="datetime1">
              <a:rPr lang="de-DE" smtClean="0"/>
              <a:pPr/>
              <a:t>22.10.2022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73F7027-E856-442C-B942-D7C7B09D0E38}" type="datetime1">
              <a:rPr lang="de-DE" smtClean="0"/>
              <a:pPr/>
              <a:t>22.10.2022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D1C4AA-E96D-4D6B-A46E-6D06B1FCB671}" type="datetime1">
              <a:rPr lang="de-DE" smtClean="0"/>
              <a:pPr/>
              <a:t>22.10.2022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B9EE4C3D-1865-4610-82D7-4058E70875B5}" type="datetime1">
              <a:rPr lang="de-DE" smtClean="0"/>
              <a:pPr/>
              <a:t>22.10.2022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D7FE1B4-6493-4CEE-9725-89350A988EBB}" type="datetime1">
              <a:rPr lang="de-DE" smtClean="0"/>
              <a:pPr/>
              <a:t>22.10.2022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36B9685-6BE7-4F1F-8772-55DE0F7FE98B}" type="datetime1">
              <a:rPr lang="de-DE" smtClean="0"/>
              <a:pPr/>
              <a:t>22.10.2022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D592134-F5E0-4A7A-9637-BF0242762DDB}" type="datetime1">
              <a:rPr lang="de-DE" smtClean="0"/>
              <a:pPr/>
              <a:t>22.10.2022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F9259DB-AD4A-487E-B924-953612E862BA}" type="datetime1">
              <a:rPr lang="de-DE" smtClean="0"/>
              <a:pPr/>
              <a:t>22.10.2022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840EFDB8-1FB7-4102-98C4-D3992B5EC686}" type="datetime1">
              <a:rPr lang="de-DE" smtClean="0"/>
              <a:pPr/>
              <a:t>22.10.2022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6E938364-EDEB-4714-AE4D-175C9D93588C}" type="datetime1">
              <a:rPr lang="de-DE" smtClean="0"/>
              <a:pPr/>
              <a:t>22.10.2022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2DCEE66-5022-47F7-996A-2E9952E1ED39}"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D86C5-A400-4691-A3CE-02160E6BEFE5}" type="datetime1">
              <a:rPr lang="de-DE" smtClean="0"/>
              <a:pPr/>
              <a:t>22.10.2022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CEE66-5022-47F7-996A-2E9952E1ED39}"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hyperlink" Target="https://www.youtube.com/watch?v=LgbYKuIH128" TargetMode="External"/><Relationship Id="rId4" Type="http://schemas.openxmlformats.org/officeDocument/2006/relationships/hyperlink" Target="https://www.youtube.com/watch?v=ryVob3PGJ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95536" y="2924944"/>
            <a:ext cx="8134672" cy="1683618"/>
          </a:xfrm>
        </p:spPr>
        <p:txBody>
          <a:bodyPr>
            <a:noAutofit/>
          </a:bodyPr>
          <a:lstStyle/>
          <a:p>
            <a:pPr algn="l"/>
            <a:r>
              <a:rPr lang="de-DE" sz="2400" dirty="0" smtClean="0"/>
              <a:t/>
            </a:r>
            <a:br>
              <a:rPr lang="de-DE" sz="2400" dirty="0" smtClean="0"/>
            </a:br>
            <a:endParaRPr lang="de-DE" sz="2400" dirty="0"/>
          </a:p>
        </p:txBody>
      </p:sp>
      <p:sp>
        <p:nvSpPr>
          <p:cNvPr id="4" name="Rechteck 3"/>
          <p:cNvSpPr/>
          <p:nvPr/>
        </p:nvSpPr>
        <p:spPr>
          <a:xfrm>
            <a:off x="323528" y="332656"/>
            <a:ext cx="8136904" cy="1569660"/>
          </a:xfrm>
          <a:prstGeom prst="rect">
            <a:avLst/>
          </a:prstGeom>
        </p:spPr>
        <p:txBody>
          <a:bodyPr wrap="square">
            <a:spAutoFit/>
          </a:bodyPr>
          <a:lstStyle/>
          <a:p>
            <a:pPr lvl="0"/>
            <a:r>
              <a:rPr lang="de-DE" sz="2400" u="sng" dirty="0" smtClean="0">
                <a:solidFill>
                  <a:srgbClr val="FF0000"/>
                </a:solidFill>
                <a:latin typeface="Arial" pitchFamily="34" charset="0"/>
                <a:cs typeface="Arial" pitchFamily="34" charset="0"/>
              </a:rPr>
              <a:t>„Open Data-</a:t>
            </a:r>
          </a:p>
          <a:p>
            <a:pPr lvl="0"/>
            <a:r>
              <a:rPr lang="de-DE" sz="2400" u="sng" dirty="0" smtClean="0">
                <a:solidFill>
                  <a:srgbClr val="FF0000"/>
                </a:solidFill>
                <a:latin typeface="Arial" pitchFamily="34" charset="0"/>
                <a:cs typeface="Arial" pitchFamily="34" charset="0"/>
              </a:rPr>
              <a:t> Anwendung in unserer Region</a:t>
            </a:r>
          </a:p>
          <a:p>
            <a:pPr lvl="0"/>
            <a:r>
              <a:rPr lang="de-DE" sz="2400" dirty="0">
                <a:solidFill>
                  <a:srgbClr val="FF0000"/>
                </a:solidFill>
                <a:latin typeface="Arial" pitchFamily="34" charset="0"/>
                <a:cs typeface="Arial" pitchFamily="34" charset="0"/>
              </a:rPr>
              <a:t>u</a:t>
            </a:r>
            <a:r>
              <a:rPr lang="de-DE" sz="2400" dirty="0" smtClean="0">
                <a:solidFill>
                  <a:srgbClr val="FF0000"/>
                </a:solidFill>
                <a:latin typeface="Arial" pitchFamily="34" charset="0"/>
                <a:cs typeface="Arial" pitchFamily="34" charset="0"/>
              </a:rPr>
              <a:t>nd Kommune (Görlitz)</a:t>
            </a:r>
          </a:p>
          <a:p>
            <a:pPr lvl="0"/>
            <a:r>
              <a:rPr lang="de-DE" sz="2400" dirty="0" err="1" smtClean="0">
                <a:solidFill>
                  <a:srgbClr val="FF0000"/>
                </a:solidFill>
                <a:latin typeface="Arial" pitchFamily="34" charset="0"/>
                <a:cs typeface="Arial" pitchFamily="34" charset="0"/>
              </a:rPr>
              <a:t>Challange</a:t>
            </a:r>
            <a:r>
              <a:rPr lang="de-DE" sz="2400" dirty="0" smtClean="0">
                <a:solidFill>
                  <a:srgbClr val="FF0000"/>
                </a:solidFill>
                <a:latin typeface="Arial" pitchFamily="34" charset="0"/>
                <a:cs typeface="Arial" pitchFamily="34" charset="0"/>
              </a:rPr>
              <a:t> des </a:t>
            </a:r>
            <a:r>
              <a:rPr lang="de-DE" sz="2400" dirty="0" err="1" smtClean="0">
                <a:solidFill>
                  <a:srgbClr val="FF0000"/>
                </a:solidFill>
                <a:latin typeface="Arial" pitchFamily="34" charset="0"/>
                <a:cs typeface="Arial" pitchFamily="34" charset="0"/>
              </a:rPr>
              <a:t>Hackathon</a:t>
            </a:r>
            <a:r>
              <a:rPr lang="de-DE" sz="2400" dirty="0" smtClean="0">
                <a:solidFill>
                  <a:srgbClr val="FF0000"/>
                </a:solidFill>
                <a:latin typeface="Arial" pitchFamily="34" charset="0"/>
                <a:cs typeface="Arial" pitchFamily="34" charset="0"/>
              </a:rPr>
              <a:t> </a:t>
            </a:r>
            <a:r>
              <a:rPr lang="de-DE" sz="2400" dirty="0" smtClean="0">
                <a:solidFill>
                  <a:srgbClr val="FF0000"/>
                </a:solidFill>
                <a:latin typeface="Arial" pitchFamily="34" charset="0"/>
                <a:cs typeface="Arial" pitchFamily="34" charset="0"/>
              </a:rPr>
              <a:t>21.-23.10.2022</a:t>
            </a:r>
          </a:p>
        </p:txBody>
      </p:sp>
      <p:sp>
        <p:nvSpPr>
          <p:cNvPr id="5" name="Rechteck 4"/>
          <p:cNvSpPr/>
          <p:nvPr/>
        </p:nvSpPr>
        <p:spPr>
          <a:xfrm>
            <a:off x="827584" y="2132856"/>
            <a:ext cx="7704856" cy="5109091"/>
          </a:xfrm>
          <a:prstGeom prst="rect">
            <a:avLst/>
          </a:prstGeom>
        </p:spPr>
        <p:txBody>
          <a:bodyPr wrap="square">
            <a:spAutoFit/>
          </a:bodyPr>
          <a:lstStyle/>
          <a:p>
            <a:r>
              <a:rPr lang="de-DE" i="1" u="sng" dirty="0" smtClean="0"/>
              <a:t>Aus der Ausschreibung zum </a:t>
            </a:r>
            <a:r>
              <a:rPr lang="de-DE" i="1" u="sng" dirty="0" err="1" smtClean="0"/>
              <a:t>Hackathon</a:t>
            </a:r>
            <a:r>
              <a:rPr lang="de-DE" i="1" u="sng" dirty="0" smtClean="0"/>
              <a:t>:</a:t>
            </a:r>
          </a:p>
          <a:p>
            <a:pPr marL="228600" indent="-228600"/>
            <a:r>
              <a:rPr lang="de-DE" sz="2000" dirty="0" smtClean="0"/>
              <a:t>„In vielen Städten in Deutschland und weltweit ist </a:t>
            </a:r>
            <a:r>
              <a:rPr lang="de-DE" sz="2000" dirty="0" err="1" smtClean="0"/>
              <a:t>OpenData</a:t>
            </a:r>
            <a:r>
              <a:rPr lang="de-DE" sz="2000" dirty="0" smtClean="0"/>
              <a:t> bereits ein großes Thema - leider bisher noch nicht in Görlitz und der Oberlausitz. </a:t>
            </a:r>
          </a:p>
          <a:p>
            <a:pPr marL="228600" indent="-228600"/>
            <a:r>
              <a:rPr lang="de-DE" sz="2000" dirty="0"/>
              <a:t>	</a:t>
            </a:r>
            <a:r>
              <a:rPr lang="de-DE" sz="2000" dirty="0" smtClean="0"/>
              <a:t>	Uns geht es bei der Challenge …darum, die </a:t>
            </a:r>
            <a:r>
              <a:rPr lang="de-DE" sz="2000" dirty="0" err="1" smtClean="0"/>
              <a:t>Potenziale</a:t>
            </a:r>
            <a:r>
              <a:rPr lang="de-DE" sz="2000" dirty="0" smtClean="0"/>
              <a:t> in der 	Region aufzuzeigen und …..sichtbar zu machen, was alles 	möglich wäre, </a:t>
            </a:r>
            <a:r>
              <a:rPr lang="de-DE" sz="2000" u="sng" dirty="0" smtClean="0"/>
              <a:t>wenn entsprechende Daten verfügbar wären.“</a:t>
            </a:r>
          </a:p>
          <a:p>
            <a:pPr marL="228600" indent="-228600"/>
            <a:endParaRPr lang="de-DE" sz="2000" dirty="0" smtClean="0"/>
          </a:p>
          <a:p>
            <a:pPr marL="228600" indent="-228600"/>
            <a:r>
              <a:rPr lang="de-DE" sz="2000" dirty="0" smtClean="0"/>
              <a:t>„</a:t>
            </a:r>
            <a:r>
              <a:rPr lang="de-DE" sz="2000" u="sng" dirty="0" smtClean="0"/>
              <a:t>In dieser Challenge geht es darum, Open Data zu erschließen, zu nutzen und dazu beizutragen, deren Wichtigkeit für künftiges </a:t>
            </a:r>
            <a:r>
              <a:rPr lang="de-DE" sz="2000" u="sng" dirty="0" err="1" smtClean="0"/>
              <a:t>Innovationspotenzial</a:t>
            </a:r>
            <a:r>
              <a:rPr lang="de-DE" sz="2000" u="sng" dirty="0" smtClean="0"/>
              <a:t> hervorzuheben. </a:t>
            </a:r>
          </a:p>
          <a:p>
            <a:pPr marL="228600" indent="-228600"/>
            <a:r>
              <a:rPr lang="de-DE" sz="2000" dirty="0"/>
              <a:t>	</a:t>
            </a:r>
            <a:r>
              <a:rPr lang="de-DE" sz="2000" dirty="0" smtClean="0"/>
              <a:t>Es sollen Anwendungen konzipiert, Bedarfe ermittelt, Schwachstellen aufgedeckt werden.</a:t>
            </a:r>
          </a:p>
          <a:p>
            <a:pPr marL="228600" indent="-228600"/>
            <a:r>
              <a:rPr lang="de-DE" sz="2000" b="1" u="sng" dirty="0" smtClean="0">
                <a:solidFill>
                  <a:srgbClr val="FF0000"/>
                </a:solidFill>
              </a:rPr>
              <a:t>Eine Anwendung: </a:t>
            </a:r>
          </a:p>
          <a:p>
            <a:pPr marL="228600" indent="-228600"/>
            <a:r>
              <a:rPr lang="de-DE" sz="2000" u="sng" dirty="0" smtClean="0">
                <a:solidFill>
                  <a:srgbClr val="FF0000"/>
                </a:solidFill>
              </a:rPr>
              <a:t>Exchange Formate (unterstützt durch Open Data der Kommune)</a:t>
            </a:r>
          </a:p>
          <a:p>
            <a:pPr marL="228600" indent="-228600"/>
            <a:endParaRPr lang="de-DE" sz="2400" dirty="0"/>
          </a:p>
          <a:p>
            <a:pPr marL="228600" indent="-228600"/>
            <a:endParaRPr lang="de-DE" sz="2400" dirty="0"/>
          </a:p>
        </p:txBody>
      </p:sp>
      <p:sp>
        <p:nvSpPr>
          <p:cNvPr id="6" name="Foliennummernplatzhalter 5"/>
          <p:cNvSpPr>
            <a:spLocks noGrp="1"/>
          </p:cNvSpPr>
          <p:nvPr>
            <p:ph type="sldNum" sz="quarter" idx="12"/>
          </p:nvPr>
        </p:nvSpPr>
        <p:spPr/>
        <p:txBody>
          <a:bodyPr/>
          <a:lstStyle/>
          <a:p>
            <a:fld id="{D2DCEE66-5022-47F7-996A-2E9952E1ED39}" type="slidenum">
              <a:rPr lang="de-DE" smtClean="0"/>
              <a:pPr/>
              <a:t>1</a:t>
            </a:fld>
            <a:endParaRPr lang="de-DE"/>
          </a:p>
        </p:txBody>
      </p:sp>
      <p:sp>
        <p:nvSpPr>
          <p:cNvPr id="7" name="Textfeld 6"/>
          <p:cNvSpPr txBox="1"/>
          <p:nvPr/>
        </p:nvSpPr>
        <p:spPr>
          <a:xfrm>
            <a:off x="107504" y="6453336"/>
            <a:ext cx="3240360" cy="307777"/>
          </a:xfrm>
          <a:prstGeom prst="rect">
            <a:avLst/>
          </a:prstGeom>
          <a:noFill/>
        </p:spPr>
        <p:txBody>
          <a:bodyPr wrap="square" rtlCol="0">
            <a:spAutoFit/>
          </a:bodyPr>
          <a:lstStyle/>
          <a:p>
            <a:r>
              <a:rPr lang="de-DE" sz="1400" dirty="0" smtClean="0">
                <a:solidFill>
                  <a:schemeClr val="accent1">
                    <a:lumMod val="50000"/>
                  </a:schemeClr>
                </a:solidFill>
                <a:latin typeface="Arial" pitchFamily="34" charset="0"/>
                <a:cs typeface="Arial" pitchFamily="34" charset="0"/>
              </a:rPr>
              <a:t>Gabriele Schönfelder, 2022-10-22</a:t>
            </a:r>
            <a:endParaRPr lang="de-DE" sz="1400" dirty="0">
              <a:solidFill>
                <a:schemeClr val="accent1">
                  <a:lumMod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95536" y="2924944"/>
            <a:ext cx="8134672" cy="1683618"/>
          </a:xfrm>
        </p:spPr>
        <p:txBody>
          <a:bodyPr>
            <a:noAutofit/>
          </a:bodyPr>
          <a:lstStyle/>
          <a:p>
            <a:pPr algn="l"/>
            <a:r>
              <a:rPr lang="de-DE" sz="2400" dirty="0" smtClean="0"/>
              <a:t/>
            </a:r>
            <a:br>
              <a:rPr lang="de-DE" sz="2400" dirty="0" smtClean="0"/>
            </a:br>
            <a:endParaRPr lang="de-DE" sz="2400" dirty="0"/>
          </a:p>
        </p:txBody>
      </p:sp>
      <p:sp>
        <p:nvSpPr>
          <p:cNvPr id="4" name="Rechteck 3"/>
          <p:cNvSpPr/>
          <p:nvPr/>
        </p:nvSpPr>
        <p:spPr>
          <a:xfrm>
            <a:off x="323528" y="332656"/>
            <a:ext cx="8136904" cy="1569660"/>
          </a:xfrm>
          <a:prstGeom prst="rect">
            <a:avLst/>
          </a:prstGeom>
        </p:spPr>
        <p:txBody>
          <a:bodyPr wrap="square">
            <a:spAutoFit/>
          </a:bodyPr>
          <a:lstStyle/>
          <a:p>
            <a:pPr lvl="0"/>
            <a:r>
              <a:rPr lang="de-DE" sz="2400" u="sng" dirty="0" smtClean="0">
                <a:solidFill>
                  <a:srgbClr val="FF0000"/>
                </a:solidFill>
                <a:latin typeface="Arial" pitchFamily="34" charset="0"/>
                <a:cs typeface="Arial" pitchFamily="34" charset="0"/>
              </a:rPr>
              <a:t>„Open Data-</a:t>
            </a:r>
          </a:p>
          <a:p>
            <a:pPr lvl="0"/>
            <a:r>
              <a:rPr lang="de-DE" sz="2400" u="sng" dirty="0" smtClean="0">
                <a:solidFill>
                  <a:srgbClr val="FF0000"/>
                </a:solidFill>
                <a:latin typeface="Arial" pitchFamily="34" charset="0"/>
                <a:cs typeface="Arial" pitchFamily="34" charset="0"/>
              </a:rPr>
              <a:t> Anwendung in unserer Region</a:t>
            </a:r>
          </a:p>
          <a:p>
            <a:pPr lvl="0"/>
            <a:r>
              <a:rPr lang="de-DE" sz="2400" dirty="0">
                <a:solidFill>
                  <a:srgbClr val="FF0000"/>
                </a:solidFill>
                <a:latin typeface="Arial" pitchFamily="34" charset="0"/>
                <a:cs typeface="Arial" pitchFamily="34" charset="0"/>
              </a:rPr>
              <a:t>u</a:t>
            </a:r>
            <a:r>
              <a:rPr lang="de-DE" sz="2400" dirty="0" smtClean="0">
                <a:solidFill>
                  <a:srgbClr val="FF0000"/>
                </a:solidFill>
                <a:latin typeface="Arial" pitchFamily="34" charset="0"/>
                <a:cs typeface="Arial" pitchFamily="34" charset="0"/>
              </a:rPr>
              <a:t>nd Kommune (Görlitz)</a:t>
            </a:r>
          </a:p>
          <a:p>
            <a:pPr lvl="0"/>
            <a:r>
              <a:rPr lang="de-DE" sz="2400" dirty="0" err="1" smtClean="0">
                <a:solidFill>
                  <a:srgbClr val="FF0000"/>
                </a:solidFill>
                <a:latin typeface="Arial" pitchFamily="34" charset="0"/>
                <a:cs typeface="Arial" pitchFamily="34" charset="0"/>
              </a:rPr>
              <a:t>Challange</a:t>
            </a:r>
            <a:r>
              <a:rPr lang="de-DE" sz="2400" dirty="0" smtClean="0">
                <a:solidFill>
                  <a:srgbClr val="FF0000"/>
                </a:solidFill>
                <a:latin typeface="Arial" pitchFamily="34" charset="0"/>
                <a:cs typeface="Arial" pitchFamily="34" charset="0"/>
              </a:rPr>
              <a:t> des </a:t>
            </a:r>
            <a:r>
              <a:rPr lang="de-DE" sz="2400" dirty="0" err="1" smtClean="0">
                <a:solidFill>
                  <a:srgbClr val="FF0000"/>
                </a:solidFill>
                <a:latin typeface="Arial" pitchFamily="34" charset="0"/>
                <a:cs typeface="Arial" pitchFamily="34" charset="0"/>
              </a:rPr>
              <a:t>Hackathon</a:t>
            </a:r>
            <a:r>
              <a:rPr lang="de-DE" sz="2400" dirty="0" smtClean="0">
                <a:solidFill>
                  <a:srgbClr val="FF0000"/>
                </a:solidFill>
                <a:latin typeface="Arial" pitchFamily="34" charset="0"/>
                <a:cs typeface="Arial" pitchFamily="34" charset="0"/>
              </a:rPr>
              <a:t> </a:t>
            </a:r>
            <a:r>
              <a:rPr lang="de-DE" sz="2400" dirty="0" smtClean="0">
                <a:solidFill>
                  <a:srgbClr val="FF0000"/>
                </a:solidFill>
                <a:latin typeface="Arial" pitchFamily="34" charset="0"/>
                <a:cs typeface="Arial" pitchFamily="34" charset="0"/>
              </a:rPr>
              <a:t>21.-23.10.2022</a:t>
            </a:r>
          </a:p>
        </p:txBody>
      </p:sp>
      <p:sp>
        <p:nvSpPr>
          <p:cNvPr id="5" name="Rechteck 4"/>
          <p:cNvSpPr/>
          <p:nvPr/>
        </p:nvSpPr>
        <p:spPr>
          <a:xfrm>
            <a:off x="827584" y="1916832"/>
            <a:ext cx="7704856" cy="5062924"/>
          </a:xfrm>
          <a:prstGeom prst="rect">
            <a:avLst/>
          </a:prstGeom>
        </p:spPr>
        <p:txBody>
          <a:bodyPr wrap="square">
            <a:spAutoFit/>
          </a:bodyPr>
          <a:lstStyle/>
          <a:p>
            <a:r>
              <a:rPr lang="de-DE" i="1" dirty="0" smtClean="0"/>
              <a:t>(Rahmung 1)</a:t>
            </a:r>
          </a:p>
          <a:p>
            <a:r>
              <a:rPr lang="de-DE" sz="2000" i="1" dirty="0" smtClean="0"/>
              <a:t>„Die </a:t>
            </a:r>
            <a:r>
              <a:rPr lang="de-DE" sz="2000" i="1" dirty="0"/>
              <a:t>Kommune von morgen ist offen für das Informationsbedürfnis der Gesellschaft. </a:t>
            </a:r>
            <a:endParaRPr lang="de-DE" sz="2000" i="1" dirty="0" smtClean="0"/>
          </a:p>
          <a:p>
            <a:r>
              <a:rPr lang="de-DE" sz="2000" i="1" dirty="0" smtClean="0"/>
              <a:t>…für…Meinungsbildung </a:t>
            </a:r>
            <a:r>
              <a:rPr lang="de-DE" sz="2000" i="1" dirty="0"/>
              <a:t>und </a:t>
            </a:r>
            <a:r>
              <a:rPr lang="de-DE" sz="2000" i="1" dirty="0" smtClean="0"/>
              <a:t>Mitgestaltung… </a:t>
            </a:r>
            <a:r>
              <a:rPr lang="de-DE" sz="2000" i="1" dirty="0"/>
              <a:t>stehen Informationen, Daten und Wissen umfassend und selbstverständlich für alle </a:t>
            </a:r>
            <a:r>
              <a:rPr lang="de-DE" sz="2000" i="1" dirty="0" smtClean="0"/>
              <a:t>bereit“.(1)</a:t>
            </a:r>
          </a:p>
          <a:p>
            <a:endParaRPr lang="de-DE" sz="2000" i="1" dirty="0"/>
          </a:p>
          <a:p>
            <a:r>
              <a:rPr lang="de-DE" sz="2000" i="1" dirty="0" smtClean="0"/>
              <a:t>„</a:t>
            </a:r>
            <a:r>
              <a:rPr lang="de-DE" sz="2000" i="1" dirty="0"/>
              <a:t>Damit dies gelingt, sind alle Komponenten und Systeme kommunaler Informationstechnik </a:t>
            </a:r>
            <a:r>
              <a:rPr lang="de-DE" sz="2000" i="1" u="sng" dirty="0"/>
              <a:t>interoperabel gestaltet. </a:t>
            </a:r>
            <a:endParaRPr lang="de-DE" sz="2000" i="1" u="sng" dirty="0" smtClean="0"/>
          </a:p>
          <a:p>
            <a:r>
              <a:rPr lang="de-DE" sz="2000" i="1" u="sng" dirty="0" smtClean="0"/>
              <a:t>Open Data: </a:t>
            </a:r>
            <a:r>
              <a:rPr lang="de-DE" sz="2000" i="1" dirty="0" smtClean="0"/>
              <a:t>„Offene </a:t>
            </a:r>
            <a:r>
              <a:rPr lang="de-DE" sz="2000" i="1" dirty="0"/>
              <a:t>Daten, strikte Standards, offene Schnittstellen, Algorithmen und Lösungen – durchgesetzt durch Qualitätsvorgaben an die </a:t>
            </a:r>
            <a:r>
              <a:rPr lang="de-DE" sz="2000" i="1" dirty="0" err="1"/>
              <a:t>IT</a:t>
            </a:r>
            <a:r>
              <a:rPr lang="de-DE" sz="2000" i="1" dirty="0"/>
              <a:t>-Wirtschaft – ermöglichen eine lückenlose, sichere und wirtschaftliche digitale Zusammenarbeit</a:t>
            </a:r>
            <a:r>
              <a:rPr lang="de-DE" sz="2000" i="1" dirty="0" smtClean="0"/>
              <a:t>.„ </a:t>
            </a:r>
            <a:r>
              <a:rPr lang="de-DE" sz="2000" i="1" dirty="0" smtClean="0"/>
              <a:t>(2)</a:t>
            </a:r>
          </a:p>
          <a:p>
            <a:r>
              <a:rPr lang="de-DE" sz="2000" i="1" dirty="0" smtClean="0"/>
              <a:t>… die Kommune ist </a:t>
            </a:r>
            <a:r>
              <a:rPr lang="de-DE" sz="2000" i="1" dirty="0"/>
              <a:t>offen für neue Verfahrensweisen und Kommunikationswege. </a:t>
            </a:r>
            <a:endParaRPr lang="de-DE" i="1" dirty="0" smtClean="0"/>
          </a:p>
          <a:p>
            <a:r>
              <a:rPr lang="de-DE" sz="1200" i="1" dirty="0" smtClean="0"/>
              <a:t>In:</a:t>
            </a:r>
          </a:p>
          <a:p>
            <a:pPr marL="228600" indent="-228600">
              <a:buAutoNum type="arabicParenBoth"/>
            </a:pPr>
            <a:r>
              <a:rPr lang="de-DE" sz="1100" i="1" dirty="0" err="1" smtClean="0"/>
              <a:t>BMI</a:t>
            </a:r>
            <a:r>
              <a:rPr lang="de-DE" sz="1100" i="1" dirty="0" smtClean="0"/>
              <a:t>, 09/</a:t>
            </a:r>
            <a:r>
              <a:rPr lang="de-DE" sz="1100" i="1" dirty="0" err="1" smtClean="0"/>
              <a:t>2019,Open</a:t>
            </a:r>
            <a:r>
              <a:rPr lang="de-DE" sz="1100" i="1" dirty="0" smtClean="0"/>
              <a:t> Data in Kommunen, Gebrauchsanleitung für eine Utopie , S. 14</a:t>
            </a:r>
          </a:p>
          <a:p>
            <a:pPr marL="228600" indent="-228600">
              <a:buAutoNum type="arabicParenBoth"/>
            </a:pPr>
            <a:r>
              <a:rPr lang="de-DE" sz="1100" i="1" dirty="0" smtClean="0"/>
              <a:t>Ebenda, </a:t>
            </a:r>
            <a:r>
              <a:rPr lang="de-DE" sz="1100" i="1" dirty="0" err="1" smtClean="0"/>
              <a:t>S.16</a:t>
            </a:r>
            <a:endParaRPr lang="de-DE" sz="1100" i="1" dirty="0" smtClean="0"/>
          </a:p>
          <a:p>
            <a:pPr marL="228600" indent="-228600">
              <a:buAutoNum type="arabicParenBoth"/>
            </a:pPr>
            <a:endParaRPr lang="de-DE" sz="1100" dirty="0"/>
          </a:p>
        </p:txBody>
      </p:sp>
      <p:sp>
        <p:nvSpPr>
          <p:cNvPr id="6" name="Foliennummernplatzhalter 5"/>
          <p:cNvSpPr>
            <a:spLocks noGrp="1"/>
          </p:cNvSpPr>
          <p:nvPr>
            <p:ph type="sldNum" sz="quarter" idx="12"/>
          </p:nvPr>
        </p:nvSpPr>
        <p:spPr/>
        <p:txBody>
          <a:bodyPr/>
          <a:lstStyle/>
          <a:p>
            <a:fld id="{D2DCEE66-5022-47F7-996A-2E9952E1ED39}" type="slidenum">
              <a:rPr lang="de-DE" smtClean="0"/>
              <a:pPr/>
              <a:t>2</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95536" y="2924944"/>
            <a:ext cx="8134672" cy="1683618"/>
          </a:xfrm>
        </p:spPr>
        <p:txBody>
          <a:bodyPr>
            <a:noAutofit/>
          </a:bodyPr>
          <a:lstStyle/>
          <a:p>
            <a:pPr algn="l"/>
            <a:r>
              <a:rPr lang="de-DE" sz="2400" dirty="0" smtClean="0"/>
              <a:t/>
            </a:r>
            <a:br>
              <a:rPr lang="de-DE" sz="2400" dirty="0" smtClean="0"/>
            </a:br>
            <a:endParaRPr lang="de-DE" sz="2400" dirty="0"/>
          </a:p>
        </p:txBody>
      </p:sp>
      <p:sp>
        <p:nvSpPr>
          <p:cNvPr id="4" name="Rechteck 3"/>
          <p:cNvSpPr/>
          <p:nvPr/>
        </p:nvSpPr>
        <p:spPr>
          <a:xfrm>
            <a:off x="179512" y="260648"/>
            <a:ext cx="4320480" cy="1785104"/>
          </a:xfrm>
          <a:prstGeom prst="rect">
            <a:avLst/>
          </a:prstGeom>
        </p:spPr>
        <p:txBody>
          <a:bodyPr wrap="square">
            <a:spAutoFit/>
          </a:bodyPr>
          <a:lstStyle/>
          <a:p>
            <a:pPr lvl="0"/>
            <a:r>
              <a:rPr lang="de-DE" sz="2400" u="sng" dirty="0" smtClean="0">
                <a:solidFill>
                  <a:srgbClr val="FF0000"/>
                </a:solidFill>
                <a:latin typeface="Arial" pitchFamily="34" charset="0"/>
                <a:cs typeface="Arial" pitchFamily="34" charset="0"/>
              </a:rPr>
              <a:t>„Open Data-</a:t>
            </a:r>
          </a:p>
          <a:p>
            <a:pPr lvl="0"/>
            <a:r>
              <a:rPr lang="de-DE" sz="2400" u="sng" dirty="0" smtClean="0">
                <a:solidFill>
                  <a:srgbClr val="FF0000"/>
                </a:solidFill>
                <a:latin typeface="Arial" pitchFamily="34" charset="0"/>
                <a:cs typeface="Arial" pitchFamily="34" charset="0"/>
              </a:rPr>
              <a:t> Anwendung in unserer Region</a:t>
            </a:r>
          </a:p>
          <a:p>
            <a:pPr lvl="0"/>
            <a:r>
              <a:rPr lang="de-DE" sz="2400" dirty="0">
                <a:solidFill>
                  <a:srgbClr val="FF0000"/>
                </a:solidFill>
                <a:latin typeface="Arial" pitchFamily="34" charset="0"/>
                <a:cs typeface="Arial" pitchFamily="34" charset="0"/>
              </a:rPr>
              <a:t>u</a:t>
            </a:r>
            <a:r>
              <a:rPr lang="de-DE" sz="2400" dirty="0" smtClean="0">
                <a:solidFill>
                  <a:srgbClr val="FF0000"/>
                </a:solidFill>
                <a:latin typeface="Arial" pitchFamily="34" charset="0"/>
                <a:cs typeface="Arial" pitchFamily="34" charset="0"/>
              </a:rPr>
              <a:t>nd Kommune (Görlitz)</a:t>
            </a:r>
          </a:p>
          <a:p>
            <a:pPr lvl="0"/>
            <a:r>
              <a:rPr lang="de-DE" sz="1400" dirty="0" err="1" smtClean="0">
                <a:solidFill>
                  <a:srgbClr val="FF0000"/>
                </a:solidFill>
                <a:latin typeface="Arial" pitchFamily="34" charset="0"/>
                <a:cs typeface="Arial" pitchFamily="34" charset="0"/>
              </a:rPr>
              <a:t>Challange</a:t>
            </a:r>
            <a:r>
              <a:rPr lang="de-DE" sz="1400" dirty="0" smtClean="0">
                <a:solidFill>
                  <a:srgbClr val="FF0000"/>
                </a:solidFill>
                <a:latin typeface="Arial" pitchFamily="34" charset="0"/>
                <a:cs typeface="Arial" pitchFamily="34" charset="0"/>
              </a:rPr>
              <a:t> des </a:t>
            </a:r>
            <a:r>
              <a:rPr lang="de-DE" sz="1400" dirty="0" err="1" smtClean="0">
                <a:solidFill>
                  <a:srgbClr val="FF0000"/>
                </a:solidFill>
                <a:latin typeface="Arial" pitchFamily="34" charset="0"/>
                <a:cs typeface="Arial" pitchFamily="34" charset="0"/>
              </a:rPr>
              <a:t>Hackathon</a:t>
            </a:r>
            <a:r>
              <a:rPr lang="de-DE" sz="1400" dirty="0" smtClean="0">
                <a:solidFill>
                  <a:srgbClr val="FF0000"/>
                </a:solidFill>
                <a:latin typeface="Arial" pitchFamily="34" charset="0"/>
                <a:cs typeface="Arial" pitchFamily="34" charset="0"/>
              </a:rPr>
              <a:t> </a:t>
            </a:r>
            <a:r>
              <a:rPr lang="de-DE" sz="1400" dirty="0" smtClean="0">
                <a:solidFill>
                  <a:srgbClr val="FF0000"/>
                </a:solidFill>
                <a:latin typeface="Arial" pitchFamily="34" charset="0"/>
                <a:cs typeface="Arial" pitchFamily="34" charset="0"/>
              </a:rPr>
              <a:t>21.-23.10.2022</a:t>
            </a:r>
          </a:p>
        </p:txBody>
      </p:sp>
      <p:sp>
        <p:nvSpPr>
          <p:cNvPr id="5" name="Rechteck 4"/>
          <p:cNvSpPr/>
          <p:nvPr/>
        </p:nvSpPr>
        <p:spPr>
          <a:xfrm>
            <a:off x="251520" y="2132856"/>
            <a:ext cx="3096344" cy="4247317"/>
          </a:xfrm>
          <a:prstGeom prst="rect">
            <a:avLst/>
          </a:prstGeom>
        </p:spPr>
        <p:txBody>
          <a:bodyPr wrap="square">
            <a:spAutoFit/>
          </a:bodyPr>
          <a:lstStyle/>
          <a:p>
            <a:r>
              <a:rPr lang="de-DE" sz="1600" dirty="0" smtClean="0"/>
              <a:t>(Rahmung 2)</a:t>
            </a:r>
          </a:p>
          <a:p>
            <a:r>
              <a:rPr lang="de-DE" sz="1600" dirty="0" smtClean="0"/>
              <a:t>Open Data  „ </a:t>
            </a:r>
            <a:r>
              <a:rPr lang="de-DE" sz="1600" dirty="0"/>
              <a:t>die </a:t>
            </a:r>
            <a:r>
              <a:rPr lang="de-DE" sz="1600" dirty="0" err="1"/>
              <a:t>bewusste</a:t>
            </a:r>
            <a:r>
              <a:rPr lang="de-DE" sz="1600" dirty="0"/>
              <a:t> und systematische Öffnung von </a:t>
            </a:r>
            <a:r>
              <a:rPr lang="de-DE" sz="1600" dirty="0" smtClean="0"/>
              <a:t>„Kommune“ </a:t>
            </a:r>
            <a:r>
              <a:rPr lang="de-DE" sz="1600" dirty="0"/>
              <a:t>für die Interessen, Anforderungen und Fähigkeiten der </a:t>
            </a:r>
            <a:r>
              <a:rPr lang="de-DE" sz="1600" u="sng" dirty="0"/>
              <a:t>vielfältigen, mobilen, </a:t>
            </a:r>
            <a:r>
              <a:rPr lang="de-DE" sz="1600" u="sng" dirty="0" smtClean="0"/>
              <a:t>digitalen…Gesellschaft</a:t>
            </a:r>
            <a:r>
              <a:rPr lang="de-DE" sz="1600" dirty="0" smtClean="0"/>
              <a:t>…. „ (3)</a:t>
            </a:r>
          </a:p>
          <a:p>
            <a:endParaRPr lang="de-DE" sz="1600" dirty="0" smtClean="0"/>
          </a:p>
          <a:p>
            <a:r>
              <a:rPr lang="de-DE" sz="1600" dirty="0" smtClean="0"/>
              <a:t>„Offene </a:t>
            </a:r>
            <a:r>
              <a:rPr lang="de-DE" sz="1600" dirty="0"/>
              <a:t>digitale </a:t>
            </a:r>
            <a:r>
              <a:rPr lang="de-DE" sz="1600" dirty="0" smtClean="0"/>
              <a:t>… Daten ……bedeutet Offenheit </a:t>
            </a:r>
            <a:r>
              <a:rPr lang="de-DE" sz="1600" dirty="0"/>
              <a:t>digitaler Technologien und digitaler </a:t>
            </a:r>
            <a:r>
              <a:rPr lang="de-DE" sz="1600" dirty="0" smtClean="0"/>
              <a:t>Daten</a:t>
            </a:r>
          </a:p>
          <a:p>
            <a:r>
              <a:rPr lang="de-DE" sz="1600" u="sng" dirty="0" smtClean="0"/>
              <a:t>für  Transparenz </a:t>
            </a:r>
            <a:r>
              <a:rPr lang="de-DE" sz="1600" u="sng" dirty="0"/>
              <a:t>und </a:t>
            </a:r>
            <a:r>
              <a:rPr lang="de-DE" sz="1600" u="sng" dirty="0" smtClean="0"/>
              <a:t>Interoperabilität</a:t>
            </a:r>
            <a:r>
              <a:rPr lang="de-DE" sz="1600" dirty="0" smtClean="0"/>
              <a:t>.“(38)</a:t>
            </a:r>
            <a:endParaRPr lang="de-DE" sz="1600" i="1" dirty="0" smtClean="0"/>
          </a:p>
          <a:p>
            <a:endParaRPr lang="de-DE" i="1" dirty="0" smtClean="0"/>
          </a:p>
          <a:p>
            <a:pPr marL="228600" indent="-228600"/>
            <a:r>
              <a:rPr lang="de-DE" sz="1100" i="1" dirty="0" smtClean="0"/>
              <a:t>In: (3)</a:t>
            </a:r>
            <a:r>
              <a:rPr lang="de-DE" sz="1100" i="1" dirty="0" err="1" smtClean="0"/>
              <a:t>BMI</a:t>
            </a:r>
            <a:r>
              <a:rPr lang="de-DE" sz="1100" i="1" dirty="0" smtClean="0"/>
              <a:t>, 09/2019, Open Data in Kommunen, Gebrauchsanleitung für eine Utopie , </a:t>
            </a:r>
            <a:r>
              <a:rPr lang="de-DE" sz="1100" i="1" dirty="0" err="1" smtClean="0"/>
              <a:t>S.25</a:t>
            </a:r>
            <a:endParaRPr lang="de-DE" sz="1100" i="1" dirty="0" smtClean="0"/>
          </a:p>
          <a:p>
            <a:pPr marL="228600" indent="-228600"/>
            <a:r>
              <a:rPr lang="de-DE" sz="1100" i="1" dirty="0" smtClean="0"/>
              <a:t>(4) Ebenda, S. 38</a:t>
            </a:r>
          </a:p>
          <a:p>
            <a:pPr marL="228600" indent="-228600"/>
            <a:endParaRPr lang="de-DE" sz="1100" dirty="0"/>
          </a:p>
        </p:txBody>
      </p:sp>
      <p:sp>
        <p:nvSpPr>
          <p:cNvPr id="6" name="Foliennummernplatzhalter 5"/>
          <p:cNvSpPr>
            <a:spLocks noGrp="1"/>
          </p:cNvSpPr>
          <p:nvPr>
            <p:ph type="sldNum" sz="quarter" idx="12"/>
          </p:nvPr>
        </p:nvSpPr>
        <p:spPr/>
        <p:txBody>
          <a:bodyPr/>
          <a:lstStyle/>
          <a:p>
            <a:fld id="{D2DCEE66-5022-47F7-996A-2E9952E1ED39}" type="slidenum">
              <a:rPr lang="de-DE" smtClean="0"/>
              <a:pPr/>
              <a:t>3</a:t>
            </a:fld>
            <a:endParaRPr lang="de-DE"/>
          </a:p>
        </p:txBody>
      </p:sp>
      <p:pic>
        <p:nvPicPr>
          <p:cNvPr id="1027" name="Picture 3"/>
          <p:cNvPicPr>
            <a:picLocks noChangeAspect="1" noChangeArrowheads="1"/>
          </p:cNvPicPr>
          <p:nvPr/>
        </p:nvPicPr>
        <p:blipFill>
          <a:blip r:embed="rId2" cstate="print"/>
          <a:srcRect/>
          <a:stretch>
            <a:fillRect/>
          </a:stretch>
        </p:blipFill>
        <p:spPr bwMode="auto">
          <a:xfrm>
            <a:off x="3603445" y="332656"/>
            <a:ext cx="5408969" cy="5832648"/>
          </a:xfrm>
          <a:prstGeom prst="rect">
            <a:avLst/>
          </a:prstGeom>
          <a:noFill/>
          <a:ln w="9525">
            <a:noFill/>
            <a:miter lim="800000"/>
            <a:headEnd/>
            <a:tailEnd/>
          </a:ln>
        </p:spPr>
      </p:pic>
      <p:sp>
        <p:nvSpPr>
          <p:cNvPr id="9" name="Textfeld 8"/>
          <p:cNvSpPr txBox="1"/>
          <p:nvPr/>
        </p:nvSpPr>
        <p:spPr>
          <a:xfrm>
            <a:off x="6156176" y="5373216"/>
            <a:ext cx="2808312" cy="1015663"/>
          </a:xfrm>
          <a:prstGeom prst="rect">
            <a:avLst/>
          </a:prstGeom>
          <a:noFill/>
        </p:spPr>
        <p:txBody>
          <a:bodyPr wrap="square" rtlCol="0">
            <a:spAutoFit/>
          </a:bodyPr>
          <a:lstStyle/>
          <a:p>
            <a:r>
              <a:rPr lang="de-DE" sz="2000" u="sng" dirty="0" smtClean="0"/>
              <a:t>Beispiel </a:t>
            </a:r>
            <a:r>
              <a:rPr lang="de-DE" sz="2000" dirty="0" smtClean="0"/>
              <a:t>Datensätze Gruppen, München: </a:t>
            </a:r>
          </a:p>
          <a:p>
            <a:r>
              <a:rPr lang="de-DE" sz="2000" dirty="0" smtClean="0"/>
              <a:t> </a:t>
            </a:r>
            <a:r>
              <a:rPr lang="de-DE" sz="1100" dirty="0" smtClean="0"/>
              <a:t>auf: </a:t>
            </a:r>
            <a:r>
              <a:rPr lang="de-DE" sz="1100" dirty="0" err="1" smtClean="0"/>
              <a:t>https://opendata.muenchen.de/group</a:t>
            </a:r>
            <a:endParaRPr lang="de-DE"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467544" y="2852936"/>
            <a:ext cx="3888432" cy="369332"/>
          </a:xfrm>
          <a:prstGeom prst="rect">
            <a:avLst/>
          </a:prstGeom>
          <a:noFill/>
        </p:spPr>
        <p:txBody>
          <a:bodyPr wrap="square" rtlCol="0">
            <a:spAutoFit/>
          </a:bodyPr>
          <a:lstStyle/>
          <a:p>
            <a:r>
              <a:rPr lang="de-DE" dirty="0" smtClean="0"/>
              <a:t>	</a:t>
            </a:r>
            <a:endParaRPr lang="de-DE" dirty="0"/>
          </a:p>
        </p:txBody>
      </p:sp>
      <p:sp>
        <p:nvSpPr>
          <p:cNvPr id="8" name="Foliennummernplatzhalter 7"/>
          <p:cNvSpPr>
            <a:spLocks noGrp="1"/>
          </p:cNvSpPr>
          <p:nvPr>
            <p:ph type="sldNum" sz="quarter" idx="12"/>
          </p:nvPr>
        </p:nvSpPr>
        <p:spPr/>
        <p:txBody>
          <a:bodyPr/>
          <a:lstStyle/>
          <a:p>
            <a:fld id="{FEC5ECBD-AB34-4229-AA05-1FD910768D8F}" type="slidenum">
              <a:rPr lang="de-DE" smtClean="0"/>
              <a:pPr/>
              <a:t>4</a:t>
            </a:fld>
            <a:endParaRPr lang="de-DE"/>
          </a:p>
        </p:txBody>
      </p:sp>
      <p:sp>
        <p:nvSpPr>
          <p:cNvPr id="10" name="Textfeld 9"/>
          <p:cNvSpPr txBox="1"/>
          <p:nvPr/>
        </p:nvSpPr>
        <p:spPr>
          <a:xfrm>
            <a:off x="251520" y="2780928"/>
            <a:ext cx="8712968" cy="2031325"/>
          </a:xfrm>
          <a:prstGeom prst="rect">
            <a:avLst/>
          </a:prstGeom>
          <a:noFill/>
        </p:spPr>
        <p:txBody>
          <a:bodyPr wrap="square" rtlCol="0">
            <a:spAutoFit/>
          </a:bodyPr>
          <a:lstStyle/>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a:p>
        </p:txBody>
      </p:sp>
      <p:sp>
        <p:nvSpPr>
          <p:cNvPr id="9" name="Rechteck 8"/>
          <p:cNvSpPr/>
          <p:nvPr/>
        </p:nvSpPr>
        <p:spPr>
          <a:xfrm>
            <a:off x="179512" y="1484784"/>
            <a:ext cx="8964488" cy="3693319"/>
          </a:xfrm>
          <a:prstGeom prst="rect">
            <a:avLst/>
          </a:prstGeom>
        </p:spPr>
        <p:txBody>
          <a:bodyPr wrap="square">
            <a:spAutoFit/>
          </a:bodyPr>
          <a:lstStyle/>
          <a:p>
            <a:pPr marL="342900" indent="-342900"/>
            <a:r>
              <a:rPr lang="pl-PL" sz="2000" dirty="0" smtClean="0">
                <a:solidFill>
                  <a:srgbClr val="FF0000"/>
                </a:solidFill>
                <a:latin typeface="Arial" pitchFamily="34" charset="0"/>
                <a:cs typeface="Arial" pitchFamily="34" charset="0"/>
              </a:rPr>
              <a:t>	</a:t>
            </a:r>
            <a:r>
              <a:rPr lang="pl-PL" sz="2000" b="1" dirty="0" smtClean="0">
                <a:solidFill>
                  <a:srgbClr val="FF0000"/>
                </a:solidFill>
                <a:latin typeface="Arial" pitchFamily="34" charset="0"/>
                <a:cs typeface="Arial" pitchFamily="34" charset="0"/>
              </a:rPr>
              <a:t> </a:t>
            </a:r>
            <a:r>
              <a:rPr lang="de-DE" sz="3600" b="1" dirty="0" err="1" smtClean="0">
                <a:solidFill>
                  <a:srgbClr val="FF0000"/>
                </a:solidFill>
                <a:latin typeface="Arial" pitchFamily="34" charset="0"/>
                <a:cs typeface="Arial" pitchFamily="34" charset="0"/>
              </a:rPr>
              <a:t>Connecting</a:t>
            </a:r>
            <a:r>
              <a:rPr lang="de-DE" sz="3600" b="1" dirty="0">
                <a:solidFill>
                  <a:srgbClr val="FF0000"/>
                </a:solidFill>
                <a:latin typeface="Arial" pitchFamily="34" charset="0"/>
                <a:cs typeface="Arial" pitchFamily="34" charset="0"/>
              </a:rPr>
              <a:t> </a:t>
            </a:r>
            <a:r>
              <a:rPr lang="de-DE" sz="3600" b="1" dirty="0" smtClean="0">
                <a:solidFill>
                  <a:srgbClr val="FF0000"/>
                </a:solidFill>
                <a:latin typeface="Arial" pitchFamily="34" charset="0"/>
                <a:cs typeface="Arial" pitchFamily="34" charset="0"/>
              </a:rPr>
              <a:t> - Open Data nutzen:</a:t>
            </a:r>
          </a:p>
          <a:p>
            <a:pPr marL="342900" indent="-342900"/>
            <a:r>
              <a:rPr lang="de-DE" sz="3600" b="1" dirty="0" smtClean="0">
                <a:solidFill>
                  <a:srgbClr val="FF0000"/>
                </a:solidFill>
                <a:latin typeface="Arial" pitchFamily="34" charset="0"/>
                <a:cs typeface="Arial" pitchFamily="34" charset="0"/>
              </a:rPr>
              <a:t> „auch“ für Exchange Formate</a:t>
            </a:r>
            <a:r>
              <a:rPr lang="de-DE" sz="3600" dirty="0" smtClean="0">
                <a:solidFill>
                  <a:srgbClr val="FF0000"/>
                </a:solidFill>
                <a:latin typeface="Arial" pitchFamily="34" charset="0"/>
                <a:cs typeface="Arial" pitchFamily="34" charset="0"/>
              </a:rPr>
              <a:t>	</a:t>
            </a:r>
            <a:endParaRPr lang="pl-PL" sz="3600" dirty="0" smtClean="0">
              <a:solidFill>
                <a:srgbClr val="FF0000"/>
              </a:solidFill>
              <a:latin typeface="Arial" pitchFamily="34" charset="0"/>
              <a:cs typeface="Arial" pitchFamily="34" charset="0"/>
            </a:endParaRPr>
          </a:p>
          <a:p>
            <a:pPr marL="342900" indent="-342900"/>
            <a:endParaRPr lang="de-DE" sz="800" dirty="0" smtClean="0">
              <a:solidFill>
                <a:srgbClr val="FF0000"/>
              </a:solidFill>
              <a:latin typeface="Arial" pitchFamily="34" charset="0"/>
              <a:cs typeface="Arial" pitchFamily="34" charset="0"/>
            </a:endParaRPr>
          </a:p>
          <a:p>
            <a:pPr marL="457200" indent="-457200"/>
            <a:r>
              <a:rPr lang="de-DE" dirty="0" smtClean="0">
                <a:latin typeface="Arial" pitchFamily="34" charset="0"/>
                <a:cs typeface="Arial" pitchFamily="34" charset="0"/>
              </a:rPr>
              <a:t>		</a:t>
            </a:r>
            <a:endParaRPr lang="de-DE" i="1" dirty="0" smtClean="0">
              <a:latin typeface="Arial" pitchFamily="34" charset="0"/>
              <a:cs typeface="Arial" pitchFamily="34" charset="0"/>
            </a:endParaRPr>
          </a:p>
          <a:p>
            <a:r>
              <a:rPr lang="de-DE" dirty="0" smtClean="0">
                <a:latin typeface="Arial" pitchFamily="34" charset="0"/>
                <a:cs typeface="Arial" pitchFamily="34" charset="0"/>
              </a:rPr>
              <a:t>	</a:t>
            </a:r>
          </a:p>
          <a:p>
            <a:endParaRPr lang="pl-PL"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p:txBody>
      </p:sp>
      <p:sp>
        <p:nvSpPr>
          <p:cNvPr id="15" name="Textfeld 14"/>
          <p:cNvSpPr txBox="1"/>
          <p:nvPr/>
        </p:nvSpPr>
        <p:spPr>
          <a:xfrm>
            <a:off x="611560" y="2924944"/>
            <a:ext cx="8352928" cy="5816977"/>
          </a:xfrm>
          <a:prstGeom prst="rect">
            <a:avLst/>
          </a:prstGeom>
          <a:noFill/>
        </p:spPr>
        <p:txBody>
          <a:bodyPr wrap="square" rtlCol="0">
            <a:spAutoFit/>
          </a:bodyPr>
          <a:lstStyle/>
          <a:p>
            <a:pPr>
              <a:buFontTx/>
              <a:buChar char="-"/>
            </a:pPr>
            <a:r>
              <a:rPr lang="de-DE" sz="2000" dirty="0" smtClean="0">
                <a:latin typeface="Arial" pitchFamily="34" charset="0"/>
                <a:cs typeface="Arial" pitchFamily="34" charset="0"/>
              </a:rPr>
              <a:t> Aufgabe: Konzept für Exchange: </a:t>
            </a:r>
          </a:p>
          <a:p>
            <a:r>
              <a:rPr lang="de-DE" sz="2000" dirty="0" smtClean="0">
                <a:latin typeface="Arial" pitchFamily="34" charset="0"/>
                <a:cs typeface="Arial" pitchFamily="34" charset="0"/>
              </a:rPr>
              <a:t>	Informations- und Dialogplattform zwischen „Akteuren“:</a:t>
            </a:r>
          </a:p>
          <a:p>
            <a:r>
              <a:rPr lang="de-DE" sz="2000" dirty="0" smtClean="0">
                <a:latin typeface="Arial" pitchFamily="34" charset="0"/>
                <a:cs typeface="Arial" pitchFamily="34" charset="0"/>
              </a:rPr>
              <a:t>	Kommune-Bürger; Bürger-Bürger</a:t>
            </a:r>
            <a:endParaRPr lang="de-DE" sz="2000" dirty="0">
              <a:latin typeface="Arial" pitchFamily="34" charset="0"/>
              <a:cs typeface="Arial" pitchFamily="34" charset="0"/>
            </a:endParaRPr>
          </a:p>
          <a:p>
            <a:r>
              <a:rPr lang="de-DE" sz="2000" dirty="0" smtClean="0">
                <a:latin typeface="Arial" pitchFamily="34" charset="0"/>
                <a:cs typeface="Arial" pitchFamily="34" charset="0"/>
              </a:rPr>
              <a:t>  	auf Basis von Open Data Kommune:</a:t>
            </a:r>
          </a:p>
          <a:p>
            <a:r>
              <a:rPr lang="de-DE" sz="2000" dirty="0" smtClean="0">
                <a:latin typeface="Arial" pitchFamily="34" charset="0"/>
                <a:cs typeface="Arial" pitchFamily="34" charset="0"/>
              </a:rPr>
              <a:t>	Beispiel:</a:t>
            </a:r>
          </a:p>
          <a:p>
            <a:r>
              <a:rPr lang="de-DE" sz="2000" dirty="0" smtClean="0">
                <a:solidFill>
                  <a:srgbClr val="FF0000"/>
                </a:solidFill>
                <a:latin typeface="Arial" pitchFamily="34" charset="0"/>
                <a:cs typeface="Arial" pitchFamily="34" charset="0"/>
              </a:rPr>
              <a:t>	Europastadt Görlitz/</a:t>
            </a:r>
            <a:r>
              <a:rPr lang="de-DE" sz="2000" dirty="0" err="1" smtClean="0">
                <a:solidFill>
                  <a:srgbClr val="FF0000"/>
                </a:solidFill>
                <a:latin typeface="Arial" pitchFamily="34" charset="0"/>
                <a:cs typeface="Arial" pitchFamily="34" charset="0"/>
              </a:rPr>
              <a:t>Zgorzelec</a:t>
            </a:r>
            <a:r>
              <a:rPr lang="de-DE" sz="2000" dirty="0" smtClean="0">
                <a:solidFill>
                  <a:srgbClr val="FF0000"/>
                </a:solidFill>
                <a:latin typeface="Arial" pitchFamily="34" charset="0"/>
                <a:cs typeface="Arial" pitchFamily="34" charset="0"/>
              </a:rPr>
              <a:t>(deutsch, polnisch, englisch)</a:t>
            </a:r>
          </a:p>
          <a:p>
            <a:endParaRPr lang="de-DE" sz="2000" dirty="0" smtClean="0">
              <a:solidFill>
                <a:srgbClr val="FF0000"/>
              </a:solidFill>
              <a:latin typeface="Arial" pitchFamily="34" charset="0"/>
              <a:cs typeface="Arial" pitchFamily="34" charset="0"/>
            </a:endParaRPr>
          </a:p>
          <a:p>
            <a:pPr>
              <a:buFontTx/>
              <a:buChar char="-"/>
            </a:pPr>
            <a:r>
              <a:rPr lang="de-DE" sz="2000" dirty="0" smtClean="0">
                <a:latin typeface="Arial" pitchFamily="34" charset="0"/>
                <a:cs typeface="Arial" pitchFamily="34" charset="0"/>
              </a:rPr>
              <a:t> Zur Beseitigung von:</a:t>
            </a:r>
          </a:p>
          <a:p>
            <a:r>
              <a:rPr lang="de-DE" sz="2000" dirty="0" smtClean="0">
                <a:solidFill>
                  <a:srgbClr val="FF0000"/>
                </a:solidFill>
                <a:latin typeface="Arial" pitchFamily="34" charset="0"/>
                <a:cs typeface="Arial" pitchFamily="34" charset="0"/>
              </a:rPr>
              <a:t>	 „Uninformiertheit, wenig Aktualisierung,</a:t>
            </a:r>
          </a:p>
          <a:p>
            <a:r>
              <a:rPr lang="de-DE" sz="2000" dirty="0" smtClean="0">
                <a:solidFill>
                  <a:srgbClr val="FF0000"/>
                </a:solidFill>
                <a:latin typeface="Arial" pitchFamily="34" charset="0"/>
                <a:cs typeface="Arial" pitchFamily="34" charset="0"/>
              </a:rPr>
              <a:t>	 zu wenig praktikabel, übersichtlich und „</a:t>
            </a:r>
            <a:r>
              <a:rPr lang="de-DE" sz="2000" dirty="0" err="1" smtClean="0">
                <a:solidFill>
                  <a:srgbClr val="FF0000"/>
                </a:solidFill>
                <a:latin typeface="Arial" pitchFamily="34" charset="0"/>
                <a:cs typeface="Arial" pitchFamily="34" charset="0"/>
              </a:rPr>
              <a:t>barrierearm</a:t>
            </a:r>
            <a:r>
              <a:rPr lang="de-DE" sz="2000" dirty="0" smtClean="0">
                <a:solidFill>
                  <a:srgbClr val="FF0000"/>
                </a:solidFill>
                <a:latin typeface="Arial" pitchFamily="34" charset="0"/>
                <a:cs typeface="Arial" pitchFamily="34" charset="0"/>
              </a:rPr>
              <a:t>“ </a:t>
            </a:r>
          </a:p>
          <a:p>
            <a:endParaRPr lang="de-DE" sz="2000" dirty="0" smtClean="0">
              <a:solidFill>
                <a:srgbClr val="FF0000"/>
              </a:solidFill>
              <a:latin typeface="Arial" pitchFamily="34" charset="0"/>
              <a:cs typeface="Arial" pitchFamily="34" charset="0"/>
            </a:endParaRPr>
          </a:p>
          <a:p>
            <a:r>
              <a:rPr lang="de-DE" sz="2000" dirty="0" smtClean="0">
                <a:latin typeface="Arial" pitchFamily="34" charset="0"/>
                <a:cs typeface="Arial" pitchFamily="34" charset="0"/>
              </a:rPr>
              <a:t>	 </a:t>
            </a:r>
            <a:r>
              <a:rPr lang="en-GB" sz="2000" dirty="0" smtClean="0">
                <a:latin typeface="Arial" pitchFamily="34" charset="0"/>
                <a:cs typeface="Arial" pitchFamily="34" charset="0"/>
              </a:rPr>
              <a:t>We do it for our future! </a:t>
            </a:r>
            <a:r>
              <a:rPr lang="de-DE" sz="2000" dirty="0" err="1" smtClean="0">
                <a:latin typeface="Arial" pitchFamily="34" charset="0"/>
                <a:cs typeface="Arial" pitchFamily="34" charset="0"/>
              </a:rPr>
              <a:t>Yes</a:t>
            </a:r>
            <a:r>
              <a:rPr lang="de-DE" sz="2000" dirty="0" smtClean="0">
                <a:latin typeface="Arial" pitchFamily="34" charset="0"/>
                <a:cs typeface="Arial" pitchFamily="34" charset="0"/>
              </a:rPr>
              <a:t>! </a:t>
            </a:r>
            <a:r>
              <a:rPr lang="de-DE" sz="2000" dirty="0" err="1" smtClean="0">
                <a:latin typeface="Arial" pitchFamily="34" charset="0"/>
                <a:cs typeface="Arial" pitchFamily="34" charset="0"/>
              </a:rPr>
              <a:t>Hackathon</a:t>
            </a:r>
            <a:r>
              <a:rPr lang="de-DE" sz="2000" dirty="0" smtClean="0">
                <a:latin typeface="Arial" pitchFamily="34" charset="0"/>
                <a:cs typeface="Arial" pitchFamily="34" charset="0"/>
              </a:rPr>
              <a:t>: 21.-23. 10.22</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				</a:t>
            </a:r>
            <a:r>
              <a:rPr lang="de-DE" sz="1400" dirty="0" smtClean="0">
                <a:latin typeface="Arial" pitchFamily="34" charset="0"/>
                <a:cs typeface="Arial" pitchFamily="34" charset="0"/>
              </a:rPr>
              <a:t>     	</a:t>
            </a:r>
            <a:endParaRPr lang="de-DE" sz="2000" dirty="0" smtClean="0">
              <a:latin typeface="Arial" pitchFamily="34" charset="0"/>
              <a:cs typeface="Arial" pitchFamily="34" charset="0"/>
            </a:endParaRPr>
          </a:p>
          <a:p>
            <a:r>
              <a:rPr lang="de-DE" sz="2000" dirty="0" smtClean="0">
                <a:latin typeface="Arial" pitchFamily="34" charset="0"/>
                <a:cs typeface="Arial" pitchFamily="34" charset="0"/>
              </a:rPr>
              <a:t> </a:t>
            </a:r>
          </a:p>
          <a:p>
            <a:r>
              <a:rPr lang="de-DE" dirty="0" smtClean="0"/>
              <a:t> </a:t>
            </a:r>
          </a:p>
          <a:p>
            <a:endParaRPr lang="de-DE" dirty="0" smtClean="0"/>
          </a:p>
          <a:p>
            <a:endParaRPr lang="de-DE" dirty="0" smtClean="0">
              <a:solidFill>
                <a:schemeClr val="tx1">
                  <a:lumMod val="65000"/>
                  <a:lumOff val="35000"/>
                </a:schemeClr>
              </a:solidFill>
              <a:latin typeface="Arial" pitchFamily="34" charset="0"/>
              <a:cs typeface="Arial" pitchFamily="34" charset="0"/>
            </a:endParaRPr>
          </a:p>
          <a:p>
            <a:endParaRPr lang="de-DE" dirty="0"/>
          </a:p>
        </p:txBody>
      </p:sp>
      <p:sp>
        <p:nvSpPr>
          <p:cNvPr id="19" name="Textfeld 18"/>
          <p:cNvSpPr txBox="1"/>
          <p:nvPr/>
        </p:nvSpPr>
        <p:spPr>
          <a:xfrm>
            <a:off x="611560" y="6309320"/>
            <a:ext cx="1152128" cy="307777"/>
          </a:xfrm>
          <a:prstGeom prst="rect">
            <a:avLst/>
          </a:prstGeom>
          <a:noFill/>
        </p:spPr>
        <p:txBody>
          <a:bodyPr wrap="square" rtlCol="0">
            <a:spAutoFit/>
          </a:bodyPr>
          <a:lstStyle/>
          <a:p>
            <a:r>
              <a:rPr lang="de-DE" sz="1400" dirty="0" err="1" smtClean="0">
                <a:solidFill>
                  <a:schemeClr val="accent1">
                    <a:lumMod val="50000"/>
                  </a:schemeClr>
                </a:solidFill>
                <a:latin typeface="Arial" pitchFamily="34" charset="0"/>
                <a:cs typeface="Arial" pitchFamily="34" charset="0"/>
              </a:rPr>
              <a:t>Gabriell</a:t>
            </a:r>
            <a:endParaRPr lang="de-DE" sz="1400" dirty="0">
              <a:solidFill>
                <a:schemeClr val="accent1">
                  <a:lumMod val="50000"/>
                </a:schemeClr>
              </a:solidFill>
              <a:latin typeface="Arial" pitchFamily="34" charset="0"/>
              <a:cs typeface="Arial" pitchFamily="34" charset="0"/>
            </a:endParaRPr>
          </a:p>
        </p:txBody>
      </p:sp>
      <p:sp>
        <p:nvSpPr>
          <p:cNvPr id="11" name="Rechteck 10"/>
          <p:cNvSpPr/>
          <p:nvPr/>
        </p:nvSpPr>
        <p:spPr>
          <a:xfrm>
            <a:off x="251520" y="620688"/>
            <a:ext cx="8136904" cy="584775"/>
          </a:xfrm>
          <a:prstGeom prst="rect">
            <a:avLst/>
          </a:prstGeom>
        </p:spPr>
        <p:txBody>
          <a:bodyPr wrap="square">
            <a:spAutoFit/>
          </a:bodyPr>
          <a:lstStyle/>
          <a:p>
            <a:pPr lvl="0"/>
            <a:r>
              <a:rPr lang="de-DE" sz="2000" dirty="0" smtClean="0">
                <a:solidFill>
                  <a:prstClr val="black"/>
                </a:solidFill>
                <a:latin typeface="Arial" pitchFamily="34" charset="0"/>
                <a:cs typeface="Arial" pitchFamily="34" charset="0"/>
              </a:rPr>
              <a:t>„</a:t>
            </a:r>
            <a:r>
              <a:rPr lang="de-DE" sz="3200" dirty="0" smtClean="0">
                <a:solidFill>
                  <a:prstClr val="black"/>
                </a:solidFill>
                <a:latin typeface="Arial" pitchFamily="34" charset="0"/>
                <a:cs typeface="Arial" pitchFamily="34" charset="0"/>
              </a:rPr>
              <a:t>Open Data- Anwendung in unserer Region!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467544" y="2852936"/>
            <a:ext cx="3888432" cy="369332"/>
          </a:xfrm>
          <a:prstGeom prst="rect">
            <a:avLst/>
          </a:prstGeom>
          <a:noFill/>
        </p:spPr>
        <p:txBody>
          <a:bodyPr wrap="square" rtlCol="0">
            <a:spAutoFit/>
          </a:bodyPr>
          <a:lstStyle/>
          <a:p>
            <a:r>
              <a:rPr lang="de-DE" dirty="0" smtClean="0"/>
              <a:t>	</a:t>
            </a:r>
            <a:endParaRPr lang="de-DE" dirty="0"/>
          </a:p>
        </p:txBody>
      </p:sp>
      <p:sp>
        <p:nvSpPr>
          <p:cNvPr id="8" name="Foliennummernplatzhalter 7"/>
          <p:cNvSpPr>
            <a:spLocks noGrp="1"/>
          </p:cNvSpPr>
          <p:nvPr>
            <p:ph type="sldNum" sz="quarter" idx="12"/>
          </p:nvPr>
        </p:nvSpPr>
        <p:spPr/>
        <p:txBody>
          <a:bodyPr/>
          <a:lstStyle/>
          <a:p>
            <a:fld id="{FEC5ECBD-AB34-4229-AA05-1FD910768D8F}" type="slidenum">
              <a:rPr lang="de-DE" smtClean="0"/>
              <a:pPr/>
              <a:t>5</a:t>
            </a:fld>
            <a:endParaRPr lang="de-DE"/>
          </a:p>
        </p:txBody>
      </p:sp>
      <p:sp>
        <p:nvSpPr>
          <p:cNvPr id="10" name="Textfeld 9"/>
          <p:cNvSpPr txBox="1"/>
          <p:nvPr/>
        </p:nvSpPr>
        <p:spPr>
          <a:xfrm>
            <a:off x="251520" y="2780928"/>
            <a:ext cx="8712968" cy="2031325"/>
          </a:xfrm>
          <a:prstGeom prst="rect">
            <a:avLst/>
          </a:prstGeom>
          <a:noFill/>
        </p:spPr>
        <p:txBody>
          <a:bodyPr wrap="square" rtlCol="0">
            <a:spAutoFit/>
          </a:bodyPr>
          <a:lstStyle/>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a:p>
        </p:txBody>
      </p:sp>
      <p:sp>
        <p:nvSpPr>
          <p:cNvPr id="9" name="Rechteck 8"/>
          <p:cNvSpPr/>
          <p:nvPr/>
        </p:nvSpPr>
        <p:spPr>
          <a:xfrm>
            <a:off x="179512" y="1340768"/>
            <a:ext cx="8964488" cy="3447098"/>
          </a:xfrm>
          <a:prstGeom prst="rect">
            <a:avLst/>
          </a:prstGeom>
        </p:spPr>
        <p:txBody>
          <a:bodyPr wrap="square">
            <a:spAutoFit/>
          </a:bodyPr>
          <a:lstStyle/>
          <a:p>
            <a:pPr marL="342900" indent="-342900"/>
            <a:r>
              <a:rPr lang="pl-PL" sz="2000" dirty="0" smtClean="0">
                <a:solidFill>
                  <a:srgbClr val="FF0000"/>
                </a:solidFill>
                <a:latin typeface="Arial" pitchFamily="34" charset="0"/>
                <a:cs typeface="Arial" pitchFamily="34" charset="0"/>
              </a:rPr>
              <a:t>	</a:t>
            </a:r>
            <a:r>
              <a:rPr lang="pl-PL" sz="2000" b="1" dirty="0" smtClean="0">
                <a:solidFill>
                  <a:srgbClr val="FF0000"/>
                </a:solidFill>
                <a:latin typeface="Arial" pitchFamily="34" charset="0"/>
                <a:cs typeface="Arial" pitchFamily="34" charset="0"/>
              </a:rPr>
              <a:t> </a:t>
            </a:r>
            <a:r>
              <a:rPr lang="de-DE" sz="2800" b="1" dirty="0" err="1" smtClean="0">
                <a:solidFill>
                  <a:srgbClr val="FF0000"/>
                </a:solidFill>
                <a:latin typeface="Arial" pitchFamily="34" charset="0"/>
                <a:cs typeface="Arial" pitchFamily="34" charset="0"/>
              </a:rPr>
              <a:t>Connecting</a:t>
            </a:r>
            <a:r>
              <a:rPr lang="de-DE" sz="2800" b="1" dirty="0">
                <a:solidFill>
                  <a:srgbClr val="FF0000"/>
                </a:solidFill>
                <a:latin typeface="Arial" pitchFamily="34" charset="0"/>
                <a:cs typeface="Arial" pitchFamily="34" charset="0"/>
              </a:rPr>
              <a:t> </a:t>
            </a:r>
            <a:r>
              <a:rPr lang="de-DE" sz="2800" b="1" dirty="0" smtClean="0">
                <a:solidFill>
                  <a:srgbClr val="FF0000"/>
                </a:solidFill>
                <a:latin typeface="Arial" pitchFamily="34" charset="0"/>
                <a:cs typeface="Arial" pitchFamily="34" charset="0"/>
              </a:rPr>
              <a:t> - Open Data nutzen:</a:t>
            </a:r>
          </a:p>
          <a:p>
            <a:pPr marL="342900" indent="-342900"/>
            <a:r>
              <a:rPr lang="de-DE" sz="2800" b="1" dirty="0" smtClean="0">
                <a:solidFill>
                  <a:srgbClr val="FF0000"/>
                </a:solidFill>
                <a:latin typeface="Arial" pitchFamily="34" charset="0"/>
                <a:cs typeface="Arial" pitchFamily="34" charset="0"/>
              </a:rPr>
              <a:t> 	„auch“ für Exchange Formate</a:t>
            </a:r>
            <a:r>
              <a:rPr lang="de-DE" sz="2800" dirty="0" smtClean="0">
                <a:solidFill>
                  <a:srgbClr val="FF0000"/>
                </a:solidFill>
                <a:latin typeface="Arial" pitchFamily="34" charset="0"/>
                <a:cs typeface="Arial" pitchFamily="34" charset="0"/>
              </a:rPr>
              <a:t>	</a:t>
            </a:r>
            <a:endParaRPr lang="pl-PL" sz="2800" dirty="0" smtClean="0">
              <a:solidFill>
                <a:srgbClr val="FF0000"/>
              </a:solidFill>
              <a:latin typeface="Arial" pitchFamily="34" charset="0"/>
              <a:cs typeface="Arial" pitchFamily="34" charset="0"/>
            </a:endParaRPr>
          </a:p>
          <a:p>
            <a:pPr marL="342900" indent="-342900"/>
            <a:endParaRPr lang="de-DE" sz="800" dirty="0" smtClean="0">
              <a:solidFill>
                <a:srgbClr val="FF0000"/>
              </a:solidFill>
              <a:latin typeface="Arial" pitchFamily="34" charset="0"/>
              <a:cs typeface="Arial" pitchFamily="34" charset="0"/>
            </a:endParaRPr>
          </a:p>
          <a:p>
            <a:pPr marL="457200" indent="-457200"/>
            <a:r>
              <a:rPr lang="de-DE" dirty="0" smtClean="0">
                <a:latin typeface="Arial" pitchFamily="34" charset="0"/>
                <a:cs typeface="Arial" pitchFamily="34" charset="0"/>
              </a:rPr>
              <a:t>		</a:t>
            </a:r>
            <a:endParaRPr lang="de-DE" i="1" dirty="0" smtClean="0">
              <a:latin typeface="Arial" pitchFamily="34" charset="0"/>
              <a:cs typeface="Arial" pitchFamily="34" charset="0"/>
            </a:endParaRPr>
          </a:p>
          <a:p>
            <a:r>
              <a:rPr lang="de-DE" dirty="0" smtClean="0">
                <a:latin typeface="Arial" pitchFamily="34" charset="0"/>
                <a:cs typeface="Arial" pitchFamily="34" charset="0"/>
              </a:rPr>
              <a:t>	</a:t>
            </a:r>
          </a:p>
          <a:p>
            <a:endParaRPr lang="pl-PL"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p:txBody>
      </p:sp>
      <p:sp>
        <p:nvSpPr>
          <p:cNvPr id="15" name="Textfeld 14"/>
          <p:cNvSpPr txBox="1"/>
          <p:nvPr/>
        </p:nvSpPr>
        <p:spPr>
          <a:xfrm>
            <a:off x="179512" y="2492896"/>
            <a:ext cx="8964488" cy="6124754"/>
          </a:xfrm>
          <a:prstGeom prst="rect">
            <a:avLst/>
          </a:prstGeom>
          <a:noFill/>
        </p:spPr>
        <p:txBody>
          <a:bodyPr wrap="square" rtlCol="0">
            <a:spAutoFit/>
          </a:bodyPr>
          <a:lstStyle/>
          <a:p>
            <a:r>
              <a:rPr lang="de-DE" sz="2000" dirty="0" smtClean="0">
                <a:latin typeface="Arial" pitchFamily="34" charset="0"/>
                <a:cs typeface="Arial" pitchFamily="34" charset="0"/>
              </a:rPr>
              <a:t> Konzept für eine „Kommunale </a:t>
            </a:r>
            <a:r>
              <a:rPr lang="de-DE" sz="2000" dirty="0" err="1" smtClean="0">
                <a:latin typeface="Arial" pitchFamily="34" charset="0"/>
                <a:cs typeface="Arial" pitchFamily="34" charset="0"/>
              </a:rPr>
              <a:t>APP</a:t>
            </a:r>
            <a:r>
              <a:rPr lang="de-DE" sz="2000" dirty="0" smtClean="0">
                <a:latin typeface="Arial" pitchFamily="34" charset="0"/>
                <a:cs typeface="Arial" pitchFamily="34" charset="0"/>
              </a:rPr>
              <a:t>“(1) für Bürger in Austausch mit   	Kommune und untereinander</a:t>
            </a:r>
          </a:p>
          <a:p>
            <a:r>
              <a:rPr lang="de-DE" sz="2000" dirty="0" smtClean="0"/>
              <a:t>1. Smartphone-</a:t>
            </a:r>
            <a:r>
              <a:rPr lang="de-DE" sz="2000" dirty="0" err="1" smtClean="0"/>
              <a:t>App</a:t>
            </a:r>
            <a:r>
              <a:rPr lang="de-DE" sz="2000" dirty="0" smtClean="0"/>
              <a:t> oder/und Web-</a:t>
            </a:r>
            <a:r>
              <a:rPr lang="de-DE" sz="2000" dirty="0" err="1" smtClean="0"/>
              <a:t>App</a:t>
            </a:r>
            <a:r>
              <a:rPr lang="de-DE" sz="2000" dirty="0" smtClean="0"/>
              <a:t> der Bürger*innen mit Kommune verbinden</a:t>
            </a:r>
          </a:p>
          <a:p>
            <a:r>
              <a:rPr lang="de-DE" sz="2000" dirty="0" smtClean="0">
                <a:latin typeface="Arial" pitchFamily="34" charset="0"/>
                <a:cs typeface="Arial" pitchFamily="34" charset="0"/>
              </a:rPr>
              <a:t>2. </a:t>
            </a:r>
            <a:r>
              <a:rPr lang="de-DE" sz="2000" b="1" dirty="0" smtClean="0"/>
              <a:t>Informations-Applikation</a:t>
            </a:r>
            <a:r>
              <a:rPr lang="de-DE" sz="2000" dirty="0" smtClean="0"/>
              <a:t>: </a:t>
            </a:r>
            <a:endParaRPr lang="de-DE" sz="2000" dirty="0" smtClean="0">
              <a:latin typeface="Arial" pitchFamily="34" charset="0"/>
              <a:cs typeface="Arial" pitchFamily="34" charset="0"/>
            </a:endParaRPr>
          </a:p>
          <a:p>
            <a:r>
              <a:rPr lang="de-DE" sz="2000" dirty="0" smtClean="0">
                <a:latin typeface="Arial" pitchFamily="34" charset="0"/>
                <a:cs typeface="Arial" pitchFamily="34" charset="0"/>
              </a:rPr>
              <a:t>		1. </a:t>
            </a:r>
            <a:r>
              <a:rPr lang="de-DE" sz="2000" b="1" dirty="0" smtClean="0"/>
              <a:t>Mängelmelder </a:t>
            </a:r>
          </a:p>
          <a:p>
            <a:r>
              <a:rPr lang="de-DE" sz="2000" b="1" dirty="0" smtClean="0"/>
              <a:t>		2. Rathaus Online</a:t>
            </a:r>
          </a:p>
          <a:p>
            <a:r>
              <a:rPr lang="de-DE" sz="2000" b="1" dirty="0" smtClean="0"/>
              <a:t>		3. Digitale Umfragen und Beteiligungen </a:t>
            </a:r>
          </a:p>
          <a:p>
            <a:r>
              <a:rPr lang="de-DE" sz="2000" b="1" dirty="0" smtClean="0"/>
              <a:t>		4. News &amp; Events </a:t>
            </a:r>
          </a:p>
          <a:p>
            <a:r>
              <a:rPr lang="de-DE" sz="2000" b="1" dirty="0" smtClean="0"/>
              <a:t>		5. Dialogformate : z.B. Bürger-„Talks“, Chats, Mitmachaktionen,…</a:t>
            </a:r>
          </a:p>
          <a:p>
            <a:endParaRPr lang="de-DE" sz="2000" b="1" dirty="0" smtClean="0"/>
          </a:p>
          <a:p>
            <a:r>
              <a:rPr lang="de-DE" sz="2000" dirty="0" smtClean="0">
                <a:latin typeface="Arial" pitchFamily="34" charset="0"/>
                <a:cs typeface="Arial" pitchFamily="34" charset="0"/>
              </a:rPr>
              <a:t>(1) </a:t>
            </a:r>
            <a:r>
              <a:rPr lang="de-DE" sz="2000" b="1" dirty="0" smtClean="0">
                <a:solidFill>
                  <a:srgbClr val="FF0000"/>
                </a:solidFill>
              </a:rPr>
              <a:t>Eine modulare und erweiterbare </a:t>
            </a:r>
            <a:r>
              <a:rPr lang="de-DE" sz="2000" b="1" dirty="0" err="1" smtClean="0">
                <a:solidFill>
                  <a:srgbClr val="FF0000"/>
                </a:solidFill>
              </a:rPr>
              <a:t>App</a:t>
            </a:r>
            <a:r>
              <a:rPr lang="de-DE" sz="2000" b="1" dirty="0" smtClean="0">
                <a:solidFill>
                  <a:srgbClr val="FF0000"/>
                </a:solidFill>
              </a:rPr>
              <a:t>-Lösung  als modulares Baukastenprinzip</a:t>
            </a:r>
            <a:endParaRPr lang="de-DE" sz="2000" dirty="0">
              <a:solidFill>
                <a:srgbClr val="FF0000"/>
              </a:solidFill>
              <a:latin typeface="Arial" pitchFamily="34" charset="0"/>
              <a:cs typeface="Arial" pitchFamily="34" charset="0"/>
            </a:endParaRPr>
          </a:p>
          <a:p>
            <a:r>
              <a:rPr lang="de-DE" sz="2000" dirty="0" smtClean="0">
                <a:latin typeface="Arial" pitchFamily="34" charset="0"/>
                <a:cs typeface="Arial" pitchFamily="34" charset="0"/>
              </a:rPr>
              <a:t>		</a:t>
            </a:r>
          </a:p>
          <a:p>
            <a:r>
              <a:rPr lang="de-DE" sz="2000" dirty="0" smtClean="0">
                <a:latin typeface="Arial" pitchFamily="34" charset="0"/>
                <a:cs typeface="Arial" pitchFamily="34" charset="0"/>
              </a:rPr>
              <a:t>		</a:t>
            </a:r>
            <a:r>
              <a:rPr lang="en-GB" sz="2000" dirty="0" smtClean="0">
                <a:latin typeface="Arial" pitchFamily="34" charset="0"/>
                <a:cs typeface="Arial" pitchFamily="34" charset="0"/>
              </a:rPr>
              <a:t>We do it for our future! </a:t>
            </a:r>
            <a:r>
              <a:rPr lang="de-DE" sz="2000" dirty="0" err="1" smtClean="0">
                <a:latin typeface="Arial" pitchFamily="34" charset="0"/>
                <a:cs typeface="Arial" pitchFamily="34" charset="0"/>
              </a:rPr>
              <a:t>Yes</a:t>
            </a:r>
            <a:r>
              <a:rPr lang="de-DE" sz="2000" dirty="0" smtClean="0">
                <a:latin typeface="Arial" pitchFamily="34" charset="0"/>
                <a:cs typeface="Arial" pitchFamily="34" charset="0"/>
              </a:rPr>
              <a:t>! </a:t>
            </a:r>
            <a:r>
              <a:rPr lang="de-DE" sz="2000" dirty="0" err="1" smtClean="0">
                <a:latin typeface="Arial" pitchFamily="34" charset="0"/>
                <a:cs typeface="Arial" pitchFamily="34" charset="0"/>
              </a:rPr>
              <a:t>Hackathon</a:t>
            </a:r>
            <a:r>
              <a:rPr lang="de-DE" sz="2000" dirty="0" smtClean="0">
                <a:latin typeface="Arial" pitchFamily="34" charset="0"/>
                <a:cs typeface="Arial" pitchFamily="34" charset="0"/>
              </a:rPr>
              <a:t>: 21.-23. 10.22</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				</a:t>
            </a:r>
            <a:r>
              <a:rPr lang="de-DE" sz="1400" dirty="0" smtClean="0">
                <a:latin typeface="Arial" pitchFamily="34" charset="0"/>
                <a:cs typeface="Arial" pitchFamily="34" charset="0"/>
              </a:rPr>
              <a:t>     	</a:t>
            </a:r>
            <a:endParaRPr lang="de-DE" sz="2000" dirty="0" smtClean="0">
              <a:latin typeface="Arial" pitchFamily="34" charset="0"/>
              <a:cs typeface="Arial" pitchFamily="34" charset="0"/>
            </a:endParaRPr>
          </a:p>
          <a:p>
            <a:r>
              <a:rPr lang="de-DE" sz="2000" dirty="0" smtClean="0">
                <a:latin typeface="Arial" pitchFamily="34" charset="0"/>
                <a:cs typeface="Arial" pitchFamily="34" charset="0"/>
              </a:rPr>
              <a:t> </a:t>
            </a:r>
          </a:p>
          <a:p>
            <a:r>
              <a:rPr lang="de-DE" dirty="0" smtClean="0"/>
              <a:t> </a:t>
            </a:r>
          </a:p>
          <a:p>
            <a:endParaRPr lang="de-DE" dirty="0" smtClean="0"/>
          </a:p>
          <a:p>
            <a:endParaRPr lang="de-DE" dirty="0" smtClean="0">
              <a:solidFill>
                <a:schemeClr val="tx1">
                  <a:lumMod val="65000"/>
                  <a:lumOff val="35000"/>
                </a:schemeClr>
              </a:solidFill>
              <a:latin typeface="Arial" pitchFamily="34" charset="0"/>
              <a:cs typeface="Arial" pitchFamily="34" charset="0"/>
            </a:endParaRPr>
          </a:p>
          <a:p>
            <a:endParaRPr lang="de-DE" dirty="0"/>
          </a:p>
        </p:txBody>
      </p:sp>
      <p:sp>
        <p:nvSpPr>
          <p:cNvPr id="11" name="Rechteck 10"/>
          <p:cNvSpPr/>
          <p:nvPr/>
        </p:nvSpPr>
        <p:spPr>
          <a:xfrm>
            <a:off x="251520" y="620688"/>
            <a:ext cx="8136904" cy="584775"/>
          </a:xfrm>
          <a:prstGeom prst="rect">
            <a:avLst/>
          </a:prstGeom>
        </p:spPr>
        <p:txBody>
          <a:bodyPr wrap="square">
            <a:spAutoFit/>
          </a:bodyPr>
          <a:lstStyle/>
          <a:p>
            <a:pPr lvl="0"/>
            <a:r>
              <a:rPr lang="de-DE" sz="2000" dirty="0" smtClean="0">
                <a:solidFill>
                  <a:prstClr val="black"/>
                </a:solidFill>
                <a:latin typeface="Arial" pitchFamily="34" charset="0"/>
                <a:cs typeface="Arial" pitchFamily="34" charset="0"/>
              </a:rPr>
              <a:t>„</a:t>
            </a:r>
            <a:r>
              <a:rPr lang="de-DE" sz="3200" dirty="0" smtClean="0">
                <a:solidFill>
                  <a:prstClr val="black"/>
                </a:solidFill>
                <a:latin typeface="Arial" pitchFamily="34" charset="0"/>
                <a:cs typeface="Arial" pitchFamily="34" charset="0"/>
              </a:rPr>
              <a:t>Open Data- Anwendung in unserer Region!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467544" y="2852936"/>
            <a:ext cx="3888432" cy="369332"/>
          </a:xfrm>
          <a:prstGeom prst="rect">
            <a:avLst/>
          </a:prstGeom>
          <a:noFill/>
        </p:spPr>
        <p:txBody>
          <a:bodyPr wrap="square" rtlCol="0">
            <a:spAutoFit/>
          </a:bodyPr>
          <a:lstStyle/>
          <a:p>
            <a:r>
              <a:rPr lang="de-DE" dirty="0" smtClean="0"/>
              <a:t>	</a:t>
            </a:r>
            <a:endParaRPr lang="de-DE" dirty="0"/>
          </a:p>
        </p:txBody>
      </p:sp>
      <p:sp>
        <p:nvSpPr>
          <p:cNvPr id="8" name="Foliennummernplatzhalter 7"/>
          <p:cNvSpPr>
            <a:spLocks noGrp="1"/>
          </p:cNvSpPr>
          <p:nvPr>
            <p:ph type="sldNum" sz="quarter" idx="12"/>
          </p:nvPr>
        </p:nvSpPr>
        <p:spPr/>
        <p:txBody>
          <a:bodyPr/>
          <a:lstStyle/>
          <a:p>
            <a:fld id="{FEC5ECBD-AB34-4229-AA05-1FD910768D8F}" type="slidenum">
              <a:rPr lang="de-DE" smtClean="0"/>
              <a:pPr/>
              <a:t>6</a:t>
            </a:fld>
            <a:endParaRPr lang="de-DE"/>
          </a:p>
        </p:txBody>
      </p:sp>
      <p:sp>
        <p:nvSpPr>
          <p:cNvPr id="10" name="Textfeld 9"/>
          <p:cNvSpPr txBox="1"/>
          <p:nvPr/>
        </p:nvSpPr>
        <p:spPr>
          <a:xfrm>
            <a:off x="251520" y="2780928"/>
            <a:ext cx="8712968" cy="2031325"/>
          </a:xfrm>
          <a:prstGeom prst="rect">
            <a:avLst/>
          </a:prstGeom>
          <a:noFill/>
        </p:spPr>
        <p:txBody>
          <a:bodyPr wrap="square" rtlCol="0">
            <a:spAutoFit/>
          </a:bodyPr>
          <a:lstStyle/>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a:p>
        </p:txBody>
      </p:sp>
      <p:sp>
        <p:nvSpPr>
          <p:cNvPr id="12" name="Textfeld 11"/>
          <p:cNvSpPr txBox="1"/>
          <p:nvPr/>
        </p:nvSpPr>
        <p:spPr>
          <a:xfrm>
            <a:off x="611560" y="332656"/>
            <a:ext cx="8352928" cy="369332"/>
          </a:xfrm>
          <a:prstGeom prst="rect">
            <a:avLst/>
          </a:prstGeom>
          <a:noFill/>
        </p:spPr>
        <p:txBody>
          <a:bodyPr wrap="square" rtlCol="0">
            <a:spAutoFit/>
          </a:bodyPr>
          <a:lstStyle/>
          <a:p>
            <a:r>
              <a:rPr lang="de-DE" dirty="0" smtClean="0"/>
              <a:t>Filme– „unsere Verortung, hier“</a:t>
            </a:r>
            <a:endParaRPr lang="de-DE" dirty="0"/>
          </a:p>
        </p:txBody>
      </p:sp>
      <p:sp>
        <p:nvSpPr>
          <p:cNvPr id="9" name="Rechteck 8"/>
          <p:cNvSpPr/>
          <p:nvPr/>
        </p:nvSpPr>
        <p:spPr>
          <a:xfrm>
            <a:off x="179512" y="1628800"/>
            <a:ext cx="8964488" cy="3508653"/>
          </a:xfrm>
          <a:prstGeom prst="rect">
            <a:avLst/>
          </a:prstGeom>
        </p:spPr>
        <p:txBody>
          <a:bodyPr wrap="square">
            <a:spAutoFit/>
          </a:bodyPr>
          <a:lstStyle/>
          <a:p>
            <a:pPr marL="342900" indent="-342900"/>
            <a:r>
              <a:rPr lang="pl-PL" sz="2000" dirty="0" smtClean="0">
                <a:solidFill>
                  <a:srgbClr val="FF0000"/>
                </a:solidFill>
                <a:latin typeface="Arial" pitchFamily="34" charset="0"/>
                <a:cs typeface="Arial" pitchFamily="34" charset="0"/>
              </a:rPr>
              <a:t>	 </a:t>
            </a:r>
            <a:r>
              <a:rPr lang="de-DE" sz="2000" dirty="0" smtClean="0">
                <a:solidFill>
                  <a:srgbClr val="FF0000"/>
                </a:solidFill>
                <a:latin typeface="Arial" pitchFamily="34" charset="0"/>
                <a:cs typeface="Arial" pitchFamily="34" charset="0"/>
              </a:rPr>
              <a:t>Europastadt </a:t>
            </a:r>
            <a:r>
              <a:rPr lang="pl-PL" sz="2000" dirty="0" smtClean="0">
                <a:solidFill>
                  <a:srgbClr val="FF0000"/>
                </a:solidFill>
                <a:latin typeface="Arial" pitchFamily="34" charset="0"/>
                <a:cs typeface="Arial" pitchFamily="34" charset="0"/>
              </a:rPr>
              <a:t>  </a:t>
            </a:r>
            <a:r>
              <a:rPr lang="de-DE" sz="2000" dirty="0" smtClean="0">
                <a:solidFill>
                  <a:srgbClr val="FF0000"/>
                </a:solidFill>
                <a:latin typeface="Arial" pitchFamily="34" charset="0"/>
                <a:cs typeface="Arial" pitchFamily="34" charset="0"/>
              </a:rPr>
              <a:t>Görlitz/ </a:t>
            </a:r>
            <a:r>
              <a:rPr lang="de-DE" sz="2000" dirty="0" err="1" smtClean="0">
                <a:solidFill>
                  <a:srgbClr val="FF0000"/>
                </a:solidFill>
                <a:latin typeface="Arial" pitchFamily="34" charset="0"/>
                <a:cs typeface="Arial" pitchFamily="34" charset="0"/>
              </a:rPr>
              <a:t>Zgorzelec</a:t>
            </a:r>
            <a:r>
              <a:rPr lang="de-DE" sz="2000" dirty="0" smtClean="0">
                <a:solidFill>
                  <a:srgbClr val="FF0000"/>
                </a:solidFill>
                <a:latin typeface="Arial" pitchFamily="34" charset="0"/>
                <a:cs typeface="Arial" pitchFamily="34" charset="0"/>
              </a:rPr>
              <a:t> </a:t>
            </a:r>
          </a:p>
          <a:p>
            <a:pPr marL="342900" indent="-342900"/>
            <a:r>
              <a:rPr lang="pl-PL" sz="2000" dirty="0" smtClean="0">
                <a:solidFill>
                  <a:srgbClr val="FF0000"/>
                </a:solidFill>
                <a:latin typeface="Arial" pitchFamily="34" charset="0"/>
                <a:cs typeface="Arial" pitchFamily="34" charset="0"/>
              </a:rPr>
              <a:t> 	 </a:t>
            </a:r>
            <a:r>
              <a:rPr lang="de-DE" sz="2000" dirty="0" err="1" smtClean="0">
                <a:solidFill>
                  <a:srgbClr val="FF0000"/>
                </a:solidFill>
                <a:latin typeface="Arial" pitchFamily="34" charset="0"/>
                <a:cs typeface="Arial" pitchFamily="34" charset="0"/>
              </a:rPr>
              <a:t>Europamiasto</a:t>
            </a:r>
            <a:r>
              <a:rPr lang="pl-PL" sz="2000" dirty="0" smtClean="0">
                <a:solidFill>
                  <a:srgbClr val="FF0000"/>
                </a:solidFill>
                <a:latin typeface="Arial" pitchFamily="34" charset="0"/>
                <a:cs typeface="Arial" pitchFamily="34" charset="0"/>
              </a:rPr>
              <a:t> Görlitz/ Zgorzelec</a:t>
            </a:r>
            <a:endParaRPr lang="de-DE" sz="2000" dirty="0" smtClean="0">
              <a:solidFill>
                <a:srgbClr val="FF0000"/>
              </a:solidFill>
              <a:latin typeface="Arial" pitchFamily="34" charset="0"/>
              <a:cs typeface="Arial" pitchFamily="34" charset="0"/>
            </a:endParaRPr>
          </a:p>
          <a:p>
            <a:pPr marL="342900" indent="-342900"/>
            <a:endParaRPr lang="pl-PL" sz="2000" dirty="0" smtClean="0">
              <a:solidFill>
                <a:srgbClr val="FF0000"/>
              </a:solidFill>
              <a:latin typeface="Arial" pitchFamily="34" charset="0"/>
              <a:cs typeface="Arial" pitchFamily="34" charset="0"/>
            </a:endParaRPr>
          </a:p>
          <a:p>
            <a:pPr marL="342900" indent="-342900"/>
            <a:endParaRPr lang="de-DE" sz="800" dirty="0" smtClean="0">
              <a:solidFill>
                <a:srgbClr val="FF0000"/>
              </a:solidFill>
              <a:latin typeface="Arial" pitchFamily="34" charset="0"/>
              <a:cs typeface="Arial" pitchFamily="34" charset="0"/>
            </a:endParaRPr>
          </a:p>
          <a:p>
            <a:pPr marL="457200" indent="-457200"/>
            <a:r>
              <a:rPr lang="de-DE" dirty="0" smtClean="0">
                <a:latin typeface="Arial" pitchFamily="34" charset="0"/>
                <a:cs typeface="Arial" pitchFamily="34" charset="0"/>
              </a:rPr>
              <a:t>		</a:t>
            </a:r>
            <a:endParaRPr lang="de-DE" i="1" dirty="0" smtClean="0">
              <a:latin typeface="Arial" pitchFamily="34" charset="0"/>
              <a:cs typeface="Arial" pitchFamily="34" charset="0"/>
            </a:endParaRPr>
          </a:p>
          <a:p>
            <a:r>
              <a:rPr lang="de-DE" dirty="0" smtClean="0">
                <a:latin typeface="Arial" pitchFamily="34" charset="0"/>
                <a:cs typeface="Arial" pitchFamily="34" charset="0"/>
              </a:rPr>
              <a:t>	</a:t>
            </a:r>
          </a:p>
          <a:p>
            <a:endParaRPr lang="pl-PL"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a:p>
            <a:endParaRPr lang="de-DE" sz="2000" dirty="0" smtClean="0">
              <a:latin typeface="Arial" pitchFamily="34" charset="0"/>
              <a:cs typeface="Arial" pitchFamily="34" charset="0"/>
            </a:endParaRPr>
          </a:p>
        </p:txBody>
      </p:sp>
      <p:pic>
        <p:nvPicPr>
          <p:cNvPr id="13" name="Grafik 12" descr="C:\Users\Gabriele\AppData\Local\Temp\49189999782_030628c2b5_k.jpg"/>
          <p:cNvPicPr/>
          <p:nvPr/>
        </p:nvPicPr>
        <p:blipFill>
          <a:blip r:embed="rId2" cstate="print"/>
          <a:srcRect/>
          <a:stretch>
            <a:fillRect/>
          </a:stretch>
        </p:blipFill>
        <p:spPr bwMode="auto">
          <a:xfrm>
            <a:off x="4644008" y="2708920"/>
            <a:ext cx="4176464" cy="3024336"/>
          </a:xfrm>
          <a:prstGeom prst="rect">
            <a:avLst/>
          </a:prstGeom>
          <a:noFill/>
          <a:ln w="9525">
            <a:noFill/>
            <a:miter lim="800000"/>
            <a:headEnd/>
            <a:tailEnd/>
          </a:ln>
        </p:spPr>
      </p:pic>
      <p:pic>
        <p:nvPicPr>
          <p:cNvPr id="14" name="Grafik 13" descr="Veranstaltungshalle und Ruhmeshalle ' Oberlausitzer Gedenkhalle ' im Park Andreja Blachanca in Zgorzelec in Dolnoslaskie, Polen"/>
          <p:cNvPicPr/>
          <p:nvPr/>
        </p:nvPicPr>
        <p:blipFill>
          <a:blip r:embed="rId3" cstate="print"/>
          <a:srcRect/>
          <a:stretch>
            <a:fillRect/>
          </a:stretch>
        </p:blipFill>
        <p:spPr bwMode="auto">
          <a:xfrm>
            <a:off x="251520" y="2708920"/>
            <a:ext cx="4248472" cy="3024336"/>
          </a:xfrm>
          <a:prstGeom prst="rect">
            <a:avLst/>
          </a:prstGeom>
          <a:noFill/>
          <a:ln w="9525">
            <a:noFill/>
            <a:miter lim="800000"/>
            <a:headEnd/>
            <a:tailEnd/>
          </a:ln>
        </p:spPr>
      </p:pic>
      <p:sp>
        <p:nvSpPr>
          <p:cNvPr id="15" name="Textfeld 14"/>
          <p:cNvSpPr txBox="1"/>
          <p:nvPr/>
        </p:nvSpPr>
        <p:spPr>
          <a:xfrm>
            <a:off x="2051720" y="5805264"/>
            <a:ext cx="7092280" cy="1631216"/>
          </a:xfrm>
          <a:prstGeom prst="rect">
            <a:avLst/>
          </a:prstGeom>
          <a:noFill/>
        </p:spPr>
        <p:txBody>
          <a:bodyPr wrap="square" rtlCol="0">
            <a:spAutoFit/>
          </a:bodyPr>
          <a:lstStyle/>
          <a:p>
            <a:r>
              <a:rPr lang="de-DE" sz="1600" dirty="0" err="1" smtClean="0">
                <a:solidFill>
                  <a:schemeClr val="bg2">
                    <a:lumMod val="50000"/>
                  </a:schemeClr>
                </a:solidFill>
                <a:latin typeface="Arial" pitchFamily="34" charset="0"/>
                <a:cs typeface="Arial" pitchFamily="34" charset="0"/>
                <a:hlinkClick r:id="rId4"/>
              </a:rPr>
              <a:t>https://www.youtube.com/watch?v=9_qqXPFapx0</a:t>
            </a:r>
            <a:r>
              <a:rPr lang="de-DE" sz="1600" dirty="0" smtClean="0">
                <a:solidFill>
                  <a:schemeClr val="bg2">
                    <a:lumMod val="50000"/>
                  </a:schemeClr>
                </a:solidFill>
                <a:latin typeface="Arial" pitchFamily="34" charset="0"/>
                <a:cs typeface="Arial" pitchFamily="34" charset="0"/>
                <a:hlinkClick r:id="rId4"/>
              </a:rPr>
              <a:t>  Görlitz/ Stadtwerke 2021</a:t>
            </a:r>
          </a:p>
          <a:p>
            <a:r>
              <a:rPr lang="pl-PL" sz="1600" dirty="0" smtClean="0">
                <a:solidFill>
                  <a:schemeClr val="bg2">
                    <a:lumMod val="50000"/>
                  </a:schemeClr>
                </a:solidFill>
                <a:latin typeface="Arial" pitchFamily="34" charset="0"/>
                <a:cs typeface="Arial" pitchFamily="34" charset="0"/>
                <a:hlinkClick r:id="rId4"/>
              </a:rPr>
              <a:t>https://www.youtube.com/watch?v=ryVob3PGJcY</a:t>
            </a:r>
            <a:endParaRPr lang="de-DE" sz="1600" dirty="0" smtClean="0">
              <a:solidFill>
                <a:schemeClr val="bg2">
                  <a:lumMod val="50000"/>
                </a:schemeClr>
              </a:solidFill>
              <a:latin typeface="Arial" pitchFamily="34" charset="0"/>
              <a:cs typeface="Arial" pitchFamily="34" charset="0"/>
            </a:endParaRPr>
          </a:p>
          <a:p>
            <a:r>
              <a:rPr lang="de-DE" sz="1600" dirty="0" err="1" smtClean="0">
                <a:solidFill>
                  <a:schemeClr val="bg2">
                    <a:lumMod val="50000"/>
                  </a:schemeClr>
                </a:solidFill>
                <a:latin typeface="Arial" pitchFamily="34" charset="0"/>
                <a:cs typeface="Arial" pitchFamily="34" charset="0"/>
                <a:hlinkClick r:id="rId5"/>
              </a:rPr>
              <a:t>https://www.youtube.com/watch?v=LgbYKuIH128</a:t>
            </a:r>
            <a:endParaRPr lang="de-DE" sz="1600" dirty="0" smtClean="0">
              <a:solidFill>
                <a:schemeClr val="bg2">
                  <a:lumMod val="50000"/>
                </a:schemeClr>
              </a:solidFill>
              <a:latin typeface="Arial" pitchFamily="34" charset="0"/>
              <a:cs typeface="Arial" pitchFamily="34" charset="0"/>
            </a:endParaRPr>
          </a:p>
          <a:p>
            <a:r>
              <a:rPr lang="en-GB" sz="1600" dirty="0" smtClean="0">
                <a:solidFill>
                  <a:schemeClr val="bg2">
                    <a:lumMod val="50000"/>
                  </a:schemeClr>
                </a:solidFill>
                <a:latin typeface="Arial" pitchFamily="34" charset="0"/>
                <a:cs typeface="Arial" pitchFamily="34" charset="0"/>
              </a:rPr>
              <a:t>https://</a:t>
            </a:r>
            <a:r>
              <a:rPr lang="en-GB" sz="1600" dirty="0" err="1" smtClean="0">
                <a:solidFill>
                  <a:schemeClr val="bg2">
                    <a:lumMod val="50000"/>
                  </a:schemeClr>
                </a:solidFill>
                <a:latin typeface="Arial" pitchFamily="34" charset="0"/>
                <a:cs typeface="Arial" pitchFamily="34" charset="0"/>
              </a:rPr>
              <a:t>www.youtube.com</a:t>
            </a:r>
            <a:r>
              <a:rPr lang="en-GB" sz="1600" dirty="0" smtClean="0">
                <a:solidFill>
                  <a:schemeClr val="bg2">
                    <a:lumMod val="50000"/>
                  </a:schemeClr>
                </a:solidFill>
                <a:latin typeface="Arial" pitchFamily="34" charset="0"/>
                <a:cs typeface="Arial" pitchFamily="34" charset="0"/>
              </a:rPr>
              <a:t>/</a:t>
            </a:r>
            <a:r>
              <a:rPr lang="en-GB" sz="1600" dirty="0" err="1" smtClean="0">
                <a:solidFill>
                  <a:schemeClr val="bg2">
                    <a:lumMod val="50000"/>
                  </a:schemeClr>
                </a:solidFill>
                <a:latin typeface="Arial" pitchFamily="34" charset="0"/>
                <a:cs typeface="Arial" pitchFamily="34" charset="0"/>
              </a:rPr>
              <a:t>watch?v</a:t>
            </a:r>
            <a:r>
              <a:rPr lang="en-GB" sz="1600" dirty="0" smtClean="0">
                <a:solidFill>
                  <a:schemeClr val="bg2">
                    <a:lumMod val="50000"/>
                  </a:schemeClr>
                </a:solidFill>
                <a:latin typeface="Arial" pitchFamily="34" charset="0"/>
                <a:cs typeface="Arial" pitchFamily="34" charset="0"/>
              </a:rPr>
              <a:t>=</a:t>
            </a:r>
            <a:r>
              <a:rPr lang="en-GB" sz="1600" dirty="0" err="1" smtClean="0">
                <a:solidFill>
                  <a:schemeClr val="bg2">
                    <a:lumMod val="50000"/>
                  </a:schemeClr>
                </a:solidFill>
                <a:latin typeface="Arial" pitchFamily="34" charset="0"/>
                <a:cs typeface="Arial" pitchFamily="34" charset="0"/>
              </a:rPr>
              <a:t>DnlMeHF6H0M</a:t>
            </a:r>
            <a:r>
              <a:rPr lang="en-GB" sz="1600" dirty="0" smtClean="0">
                <a:solidFill>
                  <a:schemeClr val="bg2">
                    <a:lumMod val="50000"/>
                  </a:schemeClr>
                </a:solidFill>
                <a:latin typeface="Arial" pitchFamily="34" charset="0"/>
                <a:cs typeface="Arial" pitchFamily="34" charset="0"/>
              </a:rPr>
              <a:t> </a:t>
            </a:r>
            <a:endParaRPr lang="de-DE" sz="1600" dirty="0" smtClean="0">
              <a:solidFill>
                <a:schemeClr val="bg2">
                  <a:lumMod val="50000"/>
                </a:schemeClr>
              </a:solidFill>
              <a:latin typeface="Arial" pitchFamily="34" charset="0"/>
              <a:cs typeface="Arial" pitchFamily="34" charset="0"/>
            </a:endParaRPr>
          </a:p>
          <a:p>
            <a:r>
              <a:rPr lang="en-GB" dirty="0" smtClean="0">
                <a:solidFill>
                  <a:schemeClr val="tx1">
                    <a:lumMod val="65000"/>
                    <a:lumOff val="35000"/>
                  </a:schemeClr>
                </a:solidFill>
                <a:latin typeface="Arial" pitchFamily="34" charset="0"/>
                <a:cs typeface="Arial" pitchFamily="34" charset="0"/>
              </a:rPr>
              <a:t> </a:t>
            </a:r>
            <a:endParaRPr lang="de-DE" dirty="0" smtClean="0">
              <a:solidFill>
                <a:schemeClr val="tx1">
                  <a:lumMod val="65000"/>
                  <a:lumOff val="35000"/>
                </a:schemeClr>
              </a:solidFill>
              <a:latin typeface="Arial" pitchFamily="34" charset="0"/>
              <a:cs typeface="Arial" pitchFamily="34" charset="0"/>
            </a:endParaRPr>
          </a:p>
          <a:p>
            <a:endParaRPr lang="de-D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374</Words>
  <Application>Microsoft Office PowerPoint</Application>
  <PresentationFormat>Bildschirmpräsentation (4:3)</PresentationFormat>
  <Paragraphs>140</Paragraphs>
  <Slides>6</Slides>
  <Notes>1</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Larissa-Design</vt:lpstr>
      <vt:lpstr> </vt:lpstr>
      <vt:lpstr> </vt:lpstr>
      <vt:lpstr> </vt:lpstr>
      <vt:lpstr>Folie 4</vt:lpstr>
      <vt:lpstr>Folie 5</vt:lpstr>
      <vt:lpstr>Folie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 dem Ausschreibungstext:  Challenge "OpenData-Anwendung" von Digitale Oberlausitz e. V.  „In vielen Städten in Deutschland und weltweit ist OpenData bereits ein großes Thema - leider bisher noch nicht in Görlitz und der Oberlausitz.  Uns geht es bei der Challenge deshalb ……………darum, die Potenziale in der Region aufzuzeigen,.. um sichtbar zu machen, was alles möglich wäre, wenn entsprechende Daten verfügbar wären.“</dc:title>
  <dc:creator>Gabriele</dc:creator>
  <cp:lastModifiedBy>Gabriele</cp:lastModifiedBy>
  <cp:revision>28</cp:revision>
  <dcterms:created xsi:type="dcterms:W3CDTF">2022-10-22T08:45:08Z</dcterms:created>
  <dcterms:modified xsi:type="dcterms:W3CDTF">2022-10-22T19:18:38Z</dcterms:modified>
</cp:coreProperties>
</file>