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90" r:id="rId2"/>
    <p:sldId id="258" r:id="rId3"/>
    <p:sldId id="261" r:id="rId4"/>
    <p:sldId id="260" r:id="rId5"/>
    <p:sldId id="281" r:id="rId6"/>
    <p:sldId id="280" r:id="rId7"/>
    <p:sldId id="265" r:id="rId8"/>
    <p:sldId id="267" r:id="rId9"/>
    <p:sldId id="269" r:id="rId10"/>
    <p:sldId id="275" r:id="rId11"/>
    <p:sldId id="274" r:id="rId12"/>
    <p:sldId id="270" r:id="rId13"/>
    <p:sldId id="278" r:id="rId14"/>
    <p:sldId id="292" r:id="rId15"/>
    <p:sldId id="277" r:id="rId16"/>
    <p:sldId id="282" r:id="rId17"/>
    <p:sldId id="285" r:id="rId18"/>
    <p:sldId id="294" r:id="rId19"/>
    <p:sldId id="293" r:id="rId20"/>
    <p:sldId id="287" r:id="rId21"/>
    <p:sldId id="289" r:id="rId22"/>
    <p:sldId id="288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D1ADCE2-FA47-4560-B052-A7C1B3BF8B25}">
          <p14:sldIdLst>
            <p14:sldId id="290"/>
            <p14:sldId id="258"/>
            <p14:sldId id="261"/>
            <p14:sldId id="260"/>
            <p14:sldId id="281"/>
            <p14:sldId id="280"/>
            <p14:sldId id="265"/>
            <p14:sldId id="267"/>
            <p14:sldId id="269"/>
            <p14:sldId id="275"/>
            <p14:sldId id="274"/>
            <p14:sldId id="270"/>
            <p14:sldId id="278"/>
            <p14:sldId id="292"/>
          </p14:sldIdLst>
        </p14:section>
        <p14:section name="Sección sin título" id="{82D8562C-8157-4947-9841-9CC3AAA2A351}">
          <p14:sldIdLst>
            <p14:sldId id="277"/>
            <p14:sldId id="282"/>
            <p14:sldId id="285"/>
            <p14:sldId id="294"/>
            <p14:sldId id="293"/>
            <p14:sldId id="287"/>
            <p14:sldId id="289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38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01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3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3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4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1" y="0"/>
            <a:ext cx="12206971" cy="737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>
            <a:spLocks/>
          </p:cNvSpPr>
          <p:nvPr/>
        </p:nvSpPr>
        <p:spPr>
          <a:xfrm>
            <a:off x="187234" y="1058853"/>
            <a:ext cx="5705565" cy="4406399"/>
          </a:xfrm>
          <a:prstGeom prst="rect">
            <a:avLst/>
          </a:prstGeom>
          <a:solidFill>
            <a:schemeClr val="accent1"/>
          </a:solidFill>
        </p:spPr>
        <p:txBody>
          <a:bodyPr wrap="square" rIns="324000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0"/>
              </a:spcAft>
            </a:pPr>
            <a:r>
              <a:rPr lang="es-CO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¡La Oportunidad! </a:t>
            </a:r>
          </a:p>
          <a:p>
            <a:pPr marL="342900" algn="ctr">
              <a:lnSpc>
                <a:spcPct val="107000"/>
              </a:lnSpc>
              <a:spcAft>
                <a:spcPts val="0"/>
              </a:spcAft>
            </a:pPr>
            <a:endParaRPr lang="es-CO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000" dirty="0">
              <a:solidFill>
                <a:schemeClr val="bg1"/>
              </a:solidFill>
            </a:endParaRP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Tener un negocio propio</a:t>
            </a: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Un Producto de alta demanda</a:t>
            </a: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Plataforma tecnológica</a:t>
            </a: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Mercado ilimitado </a:t>
            </a: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Ganancias increíbles</a:t>
            </a:r>
          </a:p>
          <a:p>
            <a:pPr marL="68580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dirty="0" smtClean="0">
                <a:solidFill>
                  <a:schemeClr val="bg1"/>
                </a:solidFill>
              </a:rPr>
              <a:t>Herramientas de comercialización</a:t>
            </a: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000" dirty="0" smtClean="0">
              <a:solidFill>
                <a:schemeClr val="bg1"/>
              </a:solidFill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000" dirty="0">
              <a:solidFill>
                <a:schemeClr val="bg1"/>
              </a:solidFill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4" y="4432953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65403" y="329948"/>
            <a:ext cx="5532597" cy="137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CO" sz="3200" b="1" dirty="0" smtClean="0">
                <a:solidFill>
                  <a:schemeClr val="accent1"/>
                </a:solidFill>
              </a:rPr>
              <a:t>1. La Membresía</a:t>
            </a:r>
            <a:endParaRPr lang="es-CO" sz="3200" b="1" dirty="0">
              <a:solidFill>
                <a:schemeClr val="accent1"/>
              </a:solidFill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CO" sz="1200" b="1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es-CO" sz="2000" b="1" dirty="0" smtClean="0"/>
              <a:t>Para 1 año de servicios …</a:t>
            </a:r>
            <a:endParaRPr lang="es-CO" sz="2000" b="1" dirty="0"/>
          </a:p>
          <a:p>
            <a:pPr lvl="1" algn="ctr">
              <a:lnSpc>
                <a:spcPct val="107000"/>
              </a:lnSpc>
            </a:pPr>
            <a:r>
              <a:rPr lang="es-CO" sz="1400" dirty="0"/>
              <a:t> 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3" y="329948"/>
            <a:ext cx="2083194" cy="686052"/>
          </a:xfrm>
          <a:prstGeom prst="rect">
            <a:avLst/>
          </a:prstGeom>
        </p:spPr>
      </p:pic>
      <p:pic>
        <p:nvPicPr>
          <p:cNvPr id="2054" name="Picture 6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868" y="5770457"/>
            <a:ext cx="1292225" cy="4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516777" y="1790230"/>
            <a:ext cx="4383556" cy="466281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Un </a:t>
            </a:r>
            <a:r>
              <a:rPr lang="es-CO" dirty="0"/>
              <a:t>canal comercial de ventas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Una tienda online </a:t>
            </a:r>
            <a:r>
              <a:rPr lang="es-CO" dirty="0" smtClean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Sistema </a:t>
            </a:r>
            <a:r>
              <a:rPr lang="es-CO" dirty="0"/>
              <a:t>de reservas tipo Booking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Sistema de agendamiento </a:t>
            </a:r>
            <a:r>
              <a:rPr lang="es-CO" dirty="0" smtClean="0"/>
              <a:t>citas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Todos los medios de pago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dirty="0" smtClean="0"/>
              <a:t>Estrategia </a:t>
            </a:r>
            <a:r>
              <a:rPr lang="es-CO" b="1" dirty="0"/>
              <a:t>de marketing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Google Shopping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Red Display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Posicionamiento SEO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Marketplace espejo Facebook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Tráfico Propio del Portal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128934" y="1790230"/>
            <a:ext cx="4277148" cy="371268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b="1" dirty="0" smtClean="0"/>
              <a:t>Software </a:t>
            </a:r>
            <a:r>
              <a:rPr lang="es-CO" b="1" dirty="0"/>
              <a:t>de </a:t>
            </a:r>
            <a:r>
              <a:rPr lang="es-CO" b="1" dirty="0" smtClean="0"/>
              <a:t>Administración </a:t>
            </a:r>
            <a:endParaRPr lang="es-CO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Modulo </a:t>
            </a:r>
            <a:r>
              <a:rPr lang="es-CO" dirty="0"/>
              <a:t>de ventas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de </a:t>
            </a:r>
            <a:r>
              <a:rPr lang="es-CO" dirty="0" smtClean="0"/>
              <a:t>productos</a:t>
            </a:r>
            <a:endParaRPr lang="es-CO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de </a:t>
            </a:r>
            <a:r>
              <a:rPr lang="es-CO" dirty="0" smtClean="0"/>
              <a:t>clientes</a:t>
            </a:r>
            <a:endParaRPr lang="es-CO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de c</a:t>
            </a:r>
            <a:r>
              <a:rPr lang="es-CO" dirty="0" smtClean="0"/>
              <a:t>uentas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</a:t>
            </a:r>
            <a:r>
              <a:rPr lang="es-CO" dirty="0" smtClean="0"/>
              <a:t>de cupones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</a:t>
            </a:r>
            <a:r>
              <a:rPr lang="es-CO" dirty="0" smtClean="0"/>
              <a:t>de Retiros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Modulo  </a:t>
            </a:r>
            <a:r>
              <a:rPr lang="es-CO" dirty="0" smtClean="0"/>
              <a:t>de WEB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Modulo de SEO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80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23670" y="517569"/>
            <a:ext cx="7549334" cy="444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CO" sz="3200" b="1" dirty="0" smtClean="0">
                <a:solidFill>
                  <a:schemeClr val="accent1"/>
                </a:solidFill>
              </a:rPr>
              <a:t>Amplia Cobertura de Mercado</a:t>
            </a:r>
            <a:endParaRPr lang="es-CO" sz="3200" b="1" dirty="0">
              <a:solidFill>
                <a:schemeClr val="accent1"/>
              </a:solidFill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CO" sz="1600" b="1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000" dirty="0" smtClean="0"/>
              <a:t>Capaz </a:t>
            </a:r>
            <a:r>
              <a:rPr lang="es-CO" sz="2000" dirty="0"/>
              <a:t>de adaptarse a todo tipo de formas </a:t>
            </a:r>
            <a:r>
              <a:rPr lang="es-CO" sz="2000" dirty="0" smtClean="0"/>
              <a:t>comerciales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CO" sz="1400" dirty="0"/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/>
              <a:t>U</a:t>
            </a:r>
            <a:r>
              <a:rPr lang="es-CO" sz="2000" dirty="0" smtClean="0"/>
              <a:t>na </a:t>
            </a:r>
            <a:r>
              <a:rPr lang="es-CO" sz="2000" dirty="0"/>
              <a:t>tienda </a:t>
            </a:r>
            <a:r>
              <a:rPr lang="es-CO" sz="2000" dirty="0" smtClean="0"/>
              <a:t>online – Productos y Servicios 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 smtClean="0"/>
              <a:t>Un sistema </a:t>
            </a:r>
            <a:r>
              <a:rPr lang="es-CO" sz="2000" dirty="0"/>
              <a:t>de reservas para </a:t>
            </a:r>
            <a:r>
              <a:rPr lang="es-CO" sz="2000" dirty="0" smtClean="0"/>
              <a:t>hoteles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 smtClean="0"/>
              <a:t>Un </a:t>
            </a:r>
            <a:r>
              <a:rPr lang="es-CO" sz="2000" dirty="0"/>
              <a:t>software </a:t>
            </a:r>
            <a:r>
              <a:rPr lang="es-CO" sz="2000" dirty="0" smtClean="0"/>
              <a:t>para </a:t>
            </a:r>
            <a:r>
              <a:rPr lang="es-CO" sz="2000" dirty="0"/>
              <a:t>agendamiento de </a:t>
            </a:r>
            <a:r>
              <a:rPr lang="es-CO" sz="2000" dirty="0" smtClean="0"/>
              <a:t>citas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 smtClean="0"/>
              <a:t>Un catálogo para comerciantes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CO" sz="1600" dirty="0" smtClean="0"/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CO" sz="1600" dirty="0"/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sz="2000" b="1" dirty="0" smtClean="0"/>
              <a:t>Capacidad </a:t>
            </a:r>
            <a:r>
              <a:rPr lang="es-CO" sz="2000" b="1" dirty="0"/>
              <a:t>de recibir pagos en </a:t>
            </a:r>
            <a:r>
              <a:rPr lang="es-CO" sz="2000" b="1" dirty="0" smtClean="0"/>
              <a:t>línea</a:t>
            </a:r>
            <a:endParaRPr lang="es-CO" b="1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logos medios de pago colomb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0" y="5076469"/>
            <a:ext cx="5796734" cy="13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53" y="5468723"/>
            <a:ext cx="2827989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9" y="2799764"/>
            <a:ext cx="4416332" cy="2589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C000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4521023" y="834248"/>
            <a:ext cx="4279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chemeClr val="accent1"/>
                </a:solidFill>
              </a:rPr>
              <a:t>Valor Membresía por 1 Año</a:t>
            </a:r>
            <a:endParaRPr lang="es-CO" sz="3200"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5534" b="21131"/>
          <a:stretch/>
        </p:blipFill>
        <p:spPr>
          <a:xfrm>
            <a:off x="2743199" y="2311400"/>
            <a:ext cx="7835133" cy="3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08356" y="1588381"/>
            <a:ext cx="780517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 smtClean="0"/>
              <a:t>Es un negocio sumamente atractivo por la oportunidad de… </a:t>
            </a:r>
          </a:p>
          <a:p>
            <a:pPr algn="just"/>
            <a:endParaRPr lang="es-CO" sz="1600" b="1" dirty="0">
              <a:solidFill>
                <a:srgbClr val="FFC000"/>
              </a:solidFill>
            </a:endParaRP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>
                <a:solidFill>
                  <a:srgbClr val="FFC000"/>
                </a:solidFill>
              </a:rPr>
              <a:t>Tener un negocio propio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>
                <a:solidFill>
                  <a:srgbClr val="FFC000"/>
                </a:solidFill>
              </a:rPr>
              <a:t>Un Producto de alta demanda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>
                <a:solidFill>
                  <a:srgbClr val="FFC000"/>
                </a:solidFill>
              </a:rPr>
              <a:t>Plataforma tecnológica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>
                <a:solidFill>
                  <a:srgbClr val="FFC000"/>
                </a:solidFill>
              </a:rPr>
              <a:t>Mercado ilimitado 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>
                <a:solidFill>
                  <a:srgbClr val="FFC000"/>
                </a:solidFill>
              </a:rPr>
              <a:t>Ganancias increíbles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 smtClean="0">
                <a:solidFill>
                  <a:srgbClr val="FFC000"/>
                </a:solidFill>
              </a:rPr>
              <a:t>Herramientas </a:t>
            </a:r>
            <a:r>
              <a:rPr lang="es-CO" sz="2000" b="1" dirty="0">
                <a:solidFill>
                  <a:srgbClr val="FFC000"/>
                </a:solidFill>
              </a:rPr>
              <a:t>de </a:t>
            </a:r>
            <a:r>
              <a:rPr lang="es-CO" sz="2000" b="1" dirty="0" smtClean="0">
                <a:solidFill>
                  <a:srgbClr val="FFC000"/>
                </a:solidFill>
              </a:rPr>
              <a:t>comercialización</a:t>
            </a:r>
            <a:endParaRPr lang="es-CO" sz="2000" b="1" dirty="0">
              <a:solidFill>
                <a:srgbClr val="FFC000"/>
              </a:solidFill>
            </a:endParaRPr>
          </a:p>
          <a:p>
            <a:pPr algn="just"/>
            <a:r>
              <a:rPr lang="es-CO" sz="1600" b="1" dirty="0">
                <a:solidFill>
                  <a:srgbClr val="FFC000"/>
                </a:solidFill>
              </a:rPr>
              <a:t> 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0800" y="283141"/>
            <a:ext cx="73807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CO" sz="3600" b="1" dirty="0" smtClean="0">
                <a:solidFill>
                  <a:schemeClr val="accent1"/>
                </a:solidFill>
              </a:rPr>
              <a:t>2. Distribución Comercial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0" y="5671742"/>
            <a:ext cx="2731470" cy="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08356" y="1393648"/>
            <a:ext cx="78051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 smtClean="0"/>
              <a:t>Su propia página Web…</a:t>
            </a:r>
            <a:r>
              <a:rPr lang="es-CO" sz="2000" dirty="0"/>
              <a:t> </a:t>
            </a:r>
            <a:endParaRPr lang="es-CO" sz="2000" dirty="0" smtClean="0"/>
          </a:p>
          <a:p>
            <a:pPr algn="just"/>
            <a:endParaRPr lang="es-CO" sz="1600" b="1" dirty="0">
              <a:solidFill>
                <a:srgbClr val="FFC000"/>
              </a:solidFill>
            </a:endParaRP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 smtClean="0">
                <a:solidFill>
                  <a:srgbClr val="FFC000"/>
                </a:solidFill>
              </a:rPr>
              <a:t>Tarjeta de Personal de Negocios</a:t>
            </a:r>
            <a:endParaRPr lang="es-CO" sz="2000" b="1" dirty="0">
              <a:solidFill>
                <a:srgbClr val="FFC000"/>
              </a:solidFill>
            </a:endParaRP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 smtClean="0">
                <a:solidFill>
                  <a:srgbClr val="FFC000"/>
                </a:solidFill>
              </a:rPr>
              <a:t>Presentación de la Membresía</a:t>
            </a: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 smtClean="0">
                <a:solidFill>
                  <a:srgbClr val="FFC000"/>
                </a:solidFill>
              </a:rPr>
              <a:t>Agendamiento de Citas</a:t>
            </a:r>
            <a:endParaRPr lang="es-CO" sz="2000" b="1" dirty="0">
              <a:solidFill>
                <a:srgbClr val="FFC000"/>
              </a:solidFill>
            </a:endParaRPr>
          </a:p>
          <a:p>
            <a:pPr marL="685800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2000" b="1" dirty="0" smtClean="0">
                <a:solidFill>
                  <a:srgbClr val="FFC000"/>
                </a:solidFill>
              </a:rPr>
              <a:t>URL para Marketing – Redes y WhatsApp</a:t>
            </a:r>
            <a:endParaRPr lang="es-CO" sz="2000" b="1" dirty="0">
              <a:solidFill>
                <a:srgbClr val="FFC000"/>
              </a:solidFill>
            </a:endParaRPr>
          </a:p>
          <a:p>
            <a:pPr algn="just"/>
            <a:r>
              <a:rPr lang="es-CO" sz="1600" b="1" dirty="0">
                <a:solidFill>
                  <a:srgbClr val="FFC000"/>
                </a:solidFill>
              </a:rPr>
              <a:t> </a:t>
            </a:r>
          </a:p>
          <a:p>
            <a:pPr algn="just"/>
            <a:r>
              <a:rPr lang="es-CO" sz="2000" dirty="0" smtClean="0"/>
              <a:t>Solo dar a conocer su propio sitio web y el presentará el servicio.</a:t>
            </a:r>
            <a:endParaRPr lang="es-CO" sz="2000" dirty="0"/>
          </a:p>
        </p:txBody>
      </p:sp>
      <p:sp>
        <p:nvSpPr>
          <p:cNvPr id="3" name="Rectángulo 2"/>
          <p:cNvSpPr/>
          <p:nvPr/>
        </p:nvSpPr>
        <p:spPr>
          <a:xfrm>
            <a:off x="1060173" y="401674"/>
            <a:ext cx="10469217" cy="63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CO" sz="3600" b="1" dirty="0" smtClean="0">
                <a:solidFill>
                  <a:schemeClr val="accent1"/>
                </a:solidFill>
              </a:rPr>
              <a:t>Herramienta de Comercialización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0" y="5671742"/>
            <a:ext cx="2731470" cy="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41371" y="539220"/>
            <a:ext cx="407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El Desafío 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97776" y="1516376"/>
            <a:ext cx="76635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¿Será posible lograr una ganancia real arriba del  % 2.000 </a:t>
            </a:r>
            <a:r>
              <a:rPr lang="es-CO" sz="2000" b="1" dirty="0" smtClean="0"/>
              <a:t>?</a:t>
            </a:r>
          </a:p>
          <a:p>
            <a:endParaRPr lang="es-CO" sz="2000" b="1" dirty="0"/>
          </a:p>
          <a:p>
            <a:r>
              <a:rPr lang="es-CO" sz="2000" dirty="0"/>
              <a:t> </a:t>
            </a:r>
            <a:r>
              <a:rPr lang="es-CO" sz="2000" dirty="0" smtClean="0"/>
              <a:t>                         Mentira ___          Realidad ___</a:t>
            </a:r>
          </a:p>
          <a:p>
            <a:pPr algn="ctr"/>
            <a:r>
              <a:rPr lang="es-CO" sz="1200" dirty="0"/>
              <a:t> </a:t>
            </a:r>
            <a:endParaRPr lang="es-CO" sz="1000" dirty="0"/>
          </a:p>
          <a:p>
            <a:pPr algn="ctr"/>
            <a:r>
              <a:rPr lang="es-CO" sz="2000" dirty="0" smtClean="0"/>
              <a:t>Un </a:t>
            </a:r>
            <a:r>
              <a:rPr lang="es-CO" sz="2000" dirty="0"/>
              <a:t>producto </a:t>
            </a:r>
            <a:r>
              <a:rPr lang="es-CO" sz="2000" b="1" dirty="0"/>
              <a:t>(X)  </a:t>
            </a:r>
            <a:r>
              <a:rPr lang="es-CO" sz="2000" dirty="0"/>
              <a:t>Tiene un precio de </a:t>
            </a:r>
            <a:r>
              <a:rPr lang="es-CO" sz="2000" b="1" dirty="0"/>
              <a:t>$ </a:t>
            </a:r>
            <a:r>
              <a:rPr lang="es-CO" sz="2000" b="1" dirty="0" smtClean="0"/>
              <a:t>100</a:t>
            </a:r>
          </a:p>
          <a:p>
            <a:r>
              <a:rPr lang="es-CO" sz="2000" b="1" dirty="0" smtClean="0"/>
              <a:t> </a:t>
            </a:r>
            <a:endParaRPr lang="es-CO" sz="2000" b="1" dirty="0"/>
          </a:p>
          <a:p>
            <a:pPr algn="ctr"/>
            <a:r>
              <a:rPr lang="es-CO" sz="2000" b="1" dirty="0"/>
              <a:t>¿Cuál será  el porcentaje máximo posible a ceder?</a:t>
            </a:r>
          </a:p>
          <a:p>
            <a:r>
              <a:rPr lang="es-CO" sz="1200" dirty="0"/>
              <a:t> </a:t>
            </a:r>
            <a:endParaRPr lang="es-CO" sz="500" dirty="0"/>
          </a:p>
          <a:p>
            <a:pPr algn="ctr"/>
            <a:r>
              <a:rPr lang="es-CO" sz="2000" dirty="0" smtClean="0"/>
              <a:t>El 99 %  es el lo máximo que se puede ceder.</a:t>
            </a:r>
          </a:p>
          <a:p>
            <a:pPr algn="ctr"/>
            <a:r>
              <a:rPr lang="es-CO" sz="2000" dirty="0" smtClean="0"/>
              <a:t>La razón el 100 % es ya un regalo</a:t>
            </a:r>
          </a:p>
          <a:p>
            <a:r>
              <a:rPr lang="es-CO" sz="2000" dirty="0"/>
              <a:t> </a:t>
            </a:r>
          </a:p>
          <a:p>
            <a:pPr algn="ctr"/>
            <a:r>
              <a:rPr lang="es-CO" sz="2000" b="1" dirty="0" smtClean="0"/>
              <a:t>¿Si </a:t>
            </a:r>
            <a:r>
              <a:rPr lang="es-CO" sz="2000" b="1" dirty="0"/>
              <a:t>el 99 % es el porcentaje  máximo posible a ceder </a:t>
            </a:r>
            <a:r>
              <a:rPr lang="es-CO" sz="2000" b="1" dirty="0" smtClean="0"/>
              <a:t>el </a:t>
            </a:r>
            <a:r>
              <a:rPr lang="es-CO" sz="2000" b="1" dirty="0"/>
              <a:t>2.000  %  es </a:t>
            </a:r>
            <a:r>
              <a:rPr lang="es-CO" sz="2000" b="1" dirty="0" smtClean="0"/>
              <a:t>mentira o realidad?</a:t>
            </a:r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0" y="5379087"/>
            <a:ext cx="1859280" cy="6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52730" y="377698"/>
            <a:ext cx="6410495" cy="138499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La Formula</a:t>
            </a:r>
          </a:p>
          <a:p>
            <a:pPr algn="ctr"/>
            <a:r>
              <a:rPr lang="es-CO" sz="2400" b="1" dirty="0"/>
              <a:t>¿Cómo lograr más de 2.000 % de Ganancias</a:t>
            </a:r>
            <a:endParaRPr lang="es-CO" sz="24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19435" y="2272590"/>
            <a:ext cx="5872481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s-CO" sz="2000" b="1" dirty="0" smtClean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CO" dirty="0" smtClean="0"/>
              <a:t>Compra una Franquicia de </a:t>
            </a:r>
            <a:r>
              <a:rPr lang="es-CO" b="1" dirty="0" smtClean="0"/>
              <a:t>$ 800.000 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CO" dirty="0" smtClean="0"/>
              <a:t>Multiplica por </a:t>
            </a:r>
            <a:r>
              <a:rPr lang="es-CO" b="1" dirty="0" smtClean="0"/>
              <a:t>2.090 % </a:t>
            </a:r>
            <a:r>
              <a:rPr lang="es-CO" dirty="0" smtClean="0"/>
              <a:t>Tiene</a:t>
            </a:r>
            <a:r>
              <a:rPr lang="es-CO" b="1" dirty="0" smtClean="0"/>
              <a:t>  </a:t>
            </a:r>
            <a:r>
              <a:rPr lang="es-CO" b="1" dirty="0"/>
              <a:t>$ </a:t>
            </a:r>
            <a:r>
              <a:rPr lang="es-CO" b="1" dirty="0" smtClean="0"/>
              <a:t>16.720.000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CO" dirty="0" smtClean="0"/>
              <a:t>Que </a:t>
            </a:r>
            <a:r>
              <a:rPr lang="es-CO" dirty="0"/>
              <a:t>corresponden a </a:t>
            </a:r>
            <a:r>
              <a:rPr lang="es-CO" b="1" dirty="0"/>
              <a:t>22 </a:t>
            </a:r>
            <a:r>
              <a:rPr lang="es-CO" dirty="0"/>
              <a:t>Membresías </a:t>
            </a:r>
            <a:endParaRPr lang="es-CO" b="1" dirty="0" smtClean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CO" dirty="0" smtClean="0"/>
              <a:t>Con valor comercial de </a:t>
            </a:r>
            <a:r>
              <a:rPr lang="es-CO" b="1" dirty="0" smtClean="0"/>
              <a:t>$ 760.000 </a:t>
            </a:r>
            <a:r>
              <a:rPr lang="es-CO" dirty="0" smtClean="0"/>
              <a:t>C/U</a:t>
            </a:r>
            <a:endParaRPr lang="es-CO" b="1" dirty="0"/>
          </a:p>
          <a:p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1" y="377698"/>
            <a:ext cx="2969222" cy="9778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09832" y="2999529"/>
            <a:ext cx="5342467" cy="375487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s-CO" sz="1100" b="1" dirty="0"/>
          </a:p>
          <a:p>
            <a:pPr algn="ctr"/>
            <a:r>
              <a:rPr lang="es-CO" sz="2000" dirty="0" smtClean="0"/>
              <a:t> </a:t>
            </a:r>
            <a:r>
              <a:rPr lang="es-CO" sz="2400" b="1" dirty="0" smtClean="0"/>
              <a:t>__ La realidad</a:t>
            </a:r>
          </a:p>
          <a:p>
            <a:pPr algn="ctr"/>
            <a:endParaRPr lang="es-CO" sz="1100" b="1" dirty="0" smtClean="0"/>
          </a:p>
          <a:p>
            <a:pPr algn="ctr"/>
            <a:r>
              <a:rPr lang="es-CO" dirty="0"/>
              <a:t>El 99 %  es el lo máximo que se puede ceder.</a:t>
            </a:r>
          </a:p>
          <a:p>
            <a:pPr algn="ctr"/>
            <a:r>
              <a:rPr lang="es-CO" dirty="0"/>
              <a:t>La razón el 100 % </a:t>
            </a:r>
            <a:r>
              <a:rPr lang="es-CO" dirty="0" smtClean="0"/>
              <a:t>es </a:t>
            </a:r>
            <a:r>
              <a:rPr lang="es-CO" dirty="0"/>
              <a:t>un </a:t>
            </a:r>
            <a:r>
              <a:rPr lang="es-CO" dirty="0" smtClean="0"/>
              <a:t>regalo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Total Membresías </a:t>
            </a:r>
            <a:r>
              <a:rPr lang="es-CO" b="1" dirty="0" smtClean="0"/>
              <a:t>22</a:t>
            </a:r>
          </a:p>
          <a:p>
            <a:pPr algn="ctr"/>
            <a:r>
              <a:rPr lang="es-CO" dirty="0" smtClean="0"/>
              <a:t>Paga el equivalente a Una </a:t>
            </a:r>
            <a:r>
              <a:rPr lang="es-CO" b="1" dirty="0" smtClean="0"/>
              <a:t>(1) </a:t>
            </a:r>
          </a:p>
          <a:p>
            <a:pPr algn="ctr"/>
            <a:endParaRPr lang="es-CO" sz="1200" b="1" dirty="0" smtClean="0"/>
          </a:p>
          <a:p>
            <a:pPr algn="ctr"/>
            <a:r>
              <a:rPr lang="es-CO" dirty="0" smtClean="0"/>
              <a:t>“</a:t>
            </a:r>
            <a:r>
              <a:rPr lang="es-CO" i="1" u="sng" dirty="0" smtClean="0"/>
              <a:t>21 son un regalo</a:t>
            </a:r>
            <a:r>
              <a:rPr lang="es-CO" dirty="0" smtClean="0"/>
              <a:t>” </a:t>
            </a:r>
            <a:r>
              <a:rPr lang="es-CO" b="1" dirty="0">
                <a:solidFill>
                  <a:schemeClr val="accent2"/>
                </a:solidFill>
              </a:rPr>
              <a:t>Formula Encriptada </a:t>
            </a:r>
            <a:endParaRPr lang="es-CO" b="1" dirty="0" smtClean="0">
              <a:solidFill>
                <a:schemeClr val="accent2"/>
              </a:solidFill>
            </a:endParaRPr>
          </a:p>
          <a:p>
            <a:pPr algn="ctr"/>
            <a:endParaRPr lang="es-CO" b="1" dirty="0" smtClean="0">
              <a:solidFill>
                <a:schemeClr val="accent2"/>
              </a:solidFill>
            </a:endParaRPr>
          </a:p>
          <a:p>
            <a:pPr algn="ctr"/>
            <a:r>
              <a:rPr lang="es-CO" i="1" u="sng" dirty="0" smtClean="0"/>
              <a:t>Recibirá el 100 % del dinero con la venta       de las 21 membresías restantes.</a:t>
            </a:r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375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19532" y="451408"/>
            <a:ext cx="47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Las Razones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4524" y="1262141"/>
            <a:ext cx="712664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2000" dirty="0" smtClean="0"/>
          </a:p>
          <a:p>
            <a:pPr algn="ctr"/>
            <a:r>
              <a:rPr lang="es-CO" sz="2000" dirty="0" smtClean="0"/>
              <a:t>1. Creemos que dicha utilidad es razón suficiente para movilizarnos a la comercialización de membresías.</a:t>
            </a:r>
          </a:p>
          <a:p>
            <a:pPr algn="ctr"/>
            <a:endParaRPr lang="es-CO" sz="2000" dirty="0"/>
          </a:p>
          <a:p>
            <a:pPr algn="ctr"/>
            <a:r>
              <a:rPr lang="es-CO" sz="2000" dirty="0" smtClean="0"/>
              <a:t>2. Es una estrategia que garantiza la penetración en el mercado</a:t>
            </a:r>
          </a:p>
          <a:p>
            <a:pPr algn="ctr"/>
            <a:endParaRPr lang="es-CO" sz="2000" dirty="0"/>
          </a:p>
          <a:p>
            <a:pPr algn="ctr"/>
            <a:r>
              <a:rPr lang="es-CO" sz="2000" dirty="0" smtClean="0"/>
              <a:t>3. Es una inversión a 1 año, el valor de la renovación corresponde a Kriptomercado.</a:t>
            </a:r>
          </a:p>
          <a:p>
            <a:pPr algn="ctr"/>
            <a:endParaRPr lang="es-CO" sz="2000" dirty="0" smtClean="0"/>
          </a:p>
          <a:p>
            <a:pPr algn="ctr"/>
            <a:endParaRPr lang="es-CO" sz="2000" dirty="0"/>
          </a:p>
          <a:p>
            <a:pPr algn="ctr"/>
            <a:r>
              <a:rPr lang="es-CO" sz="2800" b="1" dirty="0" smtClean="0"/>
              <a:t>¿Qué pasa al año?</a:t>
            </a:r>
            <a:endParaRPr lang="es-CO" sz="2800" b="1" dirty="0"/>
          </a:p>
          <a:p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160" y="4861559"/>
            <a:ext cx="2111880" cy="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07112" y="725728"/>
            <a:ext cx="47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La Renovación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85889" y="1709201"/>
            <a:ext cx="712664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2000" dirty="0" smtClean="0"/>
          </a:p>
          <a:p>
            <a:pPr algn="ctr"/>
            <a:r>
              <a:rPr lang="es-CO" sz="2000" dirty="0" smtClean="0"/>
              <a:t>1. Los comerciantes al año deben renovar el servicio directamente con Kriptomercado.</a:t>
            </a:r>
          </a:p>
          <a:p>
            <a:pPr algn="ctr"/>
            <a:endParaRPr lang="es-CO" sz="2000" dirty="0"/>
          </a:p>
          <a:p>
            <a:pPr algn="ctr"/>
            <a:r>
              <a:rPr lang="es-CO" sz="2000" dirty="0" smtClean="0"/>
              <a:t>2. t</a:t>
            </a:r>
            <a:endParaRPr lang="es-CO" sz="2000" b="1" dirty="0" smtClean="0"/>
          </a:p>
          <a:p>
            <a:pPr algn="ctr"/>
            <a:endParaRPr lang="es-CO" sz="2000" dirty="0" smtClean="0"/>
          </a:p>
          <a:p>
            <a:pPr algn="ctr"/>
            <a:r>
              <a:rPr lang="es-CO" sz="2000" b="1" dirty="0" smtClean="0"/>
              <a:t>Opiniones…</a:t>
            </a:r>
          </a:p>
          <a:p>
            <a:pPr algn="ctr"/>
            <a:r>
              <a:rPr lang="es-CO" sz="2000" b="1" dirty="0" smtClean="0"/>
              <a:t>Interesados…</a:t>
            </a:r>
            <a:endParaRPr lang="es-CO" sz="2000" b="1" dirty="0"/>
          </a:p>
          <a:p>
            <a:pPr algn="ctr"/>
            <a:endParaRPr lang="es-CO" sz="2000" dirty="0" smtClean="0"/>
          </a:p>
          <a:p>
            <a:pPr algn="ctr"/>
            <a:r>
              <a:rPr lang="es-CO" sz="2800" b="1" dirty="0" smtClean="0"/>
              <a:t>¿Ahí algo más?</a:t>
            </a:r>
            <a:endParaRPr lang="es-CO" sz="2800" b="1" dirty="0"/>
          </a:p>
          <a:p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26" y="5010850"/>
            <a:ext cx="2237014" cy="7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07112" y="725728"/>
            <a:ext cx="4710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Formas de vinculación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85889" y="1709201"/>
            <a:ext cx="71266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2000" dirty="0" smtClean="0"/>
          </a:p>
          <a:p>
            <a:pPr algn="ctr"/>
            <a:r>
              <a:rPr lang="es-CO" sz="2000" dirty="0" smtClean="0"/>
              <a:t>2 TIPOS DE ACCESO</a:t>
            </a:r>
            <a:endParaRPr lang="es-CO" sz="2800" b="1" dirty="0"/>
          </a:p>
          <a:p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26" y="5010850"/>
            <a:ext cx="2237014" cy="7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6" y="635984"/>
            <a:ext cx="2893330" cy="95285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09532" y="2002005"/>
            <a:ext cx="5644365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Es </a:t>
            </a:r>
            <a:r>
              <a:rPr lang="es-CO" sz="2400" dirty="0"/>
              <a:t>un portal comercial en Internet, un </a:t>
            </a:r>
            <a:r>
              <a:rPr lang="es-CO" sz="2400" dirty="0" smtClean="0"/>
              <a:t>Marketplace, que recibe múltiples proveedores de productos y servicios en su plataforma para ser comercializados.</a:t>
            </a:r>
            <a:endParaRPr lang="es-CO" sz="2400" dirty="0"/>
          </a:p>
        </p:txBody>
      </p:sp>
      <p:sp>
        <p:nvSpPr>
          <p:cNvPr id="7" name="Rectángulo 6"/>
          <p:cNvSpPr/>
          <p:nvPr/>
        </p:nvSpPr>
        <p:spPr>
          <a:xfrm>
            <a:off x="4625842" y="696910"/>
            <a:ext cx="5603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Kriptomercado.com</a:t>
            </a:r>
            <a:endParaRPr lang="es-CO" sz="4800" dirty="0">
              <a:solidFill>
                <a:schemeClr val="accent1"/>
              </a:solidFill>
            </a:endParaRPr>
          </a:p>
        </p:txBody>
      </p:sp>
      <p:pic>
        <p:nvPicPr>
          <p:cNvPr id="9" name="Imagen 8" descr="Resultado de imagen para logo amazon 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1" b="34844"/>
          <a:stretch/>
        </p:blipFill>
        <p:spPr bwMode="auto">
          <a:xfrm>
            <a:off x="4134775" y="5487747"/>
            <a:ext cx="2226991" cy="801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Resultado de imagen para logo ebay 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b="3871"/>
          <a:stretch/>
        </p:blipFill>
        <p:spPr bwMode="auto">
          <a:xfrm>
            <a:off x="6911212" y="5487747"/>
            <a:ext cx="1402080" cy="6489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 descr="Resultado de imagen para logo mercadolibre 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650" y="5487747"/>
            <a:ext cx="2082800" cy="51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52832" y="352348"/>
            <a:ext cx="47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Socio Comercial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36607" y="1280693"/>
            <a:ext cx="71266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 i="1" dirty="0" smtClean="0"/>
              <a:t>“Oferta dirigida a quienes quieren aprovechar la oportunidad pero no tiene el dinero para iniciar”</a:t>
            </a:r>
          </a:p>
          <a:p>
            <a:pPr algn="ctr"/>
            <a:endParaRPr lang="es-CO" sz="2000" dirty="0"/>
          </a:p>
          <a:p>
            <a:pPr algn="ctr"/>
            <a:r>
              <a:rPr lang="es-CO" sz="2000" dirty="0" smtClean="0"/>
              <a:t>Es una sociedad comercial al 50 %, cada vez que se venda una membresía se divide el valor en Dos:</a:t>
            </a:r>
          </a:p>
          <a:p>
            <a:pPr algn="ctr"/>
            <a:r>
              <a:rPr lang="es-CO" sz="1200" dirty="0" smtClean="0"/>
              <a:t>     </a:t>
            </a:r>
            <a:r>
              <a:rPr lang="es-CO" sz="2000" dirty="0" smtClean="0"/>
              <a:t>   </a:t>
            </a:r>
          </a:p>
          <a:p>
            <a:pPr algn="ctr"/>
            <a:r>
              <a:rPr lang="es-CO" sz="2000" b="1" dirty="0" smtClean="0"/>
              <a:t>$ 760.000 en 2 </a:t>
            </a:r>
          </a:p>
          <a:p>
            <a:pPr algn="ctr"/>
            <a:r>
              <a:rPr lang="es-CO" sz="1200" b="1" dirty="0" smtClean="0"/>
              <a:t> </a:t>
            </a:r>
          </a:p>
          <a:p>
            <a:pPr algn="ctr"/>
            <a:r>
              <a:rPr lang="es-CO" sz="2000" dirty="0" smtClean="0"/>
              <a:t>$ 380.000 Socio Comercial</a:t>
            </a:r>
          </a:p>
          <a:p>
            <a:pPr algn="ctr"/>
            <a:r>
              <a:rPr lang="es-CO" sz="2000" dirty="0"/>
              <a:t>$ 380.000 </a:t>
            </a:r>
            <a:r>
              <a:rPr lang="es-CO" sz="2000" dirty="0" smtClean="0"/>
              <a:t>Kriptomercado</a:t>
            </a:r>
            <a:endParaRPr lang="es-CO" sz="2000" b="1" dirty="0"/>
          </a:p>
          <a:p>
            <a:pPr algn="ctr"/>
            <a:endParaRPr lang="es-CO" sz="2000" dirty="0" smtClean="0"/>
          </a:p>
          <a:p>
            <a:pPr algn="ctr"/>
            <a:r>
              <a:rPr lang="es-CO" sz="2000" b="1" dirty="0" smtClean="0"/>
              <a:t>Opiniones___</a:t>
            </a:r>
          </a:p>
          <a:p>
            <a:pPr algn="ctr"/>
            <a:r>
              <a:rPr lang="es-CO" sz="2000" b="1" dirty="0" smtClean="0"/>
              <a:t>Interesados___</a:t>
            </a:r>
            <a:endParaRPr lang="es-CO" sz="2000" b="1" dirty="0"/>
          </a:p>
          <a:p>
            <a:pPr algn="ctr"/>
            <a:endParaRPr lang="es-CO" sz="2000" dirty="0" smtClean="0"/>
          </a:p>
          <a:p>
            <a:pPr algn="ctr"/>
            <a:r>
              <a:rPr lang="es-CO" sz="2800" b="1" dirty="0" smtClean="0"/>
              <a:t>¿Ahí algo más?</a:t>
            </a:r>
            <a:endParaRPr lang="es-CO" sz="2800" b="1" dirty="0"/>
          </a:p>
          <a:p>
            <a:endParaRPr lang="es-CO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906" y="5132954"/>
            <a:ext cx="2282734" cy="7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" y="235440"/>
            <a:ext cx="2618371" cy="86229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19532" y="451408"/>
            <a:ext cx="47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Comparativa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1474" y="1463573"/>
            <a:ext cx="3869636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2400" b="1" i="1" dirty="0" smtClean="0"/>
              <a:t>Franquiciado</a:t>
            </a:r>
          </a:p>
          <a:p>
            <a:pPr algn="ctr"/>
            <a:endParaRPr lang="es-CO" sz="2000" dirty="0"/>
          </a:p>
          <a:p>
            <a:pPr algn="ctr"/>
            <a:r>
              <a:rPr lang="es-CO" sz="2000" b="1" dirty="0" smtClean="0"/>
              <a:t>Adquiere </a:t>
            </a:r>
            <a:r>
              <a:rPr lang="es-CO" sz="2000" b="1" dirty="0"/>
              <a:t>una Franquicia </a:t>
            </a:r>
            <a:endParaRPr lang="es-CO" sz="2000" b="1" dirty="0" smtClean="0"/>
          </a:p>
          <a:p>
            <a:endParaRPr lang="es-CO" sz="2000" b="1" dirty="0" smtClean="0"/>
          </a:p>
          <a:p>
            <a:pPr algn="r"/>
            <a:r>
              <a:rPr lang="es-CO" sz="2000" dirty="0" smtClean="0"/>
              <a:t>Acceso:</a:t>
            </a:r>
            <a:r>
              <a:rPr lang="es-CO" sz="2000" b="1" dirty="0" smtClean="0"/>
              <a:t> $ </a:t>
            </a:r>
            <a:r>
              <a:rPr lang="es-CO" sz="2000" b="1" dirty="0"/>
              <a:t>800.000 </a:t>
            </a:r>
            <a:endParaRPr lang="es-CO" sz="2000" b="1" dirty="0" smtClean="0"/>
          </a:p>
          <a:p>
            <a:pPr algn="r"/>
            <a:endParaRPr lang="es-CO" sz="2000" b="1" dirty="0" smtClean="0"/>
          </a:p>
          <a:p>
            <a:pPr algn="r"/>
            <a:r>
              <a:rPr lang="es-CO" sz="2000" dirty="0" smtClean="0"/>
              <a:t>Cantidad </a:t>
            </a:r>
            <a:r>
              <a:rPr lang="es-CO" sz="2000" b="1" dirty="0" smtClean="0"/>
              <a:t>22 </a:t>
            </a:r>
            <a:r>
              <a:rPr lang="es-CO" sz="2000" dirty="0" smtClean="0"/>
              <a:t>unidades</a:t>
            </a:r>
          </a:p>
          <a:p>
            <a:pPr algn="r"/>
            <a:endParaRPr lang="es-CO" sz="2000" dirty="0" smtClean="0"/>
          </a:p>
          <a:p>
            <a:pPr algn="r"/>
            <a:r>
              <a:rPr lang="es-CO" sz="2000" dirty="0"/>
              <a:t>Valor Membresía </a:t>
            </a:r>
            <a:r>
              <a:rPr lang="es-CO" sz="2000" b="1" dirty="0"/>
              <a:t>$ </a:t>
            </a:r>
            <a:r>
              <a:rPr lang="es-CO" sz="2000" b="1" dirty="0" smtClean="0"/>
              <a:t>760.000</a:t>
            </a:r>
          </a:p>
          <a:p>
            <a:pPr algn="r"/>
            <a:endParaRPr lang="es-CO" sz="2000" b="1" dirty="0" smtClean="0"/>
          </a:p>
          <a:p>
            <a:pPr algn="r"/>
            <a:r>
              <a:rPr lang="es-CO" sz="2000" dirty="0" smtClean="0"/>
              <a:t>Facturación</a:t>
            </a:r>
            <a:r>
              <a:rPr lang="es-CO" sz="2000" b="1" dirty="0" smtClean="0"/>
              <a:t> Alternativa</a:t>
            </a:r>
          </a:p>
          <a:p>
            <a:pPr algn="r"/>
            <a:endParaRPr lang="es-CO" sz="2000" b="1" dirty="0" smtClean="0"/>
          </a:p>
          <a:p>
            <a:pPr algn="r"/>
            <a:r>
              <a:rPr lang="es-CO" sz="2000" dirty="0"/>
              <a:t>U</a:t>
            </a:r>
            <a:r>
              <a:rPr lang="es-CO" sz="2000" dirty="0" smtClean="0"/>
              <a:t>tilidad </a:t>
            </a:r>
            <a:r>
              <a:rPr lang="es-CO" sz="2000" b="1" dirty="0" smtClean="0"/>
              <a:t>2.090 %</a:t>
            </a:r>
          </a:p>
          <a:p>
            <a:pPr algn="r"/>
            <a:endParaRPr lang="es-CO" sz="2000" b="1" dirty="0" smtClean="0"/>
          </a:p>
          <a:p>
            <a:pPr algn="r"/>
            <a:r>
              <a:rPr lang="es-CO" sz="2000" dirty="0" smtClean="0"/>
              <a:t>Valor  Comercial </a:t>
            </a:r>
            <a:r>
              <a:rPr lang="es-CO" sz="2000" b="1" dirty="0" smtClean="0"/>
              <a:t>$ </a:t>
            </a:r>
            <a:r>
              <a:rPr lang="es-CO" sz="2000" b="1" dirty="0"/>
              <a:t>16.720.000</a:t>
            </a:r>
          </a:p>
          <a:p>
            <a:pPr algn="ctr"/>
            <a:endParaRPr lang="es-CO" sz="20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7348519" y="1463573"/>
            <a:ext cx="3869636" cy="507831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3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2400" b="1" i="1" dirty="0"/>
              <a:t>Socio Comercial</a:t>
            </a:r>
          </a:p>
          <a:p>
            <a:pPr algn="ctr"/>
            <a:endParaRPr lang="es-CO" sz="2000" dirty="0"/>
          </a:p>
          <a:p>
            <a:pPr algn="ctr"/>
            <a:r>
              <a:rPr lang="es-CO" sz="2000" b="1" dirty="0" smtClean="0"/>
              <a:t>Sociedad comercial al 50 %</a:t>
            </a:r>
          </a:p>
          <a:p>
            <a:pPr algn="ctr"/>
            <a:endParaRPr lang="es-CO" sz="2000" dirty="0" smtClean="0"/>
          </a:p>
          <a:p>
            <a:r>
              <a:rPr lang="es-CO" sz="2000" dirty="0"/>
              <a:t>Acceso:</a:t>
            </a:r>
            <a:r>
              <a:rPr lang="es-CO" sz="2000" b="1" dirty="0"/>
              <a:t> $ </a:t>
            </a:r>
            <a:r>
              <a:rPr lang="es-CO" sz="2000" b="1" dirty="0" smtClean="0"/>
              <a:t>0 </a:t>
            </a:r>
            <a:endParaRPr lang="es-CO" sz="2000" b="1" dirty="0"/>
          </a:p>
          <a:p>
            <a:endParaRPr lang="es-CO" sz="2000" b="1" dirty="0"/>
          </a:p>
          <a:p>
            <a:r>
              <a:rPr lang="es-CO" sz="2000" dirty="0"/>
              <a:t>Cantidad </a:t>
            </a:r>
            <a:r>
              <a:rPr lang="es-CO" sz="2000" b="1" dirty="0" smtClean="0"/>
              <a:t>Ilimitada</a:t>
            </a:r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Valor Membresía </a:t>
            </a:r>
            <a:r>
              <a:rPr lang="es-CO" sz="2000" b="1" dirty="0"/>
              <a:t>$ 760.000</a:t>
            </a:r>
          </a:p>
          <a:p>
            <a:endParaRPr lang="es-CO" sz="2000" dirty="0" smtClean="0"/>
          </a:p>
          <a:p>
            <a:r>
              <a:rPr lang="es-CO" sz="2000" dirty="0" smtClean="0"/>
              <a:t>Facturación</a:t>
            </a:r>
            <a:r>
              <a:rPr lang="es-CO" sz="2000" b="1" dirty="0" smtClean="0"/>
              <a:t> Obligatoria</a:t>
            </a:r>
            <a:endParaRPr lang="es-CO" sz="2000" b="1" dirty="0"/>
          </a:p>
          <a:p>
            <a:endParaRPr lang="es-CO" sz="2000" b="1" dirty="0"/>
          </a:p>
          <a:p>
            <a:r>
              <a:rPr lang="es-CO" sz="2000" dirty="0"/>
              <a:t>Utilidad </a:t>
            </a:r>
            <a:r>
              <a:rPr lang="es-CO" sz="2000" b="1" dirty="0" smtClean="0"/>
              <a:t>50 </a:t>
            </a:r>
            <a:r>
              <a:rPr lang="es-CO" sz="2000" b="1" dirty="0"/>
              <a:t>%</a:t>
            </a:r>
          </a:p>
          <a:p>
            <a:endParaRPr lang="es-CO" sz="2000" b="1" dirty="0"/>
          </a:p>
          <a:p>
            <a:r>
              <a:rPr lang="es-CO" sz="2000" dirty="0"/>
              <a:t>Valor  Comercial </a:t>
            </a:r>
            <a:r>
              <a:rPr lang="es-CO" sz="2000" b="1" dirty="0" smtClean="0"/>
              <a:t>Ilimitado</a:t>
            </a:r>
          </a:p>
          <a:p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8609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40" y="5517704"/>
            <a:ext cx="2125248" cy="69990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82272" y="489508"/>
            <a:ext cx="47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/>
                </a:solidFill>
              </a:rPr>
              <a:t>Capacitación </a:t>
            </a:r>
            <a:endParaRPr lang="es-CO" sz="3600" b="1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56695" y="1385513"/>
            <a:ext cx="71266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 i="1" dirty="0" smtClean="0"/>
              <a:t>t</a:t>
            </a:r>
          </a:p>
          <a:p>
            <a:pPr algn="ctr"/>
            <a:endParaRPr lang="es-CO" sz="2000" dirty="0"/>
          </a:p>
          <a:p>
            <a:pPr algn="ctr"/>
            <a:r>
              <a:rPr lang="es-CO" sz="2000" b="1" dirty="0" smtClean="0"/>
              <a:t>Temas</a:t>
            </a:r>
          </a:p>
          <a:p>
            <a:pPr algn="ctr">
              <a:lnSpc>
                <a:spcPct val="150000"/>
              </a:lnSpc>
            </a:pPr>
            <a:endParaRPr lang="es-CO" sz="1200" dirty="0" smtClean="0"/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/>
              <a:t>Presentación del servicio y cierre de </a:t>
            </a:r>
            <a:r>
              <a:rPr lang="es-CO" sz="2000" dirty="0" smtClean="0"/>
              <a:t>ventas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 smtClean="0"/>
              <a:t>Objeciones del cliente, preguntas frecuentes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/>
              <a:t>Servicio </a:t>
            </a:r>
            <a:r>
              <a:rPr lang="es-CO" sz="2000" dirty="0" smtClean="0"/>
              <a:t> </a:t>
            </a:r>
            <a:r>
              <a:rPr lang="es-CO" sz="2000" dirty="0"/>
              <a:t>facturación directa de la </a:t>
            </a:r>
            <a:r>
              <a:rPr lang="es-CO" sz="2000" dirty="0" smtClean="0"/>
              <a:t>compañía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 smtClean="0"/>
              <a:t>Políticas de ventas, despachos y entregas 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 smtClean="0"/>
              <a:t>Conocimiento de la plataforma administrativa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 smtClean="0"/>
              <a:t>Conocimiento de la plataforma del comerciante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 smtClean="0"/>
              <a:t>Creación de Productos, Servicios, Booking y Citas        </a:t>
            </a:r>
            <a:endParaRPr lang="es-CO" sz="2000" dirty="0"/>
          </a:p>
          <a:p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8460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1" y="0"/>
            <a:ext cx="12206971" cy="737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>
            <a:spLocks/>
          </p:cNvSpPr>
          <p:nvPr/>
        </p:nvSpPr>
        <p:spPr>
          <a:xfrm>
            <a:off x="246502" y="1118119"/>
            <a:ext cx="4346665" cy="4340355"/>
          </a:xfrm>
          <a:prstGeom prst="rect">
            <a:avLst/>
          </a:prstGeom>
          <a:solidFill>
            <a:schemeClr val="accent1"/>
          </a:solidFill>
        </p:spPr>
        <p:txBody>
          <a:bodyPr wrap="square" rIns="324000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0"/>
              </a:spcAft>
            </a:pPr>
            <a:r>
              <a:rPr lang="es-CO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¡La Oportunidad! </a:t>
            </a:r>
          </a:p>
          <a:p>
            <a:pPr marL="342900" algn="ctr">
              <a:lnSpc>
                <a:spcPct val="107000"/>
              </a:lnSpc>
              <a:spcAft>
                <a:spcPts val="0"/>
              </a:spcAft>
            </a:pPr>
            <a:endParaRPr lang="es-CO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solidFill>
                  <a:schemeClr val="bg1"/>
                </a:solidFill>
              </a:rPr>
              <a:t>“Un emprendedor</a:t>
            </a:r>
            <a:r>
              <a:rPr lang="es-CO" dirty="0">
                <a:solidFill>
                  <a:schemeClr val="bg1"/>
                </a:solidFill>
              </a:rPr>
              <a:t> apalancado en la tecnología puede potenciar su capacidad </a:t>
            </a:r>
            <a:r>
              <a:rPr lang="es-CO" dirty="0" smtClean="0">
                <a:solidFill>
                  <a:schemeClr val="bg1"/>
                </a:solidFill>
              </a:rPr>
              <a:t>de logro </a:t>
            </a:r>
            <a:r>
              <a:rPr lang="es-CO" dirty="0">
                <a:solidFill>
                  <a:schemeClr val="bg1"/>
                </a:solidFill>
              </a:rPr>
              <a:t>si cuenta con las </a:t>
            </a:r>
            <a:r>
              <a:rPr lang="es-CO" dirty="0" smtClean="0">
                <a:solidFill>
                  <a:schemeClr val="bg1"/>
                </a:solidFill>
              </a:rPr>
              <a:t>herramientas adecuadas </a:t>
            </a:r>
            <a:r>
              <a:rPr lang="es-CO" dirty="0">
                <a:solidFill>
                  <a:schemeClr val="bg1"/>
                </a:solidFill>
              </a:rPr>
              <a:t>y ve la oportunidad a </a:t>
            </a:r>
            <a:r>
              <a:rPr lang="es-CO" dirty="0" smtClean="0">
                <a:solidFill>
                  <a:schemeClr val="bg1"/>
                </a:solidFill>
              </a:rPr>
              <a:t>tiempo.”</a:t>
            </a: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000" dirty="0" smtClean="0">
              <a:solidFill>
                <a:schemeClr val="bg1"/>
              </a:solidFill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000" dirty="0">
              <a:solidFill>
                <a:schemeClr val="bg1"/>
              </a:solidFill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800" dirty="0">
              <a:solidFill>
                <a:schemeClr val="bg1"/>
              </a:solidFill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8" y="4120800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12571" y="789089"/>
            <a:ext cx="7701806" cy="2726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0"/>
              </a:spcAft>
            </a:pPr>
            <a:r>
              <a:rPr lang="es-CO" sz="4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El Mercado</a:t>
            </a:r>
          </a:p>
          <a:p>
            <a:pPr marL="342900" algn="ctr">
              <a:lnSpc>
                <a:spcPct val="107000"/>
              </a:lnSpc>
              <a:spcAft>
                <a:spcPts val="0"/>
              </a:spcAft>
            </a:pPr>
            <a:endParaRPr lang="es-CO" sz="16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Un mercado de demanda, los </a:t>
            </a:r>
            <a:r>
              <a:rPr lang="es-CO" sz="2400" dirty="0"/>
              <a:t>comerciantes y empresarios ya </a:t>
            </a:r>
            <a:r>
              <a:rPr lang="es-CO" sz="2400" dirty="0" smtClean="0"/>
              <a:t>están en buscando nuevos canales de venta que hagan sus actividades comerciales más rentables.</a:t>
            </a:r>
          </a:p>
        </p:txBody>
      </p:sp>
      <p:pic>
        <p:nvPicPr>
          <p:cNvPr id="6" name="Imagen 5" descr="Resultado de imagen para ventas en internet 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4" y="5111049"/>
            <a:ext cx="2519906" cy="121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11" y="5375293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n relacionad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62" y="5289443"/>
            <a:ext cx="2301378" cy="16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342606" y="331303"/>
            <a:ext cx="8612777" cy="419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0"/>
              </a:spcAft>
            </a:pPr>
            <a:r>
              <a:rPr lang="es-CO" sz="4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Industria</a:t>
            </a:r>
            <a:endParaRPr lang="es-CO" sz="4800" dirty="0" smtClean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ctr">
              <a:lnSpc>
                <a:spcPct val="107000"/>
              </a:lnSpc>
              <a:spcAft>
                <a:spcPts val="0"/>
              </a:spcAft>
            </a:pPr>
            <a:r>
              <a:rPr lang="es-CO" sz="2400" b="1" dirty="0" smtClean="0"/>
              <a:t>“Estamos en la Industria del Comercio Electrónico”</a:t>
            </a: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1400" dirty="0" smtClean="0"/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Es la </a:t>
            </a:r>
            <a:r>
              <a:rPr lang="es-CO" sz="2400" dirty="0"/>
              <a:t>de mayor crecimiento en la última década, de tal contundencia que todo el comercio está migrando sus actividades al mundo </a:t>
            </a:r>
            <a:r>
              <a:rPr lang="es-CO" sz="2400" dirty="0" smtClean="0"/>
              <a:t>virtual.</a:t>
            </a:r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1400" dirty="0"/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CO" sz="1100" dirty="0"/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endParaRPr lang="es-CO" sz="2400" dirty="0" smtClean="0"/>
          </a:p>
          <a:p>
            <a:pPr marL="342900"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/>
              <a:t> 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91" y="5634373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24617" y="1241538"/>
            <a:ext cx="7269764" cy="246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sz="3200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CO" sz="3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 Razones para participar en la industria del comercio electrónico </a:t>
            </a:r>
            <a:endParaRPr lang="es-CO" sz="40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://www.telam.com.ar/advf/imagenes/2017/09/59a939519394a_1004x5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17" y="4563839"/>
            <a:ext cx="2767175" cy="1557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91" y="5168213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063240" y="2402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Crecimiento </a:t>
            </a:r>
            <a:r>
              <a:rPr lang="es-CO" sz="3200" b="1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s-CO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ertiginoso</a:t>
            </a:r>
            <a:endParaRPr lang="es-CO" sz="3200" b="1" dirty="0">
              <a:solidFill>
                <a:schemeClr val="accent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1847850" y="319419"/>
            <a:ext cx="1001486" cy="91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 smtClean="0"/>
              <a:t>1</a:t>
            </a:r>
            <a:endParaRPr lang="es-CO" sz="3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566339"/>
            <a:ext cx="7040545" cy="420962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888395" y="1507553"/>
            <a:ext cx="3100251" cy="322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07000"/>
              </a:lnSpc>
              <a:spcAft>
                <a:spcPts val="2000"/>
              </a:spcAft>
            </a:pPr>
            <a:r>
              <a:rPr lang="es-CO" sz="1600" dirty="0" smtClean="0"/>
              <a:t>La </a:t>
            </a:r>
            <a:r>
              <a:rPr lang="es-CO" sz="1600" dirty="0"/>
              <a:t>Guía Empresarial para el Comercio Electrónico Mundial anticipan un </a:t>
            </a:r>
            <a:r>
              <a:rPr lang="es-CO" sz="1600" u="sng" dirty="0"/>
              <a:t>aumento del </a:t>
            </a:r>
            <a:r>
              <a:rPr lang="es-CO" sz="1600" dirty="0"/>
              <a:t>246.15% en las ventas mundiales de comercio electrónico, de $ 1.3 billones en 2014 a $ 4.5 billones en 2021. </a:t>
            </a:r>
            <a:endParaRPr lang="es-CO" sz="1600" dirty="0" smtClean="0"/>
          </a:p>
          <a:p>
            <a:pPr marL="342900">
              <a:lnSpc>
                <a:spcPct val="107000"/>
              </a:lnSpc>
              <a:spcAft>
                <a:spcPts val="2000"/>
              </a:spcAft>
            </a:pPr>
            <a:r>
              <a:rPr lang="es-CO" sz="1600" dirty="0" smtClean="0"/>
              <a:t>Eso </a:t>
            </a:r>
            <a:r>
              <a:rPr lang="es-CO" sz="1600" dirty="0"/>
              <a:t>es casi un aumento triple en los ingresos en línea.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16" y="5775960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56563" y="166475"/>
            <a:ext cx="6784120" cy="991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Bef>
                <a:spcPts val="2200"/>
              </a:spcBef>
              <a:spcAft>
                <a:spcPts val="1100"/>
              </a:spcAft>
            </a:pPr>
            <a:r>
              <a:rPr lang="es-CO" sz="2800" b="1" dirty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ventas G</a:t>
            </a:r>
            <a:r>
              <a:rPr lang="es-CO" sz="2800" b="1" dirty="0" smtClean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lobales </a:t>
            </a:r>
            <a:r>
              <a:rPr lang="es-CO" sz="2800" b="1" dirty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sz="2800" b="1" dirty="0" smtClean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Comercio </a:t>
            </a:r>
            <a:r>
              <a:rPr lang="es-CO" sz="2800" b="1" dirty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800" b="1" dirty="0" smtClean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lectrónico </a:t>
            </a:r>
            <a:r>
              <a:rPr lang="es-CO" sz="2800" b="1" dirty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B2B </a:t>
            </a:r>
            <a:r>
              <a:rPr lang="es-CO" sz="2800" b="1" dirty="0" smtClean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 </a:t>
            </a:r>
            <a:r>
              <a:rPr lang="es-CO" sz="2800" b="1" dirty="0">
                <a:solidFill>
                  <a:schemeClr val="accent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B2C</a:t>
            </a:r>
            <a:endParaRPr lang="es-CO" sz="2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55077" y="161032"/>
            <a:ext cx="1001486" cy="91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24" y="1377943"/>
            <a:ext cx="6625808" cy="478027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917671" y="1377943"/>
            <a:ext cx="2951603" cy="271305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>
              <a:lnSpc>
                <a:spcPct val="107000"/>
              </a:lnSpc>
              <a:spcAft>
                <a:spcPts val="2000"/>
              </a:spcAft>
            </a:pPr>
            <a:r>
              <a:rPr lang="es-CO" sz="1600" dirty="0"/>
              <a:t>"El negocio B2B ahora está eclipsando el del negocio B2C". </a:t>
            </a:r>
            <a:endParaRPr lang="es-CO" sz="1600" dirty="0" smtClean="0"/>
          </a:p>
          <a:p>
            <a:pPr marL="342900">
              <a:lnSpc>
                <a:spcPct val="107000"/>
              </a:lnSpc>
              <a:spcAft>
                <a:spcPts val="2000"/>
              </a:spcAft>
            </a:pPr>
            <a:r>
              <a:rPr lang="es-CO" sz="1600" dirty="0" smtClean="0"/>
              <a:t>B2B Negocios entre empresas</a:t>
            </a:r>
          </a:p>
          <a:p>
            <a:pPr marL="342900">
              <a:lnSpc>
                <a:spcPct val="107000"/>
              </a:lnSpc>
              <a:spcAft>
                <a:spcPts val="2000"/>
              </a:spcAft>
            </a:pPr>
            <a:r>
              <a:rPr lang="es-CO" sz="1600" dirty="0" smtClean="0"/>
              <a:t>B2C Negocio ente empresas y consumidores</a:t>
            </a:r>
            <a:endParaRPr lang="es-CO" sz="1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44" y="5016233"/>
            <a:ext cx="2893330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67825" y="84369"/>
            <a:ext cx="6456486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Bef>
                <a:spcPts val="2200"/>
              </a:spcBef>
              <a:spcAft>
                <a:spcPts val="1100"/>
              </a:spcAft>
            </a:pPr>
            <a:r>
              <a:rPr lang="es-CO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Ventas Internacionales Dejan Ver Que Tenemos Todo Por Delante</a:t>
            </a:r>
            <a:endParaRPr lang="es-CO" sz="2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77646" y="1299161"/>
            <a:ext cx="3553097" cy="378565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</a:pPr>
            <a:r>
              <a:rPr lang="es-CO" sz="1600" dirty="0"/>
              <a:t>China: $ 672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Estados Unidos: $ 340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Reino Unido: $ 99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Japón: $ 79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Alemania: $ 73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Francia: $ 43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Corea del Sur: $ 37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Canadá: $ 30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Rusia: $ 20 mil millones</a:t>
            </a:r>
          </a:p>
          <a:p>
            <a:pPr lvl="0" fontAlgn="ctr">
              <a:lnSpc>
                <a:spcPct val="150000"/>
              </a:lnSpc>
            </a:pPr>
            <a:r>
              <a:rPr lang="es-CO" sz="1600" dirty="0"/>
              <a:t>Brasil: $ 19 mil millones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24" y="1299160"/>
            <a:ext cx="6298609" cy="4470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13" y="5644460"/>
            <a:ext cx="2893330" cy="95285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855077" y="161032"/>
            <a:ext cx="1001486" cy="91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 smtClean="0"/>
              <a:t>3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4559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21860" y="1628188"/>
            <a:ext cx="8191042" cy="88267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s-CO" sz="2400" dirty="0"/>
              <a:t>1. </a:t>
            </a:r>
            <a:r>
              <a:rPr lang="es-CO" sz="2400" dirty="0" smtClean="0"/>
              <a:t>Propuesta al Mercado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     - Membresías </a:t>
            </a:r>
          </a:p>
        </p:txBody>
      </p:sp>
      <p:pic>
        <p:nvPicPr>
          <p:cNvPr id="16388" name="Picture 4" descr="Resultado de imagen para negocio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55" y="4564138"/>
            <a:ext cx="2132462" cy="14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756973" y="523463"/>
            <a:ext cx="5944376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Nuestras Actividades</a:t>
            </a:r>
            <a:endParaRPr lang="es-CO" sz="4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46" y="4916628"/>
            <a:ext cx="2893330" cy="95285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74962" y="2798740"/>
            <a:ext cx="5937940" cy="85222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2. Propuesta a Distribuidores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 smtClean="0"/>
              <a:t>     - Distribución de </a:t>
            </a:r>
            <a:r>
              <a:rPr lang="es-CO" sz="2400" dirty="0"/>
              <a:t>Membresías </a:t>
            </a:r>
          </a:p>
        </p:txBody>
      </p:sp>
    </p:spTree>
    <p:extLst>
      <p:ext uri="{BB962C8B-B14F-4D97-AF65-F5344CB8AC3E}">
        <p14:creationId xmlns:p14="http://schemas.microsoft.com/office/powerpoint/2010/main" val="33424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5274</TotalTime>
  <Words>724</Words>
  <Application>Microsoft Office PowerPoint</Application>
  <PresentationFormat>Panorámica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Helvetica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JOSE MANUEL MAHECHA</cp:lastModifiedBy>
  <cp:revision>148</cp:revision>
  <dcterms:created xsi:type="dcterms:W3CDTF">2019-01-17T14:01:10Z</dcterms:created>
  <dcterms:modified xsi:type="dcterms:W3CDTF">2019-03-15T22:58:26Z</dcterms:modified>
</cp:coreProperties>
</file>