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62" r:id="rId4"/>
    <p:sldId id="264" r:id="rId5"/>
    <p:sldId id="258" r:id="rId6"/>
    <p:sldId id="265" r:id="rId7"/>
    <p:sldId id="266" r:id="rId8"/>
    <p:sldId id="267" r:id="rId9"/>
    <p:sldId id="268" r:id="rId10"/>
    <p:sldId id="272" r:id="rId11"/>
    <p:sldId id="274" r:id="rId12"/>
    <p:sldId id="275" r:id="rId13"/>
    <p:sldId id="276" r:id="rId14"/>
    <p:sldId id="277" r:id="rId15"/>
    <p:sldId id="286" r:id="rId16"/>
    <p:sldId id="287" r:id="rId17"/>
    <p:sldId id="288" r:id="rId18"/>
    <p:sldId id="259" r:id="rId19"/>
    <p:sldId id="278" r:id="rId20"/>
    <p:sldId id="281" r:id="rId21"/>
    <p:sldId id="282" r:id="rId22"/>
    <p:sldId id="260" r:id="rId23"/>
    <p:sldId id="283" r:id="rId24"/>
    <p:sldId id="284" r:id="rId25"/>
    <p:sldId id="289" r:id="rId26"/>
    <p:sldId id="290" r:id="rId27"/>
    <p:sldId id="261" r:id="rId28"/>
    <p:sldId id="285" r:id="rId29"/>
    <p:sldId id="291" r:id="rId3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B0AED38F-F26F-264B-8435-66846B1F0552}">
          <p14:sldIdLst>
            <p14:sldId id="256"/>
          </p14:sldIdLst>
        </p14:section>
        <p14:section name="Section récapitulative" id="{2454DF9B-EE63-1148-9DEF-48C794F76C73}">
          <p14:sldIdLst>
            <p14:sldId id="263"/>
          </p14:sldIdLst>
        </p14:section>
        <p14:section name="Pourquoi SQL en 2024? " id="{04B1B485-791F-F247-A347-ED68BFD88122}">
          <p14:sldIdLst>
            <p14:sldId id="262"/>
            <p14:sldId id="264"/>
          </p14:sldIdLst>
        </p14:section>
        <p14:section name="Qu’est-ce qu’une base de données ?  " id="{B4A9E860-358C-6A4C-9230-39704FEC007E}">
          <p14:sldIdLst>
            <p14:sldId id="258"/>
            <p14:sldId id="265"/>
            <p14:sldId id="266"/>
            <p14:sldId id="267"/>
            <p14:sldId id="268"/>
            <p14:sldId id="272"/>
            <p14:sldId id="274"/>
            <p14:sldId id="275"/>
            <p14:sldId id="276"/>
            <p14:sldId id="277"/>
            <p14:sldId id="286"/>
            <p14:sldId id="287"/>
            <p14:sldId id="288"/>
          </p14:sldIdLst>
        </p14:section>
        <p14:section name="Les concepts de base  " id="{93B99A2C-9A23-E34F-94FE-BAAE0AF48E37}">
          <p14:sldIdLst>
            <p14:sldId id="259"/>
            <p14:sldId id="278"/>
            <p14:sldId id="281"/>
            <p14:sldId id="282"/>
          </p14:sldIdLst>
        </p14:section>
        <p14:section name="Comprendre SQL " id="{46D0137B-2D2C-4A47-87EF-1D9D4C4E051B}">
          <p14:sldIdLst>
            <p14:sldId id="260"/>
            <p14:sldId id="283"/>
            <p14:sldId id="284"/>
            <p14:sldId id="289"/>
            <p14:sldId id="290"/>
          </p14:sldIdLst>
        </p14:section>
        <p14:section name="Bien démarrer avec MySQL " id="{6682E266-2E7E-784F-8715-DA920308305F}">
          <p14:sldIdLst>
            <p14:sldId id="261"/>
            <p14:sldId id="285"/>
            <p14:sldId id="29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Style moyen 4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7292A2E-F333-43FB-9621-5CBBE7FDCDCB}" styleName="Style léger 2 - Accentuation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2833802-FEF1-4C79-8D5D-14CF1EAF98D9}" styleName="Style léger 2 - Accentuation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Style clair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12C8C85-51F0-491E-9774-3900AFEF0FD7}" styleName="Style léger 2 - Accentuation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D083AE6-46FA-4A59-8FB0-9F97EB10719F}" styleName="Style léger 3 - Accentuation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0A1B5D5-9B99-4C35-A422-299274C87663}" styleName="Style moyen 1 - Accentuation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Style moyen 1 - Accentuatio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BC89EF96-8CEA-46FF-86C4-4CE0E7609802}" styleName="Style léger 3 - Accentuation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09"/>
    <p:restoredTop sz="97030"/>
  </p:normalViewPr>
  <p:slideViewPr>
    <p:cSldViewPr snapToGrid="0">
      <p:cViewPr>
        <p:scale>
          <a:sx n="152" d="100"/>
          <a:sy n="152" d="100"/>
        </p:scale>
        <p:origin x="76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4_2">
  <dgm:title val=""/>
  <dgm:desc val=""/>
  <dgm:catLst>
    <dgm:cat type="accent4" pri="14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16D1F9-FED4-4724-9D22-8A0F595F345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4_2" csCatId="accent4" phldr="1"/>
      <dgm:spPr/>
      <dgm:t>
        <a:bodyPr/>
        <a:lstStyle/>
        <a:p>
          <a:endParaRPr lang="en-US"/>
        </a:p>
      </dgm:t>
    </dgm:pt>
    <dgm:pt modelId="{3EADC05C-7095-4469-BCF5-4CEC6BEF8D6C}">
      <dgm:prSet/>
      <dgm:spPr/>
      <dgm:t>
        <a:bodyPr/>
        <a:lstStyle/>
        <a:p>
          <a:r>
            <a:rPr lang="fr-FR"/>
            <a:t>Sur du papier</a:t>
          </a:r>
          <a:endParaRPr lang="en-US"/>
        </a:p>
      </dgm:t>
    </dgm:pt>
    <dgm:pt modelId="{8B9F6BB8-778E-47CF-B0C1-601B514CC77F}" type="parTrans" cxnId="{15EA31DB-A68C-447D-8964-6B27610DBCC4}">
      <dgm:prSet/>
      <dgm:spPr/>
      <dgm:t>
        <a:bodyPr/>
        <a:lstStyle/>
        <a:p>
          <a:endParaRPr lang="en-US"/>
        </a:p>
      </dgm:t>
    </dgm:pt>
    <dgm:pt modelId="{3A666CE5-76C2-468E-81BB-DDC9BC784260}" type="sibTrans" cxnId="{15EA31DB-A68C-447D-8964-6B27610DBCC4}">
      <dgm:prSet/>
      <dgm:spPr/>
      <dgm:t>
        <a:bodyPr/>
        <a:lstStyle/>
        <a:p>
          <a:endParaRPr lang="en-US"/>
        </a:p>
      </dgm:t>
    </dgm:pt>
    <dgm:pt modelId="{1352E826-96B0-452B-A198-54ED46DBA626}">
      <dgm:prSet/>
      <dgm:spPr/>
      <dgm:t>
        <a:bodyPr/>
        <a:lstStyle/>
        <a:p>
          <a:r>
            <a:rPr lang="fr-FR"/>
            <a:t>Dans un ordinateur</a:t>
          </a:r>
          <a:endParaRPr lang="en-US"/>
        </a:p>
      </dgm:t>
    </dgm:pt>
    <dgm:pt modelId="{88765CAC-C985-4222-816F-3F8E7916C99B}" type="parTrans" cxnId="{A79FCDD5-E3CA-4DC8-8676-2003B8C526CC}">
      <dgm:prSet/>
      <dgm:spPr/>
      <dgm:t>
        <a:bodyPr/>
        <a:lstStyle/>
        <a:p>
          <a:endParaRPr lang="en-US"/>
        </a:p>
      </dgm:t>
    </dgm:pt>
    <dgm:pt modelId="{F361AD4D-82CE-41FB-B970-23D96B17A38C}" type="sibTrans" cxnId="{A79FCDD5-E3CA-4DC8-8676-2003B8C526CC}">
      <dgm:prSet/>
      <dgm:spPr/>
      <dgm:t>
        <a:bodyPr/>
        <a:lstStyle/>
        <a:p>
          <a:endParaRPr lang="en-US"/>
        </a:p>
      </dgm:t>
    </dgm:pt>
    <dgm:pt modelId="{44F27F00-50C4-4B34-BAD7-F3FFF9D763A4}">
      <dgm:prSet/>
      <dgm:spPr/>
      <dgm:t>
        <a:bodyPr/>
        <a:lstStyle/>
        <a:p>
          <a:r>
            <a:rPr lang="fr-FR"/>
            <a:t>Dans votre cerveau</a:t>
          </a:r>
          <a:endParaRPr lang="en-US"/>
        </a:p>
      </dgm:t>
    </dgm:pt>
    <dgm:pt modelId="{9E44C7C2-705B-4BBF-8673-8AA3B0E7CF5C}" type="parTrans" cxnId="{07B09CF4-E520-495B-B8D2-0568E7E157E6}">
      <dgm:prSet/>
      <dgm:spPr/>
      <dgm:t>
        <a:bodyPr/>
        <a:lstStyle/>
        <a:p>
          <a:endParaRPr lang="en-US"/>
        </a:p>
      </dgm:t>
    </dgm:pt>
    <dgm:pt modelId="{77618346-1332-4602-A116-363A7DD891F4}" type="sibTrans" cxnId="{07B09CF4-E520-495B-B8D2-0568E7E157E6}">
      <dgm:prSet/>
      <dgm:spPr/>
      <dgm:t>
        <a:bodyPr/>
        <a:lstStyle/>
        <a:p>
          <a:endParaRPr lang="en-US"/>
        </a:p>
      </dgm:t>
    </dgm:pt>
    <dgm:pt modelId="{3EE565EF-20FC-489F-999C-99E18D807536}" type="pres">
      <dgm:prSet presAssocID="{5E16D1F9-FED4-4724-9D22-8A0F595F345A}" presName="root" presStyleCnt="0">
        <dgm:presLayoutVars>
          <dgm:dir/>
          <dgm:resizeHandles val="exact"/>
        </dgm:presLayoutVars>
      </dgm:prSet>
      <dgm:spPr/>
    </dgm:pt>
    <dgm:pt modelId="{1D747BB0-938C-4D5F-9E36-5DC702F8715E}" type="pres">
      <dgm:prSet presAssocID="{3EADC05C-7095-4469-BCF5-4CEC6BEF8D6C}" presName="compNode" presStyleCnt="0"/>
      <dgm:spPr/>
    </dgm:pt>
    <dgm:pt modelId="{E776EF88-30F3-49D1-AEF0-02CF84415FF5}" type="pres">
      <dgm:prSet presAssocID="{3EADC05C-7095-4469-BCF5-4CEC6BEF8D6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33BDD1BC-5E80-45EA-AD0A-C5AC70057101}" type="pres">
      <dgm:prSet presAssocID="{3EADC05C-7095-4469-BCF5-4CEC6BEF8D6C}" presName="spaceRect" presStyleCnt="0"/>
      <dgm:spPr/>
    </dgm:pt>
    <dgm:pt modelId="{2E31AD55-DFB5-43C1-A10A-D45A9E6A6F86}" type="pres">
      <dgm:prSet presAssocID="{3EADC05C-7095-4469-BCF5-4CEC6BEF8D6C}" presName="textRect" presStyleLbl="revTx" presStyleIdx="0" presStyleCnt="3">
        <dgm:presLayoutVars>
          <dgm:chMax val="1"/>
          <dgm:chPref val="1"/>
        </dgm:presLayoutVars>
      </dgm:prSet>
      <dgm:spPr/>
    </dgm:pt>
    <dgm:pt modelId="{0F3FD528-AD3F-4EB4-9D35-C24383BF14EA}" type="pres">
      <dgm:prSet presAssocID="{3A666CE5-76C2-468E-81BB-DDC9BC784260}" presName="sibTrans" presStyleCnt="0"/>
      <dgm:spPr/>
    </dgm:pt>
    <dgm:pt modelId="{ADEC22CC-8B8D-4D03-9A2D-DB4C8E5063E9}" type="pres">
      <dgm:prSet presAssocID="{1352E826-96B0-452B-A198-54ED46DBA626}" presName="compNode" presStyleCnt="0"/>
      <dgm:spPr/>
    </dgm:pt>
    <dgm:pt modelId="{6F2FFDB6-5DF3-4FF1-88F0-81E13D564A18}" type="pres">
      <dgm:prSet presAssocID="{1352E826-96B0-452B-A198-54ED46DBA62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rdinateur"/>
        </a:ext>
      </dgm:extLst>
    </dgm:pt>
    <dgm:pt modelId="{3DD24E27-779F-463B-9003-C1E3680AE96B}" type="pres">
      <dgm:prSet presAssocID="{1352E826-96B0-452B-A198-54ED46DBA626}" presName="spaceRect" presStyleCnt="0"/>
      <dgm:spPr/>
    </dgm:pt>
    <dgm:pt modelId="{F742571D-E4A4-49CC-A346-4949541AA852}" type="pres">
      <dgm:prSet presAssocID="{1352E826-96B0-452B-A198-54ED46DBA626}" presName="textRect" presStyleLbl="revTx" presStyleIdx="1" presStyleCnt="3">
        <dgm:presLayoutVars>
          <dgm:chMax val="1"/>
          <dgm:chPref val="1"/>
        </dgm:presLayoutVars>
      </dgm:prSet>
      <dgm:spPr/>
    </dgm:pt>
    <dgm:pt modelId="{404893F4-DEB0-4C13-85C2-9098DDFA959B}" type="pres">
      <dgm:prSet presAssocID="{F361AD4D-82CE-41FB-B970-23D96B17A38C}" presName="sibTrans" presStyleCnt="0"/>
      <dgm:spPr/>
    </dgm:pt>
    <dgm:pt modelId="{7D70475D-1ED0-4F10-AE52-4B27607FF818}" type="pres">
      <dgm:prSet presAssocID="{44F27F00-50C4-4B34-BAD7-F3FFF9D763A4}" presName="compNode" presStyleCnt="0"/>
      <dgm:spPr/>
    </dgm:pt>
    <dgm:pt modelId="{55283E86-9E4C-4558-9FAC-021CD8C8CD90}" type="pres">
      <dgm:prSet presAssocID="{44F27F00-50C4-4B34-BAD7-F3FFF9D763A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01D63221-4FAA-466A-BF6E-66271B311B59}" type="pres">
      <dgm:prSet presAssocID="{44F27F00-50C4-4B34-BAD7-F3FFF9D763A4}" presName="spaceRect" presStyleCnt="0"/>
      <dgm:spPr/>
    </dgm:pt>
    <dgm:pt modelId="{1AD323CA-04E5-4F99-9C26-E73B62E82C43}" type="pres">
      <dgm:prSet presAssocID="{44F27F00-50C4-4B34-BAD7-F3FFF9D763A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FBE0D5D-4F25-8946-85A3-09C44070D58E}" type="presOf" srcId="{5E16D1F9-FED4-4724-9D22-8A0F595F345A}" destId="{3EE565EF-20FC-489F-999C-99E18D807536}" srcOrd="0" destOrd="0" presId="urn:microsoft.com/office/officeart/2018/2/layout/IconLabelList"/>
    <dgm:cxn modelId="{8EB8436C-367D-1C41-8992-CE6C7D34250F}" type="presOf" srcId="{3EADC05C-7095-4469-BCF5-4CEC6BEF8D6C}" destId="{2E31AD55-DFB5-43C1-A10A-D45A9E6A6F86}" srcOrd="0" destOrd="0" presId="urn:microsoft.com/office/officeart/2018/2/layout/IconLabelList"/>
    <dgm:cxn modelId="{EDE461C7-FF95-444E-B5B6-6C8F5713FA97}" type="presOf" srcId="{44F27F00-50C4-4B34-BAD7-F3FFF9D763A4}" destId="{1AD323CA-04E5-4F99-9C26-E73B62E82C43}" srcOrd="0" destOrd="0" presId="urn:microsoft.com/office/officeart/2018/2/layout/IconLabelList"/>
    <dgm:cxn modelId="{A79FCDD5-E3CA-4DC8-8676-2003B8C526CC}" srcId="{5E16D1F9-FED4-4724-9D22-8A0F595F345A}" destId="{1352E826-96B0-452B-A198-54ED46DBA626}" srcOrd="1" destOrd="0" parTransId="{88765CAC-C985-4222-816F-3F8E7916C99B}" sibTransId="{F361AD4D-82CE-41FB-B970-23D96B17A38C}"/>
    <dgm:cxn modelId="{2A5D0DDB-8F9F-994B-9C5F-9A3A7DFADB55}" type="presOf" srcId="{1352E826-96B0-452B-A198-54ED46DBA626}" destId="{F742571D-E4A4-49CC-A346-4949541AA852}" srcOrd="0" destOrd="0" presId="urn:microsoft.com/office/officeart/2018/2/layout/IconLabelList"/>
    <dgm:cxn modelId="{15EA31DB-A68C-447D-8964-6B27610DBCC4}" srcId="{5E16D1F9-FED4-4724-9D22-8A0F595F345A}" destId="{3EADC05C-7095-4469-BCF5-4CEC6BEF8D6C}" srcOrd="0" destOrd="0" parTransId="{8B9F6BB8-778E-47CF-B0C1-601B514CC77F}" sibTransId="{3A666CE5-76C2-468E-81BB-DDC9BC784260}"/>
    <dgm:cxn modelId="{07B09CF4-E520-495B-B8D2-0568E7E157E6}" srcId="{5E16D1F9-FED4-4724-9D22-8A0F595F345A}" destId="{44F27F00-50C4-4B34-BAD7-F3FFF9D763A4}" srcOrd="2" destOrd="0" parTransId="{9E44C7C2-705B-4BBF-8673-8AA3B0E7CF5C}" sibTransId="{77618346-1332-4602-A116-363A7DD891F4}"/>
    <dgm:cxn modelId="{15FC9A36-5D58-D749-AD2C-88F5E5A99C24}" type="presParOf" srcId="{3EE565EF-20FC-489F-999C-99E18D807536}" destId="{1D747BB0-938C-4D5F-9E36-5DC702F8715E}" srcOrd="0" destOrd="0" presId="urn:microsoft.com/office/officeart/2018/2/layout/IconLabelList"/>
    <dgm:cxn modelId="{5EA0799A-3431-FD48-B5EE-7DC859659CBA}" type="presParOf" srcId="{1D747BB0-938C-4D5F-9E36-5DC702F8715E}" destId="{E776EF88-30F3-49D1-AEF0-02CF84415FF5}" srcOrd="0" destOrd="0" presId="urn:microsoft.com/office/officeart/2018/2/layout/IconLabelList"/>
    <dgm:cxn modelId="{06241CB5-D01A-C44D-942E-032A430D4851}" type="presParOf" srcId="{1D747BB0-938C-4D5F-9E36-5DC702F8715E}" destId="{33BDD1BC-5E80-45EA-AD0A-C5AC70057101}" srcOrd="1" destOrd="0" presId="urn:microsoft.com/office/officeart/2018/2/layout/IconLabelList"/>
    <dgm:cxn modelId="{789A33D0-BA46-C740-A9E6-DFF1AC2A8DE7}" type="presParOf" srcId="{1D747BB0-938C-4D5F-9E36-5DC702F8715E}" destId="{2E31AD55-DFB5-43C1-A10A-D45A9E6A6F86}" srcOrd="2" destOrd="0" presId="urn:microsoft.com/office/officeart/2018/2/layout/IconLabelList"/>
    <dgm:cxn modelId="{84291D27-4161-A245-984B-F0C46FAAF665}" type="presParOf" srcId="{3EE565EF-20FC-489F-999C-99E18D807536}" destId="{0F3FD528-AD3F-4EB4-9D35-C24383BF14EA}" srcOrd="1" destOrd="0" presId="urn:microsoft.com/office/officeart/2018/2/layout/IconLabelList"/>
    <dgm:cxn modelId="{ACBCEBCE-2575-9A42-BFCE-21EBE6E58914}" type="presParOf" srcId="{3EE565EF-20FC-489F-999C-99E18D807536}" destId="{ADEC22CC-8B8D-4D03-9A2D-DB4C8E5063E9}" srcOrd="2" destOrd="0" presId="urn:microsoft.com/office/officeart/2018/2/layout/IconLabelList"/>
    <dgm:cxn modelId="{8E83E598-74E1-F148-A718-584011D4FD0D}" type="presParOf" srcId="{ADEC22CC-8B8D-4D03-9A2D-DB4C8E5063E9}" destId="{6F2FFDB6-5DF3-4FF1-88F0-81E13D564A18}" srcOrd="0" destOrd="0" presId="urn:microsoft.com/office/officeart/2018/2/layout/IconLabelList"/>
    <dgm:cxn modelId="{1B99A475-525D-2743-A034-D4CB04CB08CE}" type="presParOf" srcId="{ADEC22CC-8B8D-4D03-9A2D-DB4C8E5063E9}" destId="{3DD24E27-779F-463B-9003-C1E3680AE96B}" srcOrd="1" destOrd="0" presId="urn:microsoft.com/office/officeart/2018/2/layout/IconLabelList"/>
    <dgm:cxn modelId="{9722FD93-2C90-6C4E-929E-B87C0059DCA6}" type="presParOf" srcId="{ADEC22CC-8B8D-4D03-9A2D-DB4C8E5063E9}" destId="{F742571D-E4A4-49CC-A346-4949541AA852}" srcOrd="2" destOrd="0" presId="urn:microsoft.com/office/officeart/2018/2/layout/IconLabelList"/>
    <dgm:cxn modelId="{78B877CD-8758-F542-8C48-F54E38641C42}" type="presParOf" srcId="{3EE565EF-20FC-489F-999C-99E18D807536}" destId="{404893F4-DEB0-4C13-85C2-9098DDFA959B}" srcOrd="3" destOrd="0" presId="urn:microsoft.com/office/officeart/2018/2/layout/IconLabelList"/>
    <dgm:cxn modelId="{670D8857-A38D-BE4B-93D8-DA37CDF3B15B}" type="presParOf" srcId="{3EE565EF-20FC-489F-999C-99E18D807536}" destId="{7D70475D-1ED0-4F10-AE52-4B27607FF818}" srcOrd="4" destOrd="0" presId="urn:microsoft.com/office/officeart/2018/2/layout/IconLabelList"/>
    <dgm:cxn modelId="{4DE9AABC-6849-D049-9992-B449CC5687CC}" type="presParOf" srcId="{7D70475D-1ED0-4F10-AE52-4B27607FF818}" destId="{55283E86-9E4C-4558-9FAC-021CD8C8CD90}" srcOrd="0" destOrd="0" presId="urn:microsoft.com/office/officeart/2018/2/layout/IconLabelList"/>
    <dgm:cxn modelId="{B1B7D901-6301-C640-BA6D-85C66B3A05C1}" type="presParOf" srcId="{7D70475D-1ED0-4F10-AE52-4B27607FF818}" destId="{01D63221-4FAA-466A-BF6E-66271B311B59}" srcOrd="1" destOrd="0" presId="urn:microsoft.com/office/officeart/2018/2/layout/IconLabelList"/>
    <dgm:cxn modelId="{559C19A2-FE54-1149-B214-722E7BF4E7C6}" type="presParOf" srcId="{7D70475D-1ED0-4F10-AE52-4B27607FF818}" destId="{1AD323CA-04E5-4F99-9C26-E73B62E82C4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76EF88-30F3-49D1-AEF0-02CF84415FF5}">
      <dsp:nvSpPr>
        <dsp:cNvPr id="0" name=""/>
        <dsp:cNvSpPr/>
      </dsp:nvSpPr>
      <dsp:spPr>
        <a:xfrm>
          <a:off x="1212569" y="987878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31AD55-DFB5-43C1-A10A-D45A9E6A6F86}">
      <dsp:nvSpPr>
        <dsp:cNvPr id="0" name=""/>
        <dsp:cNvSpPr/>
      </dsp:nvSpPr>
      <dsp:spPr>
        <a:xfrm>
          <a:off x="417971" y="2644665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/>
            <a:t>Sur du papier</a:t>
          </a:r>
          <a:endParaRPr lang="en-US" sz="2700" kern="1200"/>
        </a:p>
      </dsp:txBody>
      <dsp:txXfrm>
        <a:off x="417971" y="2644665"/>
        <a:ext cx="2889450" cy="720000"/>
      </dsp:txXfrm>
    </dsp:sp>
    <dsp:sp modelId="{6F2FFDB6-5DF3-4FF1-88F0-81E13D564A18}">
      <dsp:nvSpPr>
        <dsp:cNvPr id="0" name=""/>
        <dsp:cNvSpPr/>
      </dsp:nvSpPr>
      <dsp:spPr>
        <a:xfrm>
          <a:off x="4607673" y="987878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42571D-E4A4-49CC-A346-4949541AA852}">
      <dsp:nvSpPr>
        <dsp:cNvPr id="0" name=""/>
        <dsp:cNvSpPr/>
      </dsp:nvSpPr>
      <dsp:spPr>
        <a:xfrm>
          <a:off x="3813074" y="2644665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/>
            <a:t>Dans un ordinateur</a:t>
          </a:r>
          <a:endParaRPr lang="en-US" sz="2700" kern="1200"/>
        </a:p>
      </dsp:txBody>
      <dsp:txXfrm>
        <a:off x="3813074" y="2644665"/>
        <a:ext cx="2889450" cy="720000"/>
      </dsp:txXfrm>
    </dsp:sp>
    <dsp:sp modelId="{55283E86-9E4C-4558-9FAC-021CD8C8CD90}">
      <dsp:nvSpPr>
        <dsp:cNvPr id="0" name=""/>
        <dsp:cNvSpPr/>
      </dsp:nvSpPr>
      <dsp:spPr>
        <a:xfrm>
          <a:off x="8002777" y="987878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D323CA-04E5-4F99-9C26-E73B62E82C43}">
      <dsp:nvSpPr>
        <dsp:cNvPr id="0" name=""/>
        <dsp:cNvSpPr/>
      </dsp:nvSpPr>
      <dsp:spPr>
        <a:xfrm>
          <a:off x="7208178" y="2644665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/>
            <a:t>Dans votre cerveau</a:t>
          </a:r>
          <a:endParaRPr lang="en-US" sz="2700" kern="1200"/>
        </a:p>
      </dsp:txBody>
      <dsp:txXfrm>
        <a:off x="7208178" y="2644665"/>
        <a:ext cx="28894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3DA575-4FB1-E544-9BEB-C4FA435CE9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11C3E06-CE66-2E48-57AC-637A32B77F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B57DA84-7971-8E5A-24C9-C167FFD71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4C3B-BF43-1748-98FC-EC53B8457EA6}" type="datetimeFigureOut">
              <a:rPr lang="fr-FR" smtClean="0"/>
              <a:t>29/01/2024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7D17CA0-3338-C0B9-441C-3714503C2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AE48BB9-8E73-DB87-D408-E7A6400B2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D7CFE-742B-E445-A8F2-C58C4A122A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4161110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E96368-8E11-5037-472F-C83167CDE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08A463F-C5B9-3882-48C7-08B034E5A1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15631F8-C9CD-0BB0-EFAD-2DA2D7A16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4C3B-BF43-1748-98FC-EC53B8457EA6}" type="datetimeFigureOut">
              <a:rPr lang="fr-FR" smtClean="0"/>
              <a:t>29/01/2024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36DA0B5-C11E-F171-68A9-B2FAA7BA6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7562C8-0D7B-9721-364E-84F30E6D4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D7CFE-742B-E445-A8F2-C58C4A122A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8068878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5955325-1090-4F94-25BE-35CE96580C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8D9D7F6-BA73-AB9D-A2AE-4B0A3FFA8D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26DD24-6AD8-EC55-7F38-8BC745F37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4C3B-BF43-1748-98FC-EC53B8457EA6}" type="datetimeFigureOut">
              <a:rPr lang="fr-FR" smtClean="0"/>
              <a:t>29/01/2024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762099-C179-23DC-9F58-4D70F0133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D6DD3C2-807F-4ABC-4A77-A07A4279E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D7CFE-742B-E445-A8F2-C58C4A122A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9539680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4E5576-D285-CCEA-2B93-ABC0B0858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B25B3C4-7F61-6223-9C2E-71C398AF0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DDFE39D-1371-F3EE-B670-F2F279573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4C3B-BF43-1748-98FC-EC53B8457EA6}" type="datetimeFigureOut">
              <a:rPr lang="fr-FR" smtClean="0"/>
              <a:t>29/01/2024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9C92F02-C3A9-8479-A579-D4B7A83B9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276783A-8AB9-602B-ABF1-B40C58A59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D7CFE-742B-E445-A8F2-C58C4A122A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720137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E16D5D-6329-C8A5-C2A4-7C964D2F6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F9141BE-FDB9-5175-1648-745D111552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EB5F37-21CB-BC76-4DBC-9C2696B4F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4C3B-BF43-1748-98FC-EC53B8457EA6}" type="datetimeFigureOut">
              <a:rPr lang="fr-FR" smtClean="0"/>
              <a:t>29/01/2024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D8DF1B4-33FD-5435-6DCD-2F397B81B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7A814C-EF43-FAC8-6CBB-BB9C3E38B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D7CFE-742B-E445-A8F2-C58C4A122A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9398255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3010B3-219C-7EA6-1329-BA41765A8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60B820-5216-7C88-14A5-18BD87134F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8E91441-4BF1-C79B-81B6-F3AF52D584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D081298-9EAB-34AE-146C-1B510DB93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4C3B-BF43-1748-98FC-EC53B8457EA6}" type="datetimeFigureOut">
              <a:rPr lang="fr-FR" smtClean="0"/>
              <a:t>29/01/2024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2819290-AB76-D16C-D1C5-41878205C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AF138FE-0163-13C4-5741-B5936EB16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D7CFE-742B-E445-A8F2-C58C4A122A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266284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E4AAAD-3EFD-5DD7-EDDE-885BF2E92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83CA551-F582-934F-165E-C7C47B062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36B0D34-DA3E-8A0B-0A8A-C743EEA756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8C008CC-38EF-9983-F274-B5ECD04103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8850CC1-C21B-FC36-02AA-68DE1F9001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FABFE7D-4E3F-C34A-2B44-FF90D716D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4C3B-BF43-1748-98FC-EC53B8457EA6}" type="datetimeFigureOut">
              <a:rPr lang="fr-FR" smtClean="0"/>
              <a:t>29/01/2024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A57E0A9-5AF3-F674-8FA1-3A350BFAE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88005AB-7321-4612-4ECE-91AEB3C89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D7CFE-742B-E445-A8F2-C58C4A122A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8318110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181556-7D63-986B-27B4-20735CBE2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FC5B01E-8D61-7367-90F4-F66CED60C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4C3B-BF43-1748-98FC-EC53B8457EA6}" type="datetimeFigureOut">
              <a:rPr lang="fr-FR" smtClean="0"/>
              <a:t>29/01/2024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2410CC6-7F13-301E-A529-C8CD81315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4112EE8-498D-50B8-DEA3-B37EFA2D7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D7CFE-742B-E445-A8F2-C58C4A122A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5061762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11891FE-5F8A-2F6C-403B-AE32FA148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4C3B-BF43-1748-98FC-EC53B8457EA6}" type="datetimeFigureOut">
              <a:rPr lang="fr-FR" smtClean="0"/>
              <a:t>29/01/2024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18B5B0E-B89D-65C9-0741-D4D2B68AC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BDD53D8-82B2-8B02-B31F-B826420B5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D7CFE-742B-E445-A8F2-C58C4A122A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7634251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1DEC70-03B7-0E50-68DF-C199ECBF2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3D1174-C280-8742-52A9-597450B9A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73EB417-E6AD-C0AE-16E5-EC8778BE7C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2C8F9BF-2EDB-BE29-36C0-05105398B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4C3B-BF43-1748-98FC-EC53B8457EA6}" type="datetimeFigureOut">
              <a:rPr lang="fr-FR" smtClean="0"/>
              <a:t>29/01/2024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99F4EF9-A1DB-A04D-F5F2-B0EA2A6C4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F1BFA45-A0DD-5A2C-E2CA-46132D01C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D7CFE-742B-E445-A8F2-C58C4A122A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5364179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344D32-BF32-E03A-F251-3FE352341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6AA62A9-4A50-C66A-6894-D206A064CD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B676C49-3D41-3F3F-44E7-E9155BDB6A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D7E477E-21FF-5F4B-4D1D-F850A0BAD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4C3B-BF43-1748-98FC-EC53B8457EA6}" type="datetimeFigureOut">
              <a:rPr lang="fr-FR" smtClean="0"/>
              <a:t>29/01/2024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CCDB83A-F8FB-B382-3DB8-6AE0A8EE8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A09D314-063C-8F12-5700-9AECBE0EA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D7CFE-742B-E445-A8F2-C58C4A122A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8453247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1C6EC8D-8A73-9FED-BD7A-CDC96E34D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F3CC995-E3E3-A094-0B97-18EC02DFA8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52329FA-8F36-E156-18A1-BC0B374ED7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F44C3B-BF43-1748-98FC-EC53B8457EA6}" type="datetimeFigureOut">
              <a:rPr lang="fr-FR" smtClean="0"/>
              <a:t>29/01/2024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AD1753F-FBE5-EB56-BCF6-ED521FDEE5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065A33-3786-5A1C-A393-FD04E1E518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DD7CFE-742B-E445-A8F2-C58C4A122A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0044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svg"/><Relationship Id="rId7" Type="http://schemas.openxmlformats.org/officeDocument/2006/relationships/image" Target="../media/image25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svg"/><Relationship Id="rId4" Type="http://schemas.openxmlformats.org/officeDocument/2006/relationships/image" Target="../media/image22.png"/><Relationship Id="rId9" Type="http://schemas.openxmlformats.org/officeDocument/2006/relationships/image" Target="../media/image27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10" Type="http://schemas.openxmlformats.org/officeDocument/2006/relationships/image" Target="../media/image37.svg"/><Relationship Id="rId4" Type="http://schemas.openxmlformats.org/officeDocument/2006/relationships/image" Target="../media/image31.svg"/><Relationship Id="rId9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svg"/><Relationship Id="rId7" Type="http://schemas.openxmlformats.org/officeDocument/2006/relationships/image" Target="../media/image44.sv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svg"/><Relationship Id="rId10" Type="http://schemas.openxmlformats.org/officeDocument/2006/relationships/image" Target="../media/image19.jpeg"/><Relationship Id="rId4" Type="http://schemas.openxmlformats.org/officeDocument/2006/relationships/image" Target="../media/image41.png"/><Relationship Id="rId9" Type="http://schemas.openxmlformats.org/officeDocument/2006/relationships/image" Target="../media/image46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image" Target="../media/image3.png"/><Relationship Id="rId7" Type="http://schemas.openxmlformats.org/officeDocument/2006/relationships/slide" Target="slide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slide" Target="slide27.xml"/><Relationship Id="rId5" Type="http://schemas.openxmlformats.org/officeDocument/2006/relationships/image" Target="../media/image5.png"/><Relationship Id="rId10" Type="http://schemas.openxmlformats.org/officeDocument/2006/relationships/slide" Target="slide22.xml"/><Relationship Id="rId4" Type="http://schemas.openxmlformats.org/officeDocument/2006/relationships/image" Target="../media/image4.png"/><Relationship Id="rId9" Type="http://schemas.openxmlformats.org/officeDocument/2006/relationships/slide" Target="slide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svg"/><Relationship Id="rId13" Type="http://schemas.openxmlformats.org/officeDocument/2006/relationships/image" Target="../media/image58.png"/><Relationship Id="rId3" Type="http://schemas.openxmlformats.org/officeDocument/2006/relationships/image" Target="../media/image7.png"/><Relationship Id="rId7" Type="http://schemas.openxmlformats.org/officeDocument/2006/relationships/image" Target="../media/image52.png"/><Relationship Id="rId12" Type="http://schemas.openxmlformats.org/officeDocument/2006/relationships/image" Target="../media/image57.svg"/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sv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0" Type="http://schemas.openxmlformats.org/officeDocument/2006/relationships/image" Target="../media/image55.svg"/><Relationship Id="rId4" Type="http://schemas.openxmlformats.org/officeDocument/2006/relationships/image" Target="../media/image16.svg"/><Relationship Id="rId9" Type="http://schemas.openxmlformats.org/officeDocument/2006/relationships/image" Target="../media/image54.png"/><Relationship Id="rId14" Type="http://schemas.openxmlformats.org/officeDocument/2006/relationships/image" Target="../media/image59.sv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sv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wnloads/workbench/" TargetMode="External"/><Relationship Id="rId2" Type="http://schemas.openxmlformats.org/officeDocument/2006/relationships/hyperlink" Target="https://dev.mysql.com/downloads/mysql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svg"/><Relationship Id="rId4" Type="http://schemas.openxmlformats.org/officeDocument/2006/relationships/image" Target="../media/image6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Image 3" descr="Une image contenant texte, Visage humain, ordinateur portable, ordinateur&#10;&#10;Description générée automatiquement">
            <a:extLst>
              <a:ext uri="{FF2B5EF4-FFF2-40B4-BE49-F238E27FC236}">
                <a16:creationId xmlns:a16="http://schemas.microsoft.com/office/drawing/2014/main" id="{1680C6FA-DB10-D969-614A-7D4FC790C1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925012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23" name="Rectangle 4122">
            <a:extLst>
              <a:ext uri="{FF2B5EF4-FFF2-40B4-BE49-F238E27FC236}">
                <a16:creationId xmlns:a16="http://schemas.microsoft.com/office/drawing/2014/main" id="{FFB60E8C-7224-44A4-87A0-46A1711DD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8322289-87ED-D9A3-859B-1C1A45D06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528" y="386930"/>
            <a:ext cx="10141799" cy="1300554"/>
          </a:xfrm>
        </p:spPr>
        <p:txBody>
          <a:bodyPr anchor="b">
            <a:normAutofit/>
          </a:bodyPr>
          <a:lstStyle/>
          <a:p>
            <a:r>
              <a:rPr lang="en-US" sz="4800" kern="1200">
                <a:latin typeface="+mj-lt"/>
                <a:ea typeface="+mj-ea"/>
                <a:cs typeface="+mj-cs"/>
              </a:rPr>
              <a:t>Base de données relationnelles (SQL)</a:t>
            </a:r>
            <a:endParaRPr lang="fr-FR" sz="4800"/>
          </a:p>
        </p:txBody>
      </p:sp>
      <p:sp>
        <p:nvSpPr>
          <p:cNvPr id="4125" name="Rectangle 4124">
            <a:extLst>
              <a:ext uri="{FF2B5EF4-FFF2-40B4-BE49-F238E27FC236}">
                <a16:creationId xmlns:a16="http://schemas.microsoft.com/office/drawing/2014/main" id="{5DA32751-37A2-45C0-BE94-63D375E2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7" name="Rectangle 4126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Relational and non relational databases">
            <a:extLst>
              <a:ext uri="{FF2B5EF4-FFF2-40B4-BE49-F238E27FC236}">
                <a16:creationId xmlns:a16="http://schemas.microsoft.com/office/drawing/2014/main" id="{EFFF1125-FE66-E191-01B9-7F64FEBED7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1072" y="2599509"/>
            <a:ext cx="5150277" cy="3012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29" name="Rectangle 4128">
            <a:extLst>
              <a:ext uri="{FF2B5EF4-FFF2-40B4-BE49-F238E27FC236}">
                <a16:creationId xmlns:a16="http://schemas.microsoft.com/office/drawing/2014/main" id="{5A55FBCD-CD42-40F5-8A1B-3203F9CAE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DDDB6E68-442A-F81E-CBC6-6456B7F47016}"/>
              </a:ext>
            </a:extLst>
          </p:cNvPr>
          <p:cNvGrpSpPr/>
          <p:nvPr/>
        </p:nvGrpSpPr>
        <p:grpSpPr>
          <a:xfrm>
            <a:off x="6420652" y="2808221"/>
            <a:ext cx="4803817" cy="2877301"/>
            <a:chOff x="6420652" y="2808221"/>
            <a:chExt cx="4803817" cy="2877301"/>
          </a:xfrm>
        </p:grpSpPr>
        <p:sp>
          <p:nvSpPr>
            <p:cNvPr id="6" name="Forme libre 5">
              <a:extLst>
                <a:ext uri="{FF2B5EF4-FFF2-40B4-BE49-F238E27FC236}">
                  <a16:creationId xmlns:a16="http://schemas.microsoft.com/office/drawing/2014/main" id="{FFB0B23A-B68F-A94F-97DF-D34D32BC4A31}"/>
                </a:ext>
              </a:extLst>
            </p:cNvPr>
            <p:cNvSpPr/>
            <p:nvPr/>
          </p:nvSpPr>
          <p:spPr>
            <a:xfrm>
              <a:off x="6420652" y="2808221"/>
              <a:ext cx="4803817" cy="914940"/>
            </a:xfrm>
            <a:custGeom>
              <a:avLst/>
              <a:gdLst>
                <a:gd name="connsiteX0" fmla="*/ 0 w 4803817"/>
                <a:gd name="connsiteY0" fmla="*/ 152493 h 914940"/>
                <a:gd name="connsiteX1" fmla="*/ 152493 w 4803817"/>
                <a:gd name="connsiteY1" fmla="*/ 0 h 914940"/>
                <a:gd name="connsiteX2" fmla="*/ 4651324 w 4803817"/>
                <a:gd name="connsiteY2" fmla="*/ 0 h 914940"/>
                <a:gd name="connsiteX3" fmla="*/ 4803817 w 4803817"/>
                <a:gd name="connsiteY3" fmla="*/ 152493 h 914940"/>
                <a:gd name="connsiteX4" fmla="*/ 4803817 w 4803817"/>
                <a:gd name="connsiteY4" fmla="*/ 762447 h 914940"/>
                <a:gd name="connsiteX5" fmla="*/ 4651324 w 4803817"/>
                <a:gd name="connsiteY5" fmla="*/ 914940 h 914940"/>
                <a:gd name="connsiteX6" fmla="*/ 152493 w 4803817"/>
                <a:gd name="connsiteY6" fmla="*/ 914940 h 914940"/>
                <a:gd name="connsiteX7" fmla="*/ 0 w 4803817"/>
                <a:gd name="connsiteY7" fmla="*/ 762447 h 914940"/>
                <a:gd name="connsiteX8" fmla="*/ 0 w 4803817"/>
                <a:gd name="connsiteY8" fmla="*/ 152493 h 91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03817" h="914940">
                  <a:moveTo>
                    <a:pt x="0" y="152493"/>
                  </a:moveTo>
                  <a:cubicBezTo>
                    <a:pt x="0" y="68273"/>
                    <a:pt x="68273" y="0"/>
                    <a:pt x="152493" y="0"/>
                  </a:cubicBezTo>
                  <a:lnTo>
                    <a:pt x="4651324" y="0"/>
                  </a:lnTo>
                  <a:cubicBezTo>
                    <a:pt x="4735544" y="0"/>
                    <a:pt x="4803817" y="68273"/>
                    <a:pt x="4803817" y="152493"/>
                  </a:cubicBezTo>
                  <a:lnTo>
                    <a:pt x="4803817" y="762447"/>
                  </a:lnTo>
                  <a:cubicBezTo>
                    <a:pt x="4803817" y="846667"/>
                    <a:pt x="4735544" y="914940"/>
                    <a:pt x="4651324" y="914940"/>
                  </a:cubicBezTo>
                  <a:lnTo>
                    <a:pt x="152493" y="914940"/>
                  </a:lnTo>
                  <a:cubicBezTo>
                    <a:pt x="68273" y="914940"/>
                    <a:pt x="0" y="846667"/>
                    <a:pt x="0" y="762447"/>
                  </a:cubicBezTo>
                  <a:lnTo>
                    <a:pt x="0" y="152493"/>
                  </a:lnTo>
                  <a:close/>
                </a:path>
              </a:pathLst>
            </a:custGeom>
            <a:solidFill>
              <a:schemeClr val="tx2">
                <a:lumMod val="50000"/>
                <a:lumOff val="50000"/>
              </a:schemeClr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2294" tIns="132294" rIns="132294" bIns="132294" numCol="1" spcCol="1270" anchor="ctr" anchorCtr="0">
              <a:noAutofit/>
            </a:bodyPr>
            <a:lstStyle/>
            <a:p>
              <a:pPr marL="0" lvl="0" indent="0" algn="l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300" b="0" i="0" kern="1200" dirty="0"/>
                <a:t>Organisée avec une ou plusieurs tables.</a:t>
              </a:r>
              <a:endParaRPr lang="en-US" sz="2300" kern="1200" dirty="0"/>
            </a:p>
          </p:txBody>
        </p:sp>
        <p:sp>
          <p:nvSpPr>
            <p:cNvPr id="7" name="Forme libre 6">
              <a:extLst>
                <a:ext uri="{FF2B5EF4-FFF2-40B4-BE49-F238E27FC236}">
                  <a16:creationId xmlns:a16="http://schemas.microsoft.com/office/drawing/2014/main" id="{71CF3E29-0293-8537-6C99-89023E516AD1}"/>
                </a:ext>
              </a:extLst>
            </p:cNvPr>
            <p:cNvSpPr/>
            <p:nvPr/>
          </p:nvSpPr>
          <p:spPr>
            <a:xfrm>
              <a:off x="6420652" y="3789402"/>
              <a:ext cx="4803817" cy="914940"/>
            </a:xfrm>
            <a:custGeom>
              <a:avLst/>
              <a:gdLst>
                <a:gd name="connsiteX0" fmla="*/ 0 w 4803817"/>
                <a:gd name="connsiteY0" fmla="*/ 152493 h 914940"/>
                <a:gd name="connsiteX1" fmla="*/ 152493 w 4803817"/>
                <a:gd name="connsiteY1" fmla="*/ 0 h 914940"/>
                <a:gd name="connsiteX2" fmla="*/ 4651324 w 4803817"/>
                <a:gd name="connsiteY2" fmla="*/ 0 h 914940"/>
                <a:gd name="connsiteX3" fmla="*/ 4803817 w 4803817"/>
                <a:gd name="connsiteY3" fmla="*/ 152493 h 914940"/>
                <a:gd name="connsiteX4" fmla="*/ 4803817 w 4803817"/>
                <a:gd name="connsiteY4" fmla="*/ 762447 h 914940"/>
                <a:gd name="connsiteX5" fmla="*/ 4651324 w 4803817"/>
                <a:gd name="connsiteY5" fmla="*/ 914940 h 914940"/>
                <a:gd name="connsiteX6" fmla="*/ 152493 w 4803817"/>
                <a:gd name="connsiteY6" fmla="*/ 914940 h 914940"/>
                <a:gd name="connsiteX7" fmla="*/ 0 w 4803817"/>
                <a:gd name="connsiteY7" fmla="*/ 762447 h 914940"/>
                <a:gd name="connsiteX8" fmla="*/ 0 w 4803817"/>
                <a:gd name="connsiteY8" fmla="*/ 152493 h 91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03817" h="914940">
                  <a:moveTo>
                    <a:pt x="0" y="152493"/>
                  </a:moveTo>
                  <a:cubicBezTo>
                    <a:pt x="0" y="68273"/>
                    <a:pt x="68273" y="0"/>
                    <a:pt x="152493" y="0"/>
                  </a:cubicBezTo>
                  <a:lnTo>
                    <a:pt x="4651324" y="0"/>
                  </a:lnTo>
                  <a:cubicBezTo>
                    <a:pt x="4735544" y="0"/>
                    <a:pt x="4803817" y="68273"/>
                    <a:pt x="4803817" y="152493"/>
                  </a:cubicBezTo>
                  <a:lnTo>
                    <a:pt x="4803817" y="762447"/>
                  </a:lnTo>
                  <a:cubicBezTo>
                    <a:pt x="4803817" y="846667"/>
                    <a:pt x="4735544" y="914940"/>
                    <a:pt x="4651324" y="914940"/>
                  </a:cubicBezTo>
                  <a:lnTo>
                    <a:pt x="152493" y="914940"/>
                  </a:lnTo>
                  <a:cubicBezTo>
                    <a:pt x="68273" y="914940"/>
                    <a:pt x="0" y="846667"/>
                    <a:pt x="0" y="762447"/>
                  </a:cubicBezTo>
                  <a:lnTo>
                    <a:pt x="0" y="152493"/>
                  </a:lnTo>
                  <a:close/>
                </a:path>
              </a:pathLst>
            </a:custGeom>
            <a:solidFill>
              <a:schemeClr val="tx2">
                <a:lumMod val="50000"/>
                <a:lumOff val="50000"/>
              </a:schemeClr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2294" tIns="132294" rIns="132294" bIns="132294" numCol="1" spcCol="1270" anchor="ctr" anchorCtr="0">
              <a:noAutofit/>
            </a:bodyPr>
            <a:lstStyle/>
            <a:p>
              <a:pPr marL="0" lvl="0" indent="0" algn="l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300" b="0" i="0" kern="1200" dirty="0"/>
                <a:t>Chaque table contient des colonnes et des lignes.</a:t>
              </a:r>
              <a:endParaRPr lang="en-US" sz="2300" kern="1200" dirty="0"/>
            </a:p>
          </p:txBody>
        </p:sp>
        <p:sp>
          <p:nvSpPr>
            <p:cNvPr id="8" name="Forme libre 7">
              <a:extLst>
                <a:ext uri="{FF2B5EF4-FFF2-40B4-BE49-F238E27FC236}">
                  <a16:creationId xmlns:a16="http://schemas.microsoft.com/office/drawing/2014/main" id="{F87DDE6E-835B-1751-3E38-78E0F6C218CE}"/>
                </a:ext>
              </a:extLst>
            </p:cNvPr>
            <p:cNvSpPr/>
            <p:nvPr/>
          </p:nvSpPr>
          <p:spPr>
            <a:xfrm>
              <a:off x="6420652" y="4770582"/>
              <a:ext cx="4803817" cy="914940"/>
            </a:xfrm>
            <a:custGeom>
              <a:avLst/>
              <a:gdLst>
                <a:gd name="connsiteX0" fmla="*/ 0 w 4803817"/>
                <a:gd name="connsiteY0" fmla="*/ 152493 h 914940"/>
                <a:gd name="connsiteX1" fmla="*/ 152493 w 4803817"/>
                <a:gd name="connsiteY1" fmla="*/ 0 h 914940"/>
                <a:gd name="connsiteX2" fmla="*/ 4651324 w 4803817"/>
                <a:gd name="connsiteY2" fmla="*/ 0 h 914940"/>
                <a:gd name="connsiteX3" fmla="*/ 4803817 w 4803817"/>
                <a:gd name="connsiteY3" fmla="*/ 152493 h 914940"/>
                <a:gd name="connsiteX4" fmla="*/ 4803817 w 4803817"/>
                <a:gd name="connsiteY4" fmla="*/ 762447 h 914940"/>
                <a:gd name="connsiteX5" fmla="*/ 4651324 w 4803817"/>
                <a:gd name="connsiteY5" fmla="*/ 914940 h 914940"/>
                <a:gd name="connsiteX6" fmla="*/ 152493 w 4803817"/>
                <a:gd name="connsiteY6" fmla="*/ 914940 h 914940"/>
                <a:gd name="connsiteX7" fmla="*/ 0 w 4803817"/>
                <a:gd name="connsiteY7" fmla="*/ 762447 h 914940"/>
                <a:gd name="connsiteX8" fmla="*/ 0 w 4803817"/>
                <a:gd name="connsiteY8" fmla="*/ 152493 h 91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03817" h="914940">
                  <a:moveTo>
                    <a:pt x="0" y="152493"/>
                  </a:moveTo>
                  <a:cubicBezTo>
                    <a:pt x="0" y="68273"/>
                    <a:pt x="68273" y="0"/>
                    <a:pt x="152493" y="0"/>
                  </a:cubicBezTo>
                  <a:lnTo>
                    <a:pt x="4651324" y="0"/>
                  </a:lnTo>
                  <a:cubicBezTo>
                    <a:pt x="4735544" y="0"/>
                    <a:pt x="4803817" y="68273"/>
                    <a:pt x="4803817" y="152493"/>
                  </a:cubicBezTo>
                  <a:lnTo>
                    <a:pt x="4803817" y="762447"/>
                  </a:lnTo>
                  <a:cubicBezTo>
                    <a:pt x="4803817" y="846667"/>
                    <a:pt x="4735544" y="914940"/>
                    <a:pt x="4651324" y="914940"/>
                  </a:cubicBezTo>
                  <a:lnTo>
                    <a:pt x="152493" y="914940"/>
                  </a:lnTo>
                  <a:cubicBezTo>
                    <a:pt x="68273" y="914940"/>
                    <a:pt x="0" y="846667"/>
                    <a:pt x="0" y="762447"/>
                  </a:cubicBezTo>
                  <a:lnTo>
                    <a:pt x="0" y="152493"/>
                  </a:lnTo>
                  <a:close/>
                </a:path>
              </a:pathLst>
            </a:custGeom>
            <a:solidFill>
              <a:schemeClr val="tx2">
                <a:lumMod val="50000"/>
                <a:lumOff val="50000"/>
              </a:schemeClr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2294" tIns="132294" rIns="132294" bIns="132294" numCol="1" spcCol="1270" anchor="ctr" anchorCtr="0">
              <a:noAutofit/>
            </a:bodyPr>
            <a:lstStyle/>
            <a:p>
              <a:pPr marL="0" lvl="0" indent="0" algn="l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300" b="0" i="0" kern="1200" dirty="0"/>
                <a:t>Chaque table possède une clé unique pour identifier chaque ligne.</a:t>
              </a:r>
              <a:endParaRPr lang="en-US" sz="2300" kern="1200" dirty="0"/>
            </a:p>
          </p:txBody>
        </p:sp>
      </p:grpSp>
      <p:sp>
        <p:nvSpPr>
          <p:cNvPr id="4" name="ZoneTexte 3">
            <a:extLst>
              <a:ext uri="{FF2B5EF4-FFF2-40B4-BE49-F238E27FC236}">
                <a16:creationId xmlns:a16="http://schemas.microsoft.com/office/drawing/2014/main" id="{96255E6C-2D27-3F68-0AF0-2096CE95DE2C}"/>
              </a:ext>
            </a:extLst>
          </p:cNvPr>
          <p:cNvSpPr txBox="1"/>
          <p:nvPr/>
        </p:nvSpPr>
        <p:spPr>
          <a:xfrm>
            <a:off x="453691" y="5489310"/>
            <a:ext cx="58815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Source: https://</a:t>
            </a:r>
            <a:r>
              <a:rPr lang="fr-FR" sz="1000" dirty="0" err="1"/>
              <a:t>www.pragimtech.com</a:t>
            </a:r>
            <a:r>
              <a:rPr lang="fr-FR" sz="1000" dirty="0"/>
              <a:t>/blog/</a:t>
            </a:r>
            <a:r>
              <a:rPr lang="fr-FR" sz="1000" dirty="0" err="1"/>
              <a:t>mongodb</a:t>
            </a:r>
            <a:r>
              <a:rPr lang="fr-FR" sz="1000" dirty="0"/>
              <a:t>-tutorial/</a:t>
            </a:r>
            <a:r>
              <a:rPr lang="fr-FR" sz="1000" dirty="0" err="1"/>
              <a:t>relational</a:t>
            </a:r>
            <a:r>
              <a:rPr lang="fr-FR" sz="1000" dirty="0"/>
              <a:t>-and-non-</a:t>
            </a:r>
            <a:r>
              <a:rPr lang="fr-FR" sz="1000" dirty="0" err="1"/>
              <a:t>relational</a:t>
            </a:r>
            <a:r>
              <a:rPr lang="fr-FR" sz="1000" dirty="0"/>
              <a:t>-</a:t>
            </a:r>
            <a:r>
              <a:rPr lang="fr-FR" sz="1000" dirty="0" err="1"/>
              <a:t>databases</a:t>
            </a:r>
            <a:r>
              <a:rPr lang="fr-FR" sz="10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70361540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7E1963F-2D74-978B-FB53-3134209BF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FR" sz="4200"/>
              <a:t>Base de données non relationnelles (NoSQL/Not Just SQL)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D6AD087F-4CEA-F2B8-D457-FA1C4405A82F}"/>
              </a:ext>
            </a:extLst>
          </p:cNvPr>
          <p:cNvSpPr/>
          <p:nvPr/>
        </p:nvSpPr>
        <p:spPr>
          <a:xfrm>
            <a:off x="1050535" y="2530955"/>
            <a:ext cx="1335915" cy="1335915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8" name="Rectangle 7" descr="Clé">
            <a:extLst>
              <a:ext uri="{FF2B5EF4-FFF2-40B4-BE49-F238E27FC236}">
                <a16:creationId xmlns:a16="http://schemas.microsoft.com/office/drawing/2014/main" id="{875155B3-5C06-AEF8-307E-70689ECD95E7}"/>
              </a:ext>
            </a:extLst>
          </p:cNvPr>
          <p:cNvSpPr/>
          <p:nvPr/>
        </p:nvSpPr>
        <p:spPr>
          <a:xfrm>
            <a:off x="1331077" y="2811497"/>
            <a:ext cx="774830" cy="77483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fr-FR"/>
          </a:p>
        </p:txBody>
      </p:sp>
      <p:sp>
        <p:nvSpPr>
          <p:cNvPr id="9" name="Forme libre 8">
            <a:extLst>
              <a:ext uri="{FF2B5EF4-FFF2-40B4-BE49-F238E27FC236}">
                <a16:creationId xmlns:a16="http://schemas.microsoft.com/office/drawing/2014/main" id="{46554BA5-655F-F1E6-ACBF-3514F32E0F96}"/>
              </a:ext>
            </a:extLst>
          </p:cNvPr>
          <p:cNvSpPr/>
          <p:nvPr/>
        </p:nvSpPr>
        <p:spPr>
          <a:xfrm>
            <a:off x="2672717" y="2530955"/>
            <a:ext cx="3148942" cy="1335915"/>
          </a:xfrm>
          <a:custGeom>
            <a:avLst/>
            <a:gdLst>
              <a:gd name="connsiteX0" fmla="*/ 0 w 3148942"/>
              <a:gd name="connsiteY0" fmla="*/ 0 h 1335915"/>
              <a:gd name="connsiteX1" fmla="*/ 3148942 w 3148942"/>
              <a:gd name="connsiteY1" fmla="*/ 0 h 1335915"/>
              <a:gd name="connsiteX2" fmla="*/ 3148942 w 3148942"/>
              <a:gd name="connsiteY2" fmla="*/ 1335915 h 1335915"/>
              <a:gd name="connsiteX3" fmla="*/ 0 w 3148942"/>
              <a:gd name="connsiteY3" fmla="*/ 1335915 h 1335915"/>
              <a:gd name="connsiteX4" fmla="*/ 0 w 3148942"/>
              <a:gd name="connsiteY4" fmla="*/ 0 h 1335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48942" h="1335915">
                <a:moveTo>
                  <a:pt x="0" y="0"/>
                </a:moveTo>
                <a:lnTo>
                  <a:pt x="3148942" y="0"/>
                </a:lnTo>
                <a:lnTo>
                  <a:pt x="3148942" y="1335915"/>
                </a:lnTo>
                <a:lnTo>
                  <a:pt x="0" y="133591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l" defTabSz="10668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2400" b="0" i="0" kern="1200" dirty="0"/>
              <a:t>Base de données clés-valeur (Key-Value Stores)</a:t>
            </a:r>
            <a:endParaRPr lang="en-US" sz="2400" kern="1200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F94D99D8-FD44-9F0F-FC38-50BACC50722B}"/>
              </a:ext>
            </a:extLst>
          </p:cNvPr>
          <p:cNvSpPr/>
          <p:nvPr/>
        </p:nvSpPr>
        <p:spPr>
          <a:xfrm>
            <a:off x="6370339" y="2530955"/>
            <a:ext cx="1335915" cy="1335915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2" name="Rectangle 11" descr="Open Folder">
            <a:extLst>
              <a:ext uri="{FF2B5EF4-FFF2-40B4-BE49-F238E27FC236}">
                <a16:creationId xmlns:a16="http://schemas.microsoft.com/office/drawing/2014/main" id="{48CC0897-1F87-89C0-4D0A-1C7634D8C98B}"/>
              </a:ext>
            </a:extLst>
          </p:cNvPr>
          <p:cNvSpPr/>
          <p:nvPr/>
        </p:nvSpPr>
        <p:spPr>
          <a:xfrm>
            <a:off x="6650881" y="2811497"/>
            <a:ext cx="774830" cy="774830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fr-FR"/>
          </a:p>
        </p:txBody>
      </p:sp>
      <p:sp>
        <p:nvSpPr>
          <p:cNvPr id="13" name="Forme libre 12">
            <a:extLst>
              <a:ext uri="{FF2B5EF4-FFF2-40B4-BE49-F238E27FC236}">
                <a16:creationId xmlns:a16="http://schemas.microsoft.com/office/drawing/2014/main" id="{A54FC04F-873C-37A5-333A-26CCC77F4BBD}"/>
              </a:ext>
            </a:extLst>
          </p:cNvPr>
          <p:cNvSpPr/>
          <p:nvPr/>
        </p:nvSpPr>
        <p:spPr>
          <a:xfrm>
            <a:off x="7992522" y="2530955"/>
            <a:ext cx="3148942" cy="1335915"/>
          </a:xfrm>
          <a:custGeom>
            <a:avLst/>
            <a:gdLst>
              <a:gd name="connsiteX0" fmla="*/ 0 w 3148942"/>
              <a:gd name="connsiteY0" fmla="*/ 0 h 1335915"/>
              <a:gd name="connsiteX1" fmla="*/ 3148942 w 3148942"/>
              <a:gd name="connsiteY1" fmla="*/ 0 h 1335915"/>
              <a:gd name="connsiteX2" fmla="*/ 3148942 w 3148942"/>
              <a:gd name="connsiteY2" fmla="*/ 1335915 h 1335915"/>
              <a:gd name="connsiteX3" fmla="*/ 0 w 3148942"/>
              <a:gd name="connsiteY3" fmla="*/ 1335915 h 1335915"/>
              <a:gd name="connsiteX4" fmla="*/ 0 w 3148942"/>
              <a:gd name="connsiteY4" fmla="*/ 0 h 1335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48942" h="1335915">
                <a:moveTo>
                  <a:pt x="0" y="0"/>
                </a:moveTo>
                <a:lnTo>
                  <a:pt x="3148942" y="0"/>
                </a:lnTo>
                <a:lnTo>
                  <a:pt x="3148942" y="1335915"/>
                </a:lnTo>
                <a:lnTo>
                  <a:pt x="0" y="133591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l" defTabSz="10668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2400" b="0" i="0" kern="1200"/>
              <a:t>Bases de données orientées document: JSON, BSON etc </a:t>
            </a:r>
            <a:endParaRPr lang="en-US" sz="2400" kern="120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822235CB-EF7D-0629-6250-4D803986704C}"/>
              </a:ext>
            </a:extLst>
          </p:cNvPr>
          <p:cNvSpPr/>
          <p:nvPr/>
        </p:nvSpPr>
        <p:spPr>
          <a:xfrm>
            <a:off x="1050535" y="4538179"/>
            <a:ext cx="1335915" cy="1335915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6" name="Rectangle 15" descr="Base de données">
            <a:extLst>
              <a:ext uri="{FF2B5EF4-FFF2-40B4-BE49-F238E27FC236}">
                <a16:creationId xmlns:a16="http://schemas.microsoft.com/office/drawing/2014/main" id="{74EF943A-A545-D4E2-AB49-FE61E932B827}"/>
              </a:ext>
            </a:extLst>
          </p:cNvPr>
          <p:cNvSpPr/>
          <p:nvPr/>
        </p:nvSpPr>
        <p:spPr>
          <a:xfrm>
            <a:off x="1331077" y="4818721"/>
            <a:ext cx="774830" cy="774830"/>
          </a:xfrm>
          <a:prstGeom prst="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fr-FR"/>
          </a:p>
        </p:txBody>
      </p:sp>
      <p:sp>
        <p:nvSpPr>
          <p:cNvPr id="19" name="Forme libre 18">
            <a:extLst>
              <a:ext uri="{FF2B5EF4-FFF2-40B4-BE49-F238E27FC236}">
                <a16:creationId xmlns:a16="http://schemas.microsoft.com/office/drawing/2014/main" id="{B2127316-2AC6-A57D-4BF1-AA95B5847D1B}"/>
              </a:ext>
            </a:extLst>
          </p:cNvPr>
          <p:cNvSpPr/>
          <p:nvPr/>
        </p:nvSpPr>
        <p:spPr>
          <a:xfrm>
            <a:off x="2672717" y="4538179"/>
            <a:ext cx="3148942" cy="1335915"/>
          </a:xfrm>
          <a:custGeom>
            <a:avLst/>
            <a:gdLst>
              <a:gd name="connsiteX0" fmla="*/ 0 w 3148942"/>
              <a:gd name="connsiteY0" fmla="*/ 0 h 1335915"/>
              <a:gd name="connsiteX1" fmla="*/ 3148942 w 3148942"/>
              <a:gd name="connsiteY1" fmla="*/ 0 h 1335915"/>
              <a:gd name="connsiteX2" fmla="*/ 3148942 w 3148942"/>
              <a:gd name="connsiteY2" fmla="*/ 1335915 h 1335915"/>
              <a:gd name="connsiteX3" fmla="*/ 0 w 3148942"/>
              <a:gd name="connsiteY3" fmla="*/ 1335915 h 1335915"/>
              <a:gd name="connsiteX4" fmla="*/ 0 w 3148942"/>
              <a:gd name="connsiteY4" fmla="*/ 0 h 1335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48942" h="1335915">
                <a:moveTo>
                  <a:pt x="0" y="0"/>
                </a:moveTo>
                <a:lnTo>
                  <a:pt x="3148942" y="0"/>
                </a:lnTo>
                <a:lnTo>
                  <a:pt x="3148942" y="1335915"/>
                </a:lnTo>
                <a:lnTo>
                  <a:pt x="0" y="133591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l" defTabSz="10668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2400" b="0" i="0" kern="1200"/>
              <a:t>Bases de données orientées colonne </a:t>
            </a:r>
            <a:endParaRPr lang="en-US" sz="2400" kern="1200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1B36AA77-DE70-EE2C-10BD-94D2CBB03908}"/>
              </a:ext>
            </a:extLst>
          </p:cNvPr>
          <p:cNvSpPr/>
          <p:nvPr/>
        </p:nvSpPr>
        <p:spPr>
          <a:xfrm>
            <a:off x="6370339" y="4538179"/>
            <a:ext cx="1335915" cy="1335915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2" name="Rectangle 21" descr="Bar chart">
            <a:extLst>
              <a:ext uri="{FF2B5EF4-FFF2-40B4-BE49-F238E27FC236}">
                <a16:creationId xmlns:a16="http://schemas.microsoft.com/office/drawing/2014/main" id="{2167FD8A-A199-95A4-6116-113B309AD3DD}"/>
              </a:ext>
            </a:extLst>
          </p:cNvPr>
          <p:cNvSpPr/>
          <p:nvPr/>
        </p:nvSpPr>
        <p:spPr>
          <a:xfrm>
            <a:off x="6650881" y="4818721"/>
            <a:ext cx="774830" cy="774830"/>
          </a:xfrm>
          <a:prstGeom prst="rect">
            <a:avLst/>
          </a:prstGeom>
          <a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fr-FR"/>
          </a:p>
        </p:txBody>
      </p:sp>
      <p:sp>
        <p:nvSpPr>
          <p:cNvPr id="23" name="Forme libre 22">
            <a:extLst>
              <a:ext uri="{FF2B5EF4-FFF2-40B4-BE49-F238E27FC236}">
                <a16:creationId xmlns:a16="http://schemas.microsoft.com/office/drawing/2014/main" id="{C76D69FC-1D96-FAFE-80B5-9F2EF558FEBF}"/>
              </a:ext>
            </a:extLst>
          </p:cNvPr>
          <p:cNvSpPr/>
          <p:nvPr/>
        </p:nvSpPr>
        <p:spPr>
          <a:xfrm>
            <a:off x="7992522" y="4538179"/>
            <a:ext cx="3148942" cy="1335915"/>
          </a:xfrm>
          <a:custGeom>
            <a:avLst/>
            <a:gdLst>
              <a:gd name="connsiteX0" fmla="*/ 0 w 3148942"/>
              <a:gd name="connsiteY0" fmla="*/ 0 h 1335915"/>
              <a:gd name="connsiteX1" fmla="*/ 3148942 w 3148942"/>
              <a:gd name="connsiteY1" fmla="*/ 0 h 1335915"/>
              <a:gd name="connsiteX2" fmla="*/ 3148942 w 3148942"/>
              <a:gd name="connsiteY2" fmla="*/ 1335915 h 1335915"/>
              <a:gd name="connsiteX3" fmla="*/ 0 w 3148942"/>
              <a:gd name="connsiteY3" fmla="*/ 1335915 h 1335915"/>
              <a:gd name="connsiteX4" fmla="*/ 0 w 3148942"/>
              <a:gd name="connsiteY4" fmla="*/ 0 h 1335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48942" h="1335915">
                <a:moveTo>
                  <a:pt x="0" y="0"/>
                </a:moveTo>
                <a:lnTo>
                  <a:pt x="3148942" y="0"/>
                </a:lnTo>
                <a:lnTo>
                  <a:pt x="3148942" y="1335915"/>
                </a:lnTo>
                <a:lnTo>
                  <a:pt x="0" y="133591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l" defTabSz="10668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2400" b="0" i="0" kern="1200"/>
              <a:t>Bases de données orientés graphe</a:t>
            </a:r>
            <a:endParaRPr lang="en-US" sz="2400" kern="1200"/>
          </a:p>
        </p:txBody>
      </p:sp>
    </p:spTree>
    <p:extLst>
      <p:ext uri="{BB962C8B-B14F-4D97-AF65-F5344CB8AC3E}">
        <p14:creationId xmlns:p14="http://schemas.microsoft.com/office/powerpoint/2010/main" val="136037159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/>
      <p:bldP spid="11" grpId="0" animBg="1"/>
      <p:bldP spid="12" grpId="0" animBg="1"/>
      <p:bldP spid="13" grpId="0"/>
      <p:bldP spid="14" grpId="0" animBg="1"/>
      <p:bldP spid="16" grpId="0" animBg="1"/>
      <p:bldP spid="19" grpId="0"/>
      <p:bldP spid="21" grpId="0" animBg="1"/>
      <p:bldP spid="22" grpId="0" animBg="1"/>
      <p:bldP spid="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307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81" name="Freeform: Shape 308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83" name="Rectangle 308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5" name="Rectangle 308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7" name="Freeform: Shape 308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89" name="Isosceles Triangle 308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types of relational vs non-realtional databases">
            <a:extLst>
              <a:ext uri="{FF2B5EF4-FFF2-40B4-BE49-F238E27FC236}">
                <a16:creationId xmlns:a16="http://schemas.microsoft.com/office/drawing/2014/main" id="{E05E1FA7-1340-AFE5-C2C0-7039FED2D5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839047"/>
            <a:ext cx="10905066" cy="5179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91" name="Isosceles Triangle 309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584245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66" name="Rectangle 5165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68" name="Freeform: Shape 5167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09F976B-9F59-DC53-1E39-F8F63DC11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fr-FR"/>
              <a:t>SGBDR (RDBMS)</a:t>
            </a:r>
          </a:p>
        </p:txBody>
      </p:sp>
      <p:pic>
        <p:nvPicPr>
          <p:cNvPr id="5128" name="Picture 8" descr="What are the Most Popular RDBMS | IT Online Training">
            <a:extLst>
              <a:ext uri="{FF2B5EF4-FFF2-40B4-BE49-F238E27FC236}">
                <a16:creationId xmlns:a16="http://schemas.microsoft.com/office/drawing/2014/main" id="{17309175-579D-FDE8-A850-C86B91A56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19367" y="2608363"/>
            <a:ext cx="4788505" cy="2909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70" name="Freeform: Shape 5169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D6897C1A-ECFA-71F8-C80C-4F49AFBFB2B5}"/>
              </a:ext>
            </a:extLst>
          </p:cNvPr>
          <p:cNvGrpSpPr/>
          <p:nvPr/>
        </p:nvGrpSpPr>
        <p:grpSpPr>
          <a:xfrm>
            <a:off x="1137034" y="2373431"/>
            <a:ext cx="5510416" cy="3489966"/>
            <a:chOff x="1932378" y="2412265"/>
            <a:chExt cx="3368276" cy="3489966"/>
          </a:xfrm>
        </p:grpSpPr>
        <p:sp>
          <p:nvSpPr>
            <p:cNvPr id="6" name="Rectangle 5" descr="Base de données">
              <a:extLst>
                <a:ext uri="{FF2B5EF4-FFF2-40B4-BE49-F238E27FC236}">
                  <a16:creationId xmlns:a16="http://schemas.microsoft.com/office/drawing/2014/main" id="{BA1B2F85-B298-2EC0-243D-ADB4C1E17C30}"/>
                </a:ext>
              </a:extLst>
            </p:cNvPr>
            <p:cNvSpPr/>
            <p:nvPr/>
          </p:nvSpPr>
          <p:spPr>
            <a:xfrm>
              <a:off x="2358252" y="2412265"/>
              <a:ext cx="696884" cy="696884"/>
            </a:xfrm>
            <a:prstGeom prst="rect">
              <a:avLst/>
            </a:prstGeom>
            <a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7" name="Forme libre 6">
              <a:extLst>
                <a:ext uri="{FF2B5EF4-FFF2-40B4-BE49-F238E27FC236}">
                  <a16:creationId xmlns:a16="http://schemas.microsoft.com/office/drawing/2014/main" id="{5A273BB2-B992-582F-7A20-03F8C559D8BF}"/>
                </a:ext>
              </a:extLst>
            </p:cNvPr>
            <p:cNvSpPr/>
            <p:nvPr/>
          </p:nvSpPr>
          <p:spPr>
            <a:xfrm>
              <a:off x="2104031" y="3304234"/>
              <a:ext cx="1302397" cy="619453"/>
            </a:xfrm>
            <a:custGeom>
              <a:avLst/>
              <a:gdLst>
                <a:gd name="connsiteX0" fmla="*/ 0 w 1548632"/>
                <a:gd name="connsiteY0" fmla="*/ 0 h 619453"/>
                <a:gd name="connsiteX1" fmla="*/ 1548632 w 1548632"/>
                <a:gd name="connsiteY1" fmla="*/ 0 h 619453"/>
                <a:gd name="connsiteX2" fmla="*/ 1548632 w 1548632"/>
                <a:gd name="connsiteY2" fmla="*/ 619453 h 619453"/>
                <a:gd name="connsiteX3" fmla="*/ 0 w 1548632"/>
                <a:gd name="connsiteY3" fmla="*/ 619453 h 619453"/>
                <a:gd name="connsiteX4" fmla="*/ 0 w 1548632"/>
                <a:gd name="connsiteY4" fmla="*/ 0 h 619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8632" h="619453">
                  <a:moveTo>
                    <a:pt x="0" y="0"/>
                  </a:moveTo>
                  <a:lnTo>
                    <a:pt x="1548632" y="0"/>
                  </a:lnTo>
                  <a:lnTo>
                    <a:pt x="1548632" y="619453"/>
                  </a:lnTo>
                  <a:lnTo>
                    <a:pt x="0" y="61945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4889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100" b="0" i="0" kern="1200" dirty="0"/>
                <a:t>SGBDR : Systèmes de gestion de bases de données relationnelles </a:t>
              </a:r>
              <a:endParaRPr lang="en-US" sz="1100" kern="1200" dirty="0"/>
            </a:p>
          </p:txBody>
        </p:sp>
        <p:sp>
          <p:nvSpPr>
            <p:cNvPr id="8" name="Rectangle 7" descr="User Network">
              <a:extLst>
                <a:ext uri="{FF2B5EF4-FFF2-40B4-BE49-F238E27FC236}">
                  <a16:creationId xmlns:a16="http://schemas.microsoft.com/office/drawing/2014/main" id="{F3CBDF2C-AC59-7AD7-74CA-AB73117C802B}"/>
                </a:ext>
              </a:extLst>
            </p:cNvPr>
            <p:cNvSpPr/>
            <p:nvPr/>
          </p:nvSpPr>
          <p:spPr>
            <a:xfrm>
              <a:off x="4177896" y="2412265"/>
              <a:ext cx="696884" cy="696884"/>
            </a:xfrm>
            <a:prstGeom prst="rect">
              <a:avLst/>
            </a:prstGeom>
            <a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0" name="Forme libre 9">
              <a:extLst>
                <a:ext uri="{FF2B5EF4-FFF2-40B4-BE49-F238E27FC236}">
                  <a16:creationId xmlns:a16="http://schemas.microsoft.com/office/drawing/2014/main" id="{FF5927CA-4CA6-BB17-2505-109D9E87295C}"/>
                </a:ext>
              </a:extLst>
            </p:cNvPr>
            <p:cNvSpPr/>
            <p:nvPr/>
          </p:nvSpPr>
          <p:spPr>
            <a:xfrm>
              <a:off x="3752022" y="3344216"/>
              <a:ext cx="1548632" cy="619453"/>
            </a:xfrm>
            <a:custGeom>
              <a:avLst/>
              <a:gdLst>
                <a:gd name="connsiteX0" fmla="*/ 0 w 1548632"/>
                <a:gd name="connsiteY0" fmla="*/ 0 h 619453"/>
                <a:gd name="connsiteX1" fmla="*/ 1548632 w 1548632"/>
                <a:gd name="connsiteY1" fmla="*/ 0 h 619453"/>
                <a:gd name="connsiteX2" fmla="*/ 1548632 w 1548632"/>
                <a:gd name="connsiteY2" fmla="*/ 619453 h 619453"/>
                <a:gd name="connsiteX3" fmla="*/ 0 w 1548632"/>
                <a:gd name="connsiteY3" fmla="*/ 619453 h 619453"/>
                <a:gd name="connsiteX4" fmla="*/ 0 w 1548632"/>
                <a:gd name="connsiteY4" fmla="*/ 0 h 619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8632" h="619453">
                  <a:moveTo>
                    <a:pt x="0" y="0"/>
                  </a:moveTo>
                  <a:lnTo>
                    <a:pt x="1548632" y="0"/>
                  </a:lnTo>
                  <a:lnTo>
                    <a:pt x="1548632" y="619453"/>
                  </a:lnTo>
                  <a:lnTo>
                    <a:pt x="0" y="61945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4889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100" b="0" i="0" kern="1200" dirty="0"/>
                <a:t>Rôle : permet aux utilisateurs de créer et maintenir des bases de données relationnelles</a:t>
              </a:r>
              <a:endParaRPr lang="en-US" sz="1100" kern="1200" dirty="0"/>
            </a:p>
          </p:txBody>
        </p:sp>
        <p:sp>
          <p:nvSpPr>
            <p:cNvPr id="12" name="Rectangle 11" descr="Serveur">
              <a:extLst>
                <a:ext uri="{FF2B5EF4-FFF2-40B4-BE49-F238E27FC236}">
                  <a16:creationId xmlns:a16="http://schemas.microsoft.com/office/drawing/2014/main" id="{B60BAA60-2705-71FC-6BA9-78AD412FDD17}"/>
                </a:ext>
              </a:extLst>
            </p:cNvPr>
            <p:cNvSpPr/>
            <p:nvPr/>
          </p:nvSpPr>
          <p:spPr>
            <a:xfrm>
              <a:off x="2358252" y="4350827"/>
              <a:ext cx="696884" cy="696884"/>
            </a:xfrm>
            <a:prstGeom prst="rect">
              <a:avLst/>
            </a:prstGeom>
            <a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4" name="Forme libre 13">
              <a:extLst>
                <a:ext uri="{FF2B5EF4-FFF2-40B4-BE49-F238E27FC236}">
                  <a16:creationId xmlns:a16="http://schemas.microsoft.com/office/drawing/2014/main" id="{4C416E95-3569-5D2D-0F2E-203263BFC5B4}"/>
                </a:ext>
              </a:extLst>
            </p:cNvPr>
            <p:cNvSpPr/>
            <p:nvPr/>
          </p:nvSpPr>
          <p:spPr>
            <a:xfrm>
              <a:off x="1932378" y="5282778"/>
              <a:ext cx="1548632" cy="619453"/>
            </a:xfrm>
            <a:custGeom>
              <a:avLst/>
              <a:gdLst>
                <a:gd name="connsiteX0" fmla="*/ 0 w 1548632"/>
                <a:gd name="connsiteY0" fmla="*/ 0 h 619453"/>
                <a:gd name="connsiteX1" fmla="*/ 1548632 w 1548632"/>
                <a:gd name="connsiteY1" fmla="*/ 0 h 619453"/>
                <a:gd name="connsiteX2" fmla="*/ 1548632 w 1548632"/>
                <a:gd name="connsiteY2" fmla="*/ 619453 h 619453"/>
                <a:gd name="connsiteX3" fmla="*/ 0 w 1548632"/>
                <a:gd name="connsiteY3" fmla="*/ 619453 h 619453"/>
                <a:gd name="connsiteX4" fmla="*/ 0 w 1548632"/>
                <a:gd name="connsiteY4" fmla="*/ 0 h 619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8632" h="619453">
                  <a:moveTo>
                    <a:pt x="0" y="0"/>
                  </a:moveTo>
                  <a:lnTo>
                    <a:pt x="1548632" y="0"/>
                  </a:lnTo>
                  <a:lnTo>
                    <a:pt x="1548632" y="619453"/>
                  </a:lnTo>
                  <a:lnTo>
                    <a:pt x="0" y="61945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4889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100" b="0" i="0" kern="1200"/>
                <a:t>Exemples : MySQL, Oracle Database, PostgreSQL, MariaDB, Access, etc.</a:t>
              </a:r>
              <a:endParaRPr lang="en-US" sz="1100" kern="1200"/>
            </a:p>
          </p:txBody>
        </p:sp>
        <p:sp>
          <p:nvSpPr>
            <p:cNvPr id="16" name="Rectangle 15" descr="Programmeur">
              <a:extLst>
                <a:ext uri="{FF2B5EF4-FFF2-40B4-BE49-F238E27FC236}">
                  <a16:creationId xmlns:a16="http://schemas.microsoft.com/office/drawing/2014/main" id="{F0F67DE2-9BA7-F4D1-CF86-B1AC9EE6DE20}"/>
                </a:ext>
              </a:extLst>
            </p:cNvPr>
            <p:cNvSpPr/>
            <p:nvPr/>
          </p:nvSpPr>
          <p:spPr>
            <a:xfrm>
              <a:off x="4177896" y="4350827"/>
              <a:ext cx="696884" cy="696884"/>
            </a:xfrm>
            <a:prstGeom prst="rect">
              <a:avLst/>
            </a:prstGeom>
            <a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7" name="Forme libre 16">
              <a:extLst>
                <a:ext uri="{FF2B5EF4-FFF2-40B4-BE49-F238E27FC236}">
                  <a16:creationId xmlns:a16="http://schemas.microsoft.com/office/drawing/2014/main" id="{CC11A1DE-BC28-D45F-89B7-17D26669543A}"/>
                </a:ext>
              </a:extLst>
            </p:cNvPr>
            <p:cNvSpPr/>
            <p:nvPr/>
          </p:nvSpPr>
          <p:spPr>
            <a:xfrm>
              <a:off x="3752022" y="5282778"/>
              <a:ext cx="1548632" cy="619453"/>
            </a:xfrm>
            <a:custGeom>
              <a:avLst/>
              <a:gdLst>
                <a:gd name="connsiteX0" fmla="*/ 0 w 1548632"/>
                <a:gd name="connsiteY0" fmla="*/ 0 h 619453"/>
                <a:gd name="connsiteX1" fmla="*/ 1548632 w 1548632"/>
                <a:gd name="connsiteY1" fmla="*/ 0 h 619453"/>
                <a:gd name="connsiteX2" fmla="*/ 1548632 w 1548632"/>
                <a:gd name="connsiteY2" fmla="*/ 619453 h 619453"/>
                <a:gd name="connsiteX3" fmla="*/ 0 w 1548632"/>
                <a:gd name="connsiteY3" fmla="*/ 619453 h 619453"/>
                <a:gd name="connsiteX4" fmla="*/ 0 w 1548632"/>
                <a:gd name="connsiteY4" fmla="*/ 0 h 619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8632" h="619453">
                  <a:moveTo>
                    <a:pt x="0" y="0"/>
                  </a:moveTo>
                  <a:lnTo>
                    <a:pt x="1548632" y="0"/>
                  </a:lnTo>
                  <a:lnTo>
                    <a:pt x="1548632" y="619453"/>
                  </a:lnTo>
                  <a:lnTo>
                    <a:pt x="0" y="61945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4889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100" kern="1200" dirty="0"/>
                <a:t>Langage de communication : SQL</a:t>
              </a:r>
              <a:endParaRPr lang="en-US" sz="11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56395798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D1942232-83D0-49E2-AF9B-1F97E3C1EF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9E70D72-6E23-4015-A4A6-85C120C1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89786CA-6B6D-3E2D-49F9-1C5B04FC1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6" y="1163848"/>
            <a:ext cx="9829800" cy="1325880"/>
          </a:xfrm>
        </p:spPr>
        <p:txBody>
          <a:bodyPr anchor="b">
            <a:normAutofit/>
          </a:bodyPr>
          <a:lstStyle/>
          <a:p>
            <a:pPr algn="ctr"/>
            <a:r>
              <a:rPr lang="fr-FR" sz="3600">
                <a:solidFill>
                  <a:schemeClr val="tx2"/>
                </a:solidFill>
              </a:rPr>
              <a:t>SGBDNR (NRDBMS) ou NoSQL</a:t>
            </a:r>
          </a:p>
        </p:txBody>
      </p:sp>
      <p:grpSp>
        <p:nvGrpSpPr>
          <p:cNvPr id="71" name="Group 58">
            <a:extLst>
              <a:ext uri="{FF2B5EF4-FFF2-40B4-BE49-F238E27FC236}">
                <a16:creationId xmlns:a16="http://schemas.microsoft.com/office/drawing/2014/main" id="{C28A977F-B603-4D81-B0FC-C8DE048A7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8"/>
            <a:chOff x="-305" y="-1"/>
            <a:chExt cx="3832880" cy="2876136"/>
          </a:xfrm>
        </p:grpSpPr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183CE8C-E039-4B2F-A36E-5FD5CD5DE1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Freeform: Shape 60">
              <a:extLst>
                <a:ext uri="{FF2B5EF4-FFF2-40B4-BE49-F238E27FC236}">
                  <a16:creationId xmlns:a16="http://schemas.microsoft.com/office/drawing/2014/main" id="{3EB77281-FAB4-40D0-B3F3-264EC4AB20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E59F3-75FC-494F-8737-5F00A4964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43ADDCFA-B066-4D79-AB71-062E66E58F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Image 3" descr="Une image contenant texte, capture d’écran, logo&#10;&#10;Description générée automatiquement">
            <a:extLst>
              <a:ext uri="{FF2B5EF4-FFF2-40B4-BE49-F238E27FC236}">
                <a16:creationId xmlns:a16="http://schemas.microsoft.com/office/drawing/2014/main" id="{5871E26D-AD5B-5C30-910F-1877021B00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084" b="1"/>
          <a:stretch/>
        </p:blipFill>
        <p:spPr>
          <a:xfrm>
            <a:off x="804671" y="2923590"/>
            <a:ext cx="4954693" cy="3045577"/>
          </a:xfrm>
          <a:prstGeom prst="rect">
            <a:avLst/>
          </a:prstGeom>
        </p:spPr>
      </p:pic>
      <p:grpSp>
        <p:nvGrpSpPr>
          <p:cNvPr id="65" name="Group 64">
            <a:extLst>
              <a:ext uri="{FF2B5EF4-FFF2-40B4-BE49-F238E27FC236}">
                <a16:creationId xmlns:a16="http://schemas.microsoft.com/office/drawing/2014/main" id="{C78D9229-E61D-4FEE-8321-2F8B64A8C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6037" y="4852038"/>
            <a:ext cx="2151670" cy="1860256"/>
            <a:chOff x="-305" y="-4155"/>
            <a:chExt cx="2514948" cy="2174333"/>
          </a:xfrm>
        </p:grpSpPr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1FDD3CCB-26A3-4D79-AEB6-7A60CF980D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E9AC4470-5113-4709-B29F-CDB937F254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3E0D146C-9DAB-421E-AE88-5F854BF3F7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12EB32A5-4408-4F6C-84B2-F9A908237A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Forme libre 5">
            <a:extLst>
              <a:ext uri="{FF2B5EF4-FFF2-40B4-BE49-F238E27FC236}">
                <a16:creationId xmlns:a16="http://schemas.microsoft.com/office/drawing/2014/main" id="{D5933794-DD56-A22A-EA05-2EB8F3DE61E8}"/>
              </a:ext>
            </a:extLst>
          </p:cNvPr>
          <p:cNvSpPr/>
          <p:nvPr/>
        </p:nvSpPr>
        <p:spPr>
          <a:xfrm>
            <a:off x="6354871" y="2857597"/>
            <a:ext cx="5029199" cy="598893"/>
          </a:xfrm>
          <a:custGeom>
            <a:avLst/>
            <a:gdLst>
              <a:gd name="connsiteX0" fmla="*/ 0 w 5029199"/>
              <a:gd name="connsiteY0" fmla="*/ 99817 h 598893"/>
              <a:gd name="connsiteX1" fmla="*/ 99817 w 5029199"/>
              <a:gd name="connsiteY1" fmla="*/ 0 h 598893"/>
              <a:gd name="connsiteX2" fmla="*/ 4929382 w 5029199"/>
              <a:gd name="connsiteY2" fmla="*/ 0 h 598893"/>
              <a:gd name="connsiteX3" fmla="*/ 5029199 w 5029199"/>
              <a:gd name="connsiteY3" fmla="*/ 99817 h 598893"/>
              <a:gd name="connsiteX4" fmla="*/ 5029199 w 5029199"/>
              <a:gd name="connsiteY4" fmla="*/ 499076 h 598893"/>
              <a:gd name="connsiteX5" fmla="*/ 4929382 w 5029199"/>
              <a:gd name="connsiteY5" fmla="*/ 598893 h 598893"/>
              <a:gd name="connsiteX6" fmla="*/ 99817 w 5029199"/>
              <a:gd name="connsiteY6" fmla="*/ 598893 h 598893"/>
              <a:gd name="connsiteX7" fmla="*/ 0 w 5029199"/>
              <a:gd name="connsiteY7" fmla="*/ 499076 h 598893"/>
              <a:gd name="connsiteX8" fmla="*/ 0 w 5029199"/>
              <a:gd name="connsiteY8" fmla="*/ 99817 h 598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29199" h="598893">
                <a:moveTo>
                  <a:pt x="0" y="99817"/>
                </a:moveTo>
                <a:cubicBezTo>
                  <a:pt x="0" y="44690"/>
                  <a:pt x="44690" y="0"/>
                  <a:pt x="99817" y="0"/>
                </a:cubicBezTo>
                <a:lnTo>
                  <a:pt x="4929382" y="0"/>
                </a:lnTo>
                <a:cubicBezTo>
                  <a:pt x="4984509" y="0"/>
                  <a:pt x="5029199" y="44690"/>
                  <a:pt x="5029199" y="99817"/>
                </a:cubicBezTo>
                <a:lnTo>
                  <a:pt x="5029199" y="499076"/>
                </a:lnTo>
                <a:cubicBezTo>
                  <a:pt x="5029199" y="554203"/>
                  <a:pt x="4984509" y="598893"/>
                  <a:pt x="4929382" y="598893"/>
                </a:cubicBezTo>
                <a:lnTo>
                  <a:pt x="99817" y="598893"/>
                </a:lnTo>
                <a:cubicBezTo>
                  <a:pt x="44690" y="598893"/>
                  <a:pt x="0" y="554203"/>
                  <a:pt x="0" y="499076"/>
                </a:cubicBezTo>
                <a:lnTo>
                  <a:pt x="0" y="99817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6386" tIns="86386" rIns="86386" bIns="86386" numCol="1" spcCol="1270" anchor="ctr" anchorCtr="0">
            <a:noAutofit/>
          </a:bodyPr>
          <a:lstStyle/>
          <a:p>
            <a:pPr marL="0" lvl="0" indent="0" algn="l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1500" kern="1200" dirty="0"/>
              <a:t>NRDBMS: Non-</a:t>
            </a:r>
            <a:r>
              <a:rPr lang="fr-FR" sz="1500" kern="1200" dirty="0" err="1"/>
              <a:t>Relational</a:t>
            </a:r>
            <a:r>
              <a:rPr lang="fr-FR" sz="1500" kern="1200" dirty="0"/>
              <a:t> </a:t>
            </a:r>
            <a:r>
              <a:rPr lang="fr-FR" sz="1500" kern="1200" dirty="0" err="1"/>
              <a:t>Database</a:t>
            </a:r>
            <a:r>
              <a:rPr lang="fr-FR" sz="1500" kern="1200" dirty="0"/>
              <a:t> Management System </a:t>
            </a:r>
            <a:endParaRPr lang="en-US" sz="1500" kern="1200" dirty="0"/>
          </a:p>
        </p:txBody>
      </p:sp>
      <p:sp>
        <p:nvSpPr>
          <p:cNvPr id="7" name="Forme libre 6">
            <a:extLst>
              <a:ext uri="{FF2B5EF4-FFF2-40B4-BE49-F238E27FC236}">
                <a16:creationId xmlns:a16="http://schemas.microsoft.com/office/drawing/2014/main" id="{9CC4235A-BFE7-62EA-8744-6815B9577141}"/>
              </a:ext>
            </a:extLst>
          </p:cNvPr>
          <p:cNvSpPr/>
          <p:nvPr/>
        </p:nvSpPr>
        <p:spPr>
          <a:xfrm>
            <a:off x="6354871" y="3499691"/>
            <a:ext cx="5029199" cy="598893"/>
          </a:xfrm>
          <a:custGeom>
            <a:avLst/>
            <a:gdLst>
              <a:gd name="connsiteX0" fmla="*/ 0 w 5029199"/>
              <a:gd name="connsiteY0" fmla="*/ 99817 h 598893"/>
              <a:gd name="connsiteX1" fmla="*/ 99817 w 5029199"/>
              <a:gd name="connsiteY1" fmla="*/ 0 h 598893"/>
              <a:gd name="connsiteX2" fmla="*/ 4929382 w 5029199"/>
              <a:gd name="connsiteY2" fmla="*/ 0 h 598893"/>
              <a:gd name="connsiteX3" fmla="*/ 5029199 w 5029199"/>
              <a:gd name="connsiteY3" fmla="*/ 99817 h 598893"/>
              <a:gd name="connsiteX4" fmla="*/ 5029199 w 5029199"/>
              <a:gd name="connsiteY4" fmla="*/ 499076 h 598893"/>
              <a:gd name="connsiteX5" fmla="*/ 4929382 w 5029199"/>
              <a:gd name="connsiteY5" fmla="*/ 598893 h 598893"/>
              <a:gd name="connsiteX6" fmla="*/ 99817 w 5029199"/>
              <a:gd name="connsiteY6" fmla="*/ 598893 h 598893"/>
              <a:gd name="connsiteX7" fmla="*/ 0 w 5029199"/>
              <a:gd name="connsiteY7" fmla="*/ 499076 h 598893"/>
              <a:gd name="connsiteX8" fmla="*/ 0 w 5029199"/>
              <a:gd name="connsiteY8" fmla="*/ 99817 h 598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29199" h="598893">
                <a:moveTo>
                  <a:pt x="0" y="99817"/>
                </a:moveTo>
                <a:cubicBezTo>
                  <a:pt x="0" y="44690"/>
                  <a:pt x="44690" y="0"/>
                  <a:pt x="99817" y="0"/>
                </a:cubicBezTo>
                <a:lnTo>
                  <a:pt x="4929382" y="0"/>
                </a:lnTo>
                <a:cubicBezTo>
                  <a:pt x="4984509" y="0"/>
                  <a:pt x="5029199" y="44690"/>
                  <a:pt x="5029199" y="99817"/>
                </a:cubicBezTo>
                <a:lnTo>
                  <a:pt x="5029199" y="499076"/>
                </a:lnTo>
                <a:cubicBezTo>
                  <a:pt x="5029199" y="554203"/>
                  <a:pt x="4984509" y="598893"/>
                  <a:pt x="4929382" y="598893"/>
                </a:cubicBezTo>
                <a:lnTo>
                  <a:pt x="99817" y="598893"/>
                </a:lnTo>
                <a:cubicBezTo>
                  <a:pt x="44690" y="598893"/>
                  <a:pt x="0" y="554203"/>
                  <a:pt x="0" y="499076"/>
                </a:cubicBezTo>
                <a:lnTo>
                  <a:pt x="0" y="99817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6386" tIns="86386" rIns="86386" bIns="86386" numCol="1" spcCol="1270" anchor="ctr" anchorCtr="0">
            <a:noAutofit/>
          </a:bodyPr>
          <a:lstStyle/>
          <a:p>
            <a:pPr marL="0" lvl="0" indent="0" algn="l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1500" kern="1200" dirty="0"/>
              <a:t>Conçu pour gérer des données non structurées ou semi-structurées</a:t>
            </a:r>
            <a:endParaRPr lang="en-US" sz="1500" kern="1200" dirty="0"/>
          </a:p>
        </p:txBody>
      </p:sp>
      <p:sp>
        <p:nvSpPr>
          <p:cNvPr id="8" name="Forme libre 7">
            <a:extLst>
              <a:ext uri="{FF2B5EF4-FFF2-40B4-BE49-F238E27FC236}">
                <a16:creationId xmlns:a16="http://schemas.microsoft.com/office/drawing/2014/main" id="{F85C97D4-F5EB-0535-3C03-F83754710ADE}"/>
              </a:ext>
            </a:extLst>
          </p:cNvPr>
          <p:cNvSpPr/>
          <p:nvPr/>
        </p:nvSpPr>
        <p:spPr>
          <a:xfrm>
            <a:off x="6354871" y="4141785"/>
            <a:ext cx="5029199" cy="598893"/>
          </a:xfrm>
          <a:custGeom>
            <a:avLst/>
            <a:gdLst>
              <a:gd name="connsiteX0" fmla="*/ 0 w 5029199"/>
              <a:gd name="connsiteY0" fmla="*/ 99817 h 598893"/>
              <a:gd name="connsiteX1" fmla="*/ 99817 w 5029199"/>
              <a:gd name="connsiteY1" fmla="*/ 0 h 598893"/>
              <a:gd name="connsiteX2" fmla="*/ 4929382 w 5029199"/>
              <a:gd name="connsiteY2" fmla="*/ 0 h 598893"/>
              <a:gd name="connsiteX3" fmla="*/ 5029199 w 5029199"/>
              <a:gd name="connsiteY3" fmla="*/ 99817 h 598893"/>
              <a:gd name="connsiteX4" fmla="*/ 5029199 w 5029199"/>
              <a:gd name="connsiteY4" fmla="*/ 499076 h 598893"/>
              <a:gd name="connsiteX5" fmla="*/ 4929382 w 5029199"/>
              <a:gd name="connsiteY5" fmla="*/ 598893 h 598893"/>
              <a:gd name="connsiteX6" fmla="*/ 99817 w 5029199"/>
              <a:gd name="connsiteY6" fmla="*/ 598893 h 598893"/>
              <a:gd name="connsiteX7" fmla="*/ 0 w 5029199"/>
              <a:gd name="connsiteY7" fmla="*/ 499076 h 598893"/>
              <a:gd name="connsiteX8" fmla="*/ 0 w 5029199"/>
              <a:gd name="connsiteY8" fmla="*/ 99817 h 598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29199" h="598893">
                <a:moveTo>
                  <a:pt x="0" y="99817"/>
                </a:moveTo>
                <a:cubicBezTo>
                  <a:pt x="0" y="44690"/>
                  <a:pt x="44690" y="0"/>
                  <a:pt x="99817" y="0"/>
                </a:cubicBezTo>
                <a:lnTo>
                  <a:pt x="4929382" y="0"/>
                </a:lnTo>
                <a:cubicBezTo>
                  <a:pt x="4984509" y="0"/>
                  <a:pt x="5029199" y="44690"/>
                  <a:pt x="5029199" y="99817"/>
                </a:cubicBezTo>
                <a:lnTo>
                  <a:pt x="5029199" y="499076"/>
                </a:lnTo>
                <a:cubicBezTo>
                  <a:pt x="5029199" y="554203"/>
                  <a:pt x="4984509" y="598893"/>
                  <a:pt x="4929382" y="598893"/>
                </a:cubicBezTo>
                <a:lnTo>
                  <a:pt x="99817" y="598893"/>
                </a:lnTo>
                <a:cubicBezTo>
                  <a:pt x="44690" y="598893"/>
                  <a:pt x="0" y="554203"/>
                  <a:pt x="0" y="499076"/>
                </a:cubicBezTo>
                <a:lnTo>
                  <a:pt x="0" y="99817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6386" tIns="86386" rIns="86386" bIns="86386" numCol="1" spcCol="1270" anchor="ctr" anchorCtr="0">
            <a:noAutofit/>
          </a:bodyPr>
          <a:lstStyle/>
          <a:p>
            <a:pPr marL="0" lvl="0" indent="0" algn="l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1500" kern="1200"/>
              <a:t>Offrent plus de flexibilité</a:t>
            </a:r>
            <a:endParaRPr lang="en-US" sz="1500" kern="1200"/>
          </a:p>
        </p:txBody>
      </p:sp>
      <p:sp>
        <p:nvSpPr>
          <p:cNvPr id="10" name="Forme libre 9">
            <a:extLst>
              <a:ext uri="{FF2B5EF4-FFF2-40B4-BE49-F238E27FC236}">
                <a16:creationId xmlns:a16="http://schemas.microsoft.com/office/drawing/2014/main" id="{F5DFF772-D028-33B6-7999-4B2CAE2645CA}"/>
              </a:ext>
            </a:extLst>
          </p:cNvPr>
          <p:cNvSpPr/>
          <p:nvPr/>
        </p:nvSpPr>
        <p:spPr>
          <a:xfrm>
            <a:off x="6354871" y="4783878"/>
            <a:ext cx="5029199" cy="598893"/>
          </a:xfrm>
          <a:custGeom>
            <a:avLst/>
            <a:gdLst>
              <a:gd name="connsiteX0" fmla="*/ 0 w 5029199"/>
              <a:gd name="connsiteY0" fmla="*/ 99817 h 598893"/>
              <a:gd name="connsiteX1" fmla="*/ 99817 w 5029199"/>
              <a:gd name="connsiteY1" fmla="*/ 0 h 598893"/>
              <a:gd name="connsiteX2" fmla="*/ 4929382 w 5029199"/>
              <a:gd name="connsiteY2" fmla="*/ 0 h 598893"/>
              <a:gd name="connsiteX3" fmla="*/ 5029199 w 5029199"/>
              <a:gd name="connsiteY3" fmla="*/ 99817 h 598893"/>
              <a:gd name="connsiteX4" fmla="*/ 5029199 w 5029199"/>
              <a:gd name="connsiteY4" fmla="*/ 499076 h 598893"/>
              <a:gd name="connsiteX5" fmla="*/ 4929382 w 5029199"/>
              <a:gd name="connsiteY5" fmla="*/ 598893 h 598893"/>
              <a:gd name="connsiteX6" fmla="*/ 99817 w 5029199"/>
              <a:gd name="connsiteY6" fmla="*/ 598893 h 598893"/>
              <a:gd name="connsiteX7" fmla="*/ 0 w 5029199"/>
              <a:gd name="connsiteY7" fmla="*/ 499076 h 598893"/>
              <a:gd name="connsiteX8" fmla="*/ 0 w 5029199"/>
              <a:gd name="connsiteY8" fmla="*/ 99817 h 598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29199" h="598893">
                <a:moveTo>
                  <a:pt x="0" y="99817"/>
                </a:moveTo>
                <a:cubicBezTo>
                  <a:pt x="0" y="44690"/>
                  <a:pt x="44690" y="0"/>
                  <a:pt x="99817" y="0"/>
                </a:cubicBezTo>
                <a:lnTo>
                  <a:pt x="4929382" y="0"/>
                </a:lnTo>
                <a:cubicBezTo>
                  <a:pt x="4984509" y="0"/>
                  <a:pt x="5029199" y="44690"/>
                  <a:pt x="5029199" y="99817"/>
                </a:cubicBezTo>
                <a:lnTo>
                  <a:pt x="5029199" y="499076"/>
                </a:lnTo>
                <a:cubicBezTo>
                  <a:pt x="5029199" y="554203"/>
                  <a:pt x="4984509" y="598893"/>
                  <a:pt x="4929382" y="598893"/>
                </a:cubicBezTo>
                <a:lnTo>
                  <a:pt x="99817" y="598893"/>
                </a:lnTo>
                <a:cubicBezTo>
                  <a:pt x="44690" y="598893"/>
                  <a:pt x="0" y="554203"/>
                  <a:pt x="0" y="499076"/>
                </a:cubicBezTo>
                <a:lnTo>
                  <a:pt x="0" y="99817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6386" tIns="86386" rIns="86386" bIns="86386" numCol="1" spcCol="1270" anchor="ctr" anchorCtr="0">
            <a:noAutofit/>
          </a:bodyPr>
          <a:lstStyle/>
          <a:p>
            <a:pPr marL="0" lvl="0" indent="0" algn="l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1500" kern="1200"/>
              <a:t>Exemple: MongoDB, Redis, Amazon DynamoDB, etc.</a:t>
            </a:r>
            <a:endParaRPr lang="en-US" sz="1500" kern="1200"/>
          </a:p>
        </p:txBody>
      </p:sp>
      <p:sp>
        <p:nvSpPr>
          <p:cNvPr id="12" name="Forme libre 11">
            <a:extLst>
              <a:ext uri="{FF2B5EF4-FFF2-40B4-BE49-F238E27FC236}">
                <a16:creationId xmlns:a16="http://schemas.microsoft.com/office/drawing/2014/main" id="{96949C9F-367F-B8AB-DDFF-E5A8A338778D}"/>
              </a:ext>
            </a:extLst>
          </p:cNvPr>
          <p:cNvSpPr/>
          <p:nvPr/>
        </p:nvSpPr>
        <p:spPr>
          <a:xfrm>
            <a:off x="6354871" y="5425972"/>
            <a:ext cx="5029199" cy="598893"/>
          </a:xfrm>
          <a:custGeom>
            <a:avLst/>
            <a:gdLst>
              <a:gd name="connsiteX0" fmla="*/ 0 w 5029199"/>
              <a:gd name="connsiteY0" fmla="*/ 99817 h 598893"/>
              <a:gd name="connsiteX1" fmla="*/ 99817 w 5029199"/>
              <a:gd name="connsiteY1" fmla="*/ 0 h 598893"/>
              <a:gd name="connsiteX2" fmla="*/ 4929382 w 5029199"/>
              <a:gd name="connsiteY2" fmla="*/ 0 h 598893"/>
              <a:gd name="connsiteX3" fmla="*/ 5029199 w 5029199"/>
              <a:gd name="connsiteY3" fmla="*/ 99817 h 598893"/>
              <a:gd name="connsiteX4" fmla="*/ 5029199 w 5029199"/>
              <a:gd name="connsiteY4" fmla="*/ 499076 h 598893"/>
              <a:gd name="connsiteX5" fmla="*/ 4929382 w 5029199"/>
              <a:gd name="connsiteY5" fmla="*/ 598893 h 598893"/>
              <a:gd name="connsiteX6" fmla="*/ 99817 w 5029199"/>
              <a:gd name="connsiteY6" fmla="*/ 598893 h 598893"/>
              <a:gd name="connsiteX7" fmla="*/ 0 w 5029199"/>
              <a:gd name="connsiteY7" fmla="*/ 499076 h 598893"/>
              <a:gd name="connsiteX8" fmla="*/ 0 w 5029199"/>
              <a:gd name="connsiteY8" fmla="*/ 99817 h 598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29199" h="598893">
                <a:moveTo>
                  <a:pt x="0" y="99817"/>
                </a:moveTo>
                <a:cubicBezTo>
                  <a:pt x="0" y="44690"/>
                  <a:pt x="44690" y="0"/>
                  <a:pt x="99817" y="0"/>
                </a:cubicBezTo>
                <a:lnTo>
                  <a:pt x="4929382" y="0"/>
                </a:lnTo>
                <a:cubicBezTo>
                  <a:pt x="4984509" y="0"/>
                  <a:pt x="5029199" y="44690"/>
                  <a:pt x="5029199" y="99817"/>
                </a:cubicBezTo>
                <a:lnTo>
                  <a:pt x="5029199" y="499076"/>
                </a:lnTo>
                <a:cubicBezTo>
                  <a:pt x="5029199" y="554203"/>
                  <a:pt x="4984509" y="598893"/>
                  <a:pt x="4929382" y="598893"/>
                </a:cubicBezTo>
                <a:lnTo>
                  <a:pt x="99817" y="598893"/>
                </a:lnTo>
                <a:cubicBezTo>
                  <a:pt x="44690" y="598893"/>
                  <a:pt x="0" y="554203"/>
                  <a:pt x="0" y="499076"/>
                </a:cubicBezTo>
                <a:lnTo>
                  <a:pt x="0" y="99817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6386" tIns="86386" rIns="86386" bIns="86386" numCol="1" spcCol="1270" anchor="ctr" anchorCtr="0">
            <a:noAutofit/>
          </a:bodyPr>
          <a:lstStyle/>
          <a:p>
            <a:pPr marL="0" lvl="0" indent="0" algn="l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1500" kern="1200"/>
              <a:t>Pas de langage standard </a:t>
            </a:r>
            <a:endParaRPr lang="en-US" sz="1500" kern="1200"/>
          </a:p>
        </p:txBody>
      </p:sp>
    </p:spTree>
    <p:extLst>
      <p:ext uri="{BB962C8B-B14F-4D97-AF65-F5344CB8AC3E}">
        <p14:creationId xmlns:p14="http://schemas.microsoft.com/office/powerpoint/2010/main" val="42618337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7D90D6-7C05-375C-C120-8B03FAAD5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Quiz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2B0CF7-81A9-33FA-7AB4-D08598297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b="1" i="0" dirty="0">
                <a:effectLst/>
                <a:latin typeface="Söhne"/>
              </a:rPr>
              <a:t>Question 1</a:t>
            </a:r>
            <a:r>
              <a:rPr lang="fr-FR" b="0" i="0" dirty="0">
                <a:solidFill>
                  <a:srgbClr val="374151"/>
                </a:solidFill>
                <a:effectLst/>
                <a:latin typeface="Söhne"/>
              </a:rPr>
              <a:t>: Quelle est la principale différence entre les bases de données relationnelles (SGBDR) et les bases de données non relationnelles (SGBDNR)?</a:t>
            </a:r>
          </a:p>
          <a:p>
            <a:pPr marL="0" indent="0">
              <a:buNone/>
            </a:pPr>
            <a:endParaRPr lang="fr-FR" dirty="0">
              <a:solidFill>
                <a:srgbClr val="374151"/>
              </a:solidFill>
              <a:latin typeface="Söhne"/>
            </a:endParaRPr>
          </a:p>
          <a:p>
            <a:pPr marL="514350" indent="-514350" algn="l">
              <a:buFont typeface="+mj-lt"/>
              <a:buAutoNum type="alphaUcPeriod"/>
            </a:pPr>
            <a:r>
              <a:rPr lang="fr-FR" b="0" i="0" dirty="0">
                <a:solidFill>
                  <a:srgbClr val="374151"/>
                </a:solidFill>
                <a:effectLst/>
                <a:latin typeface="Söhne"/>
              </a:rPr>
              <a:t>Les SGBDR stockent les données sous forme de tableaux, tandis que les SGBDNR les stockent sous forme de documents ou de paires clé-valeur.</a:t>
            </a:r>
          </a:p>
          <a:p>
            <a:pPr algn="l">
              <a:buFont typeface="+mj-lt"/>
              <a:buAutoNum type="alphaUcPeriod"/>
            </a:pPr>
            <a:endParaRPr lang="fr-F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lphaUcPeriod"/>
            </a:pPr>
            <a:r>
              <a:rPr lang="fr-FR" b="0" i="0" dirty="0">
                <a:solidFill>
                  <a:srgbClr val="374151"/>
                </a:solidFill>
                <a:effectLst/>
                <a:latin typeface="Söhne"/>
              </a:rPr>
              <a:t>Les SGBDR utilisent SQL, tandis que les SGBDNR ne stockent que des données numériques.</a:t>
            </a:r>
          </a:p>
          <a:p>
            <a:pPr algn="l">
              <a:buFont typeface="+mj-lt"/>
              <a:buAutoNum type="alphaUcPeriod"/>
            </a:pPr>
            <a:endParaRPr lang="fr-F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lphaUcPeriod"/>
            </a:pPr>
            <a:r>
              <a:rPr lang="fr-FR" b="0" i="0" dirty="0">
                <a:solidFill>
                  <a:srgbClr val="374151"/>
                </a:solidFill>
                <a:effectLst/>
                <a:latin typeface="Söhne"/>
              </a:rPr>
              <a:t>Les SGBDR sont plus anciens et donc moins performants que les SGBDNR.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07872000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D376769-383E-38BD-4592-93DA1CE12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fr-FR" sz="4800"/>
              <a:t>Quiz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85D0C06-B4E1-1B07-E856-86DA93486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2704014"/>
            <a:ext cx="10308772" cy="3438166"/>
          </a:xfrm>
        </p:spPr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r>
              <a:rPr lang="fr-FR" sz="2000" dirty="0"/>
              <a:t>Question 1: </a:t>
            </a:r>
            <a:r>
              <a:rPr lang="fr-FR" sz="2000" b="0" i="0" dirty="0">
                <a:solidFill>
                  <a:srgbClr val="374151"/>
                </a:solidFill>
                <a:effectLst/>
                <a:latin typeface="Söhne"/>
              </a:rPr>
              <a:t>Quelle est la principale différence entre les bases de données relationnelles (SGBDR) et les bases de données non relationnelles (SGBDNR)?</a:t>
            </a:r>
          </a:p>
          <a:p>
            <a:pPr marL="514350" indent="-514350">
              <a:buFont typeface="+mj-lt"/>
              <a:buAutoNum type="alphaUcPeriod"/>
            </a:pPr>
            <a:endParaRPr lang="fr-FR" sz="2000" b="0" i="0" dirty="0">
              <a:effectLst/>
              <a:latin typeface="Söhne"/>
            </a:endParaRPr>
          </a:p>
          <a:p>
            <a:pPr marL="0" indent="0" algn="l">
              <a:buNone/>
            </a:pPr>
            <a:endParaRPr lang="fr-FR" sz="2000" b="0" i="0" dirty="0">
              <a:solidFill>
                <a:srgbClr val="374151"/>
              </a:solidFill>
              <a:effectLst/>
              <a:latin typeface="Söhne"/>
            </a:endParaRPr>
          </a:p>
          <a:p>
            <a:pPr>
              <a:buFont typeface="+mj-lt"/>
              <a:buAutoNum type="alphaUcPeriod"/>
            </a:pPr>
            <a:r>
              <a:rPr lang="fr-FR" sz="2000" b="0" i="0" dirty="0">
                <a:solidFill>
                  <a:srgbClr val="374151"/>
                </a:solidFill>
                <a:effectLst/>
                <a:latin typeface="Söhne"/>
              </a:rPr>
              <a:t>Les SGBDR stockent les données sous forme de tableaux, tandis que les SGBDNR les stockent sous forme de documents ou de paires clé-valeur.</a:t>
            </a:r>
          </a:p>
          <a:p>
            <a:pPr algn="l">
              <a:buFont typeface="+mj-lt"/>
              <a:buAutoNum type="alphaUcPeriod"/>
            </a:pPr>
            <a:endParaRPr lang="fr-FR" sz="20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lphaUcPeriod"/>
            </a:pPr>
            <a:r>
              <a:rPr lang="fr-FR" sz="2000" b="0" i="0" dirty="0">
                <a:solidFill>
                  <a:srgbClr val="374151"/>
                </a:solidFill>
                <a:effectLst/>
                <a:latin typeface="Söhne"/>
              </a:rPr>
              <a:t> Les SGBDR utilisent SQL, tandis que les SGBDNR ne stockent que des données numériques.</a:t>
            </a:r>
          </a:p>
          <a:p>
            <a:pPr algn="l">
              <a:buFont typeface="+mj-lt"/>
              <a:buAutoNum type="alphaUcPeriod"/>
            </a:pPr>
            <a:endParaRPr lang="fr-FR" sz="20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lphaUcPeriod"/>
            </a:pPr>
            <a:r>
              <a:rPr lang="fr-FR" sz="2000" b="0" i="0" dirty="0">
                <a:solidFill>
                  <a:srgbClr val="374151"/>
                </a:solidFill>
                <a:effectLst/>
                <a:latin typeface="Söhne"/>
              </a:rPr>
              <a:t>Les SGBDR sont plus anciens et donc moins performants que les SGBDNR.</a:t>
            </a:r>
          </a:p>
          <a:p>
            <a:pPr marL="0" indent="0">
              <a:buNone/>
            </a:pPr>
            <a:endParaRPr lang="fr-FR" sz="20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4011942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F585694-7F62-D811-BC0C-67D872160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30EA6B2-E44C-6912-16E0-5A321F7F7C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3200AE3-5BFF-4B27-DDFE-F25439379C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8B6B5E5-FCE8-518D-B831-E1FCD7A8C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A9ACE00-7C18-CEAC-35AB-EEE57B8CAF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7AFB771-9F6B-28A1-F5CD-94C05BF080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6D8136C4-1EF6-E33B-6E23-2DB934F4AB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6610837-85B4-A480-002B-EE033EC41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fr-FR" sz="4800"/>
              <a:t>Quiz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639B352-BA15-2FA1-22EF-692B8DD7A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fr-FR" sz="2000"/>
              <a:t>Question 2: </a:t>
            </a:r>
            <a:r>
              <a:rPr lang="fr-FR" sz="2000" b="0" i="0">
                <a:effectLst/>
                <a:latin typeface="Söhne"/>
              </a:rPr>
              <a:t>Quelle est une caractéristique principale des Systèmes de Gestion de Bases de Données Relationnelles (SGBDR)?</a:t>
            </a:r>
          </a:p>
          <a:p>
            <a:pPr marL="514350" indent="-514350">
              <a:buFont typeface="+mj-lt"/>
              <a:buAutoNum type="alphaUcPeriod"/>
            </a:pPr>
            <a:endParaRPr lang="fr-FR" sz="2000" b="0" i="0">
              <a:effectLst/>
              <a:latin typeface="Söhne"/>
            </a:endParaRPr>
          </a:p>
          <a:p>
            <a:pPr marL="514350" indent="-514350">
              <a:buFont typeface="+mj-lt"/>
              <a:buAutoNum type="alphaUcPeriod"/>
            </a:pPr>
            <a:r>
              <a:rPr lang="fr-FR" sz="2000" b="0" i="0">
                <a:effectLst/>
                <a:latin typeface="Söhne"/>
              </a:rPr>
              <a:t>Ils ne permettent pas de faire des transactions complexes.</a:t>
            </a:r>
          </a:p>
          <a:p>
            <a:pPr marL="514350" indent="-514350">
              <a:buFont typeface="+mj-lt"/>
              <a:buAutoNum type="alphaUcPeriod"/>
            </a:pPr>
            <a:endParaRPr lang="fr-FR" sz="2000" b="0" i="0">
              <a:effectLst/>
              <a:latin typeface="Söhne"/>
            </a:endParaRPr>
          </a:p>
          <a:p>
            <a:pPr marL="514350" indent="-514350">
              <a:buFont typeface="+mj-lt"/>
              <a:buAutoNum type="alphaUcPeriod"/>
            </a:pPr>
            <a:r>
              <a:rPr lang="fr-FR" sz="2000" b="0" i="0">
                <a:effectLst/>
                <a:latin typeface="Söhne"/>
              </a:rPr>
              <a:t>Ils organisent les données en collections de documents.</a:t>
            </a:r>
          </a:p>
          <a:p>
            <a:pPr marL="514350" indent="-514350">
              <a:buFont typeface="+mj-lt"/>
              <a:buAutoNum type="alphaUcPeriod"/>
            </a:pPr>
            <a:endParaRPr lang="fr-FR" sz="2000" b="0" i="0">
              <a:effectLst/>
              <a:latin typeface="Söhne"/>
            </a:endParaRPr>
          </a:p>
          <a:p>
            <a:pPr marL="514350" indent="-514350">
              <a:buFont typeface="+mj-lt"/>
              <a:buAutoNum type="alphaUcPeriod"/>
            </a:pPr>
            <a:r>
              <a:rPr lang="fr-FR" sz="2000" b="0" i="0">
                <a:effectLst/>
                <a:latin typeface="Söhne"/>
              </a:rPr>
              <a:t>Ils utilisent un langage de requête structuré (SQL) pour manipuler et gérer les données.</a:t>
            </a:r>
          </a:p>
          <a:p>
            <a:pPr marL="0" indent="0">
              <a:buNone/>
            </a:pPr>
            <a:endParaRPr lang="fr-FR" sz="200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30737D4-EC14-CCC6-3EF4-BA16D2CD8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4795012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C4B24C7E-2D5E-4C4E-9CD5-D61F243C9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9072643-A0EC-42FB-B66A-24C0E6FFD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2" y="1846371"/>
            <a:ext cx="12048829" cy="3165257"/>
            <a:chOff x="143163" y="5763486"/>
            <a:chExt cx="12048829" cy="739555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45065" y="5763486"/>
              <a:ext cx="11546927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FB1B595-4E0E-4913-822E-EB9B40163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434108" y="5763486"/>
              <a:ext cx="1" cy="739555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3C48EA58-53D6-4E4A-9BDB-087D34617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0752" y="389517"/>
            <a:ext cx="6686629" cy="60586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72725A1-8B25-84C9-E566-F84BB9699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964" y="968432"/>
            <a:ext cx="5597236" cy="49211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b="0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Les concepts de base </a:t>
            </a:r>
            <a:br>
              <a:rPr lang="en-US" sz="6000" b="0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60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6368581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C6B3595-6624-BD07-1CE4-2A764E9CA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fr-FR" sz="5200"/>
              <a:t>Clé primaire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AC123E92-8A41-8AB2-4E86-E08BB56FAF5D}"/>
              </a:ext>
            </a:extLst>
          </p:cNvPr>
          <p:cNvSpPr/>
          <p:nvPr/>
        </p:nvSpPr>
        <p:spPr>
          <a:xfrm>
            <a:off x="838199" y="1808477"/>
            <a:ext cx="10621160" cy="619029"/>
          </a:xfrm>
          <a:prstGeom prst="roundRect">
            <a:avLst>
              <a:gd name="adj" fmla="val 10000"/>
            </a:avLst>
          </a:prstGeom>
        </p:spPr>
        <p:style>
          <a:lnRef idx="0">
            <a:schemeClr val="dk2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fr-FR"/>
          </a:p>
        </p:txBody>
      </p:sp>
      <p:sp>
        <p:nvSpPr>
          <p:cNvPr id="8" name="Rectangle 7" descr="Tableau">
            <a:extLst>
              <a:ext uri="{FF2B5EF4-FFF2-40B4-BE49-F238E27FC236}">
                <a16:creationId xmlns:a16="http://schemas.microsoft.com/office/drawing/2014/main" id="{251AD573-A661-831F-183B-87BCAF1D297E}"/>
              </a:ext>
            </a:extLst>
          </p:cNvPr>
          <p:cNvSpPr/>
          <p:nvPr/>
        </p:nvSpPr>
        <p:spPr>
          <a:xfrm>
            <a:off x="980724" y="1935740"/>
            <a:ext cx="259137" cy="259137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10" name="Forme libre 9">
            <a:extLst>
              <a:ext uri="{FF2B5EF4-FFF2-40B4-BE49-F238E27FC236}">
                <a16:creationId xmlns:a16="http://schemas.microsoft.com/office/drawing/2014/main" id="{11CB33C2-C4C8-2ED1-8B19-3DBB13A26D7D}"/>
              </a:ext>
            </a:extLst>
          </p:cNvPr>
          <p:cNvSpPr/>
          <p:nvPr/>
        </p:nvSpPr>
        <p:spPr>
          <a:xfrm>
            <a:off x="1382386" y="1829729"/>
            <a:ext cx="10076973" cy="471158"/>
          </a:xfrm>
          <a:custGeom>
            <a:avLst/>
            <a:gdLst>
              <a:gd name="connsiteX0" fmla="*/ 0 w 10076973"/>
              <a:gd name="connsiteY0" fmla="*/ 0 h 471158"/>
              <a:gd name="connsiteX1" fmla="*/ 10076973 w 10076973"/>
              <a:gd name="connsiteY1" fmla="*/ 0 h 471158"/>
              <a:gd name="connsiteX2" fmla="*/ 10076973 w 10076973"/>
              <a:gd name="connsiteY2" fmla="*/ 471158 h 471158"/>
              <a:gd name="connsiteX3" fmla="*/ 0 w 10076973"/>
              <a:gd name="connsiteY3" fmla="*/ 471158 h 471158"/>
              <a:gd name="connsiteX4" fmla="*/ 0 w 10076973"/>
              <a:gd name="connsiteY4" fmla="*/ 0 h 471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76973" h="471158">
                <a:moveTo>
                  <a:pt x="0" y="0"/>
                </a:moveTo>
                <a:lnTo>
                  <a:pt x="10076973" y="0"/>
                </a:lnTo>
                <a:lnTo>
                  <a:pt x="10076973" y="471158"/>
                </a:lnTo>
                <a:lnTo>
                  <a:pt x="0" y="47115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2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2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9864" tIns="49864" rIns="49864" bIns="49864" numCol="1" spcCol="1270" anchor="ctr" anchorCtr="0">
            <a:noAutofit/>
          </a:bodyPr>
          <a:lstStyle/>
          <a:p>
            <a:pPr marL="0" lvl="0" indent="0" algn="l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2200" kern="1200" dirty="0"/>
              <a:t>Colonne (Attribut) qui identifie de manière unique chaque ligne de la table.</a:t>
            </a:r>
            <a:endParaRPr lang="en-US" sz="2200" kern="1200" dirty="0"/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91411ED9-AB0C-9386-ABC7-3B0A2A698131}"/>
              </a:ext>
            </a:extLst>
          </p:cNvPr>
          <p:cNvSpPr/>
          <p:nvPr/>
        </p:nvSpPr>
        <p:spPr>
          <a:xfrm>
            <a:off x="838199" y="2494750"/>
            <a:ext cx="10621160" cy="471158"/>
          </a:xfrm>
          <a:prstGeom prst="roundRect">
            <a:avLst>
              <a:gd name="adj" fmla="val 10000"/>
            </a:avLst>
          </a:prstGeom>
        </p:spPr>
        <p:style>
          <a:lnRef idx="0">
            <a:schemeClr val="dk2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fr-FR"/>
          </a:p>
        </p:txBody>
      </p:sp>
      <p:sp>
        <p:nvSpPr>
          <p:cNvPr id="15" name="Rectangle 14" descr="Deciduous tree">
            <a:extLst>
              <a:ext uri="{FF2B5EF4-FFF2-40B4-BE49-F238E27FC236}">
                <a16:creationId xmlns:a16="http://schemas.microsoft.com/office/drawing/2014/main" id="{3C6F3D56-0FA3-F2F1-81B0-69392F6251C6}"/>
              </a:ext>
            </a:extLst>
          </p:cNvPr>
          <p:cNvSpPr/>
          <p:nvPr/>
        </p:nvSpPr>
        <p:spPr>
          <a:xfrm>
            <a:off x="980724" y="2524688"/>
            <a:ext cx="259137" cy="259137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16" name="Forme libre 15">
            <a:extLst>
              <a:ext uri="{FF2B5EF4-FFF2-40B4-BE49-F238E27FC236}">
                <a16:creationId xmlns:a16="http://schemas.microsoft.com/office/drawing/2014/main" id="{2D2E413C-E293-FCF0-DA5C-9BF81298F7A8}"/>
              </a:ext>
            </a:extLst>
          </p:cNvPr>
          <p:cNvSpPr/>
          <p:nvPr/>
        </p:nvSpPr>
        <p:spPr>
          <a:xfrm>
            <a:off x="1382386" y="2418677"/>
            <a:ext cx="10076973" cy="471158"/>
          </a:xfrm>
          <a:custGeom>
            <a:avLst/>
            <a:gdLst>
              <a:gd name="connsiteX0" fmla="*/ 0 w 10076973"/>
              <a:gd name="connsiteY0" fmla="*/ 0 h 471158"/>
              <a:gd name="connsiteX1" fmla="*/ 10076973 w 10076973"/>
              <a:gd name="connsiteY1" fmla="*/ 0 h 471158"/>
              <a:gd name="connsiteX2" fmla="*/ 10076973 w 10076973"/>
              <a:gd name="connsiteY2" fmla="*/ 471158 h 471158"/>
              <a:gd name="connsiteX3" fmla="*/ 0 w 10076973"/>
              <a:gd name="connsiteY3" fmla="*/ 471158 h 471158"/>
              <a:gd name="connsiteX4" fmla="*/ 0 w 10076973"/>
              <a:gd name="connsiteY4" fmla="*/ 0 h 471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76973" h="471158">
                <a:moveTo>
                  <a:pt x="0" y="0"/>
                </a:moveTo>
                <a:lnTo>
                  <a:pt x="10076973" y="0"/>
                </a:lnTo>
                <a:lnTo>
                  <a:pt x="10076973" y="471158"/>
                </a:lnTo>
                <a:lnTo>
                  <a:pt x="0" y="47115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2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2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9864" tIns="49864" rIns="49864" bIns="49864" numCol="1" spcCol="1270" anchor="ctr" anchorCtr="0">
            <a:noAutofit/>
          </a:bodyPr>
          <a:lstStyle/>
          <a:p>
            <a:pPr marL="0" lvl="0" indent="0" algn="l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2200" kern="1200"/>
              <a:t>Natural key</a:t>
            </a:r>
            <a:endParaRPr lang="en-US" sz="2200" kern="1200"/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F5191B05-3A75-03FE-F3BB-33DF067BA53B}"/>
              </a:ext>
            </a:extLst>
          </p:cNvPr>
          <p:cNvSpPr/>
          <p:nvPr/>
        </p:nvSpPr>
        <p:spPr>
          <a:xfrm>
            <a:off x="838199" y="3007625"/>
            <a:ext cx="10621160" cy="471158"/>
          </a:xfrm>
          <a:prstGeom prst="roundRect">
            <a:avLst>
              <a:gd name="adj" fmla="val 10000"/>
            </a:avLst>
          </a:prstGeom>
        </p:spPr>
        <p:style>
          <a:lnRef idx="0">
            <a:schemeClr val="dk2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fr-FR"/>
          </a:p>
        </p:txBody>
      </p:sp>
      <p:sp>
        <p:nvSpPr>
          <p:cNvPr id="18" name="Rectangle 17" descr="Clé">
            <a:extLst>
              <a:ext uri="{FF2B5EF4-FFF2-40B4-BE49-F238E27FC236}">
                <a16:creationId xmlns:a16="http://schemas.microsoft.com/office/drawing/2014/main" id="{FAB16EEB-A085-9F3C-06F5-A8E422190925}"/>
              </a:ext>
            </a:extLst>
          </p:cNvPr>
          <p:cNvSpPr/>
          <p:nvPr/>
        </p:nvSpPr>
        <p:spPr>
          <a:xfrm>
            <a:off x="980724" y="3113635"/>
            <a:ext cx="259137" cy="259137"/>
          </a:xfrm>
          <a:prstGeom prst="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20" name="Forme libre 19">
            <a:extLst>
              <a:ext uri="{FF2B5EF4-FFF2-40B4-BE49-F238E27FC236}">
                <a16:creationId xmlns:a16="http://schemas.microsoft.com/office/drawing/2014/main" id="{C6F86D29-7FDD-60BA-4CE2-45E0930C7DAC}"/>
              </a:ext>
            </a:extLst>
          </p:cNvPr>
          <p:cNvSpPr/>
          <p:nvPr/>
        </p:nvSpPr>
        <p:spPr>
          <a:xfrm>
            <a:off x="1382386" y="3007625"/>
            <a:ext cx="10076973" cy="471158"/>
          </a:xfrm>
          <a:custGeom>
            <a:avLst/>
            <a:gdLst>
              <a:gd name="connsiteX0" fmla="*/ 0 w 10076973"/>
              <a:gd name="connsiteY0" fmla="*/ 0 h 471158"/>
              <a:gd name="connsiteX1" fmla="*/ 10076973 w 10076973"/>
              <a:gd name="connsiteY1" fmla="*/ 0 h 471158"/>
              <a:gd name="connsiteX2" fmla="*/ 10076973 w 10076973"/>
              <a:gd name="connsiteY2" fmla="*/ 471158 h 471158"/>
              <a:gd name="connsiteX3" fmla="*/ 0 w 10076973"/>
              <a:gd name="connsiteY3" fmla="*/ 471158 h 471158"/>
              <a:gd name="connsiteX4" fmla="*/ 0 w 10076973"/>
              <a:gd name="connsiteY4" fmla="*/ 0 h 471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76973" h="471158">
                <a:moveTo>
                  <a:pt x="0" y="0"/>
                </a:moveTo>
                <a:lnTo>
                  <a:pt x="10076973" y="0"/>
                </a:lnTo>
                <a:lnTo>
                  <a:pt x="10076973" y="471158"/>
                </a:lnTo>
                <a:lnTo>
                  <a:pt x="0" y="47115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2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2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9864" tIns="49864" rIns="49864" bIns="49864" numCol="1" spcCol="1270" anchor="ctr" anchorCtr="0">
            <a:noAutofit/>
          </a:bodyPr>
          <a:lstStyle/>
          <a:p>
            <a:pPr marL="0" lvl="0" indent="0" algn="l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2200" kern="1200" dirty="0" err="1"/>
              <a:t>Surragate</a:t>
            </a:r>
            <a:r>
              <a:rPr lang="fr-FR" sz="2200" kern="1200" dirty="0"/>
              <a:t> key</a:t>
            </a:r>
            <a:endParaRPr lang="en-US" sz="2200" kern="1200" dirty="0"/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B8840DDF-2438-99DA-BA86-687D69010D1F}"/>
              </a:ext>
            </a:extLst>
          </p:cNvPr>
          <p:cNvSpPr/>
          <p:nvPr/>
        </p:nvSpPr>
        <p:spPr>
          <a:xfrm>
            <a:off x="838199" y="3596573"/>
            <a:ext cx="10621160" cy="471158"/>
          </a:xfrm>
          <a:prstGeom prst="roundRect">
            <a:avLst>
              <a:gd name="adj" fmla="val 10000"/>
            </a:avLst>
          </a:prstGeom>
        </p:spPr>
        <p:style>
          <a:lnRef idx="0">
            <a:schemeClr val="dk2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fr-FR"/>
          </a:p>
        </p:txBody>
      </p:sp>
      <p:sp>
        <p:nvSpPr>
          <p:cNvPr id="23" name="Rectangle 22" descr="Magnifying glass">
            <a:extLst>
              <a:ext uri="{FF2B5EF4-FFF2-40B4-BE49-F238E27FC236}">
                <a16:creationId xmlns:a16="http://schemas.microsoft.com/office/drawing/2014/main" id="{53BEF844-EDB9-E203-38B0-10633274194D}"/>
              </a:ext>
            </a:extLst>
          </p:cNvPr>
          <p:cNvSpPr/>
          <p:nvPr/>
        </p:nvSpPr>
        <p:spPr>
          <a:xfrm>
            <a:off x="980724" y="3702583"/>
            <a:ext cx="259137" cy="259137"/>
          </a:xfrm>
          <a:prstGeom prst="rect">
            <a:avLst/>
          </a:prstGeom>
          <a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24" name="Forme libre 23">
            <a:extLst>
              <a:ext uri="{FF2B5EF4-FFF2-40B4-BE49-F238E27FC236}">
                <a16:creationId xmlns:a16="http://schemas.microsoft.com/office/drawing/2014/main" id="{10C45AFD-41F4-9944-A16C-A7768C67D975}"/>
              </a:ext>
            </a:extLst>
          </p:cNvPr>
          <p:cNvSpPr/>
          <p:nvPr/>
        </p:nvSpPr>
        <p:spPr>
          <a:xfrm>
            <a:off x="1382386" y="3596573"/>
            <a:ext cx="10076973" cy="471158"/>
          </a:xfrm>
          <a:custGeom>
            <a:avLst/>
            <a:gdLst>
              <a:gd name="connsiteX0" fmla="*/ 0 w 10076973"/>
              <a:gd name="connsiteY0" fmla="*/ 0 h 471158"/>
              <a:gd name="connsiteX1" fmla="*/ 10076973 w 10076973"/>
              <a:gd name="connsiteY1" fmla="*/ 0 h 471158"/>
              <a:gd name="connsiteX2" fmla="*/ 10076973 w 10076973"/>
              <a:gd name="connsiteY2" fmla="*/ 471158 h 471158"/>
              <a:gd name="connsiteX3" fmla="*/ 0 w 10076973"/>
              <a:gd name="connsiteY3" fmla="*/ 471158 h 471158"/>
              <a:gd name="connsiteX4" fmla="*/ 0 w 10076973"/>
              <a:gd name="connsiteY4" fmla="*/ 0 h 471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76973" h="471158">
                <a:moveTo>
                  <a:pt x="0" y="0"/>
                </a:moveTo>
                <a:lnTo>
                  <a:pt x="10076973" y="0"/>
                </a:lnTo>
                <a:lnTo>
                  <a:pt x="10076973" y="471158"/>
                </a:lnTo>
                <a:lnTo>
                  <a:pt x="0" y="47115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2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2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9864" tIns="49864" rIns="49864" bIns="49864" numCol="1" spcCol="1270" anchor="ctr" anchorCtr="0">
            <a:noAutofit/>
          </a:bodyPr>
          <a:lstStyle/>
          <a:p>
            <a:pPr marL="0" lvl="0" indent="0" algn="l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2200" kern="1200" dirty="0"/>
              <a:t>Permet de rechercher rapidement des données</a:t>
            </a:r>
            <a:endParaRPr lang="en-US" sz="2200" kern="1200" dirty="0"/>
          </a:p>
        </p:txBody>
      </p:sp>
      <p:pic>
        <p:nvPicPr>
          <p:cNvPr id="5" name="Picture 2" descr="Relational and non relational databases">
            <a:extLst>
              <a:ext uri="{FF2B5EF4-FFF2-40B4-BE49-F238E27FC236}">
                <a16:creationId xmlns:a16="http://schemas.microsoft.com/office/drawing/2014/main" id="{40857D26-B49E-A021-4164-45E2D85D21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77096" y="4235983"/>
            <a:ext cx="4349833" cy="2544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780980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/>
      <p:bldP spid="12" grpId="0" animBg="1"/>
      <p:bldP spid="15" grpId="0" animBg="1"/>
      <p:bldP spid="16" grpId="0"/>
      <p:bldP spid="17" grpId="0" animBg="1"/>
      <p:bldP spid="18" grpId="0" animBg="1"/>
      <p:bldP spid="20" grpId="0"/>
      <p:bldP spid="22" grpId="0" animBg="1"/>
      <p:bldP spid="23" grpId="0" animBg="1"/>
      <p:bldP spid="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CCC7AF-3F58-9C30-4374-0CCD49FD8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Programme</a:t>
            </a:r>
          </a:p>
        </p:txBody>
      </p:sp>
      <mc:AlternateContent xmlns:mc="http://schemas.openxmlformats.org/markup-compatibility/2006">
        <mc:Choice xmlns:psuz="http://schemas.microsoft.com/office/powerpoint/2016/summaryzoom" Requires="psuz">
          <p:graphicFrame>
            <p:nvGraphicFramePr>
              <p:cNvPr id="5" name="Zoom de résumé 4">
                <a:extLst>
                  <a:ext uri="{FF2B5EF4-FFF2-40B4-BE49-F238E27FC236}">
                    <a16:creationId xmlns:a16="http://schemas.microsoft.com/office/drawing/2014/main" id="{513F9519-B500-D59D-EDE9-FF999AEBF2C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48522686"/>
                  </p:ext>
                </p:extLst>
              </p:nvPr>
            </p:nvGraphicFramePr>
            <p:xfrm>
              <a:off x="838200" y="1825625"/>
              <a:ext cx="10515600" cy="4351338"/>
            </p:xfrm>
            <a:graphic>
              <a:graphicData uri="http://schemas.microsoft.com/office/powerpoint/2016/summaryzoom">
                <psuz:summaryZm>
                  <psuz:summaryZmObj sectionId="{04B1B485-791F-F247-A347-ED68BFD88122}">
                    <psuz:zmPr id="{14A8A481-89C4-4144-AD1F-B4F17AEA89DE}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407479" y="342010"/>
                          <a:ext cx="3154680" cy="177450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B4A9E860-358C-6A4C-9230-39704FEC007E}">
                    <psuz:zmPr id="{476CDB59-92B3-014A-A54D-A71AF9F0E81A}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680460" y="342010"/>
                          <a:ext cx="3154680" cy="177450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93B99A2C-9A23-E34F-94FE-BAAE0AF48E37}">
                    <psuz:zmPr id="{7045BFC1-2A64-624C-B0AF-3B3F48485F56}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6953441" y="342010"/>
                          <a:ext cx="3154680" cy="177450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46D0137B-2D2C-4A47-87EF-1D9D4C4E051B}">
                    <psuz:zmPr id="{620E1FB9-B8E0-3645-88B1-B8D60EA119D8}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407479" y="2234819"/>
                          <a:ext cx="3154680" cy="177450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6682E266-2E7E-784F-8715-DA920308305F}">
                    <psuz:zmPr id="{F7C797C1-969D-A041-B65B-B417F590FEE8}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680460" y="2234819"/>
                          <a:ext cx="3154680" cy="177450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gridLayout/>
                </psuz:summaryZm>
              </a:graphicData>
            </a:graphic>
          </p:graphicFrame>
        </mc:Choice>
        <mc:Fallback>
          <p:grpSp>
            <p:nvGrpSpPr>
              <p:cNvPr id="5" name="Zoom de résumé 4">
                <a:extLst>
                  <a:ext uri="{FF2B5EF4-FFF2-40B4-BE49-F238E27FC236}">
                    <a16:creationId xmlns:a16="http://schemas.microsoft.com/office/drawing/2014/main" id="{513F9519-B500-D59D-EDE9-FF999AEBF2C5}"/>
                  </a:ext>
                </a:extLst>
              </p:cNvPr>
              <p:cNvGrpSpPr>
                <a:grpSpLocks noGrp="1" noUngrp="1" noRot="1" noChangeAspect="1" noMove="1" noResize="1"/>
              </p:cNvGrpSpPr>
              <p:nvPr/>
            </p:nvGrpSpPr>
            <p:grpSpPr>
              <a:xfrm>
                <a:off x="838200" y="1825625"/>
                <a:ext cx="10515600" cy="4351338"/>
                <a:chOff x="838200" y="1825625"/>
                <a:chExt cx="10515600" cy="4351338"/>
              </a:xfrm>
            </p:grpSpPr>
            <p:pic>
              <p:nvPicPr>
                <p:cNvPr id="6" name="Image 6">
                  <a:hlinkClick r:id="rId7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245679" y="2167635"/>
                  <a:ext cx="3154680" cy="177450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7" name="Image 7">
                  <a:hlinkClick r:id="rId8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518660" y="2167635"/>
                  <a:ext cx="3154680" cy="177450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8" name="Image 8">
                  <a:hlinkClick r:id="rId9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791641" y="2167635"/>
                  <a:ext cx="3154680" cy="177450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9" name="Image 9">
                  <a:hlinkClick r:id="rId10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45679" y="4060444"/>
                  <a:ext cx="3154680" cy="177450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0" name="Image 10">
                  <a:hlinkClick r:id="rId11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518660" y="4060444"/>
                  <a:ext cx="3154680" cy="177450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</p:grpSp>
        </mc:Fallback>
      </mc:AlternateContent>
    </p:spTree>
    <p:extLst>
      <p:ext uri="{BB962C8B-B14F-4D97-AF65-F5344CB8AC3E}">
        <p14:creationId xmlns:p14="http://schemas.microsoft.com/office/powerpoint/2010/main" val="18598366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6C65562-DD06-0CF8-09FC-0892F32D52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08953E74-D241-4DDF-8508-F0365EA13A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reeform: Shape 73">
            <a:extLst>
              <a:ext uri="{FF2B5EF4-FFF2-40B4-BE49-F238E27FC236}">
                <a16:creationId xmlns:a16="http://schemas.microsoft.com/office/drawing/2014/main" id="{5C3C901A-B2F4-4A3C-BCDD-7C8D587EC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12192000" cy="2371134"/>
          </a:xfrm>
          <a:custGeom>
            <a:avLst/>
            <a:gdLst>
              <a:gd name="connsiteX0" fmla="*/ 0 w 12192000"/>
              <a:gd name="connsiteY0" fmla="*/ 0 h 2515690"/>
              <a:gd name="connsiteX1" fmla="*/ 170442 w 12192000"/>
              <a:gd name="connsiteY1" fmla="*/ 96074 h 2515690"/>
              <a:gd name="connsiteX2" fmla="*/ 424739 w 12192000"/>
              <a:gd name="connsiteY2" fmla="*/ 224865 h 2515690"/>
              <a:gd name="connsiteX3" fmla="*/ 748273 w 12192000"/>
              <a:gd name="connsiteY3" fmla="*/ 373939 h 2515690"/>
              <a:gd name="connsiteX4" fmla="*/ 1037058 w 12192000"/>
              <a:gd name="connsiteY4" fmla="*/ 499994 h 2515690"/>
              <a:gd name="connsiteX5" fmla="*/ 1101312 w 12192000"/>
              <a:gd name="connsiteY5" fmla="*/ 428540 h 2515690"/>
              <a:gd name="connsiteX6" fmla="*/ 1367071 w 12192000"/>
              <a:gd name="connsiteY6" fmla="*/ 516118 h 2515690"/>
              <a:gd name="connsiteX7" fmla="*/ 2189943 w 12192000"/>
              <a:gd name="connsiteY7" fmla="*/ 794533 h 2515690"/>
              <a:gd name="connsiteX8" fmla="*/ 2390329 w 12192000"/>
              <a:gd name="connsiteY8" fmla="*/ 920897 h 2515690"/>
              <a:gd name="connsiteX9" fmla="*/ 2459570 w 12192000"/>
              <a:gd name="connsiteY9" fmla="*/ 983740 h 2515690"/>
              <a:gd name="connsiteX10" fmla="*/ 2503252 w 12192000"/>
              <a:gd name="connsiteY10" fmla="*/ 1000151 h 2515690"/>
              <a:gd name="connsiteX11" fmla="*/ 2503252 w 12192000"/>
              <a:gd name="connsiteY11" fmla="*/ 1008273 h 2515690"/>
              <a:gd name="connsiteX12" fmla="*/ 2511191 w 12192000"/>
              <a:gd name="connsiteY12" fmla="*/ 1009499 h 2515690"/>
              <a:gd name="connsiteX13" fmla="*/ 2565029 w 12192000"/>
              <a:gd name="connsiteY13" fmla="*/ 1015977 h 2515690"/>
              <a:gd name="connsiteX14" fmla="*/ 2593745 w 12192000"/>
              <a:gd name="connsiteY14" fmla="*/ 1019963 h 2515690"/>
              <a:gd name="connsiteX15" fmla="*/ 2591015 w 12192000"/>
              <a:gd name="connsiteY15" fmla="*/ 1019651 h 2515690"/>
              <a:gd name="connsiteX16" fmla="*/ 2590137 w 12192000"/>
              <a:gd name="connsiteY16" fmla="*/ 1019549 h 2515690"/>
              <a:gd name="connsiteX17" fmla="*/ 2589021 w 12192000"/>
              <a:gd name="connsiteY17" fmla="*/ 1019424 h 2515690"/>
              <a:gd name="connsiteX18" fmla="*/ 2591015 w 12192000"/>
              <a:gd name="connsiteY18" fmla="*/ 1019651 h 2515690"/>
              <a:gd name="connsiteX19" fmla="*/ 2602385 w 12192000"/>
              <a:gd name="connsiteY19" fmla="*/ 1020975 h 2515690"/>
              <a:gd name="connsiteX20" fmla="*/ 2614445 w 12192000"/>
              <a:gd name="connsiteY20" fmla="*/ 1022389 h 2515690"/>
              <a:gd name="connsiteX21" fmla="*/ 2614445 w 12192000"/>
              <a:gd name="connsiteY21" fmla="*/ 1020966 h 2515690"/>
              <a:gd name="connsiteX22" fmla="*/ 2676661 w 12192000"/>
              <a:gd name="connsiteY22" fmla="*/ 1029355 h 2515690"/>
              <a:gd name="connsiteX23" fmla="*/ 2788597 w 12192000"/>
              <a:gd name="connsiteY23" fmla="*/ 1048926 h 2515690"/>
              <a:gd name="connsiteX24" fmla="*/ 2812742 w 12192000"/>
              <a:gd name="connsiteY24" fmla="*/ 1057667 h 2515690"/>
              <a:gd name="connsiteX25" fmla="*/ 2970201 w 12192000"/>
              <a:gd name="connsiteY25" fmla="*/ 949091 h 2515690"/>
              <a:gd name="connsiteX26" fmla="*/ 3030610 w 12192000"/>
              <a:gd name="connsiteY26" fmla="*/ 1049340 h 2515690"/>
              <a:gd name="connsiteX27" fmla="*/ 3058913 w 12192000"/>
              <a:gd name="connsiteY27" fmla="*/ 1048085 h 2515690"/>
              <a:gd name="connsiteX28" fmla="*/ 3072697 w 12192000"/>
              <a:gd name="connsiteY28" fmla="*/ 1045316 h 2515690"/>
              <a:gd name="connsiteX29" fmla="*/ 3083305 w 12192000"/>
              <a:gd name="connsiteY29" fmla="*/ 1040550 h 2515690"/>
              <a:gd name="connsiteX30" fmla="*/ 3125603 w 12192000"/>
              <a:gd name="connsiteY30" fmla="*/ 1004583 h 2515690"/>
              <a:gd name="connsiteX31" fmla="*/ 3385106 w 12192000"/>
              <a:gd name="connsiteY31" fmla="*/ 1042233 h 2515690"/>
              <a:gd name="connsiteX32" fmla="*/ 3424945 w 12192000"/>
              <a:gd name="connsiteY32" fmla="*/ 1065268 h 2515690"/>
              <a:gd name="connsiteX33" fmla="*/ 3436948 w 12192000"/>
              <a:gd name="connsiteY33" fmla="*/ 1068018 h 2515690"/>
              <a:gd name="connsiteX34" fmla="*/ 3466714 w 12192000"/>
              <a:gd name="connsiteY34" fmla="*/ 1063419 h 2515690"/>
              <a:gd name="connsiteX35" fmla="*/ 3550909 w 12192000"/>
              <a:gd name="connsiteY35" fmla="*/ 1044511 h 2515690"/>
              <a:gd name="connsiteX36" fmla="*/ 3555900 w 12192000"/>
              <a:gd name="connsiteY36" fmla="*/ 1041996 h 2515690"/>
              <a:gd name="connsiteX37" fmla="*/ 3625978 w 12192000"/>
              <a:gd name="connsiteY37" fmla="*/ 1023459 h 2515690"/>
              <a:gd name="connsiteX38" fmla="*/ 3632465 w 12192000"/>
              <a:gd name="connsiteY38" fmla="*/ 1023522 h 2515690"/>
              <a:gd name="connsiteX39" fmla="*/ 3649063 w 12192000"/>
              <a:gd name="connsiteY39" fmla="*/ 1018726 h 2515690"/>
              <a:gd name="connsiteX40" fmla="*/ 3805954 w 12192000"/>
              <a:gd name="connsiteY40" fmla="*/ 917517 h 2515690"/>
              <a:gd name="connsiteX41" fmla="*/ 4020506 w 12192000"/>
              <a:gd name="connsiteY41" fmla="*/ 816231 h 2515690"/>
              <a:gd name="connsiteX42" fmla="*/ 4233682 w 12192000"/>
              <a:gd name="connsiteY42" fmla="*/ 799511 h 2515690"/>
              <a:gd name="connsiteX43" fmla="*/ 4306552 w 12192000"/>
              <a:gd name="connsiteY43" fmla="*/ 610207 h 2515690"/>
              <a:gd name="connsiteX44" fmla="*/ 4816604 w 12192000"/>
              <a:gd name="connsiteY44" fmla="*/ 773163 h 2515690"/>
              <a:gd name="connsiteX45" fmla="*/ 4916502 w 12192000"/>
              <a:gd name="connsiteY45" fmla="*/ 788104 h 2515690"/>
              <a:gd name="connsiteX46" fmla="*/ 5224415 w 12192000"/>
              <a:gd name="connsiteY46" fmla="*/ 674418 h 2515690"/>
              <a:gd name="connsiteX47" fmla="*/ 5274077 w 12192000"/>
              <a:gd name="connsiteY47" fmla="*/ 655978 h 2515690"/>
              <a:gd name="connsiteX48" fmla="*/ 5371217 w 12192000"/>
              <a:gd name="connsiteY48" fmla="*/ 614372 h 2515690"/>
              <a:gd name="connsiteX49" fmla="*/ 5364523 w 12192000"/>
              <a:gd name="connsiteY49" fmla="*/ 502501 h 2515690"/>
              <a:gd name="connsiteX50" fmla="*/ 5457871 w 12192000"/>
              <a:gd name="connsiteY50" fmla="*/ 558285 h 2515690"/>
              <a:gd name="connsiteX51" fmla="*/ 5750580 w 12192000"/>
              <a:gd name="connsiteY51" fmla="*/ 663503 h 2515690"/>
              <a:gd name="connsiteX52" fmla="*/ 5976618 w 12192000"/>
              <a:gd name="connsiteY52" fmla="*/ 582652 h 2515690"/>
              <a:gd name="connsiteX53" fmla="*/ 6009346 w 12192000"/>
              <a:gd name="connsiteY53" fmla="*/ 559470 h 2515690"/>
              <a:gd name="connsiteX54" fmla="*/ 6069735 w 12192000"/>
              <a:gd name="connsiteY54" fmla="*/ 587803 h 2515690"/>
              <a:gd name="connsiteX55" fmla="*/ 6270319 w 12192000"/>
              <a:gd name="connsiteY55" fmla="*/ 643982 h 2515690"/>
              <a:gd name="connsiteX56" fmla="*/ 6406781 w 12192000"/>
              <a:gd name="connsiteY56" fmla="*/ 672327 h 2515690"/>
              <a:gd name="connsiteX57" fmla="*/ 6469508 w 12192000"/>
              <a:gd name="connsiteY57" fmla="*/ 708574 h 2515690"/>
              <a:gd name="connsiteX58" fmla="*/ 6515869 w 12192000"/>
              <a:gd name="connsiteY58" fmla="*/ 715738 h 2515690"/>
              <a:gd name="connsiteX59" fmla="*/ 6725938 w 12192000"/>
              <a:gd name="connsiteY59" fmla="*/ 691128 h 2515690"/>
              <a:gd name="connsiteX60" fmla="*/ 6778240 w 12192000"/>
              <a:gd name="connsiteY60" fmla="*/ 678998 h 2515690"/>
              <a:gd name="connsiteX61" fmla="*/ 6806944 w 12192000"/>
              <a:gd name="connsiteY61" fmla="*/ 646178 h 2515690"/>
              <a:gd name="connsiteX62" fmla="*/ 6830632 w 12192000"/>
              <a:gd name="connsiteY62" fmla="*/ 633915 h 2515690"/>
              <a:gd name="connsiteX63" fmla="*/ 6858072 w 12192000"/>
              <a:gd name="connsiteY63" fmla="*/ 646178 h 2515690"/>
              <a:gd name="connsiteX64" fmla="*/ 6891322 w 12192000"/>
              <a:gd name="connsiteY64" fmla="*/ 678998 h 2515690"/>
              <a:gd name="connsiteX65" fmla="*/ 6951905 w 12192000"/>
              <a:gd name="connsiteY65" fmla="*/ 691128 h 2515690"/>
              <a:gd name="connsiteX66" fmla="*/ 7195246 w 12192000"/>
              <a:gd name="connsiteY66" fmla="*/ 715738 h 2515690"/>
              <a:gd name="connsiteX67" fmla="*/ 7248949 w 12192000"/>
              <a:gd name="connsiteY67" fmla="*/ 708574 h 2515690"/>
              <a:gd name="connsiteX68" fmla="*/ 7321609 w 12192000"/>
              <a:gd name="connsiteY68" fmla="*/ 672327 h 2515690"/>
              <a:gd name="connsiteX69" fmla="*/ 7479684 w 12192000"/>
              <a:gd name="connsiteY69" fmla="*/ 643982 h 2515690"/>
              <a:gd name="connsiteX70" fmla="*/ 7712035 w 12192000"/>
              <a:gd name="connsiteY70" fmla="*/ 587803 h 2515690"/>
              <a:gd name="connsiteX71" fmla="*/ 7781987 w 12192000"/>
              <a:gd name="connsiteY71" fmla="*/ 559470 h 2515690"/>
              <a:gd name="connsiteX72" fmla="*/ 7819900 w 12192000"/>
              <a:gd name="connsiteY72" fmla="*/ 582652 h 2515690"/>
              <a:gd name="connsiteX73" fmla="*/ 8081736 w 12192000"/>
              <a:gd name="connsiteY73" fmla="*/ 663503 h 2515690"/>
              <a:gd name="connsiteX74" fmla="*/ 8420801 w 12192000"/>
              <a:gd name="connsiteY74" fmla="*/ 558285 h 2515690"/>
              <a:gd name="connsiteX75" fmla="*/ 8528933 w 12192000"/>
              <a:gd name="connsiteY75" fmla="*/ 502501 h 2515690"/>
              <a:gd name="connsiteX76" fmla="*/ 8521178 w 12192000"/>
              <a:gd name="connsiteY76" fmla="*/ 614372 h 2515690"/>
              <a:gd name="connsiteX77" fmla="*/ 8633702 w 12192000"/>
              <a:gd name="connsiteY77" fmla="*/ 655978 h 2515690"/>
              <a:gd name="connsiteX78" fmla="*/ 8691231 w 12192000"/>
              <a:gd name="connsiteY78" fmla="*/ 674418 h 2515690"/>
              <a:gd name="connsiteX79" fmla="*/ 9047908 w 12192000"/>
              <a:gd name="connsiteY79" fmla="*/ 788104 h 2515690"/>
              <a:gd name="connsiteX80" fmla="*/ 9163628 w 12192000"/>
              <a:gd name="connsiteY80" fmla="*/ 773163 h 2515690"/>
              <a:gd name="connsiteX81" fmla="*/ 9754459 w 12192000"/>
              <a:gd name="connsiteY81" fmla="*/ 610207 h 2515690"/>
              <a:gd name="connsiteX82" fmla="*/ 9838868 w 12192000"/>
              <a:gd name="connsiteY82" fmla="*/ 799511 h 2515690"/>
              <a:gd name="connsiteX83" fmla="*/ 10085808 w 12192000"/>
              <a:gd name="connsiteY83" fmla="*/ 816231 h 2515690"/>
              <a:gd name="connsiteX84" fmla="*/ 10334338 w 12192000"/>
              <a:gd name="connsiteY84" fmla="*/ 917517 h 2515690"/>
              <a:gd name="connsiteX85" fmla="*/ 10516076 w 12192000"/>
              <a:gd name="connsiteY85" fmla="*/ 1018726 h 2515690"/>
              <a:gd name="connsiteX86" fmla="*/ 10535302 w 12192000"/>
              <a:gd name="connsiteY86" fmla="*/ 1023522 h 2515690"/>
              <a:gd name="connsiteX87" fmla="*/ 10542819 w 12192000"/>
              <a:gd name="connsiteY87" fmla="*/ 1023458 h 2515690"/>
              <a:gd name="connsiteX88" fmla="*/ 10623994 w 12192000"/>
              <a:gd name="connsiteY88" fmla="*/ 1041996 h 2515690"/>
              <a:gd name="connsiteX89" fmla="*/ 10629774 w 12192000"/>
              <a:gd name="connsiteY89" fmla="*/ 1044511 h 2515690"/>
              <a:gd name="connsiteX90" fmla="*/ 10727305 w 12192000"/>
              <a:gd name="connsiteY90" fmla="*/ 1063419 h 2515690"/>
              <a:gd name="connsiteX91" fmla="*/ 10761785 w 12192000"/>
              <a:gd name="connsiteY91" fmla="*/ 1068017 h 2515690"/>
              <a:gd name="connsiteX92" fmla="*/ 10775688 w 12192000"/>
              <a:gd name="connsiteY92" fmla="*/ 1065268 h 2515690"/>
              <a:gd name="connsiteX93" fmla="*/ 10821837 w 12192000"/>
              <a:gd name="connsiteY93" fmla="*/ 1042232 h 2515690"/>
              <a:gd name="connsiteX94" fmla="*/ 11122438 w 12192000"/>
              <a:gd name="connsiteY94" fmla="*/ 1004583 h 2515690"/>
              <a:gd name="connsiteX95" fmla="*/ 11171433 w 12192000"/>
              <a:gd name="connsiteY95" fmla="*/ 1040550 h 2515690"/>
              <a:gd name="connsiteX96" fmla="*/ 11183724 w 12192000"/>
              <a:gd name="connsiteY96" fmla="*/ 1045316 h 2515690"/>
              <a:gd name="connsiteX97" fmla="*/ 11199690 w 12192000"/>
              <a:gd name="connsiteY97" fmla="*/ 1048085 h 2515690"/>
              <a:gd name="connsiteX98" fmla="*/ 11232475 w 12192000"/>
              <a:gd name="connsiteY98" fmla="*/ 1049340 h 2515690"/>
              <a:gd name="connsiteX99" fmla="*/ 11302451 w 12192000"/>
              <a:gd name="connsiteY99" fmla="*/ 949091 h 2515690"/>
              <a:gd name="connsiteX100" fmla="*/ 11484849 w 12192000"/>
              <a:gd name="connsiteY100" fmla="*/ 1057667 h 2515690"/>
              <a:gd name="connsiteX101" fmla="*/ 11512818 w 12192000"/>
              <a:gd name="connsiteY101" fmla="*/ 1048926 h 2515690"/>
              <a:gd name="connsiteX102" fmla="*/ 11642481 w 12192000"/>
              <a:gd name="connsiteY102" fmla="*/ 1029355 h 2515690"/>
              <a:gd name="connsiteX103" fmla="*/ 11714551 w 12192000"/>
              <a:gd name="connsiteY103" fmla="*/ 1020966 h 2515690"/>
              <a:gd name="connsiteX104" fmla="*/ 11714551 w 12192000"/>
              <a:gd name="connsiteY104" fmla="*/ 1022389 h 2515690"/>
              <a:gd name="connsiteX105" fmla="*/ 11728519 w 12192000"/>
              <a:gd name="connsiteY105" fmla="*/ 1020975 h 2515690"/>
              <a:gd name="connsiteX106" fmla="*/ 11741691 w 12192000"/>
              <a:gd name="connsiteY106" fmla="*/ 1019651 h 2515690"/>
              <a:gd name="connsiteX107" fmla="*/ 11743999 w 12192000"/>
              <a:gd name="connsiteY107" fmla="*/ 1019424 h 2515690"/>
              <a:gd name="connsiteX108" fmla="*/ 11742709 w 12192000"/>
              <a:gd name="connsiteY108" fmla="*/ 1019549 h 2515690"/>
              <a:gd name="connsiteX109" fmla="*/ 11741691 w 12192000"/>
              <a:gd name="connsiteY109" fmla="*/ 1019651 h 2515690"/>
              <a:gd name="connsiteX110" fmla="*/ 11738529 w 12192000"/>
              <a:gd name="connsiteY110" fmla="*/ 1019963 h 2515690"/>
              <a:gd name="connsiteX111" fmla="*/ 11771791 w 12192000"/>
              <a:gd name="connsiteY111" fmla="*/ 1015977 h 2515690"/>
              <a:gd name="connsiteX112" fmla="*/ 11834157 w 12192000"/>
              <a:gd name="connsiteY112" fmla="*/ 1009499 h 2515690"/>
              <a:gd name="connsiteX113" fmla="*/ 11843354 w 12192000"/>
              <a:gd name="connsiteY113" fmla="*/ 1008273 h 2515690"/>
              <a:gd name="connsiteX114" fmla="*/ 11843354 w 12192000"/>
              <a:gd name="connsiteY114" fmla="*/ 1000151 h 2515690"/>
              <a:gd name="connsiteX115" fmla="*/ 11893955 w 12192000"/>
              <a:gd name="connsiteY115" fmla="*/ 983740 h 2515690"/>
              <a:gd name="connsiteX116" fmla="*/ 11974160 w 12192000"/>
              <a:gd name="connsiteY116" fmla="*/ 920897 h 2515690"/>
              <a:gd name="connsiteX117" fmla="*/ 12143531 w 12192000"/>
              <a:gd name="connsiteY117" fmla="*/ 823664 h 2515690"/>
              <a:gd name="connsiteX118" fmla="*/ 12192000 w 12192000"/>
              <a:gd name="connsiteY118" fmla="*/ 801163 h 2515690"/>
              <a:gd name="connsiteX119" fmla="*/ 12192000 w 12192000"/>
              <a:gd name="connsiteY119" fmla="*/ 2515690 h 2515690"/>
              <a:gd name="connsiteX120" fmla="*/ 0 w 12192000"/>
              <a:gd name="connsiteY120" fmla="*/ 2515690 h 2515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</a:cxnLst>
            <a:rect l="l" t="t" r="r" b="b"/>
            <a:pathLst>
              <a:path w="12192000" h="2515690">
                <a:moveTo>
                  <a:pt x="0" y="0"/>
                </a:moveTo>
                <a:lnTo>
                  <a:pt x="170442" y="96074"/>
                </a:lnTo>
                <a:cubicBezTo>
                  <a:pt x="323315" y="179510"/>
                  <a:pt x="418777" y="223899"/>
                  <a:pt x="424739" y="224865"/>
                </a:cubicBezTo>
                <a:cubicBezTo>
                  <a:pt x="573781" y="248496"/>
                  <a:pt x="654649" y="314572"/>
                  <a:pt x="748273" y="373939"/>
                </a:cubicBezTo>
                <a:cubicBezTo>
                  <a:pt x="830321" y="425631"/>
                  <a:pt x="917271" y="480784"/>
                  <a:pt x="1037058" y="499994"/>
                </a:cubicBezTo>
                <a:cubicBezTo>
                  <a:pt x="1195925" y="525362"/>
                  <a:pt x="1048105" y="445478"/>
                  <a:pt x="1101312" y="428540"/>
                </a:cubicBezTo>
                <a:cubicBezTo>
                  <a:pt x="1188473" y="458169"/>
                  <a:pt x="1274625" y="505369"/>
                  <a:pt x="1367071" y="516118"/>
                </a:cubicBezTo>
                <a:cubicBezTo>
                  <a:pt x="1701323" y="554463"/>
                  <a:pt x="1964451" y="648887"/>
                  <a:pt x="2189943" y="794533"/>
                </a:cubicBezTo>
                <a:cubicBezTo>
                  <a:pt x="2255082" y="836300"/>
                  <a:pt x="2357481" y="862342"/>
                  <a:pt x="2390329" y="920897"/>
                </a:cubicBezTo>
                <a:cubicBezTo>
                  <a:pt x="2406050" y="949359"/>
                  <a:pt x="2430126" y="969285"/>
                  <a:pt x="2459570" y="983740"/>
                </a:cubicBezTo>
                <a:lnTo>
                  <a:pt x="2503252" y="1000151"/>
                </a:lnTo>
                <a:lnTo>
                  <a:pt x="2503252" y="1008273"/>
                </a:lnTo>
                <a:lnTo>
                  <a:pt x="2511191" y="1009499"/>
                </a:lnTo>
                <a:cubicBezTo>
                  <a:pt x="2529847" y="1011974"/>
                  <a:pt x="2562849" y="1015701"/>
                  <a:pt x="2565029" y="1015977"/>
                </a:cubicBezTo>
                <a:cubicBezTo>
                  <a:pt x="2610845" y="1021778"/>
                  <a:pt x="2601577" y="1020837"/>
                  <a:pt x="2593745" y="1019963"/>
                </a:cubicBezTo>
                <a:lnTo>
                  <a:pt x="2591015" y="1019651"/>
                </a:lnTo>
                <a:lnTo>
                  <a:pt x="2590137" y="1019549"/>
                </a:lnTo>
                <a:cubicBezTo>
                  <a:pt x="2588203" y="1019326"/>
                  <a:pt x="2588125" y="1019321"/>
                  <a:pt x="2589021" y="1019424"/>
                </a:cubicBezTo>
                <a:lnTo>
                  <a:pt x="2591015" y="1019651"/>
                </a:lnTo>
                <a:lnTo>
                  <a:pt x="2602385" y="1020975"/>
                </a:lnTo>
                <a:lnTo>
                  <a:pt x="2614445" y="1022389"/>
                </a:lnTo>
                <a:lnTo>
                  <a:pt x="2614445" y="1020966"/>
                </a:lnTo>
                <a:lnTo>
                  <a:pt x="2676661" y="1029355"/>
                </a:lnTo>
                <a:cubicBezTo>
                  <a:pt x="2715592" y="1034194"/>
                  <a:pt x="2753901" y="1039695"/>
                  <a:pt x="2788597" y="1048926"/>
                </a:cubicBezTo>
                <a:lnTo>
                  <a:pt x="2812742" y="1057667"/>
                </a:lnTo>
                <a:lnTo>
                  <a:pt x="2970201" y="949091"/>
                </a:lnTo>
                <a:cubicBezTo>
                  <a:pt x="3052785" y="982961"/>
                  <a:pt x="2996105" y="1020057"/>
                  <a:pt x="3030610" y="1049340"/>
                </a:cubicBezTo>
                <a:cubicBezTo>
                  <a:pt x="3039005" y="1048442"/>
                  <a:pt x="3049621" y="1048500"/>
                  <a:pt x="3058913" y="1048085"/>
                </a:cubicBezTo>
                <a:lnTo>
                  <a:pt x="3072697" y="1045316"/>
                </a:lnTo>
                <a:lnTo>
                  <a:pt x="3083305" y="1040550"/>
                </a:lnTo>
                <a:lnTo>
                  <a:pt x="3125603" y="1004583"/>
                </a:lnTo>
                <a:cubicBezTo>
                  <a:pt x="3221669" y="925596"/>
                  <a:pt x="3242489" y="937564"/>
                  <a:pt x="3385106" y="1042233"/>
                </a:cubicBezTo>
                <a:cubicBezTo>
                  <a:pt x="3399403" y="1052670"/>
                  <a:pt x="3412529" y="1060209"/>
                  <a:pt x="3424945" y="1065268"/>
                </a:cubicBezTo>
                <a:lnTo>
                  <a:pt x="3436948" y="1068018"/>
                </a:lnTo>
                <a:lnTo>
                  <a:pt x="3466714" y="1063419"/>
                </a:lnTo>
                <a:lnTo>
                  <a:pt x="3550909" y="1044511"/>
                </a:lnTo>
                <a:lnTo>
                  <a:pt x="3555900" y="1041996"/>
                </a:lnTo>
                <a:cubicBezTo>
                  <a:pt x="3573827" y="1033454"/>
                  <a:pt x="3594382" y="1025941"/>
                  <a:pt x="3625978" y="1023459"/>
                </a:cubicBezTo>
                <a:lnTo>
                  <a:pt x="3632465" y="1023522"/>
                </a:lnTo>
                <a:lnTo>
                  <a:pt x="3649063" y="1018726"/>
                </a:lnTo>
                <a:cubicBezTo>
                  <a:pt x="3741849" y="989371"/>
                  <a:pt x="3810578" y="953657"/>
                  <a:pt x="3805954" y="917517"/>
                </a:cubicBezTo>
                <a:cubicBezTo>
                  <a:pt x="4031729" y="953901"/>
                  <a:pt x="4031729" y="953901"/>
                  <a:pt x="4020506" y="816231"/>
                </a:cubicBezTo>
                <a:cubicBezTo>
                  <a:pt x="4171643" y="865324"/>
                  <a:pt x="4206308" y="864422"/>
                  <a:pt x="4233682" y="799511"/>
                </a:cubicBezTo>
                <a:cubicBezTo>
                  <a:pt x="4260226" y="737017"/>
                  <a:pt x="4254728" y="668575"/>
                  <a:pt x="4306552" y="610207"/>
                </a:cubicBezTo>
                <a:cubicBezTo>
                  <a:pt x="4495313" y="657923"/>
                  <a:pt x="4699922" y="667347"/>
                  <a:pt x="4816604" y="773163"/>
                </a:cubicBezTo>
                <a:cubicBezTo>
                  <a:pt x="4834734" y="789836"/>
                  <a:pt x="4890507" y="799946"/>
                  <a:pt x="4916502" y="788104"/>
                </a:cubicBezTo>
                <a:cubicBezTo>
                  <a:pt x="5013526" y="746101"/>
                  <a:pt x="5238129" y="796871"/>
                  <a:pt x="5224415" y="674418"/>
                </a:cubicBezTo>
                <a:cubicBezTo>
                  <a:pt x="5223051" y="659300"/>
                  <a:pt x="5240524" y="644890"/>
                  <a:pt x="5274077" y="655978"/>
                </a:cubicBezTo>
                <a:cubicBezTo>
                  <a:pt x="5388582" y="694066"/>
                  <a:pt x="5367022" y="644784"/>
                  <a:pt x="5371217" y="614372"/>
                </a:cubicBezTo>
                <a:cubicBezTo>
                  <a:pt x="5375856" y="577567"/>
                  <a:pt x="5319010" y="537578"/>
                  <a:pt x="5364523" y="502501"/>
                </a:cubicBezTo>
                <a:cubicBezTo>
                  <a:pt x="5425408" y="508891"/>
                  <a:pt x="5433299" y="538191"/>
                  <a:pt x="5457871" y="558285"/>
                </a:cubicBezTo>
                <a:cubicBezTo>
                  <a:pt x="5530352" y="617005"/>
                  <a:pt x="5609566" y="664386"/>
                  <a:pt x="5750580" y="663503"/>
                </a:cubicBezTo>
                <a:cubicBezTo>
                  <a:pt x="5864519" y="662926"/>
                  <a:pt x="5966527" y="666650"/>
                  <a:pt x="5976618" y="582652"/>
                </a:cubicBezTo>
                <a:cubicBezTo>
                  <a:pt x="5978145" y="569455"/>
                  <a:pt x="5990792" y="562346"/>
                  <a:pt x="6009346" y="559470"/>
                </a:cubicBezTo>
                <a:cubicBezTo>
                  <a:pt x="6030639" y="568485"/>
                  <a:pt x="6052592" y="577083"/>
                  <a:pt x="6069735" y="587803"/>
                </a:cubicBezTo>
                <a:cubicBezTo>
                  <a:pt x="6126182" y="623812"/>
                  <a:pt x="6196945" y="634730"/>
                  <a:pt x="6270319" y="643982"/>
                </a:cubicBezTo>
                <a:cubicBezTo>
                  <a:pt x="6317101" y="649940"/>
                  <a:pt x="6363466" y="657107"/>
                  <a:pt x="6406781" y="672327"/>
                </a:cubicBezTo>
                <a:cubicBezTo>
                  <a:pt x="6433586" y="681598"/>
                  <a:pt x="6454928" y="693402"/>
                  <a:pt x="6469508" y="708574"/>
                </a:cubicBezTo>
                <a:cubicBezTo>
                  <a:pt x="6482729" y="721786"/>
                  <a:pt x="6496225" y="725422"/>
                  <a:pt x="6515869" y="715738"/>
                </a:cubicBezTo>
                <a:cubicBezTo>
                  <a:pt x="6572200" y="688353"/>
                  <a:pt x="6639257" y="676241"/>
                  <a:pt x="6725938" y="691128"/>
                </a:cubicBezTo>
                <a:cubicBezTo>
                  <a:pt x="6752109" y="695629"/>
                  <a:pt x="6772625" y="691505"/>
                  <a:pt x="6778240" y="678998"/>
                </a:cubicBezTo>
                <a:cubicBezTo>
                  <a:pt x="6784286" y="665981"/>
                  <a:pt x="6794269" y="655280"/>
                  <a:pt x="6806944" y="646178"/>
                </a:cubicBezTo>
                <a:lnTo>
                  <a:pt x="6830632" y="633915"/>
                </a:lnTo>
                <a:lnTo>
                  <a:pt x="6858072" y="646178"/>
                </a:lnTo>
                <a:cubicBezTo>
                  <a:pt x="6872754" y="655280"/>
                  <a:pt x="6884317" y="665981"/>
                  <a:pt x="6891322" y="678998"/>
                </a:cubicBezTo>
                <a:cubicBezTo>
                  <a:pt x="6897826" y="691505"/>
                  <a:pt x="6921592" y="695629"/>
                  <a:pt x="6951905" y="691128"/>
                </a:cubicBezTo>
                <a:cubicBezTo>
                  <a:pt x="7052317" y="676241"/>
                  <a:pt x="7129994" y="688353"/>
                  <a:pt x="7195246" y="715738"/>
                </a:cubicBezTo>
                <a:cubicBezTo>
                  <a:pt x="7217999" y="725422"/>
                  <a:pt x="7233634" y="721786"/>
                  <a:pt x="7248949" y="708574"/>
                </a:cubicBezTo>
                <a:cubicBezTo>
                  <a:pt x="7265838" y="693402"/>
                  <a:pt x="7290560" y="681598"/>
                  <a:pt x="7321609" y="672327"/>
                </a:cubicBezTo>
                <a:cubicBezTo>
                  <a:pt x="7371785" y="657107"/>
                  <a:pt x="7425493" y="649940"/>
                  <a:pt x="7479684" y="643982"/>
                </a:cubicBezTo>
                <a:cubicBezTo>
                  <a:pt x="7564679" y="634730"/>
                  <a:pt x="7646649" y="623812"/>
                  <a:pt x="7712035" y="587803"/>
                </a:cubicBezTo>
                <a:cubicBezTo>
                  <a:pt x="7731892" y="577083"/>
                  <a:pt x="7757322" y="568485"/>
                  <a:pt x="7781987" y="559470"/>
                </a:cubicBezTo>
                <a:cubicBezTo>
                  <a:pt x="7803481" y="562346"/>
                  <a:pt x="7818130" y="569455"/>
                  <a:pt x="7819900" y="582652"/>
                </a:cubicBezTo>
                <a:cubicBezTo>
                  <a:pt x="7831588" y="666650"/>
                  <a:pt x="7949751" y="662926"/>
                  <a:pt x="8081736" y="663503"/>
                </a:cubicBezTo>
                <a:cubicBezTo>
                  <a:pt x="8245081" y="664386"/>
                  <a:pt x="8336842" y="617005"/>
                  <a:pt x="8420801" y="558285"/>
                </a:cubicBezTo>
                <a:cubicBezTo>
                  <a:pt x="8449265" y="538191"/>
                  <a:pt x="8458404" y="508890"/>
                  <a:pt x="8528933" y="502501"/>
                </a:cubicBezTo>
                <a:cubicBezTo>
                  <a:pt x="8581654" y="537578"/>
                  <a:pt x="8515805" y="577567"/>
                  <a:pt x="8521178" y="614372"/>
                </a:cubicBezTo>
                <a:cubicBezTo>
                  <a:pt x="8526038" y="644784"/>
                  <a:pt x="8501063" y="694066"/>
                  <a:pt x="8633702" y="655978"/>
                </a:cubicBezTo>
                <a:cubicBezTo>
                  <a:pt x="8672570" y="644890"/>
                  <a:pt x="8692811" y="659300"/>
                  <a:pt x="8691231" y="674418"/>
                </a:cubicBezTo>
                <a:cubicBezTo>
                  <a:pt x="8675345" y="796871"/>
                  <a:pt x="8935518" y="746101"/>
                  <a:pt x="9047908" y="788104"/>
                </a:cubicBezTo>
                <a:cubicBezTo>
                  <a:pt x="9078021" y="799946"/>
                  <a:pt x="9142627" y="789836"/>
                  <a:pt x="9163628" y="773163"/>
                </a:cubicBezTo>
                <a:cubicBezTo>
                  <a:pt x="9298789" y="667347"/>
                  <a:pt x="9535801" y="657923"/>
                  <a:pt x="9754459" y="610207"/>
                </a:cubicBezTo>
                <a:cubicBezTo>
                  <a:pt x="9814490" y="668575"/>
                  <a:pt x="9808123" y="737017"/>
                  <a:pt x="9838868" y="799511"/>
                </a:cubicBezTo>
                <a:cubicBezTo>
                  <a:pt x="9870579" y="864422"/>
                  <a:pt x="9910733" y="865324"/>
                  <a:pt x="10085808" y="816231"/>
                </a:cubicBezTo>
                <a:cubicBezTo>
                  <a:pt x="10072804" y="953901"/>
                  <a:pt x="10072804" y="953901"/>
                  <a:pt x="10334338" y="917517"/>
                </a:cubicBezTo>
                <a:cubicBezTo>
                  <a:pt x="10328982" y="953657"/>
                  <a:pt x="10408594" y="989371"/>
                  <a:pt x="10516076" y="1018726"/>
                </a:cubicBezTo>
                <a:lnTo>
                  <a:pt x="10535302" y="1023522"/>
                </a:lnTo>
                <a:lnTo>
                  <a:pt x="10542819" y="1023458"/>
                </a:lnTo>
                <a:cubicBezTo>
                  <a:pt x="10579419" y="1025941"/>
                  <a:pt x="10603227" y="1033454"/>
                  <a:pt x="10623994" y="1041996"/>
                </a:cubicBezTo>
                <a:lnTo>
                  <a:pt x="10629774" y="1044511"/>
                </a:lnTo>
                <a:lnTo>
                  <a:pt x="10727305" y="1063419"/>
                </a:lnTo>
                <a:lnTo>
                  <a:pt x="10761785" y="1068017"/>
                </a:lnTo>
                <a:lnTo>
                  <a:pt x="10775688" y="1065268"/>
                </a:lnTo>
                <a:cubicBezTo>
                  <a:pt x="10790070" y="1060209"/>
                  <a:pt x="10805275" y="1052670"/>
                  <a:pt x="10821837" y="1042232"/>
                </a:cubicBezTo>
                <a:cubicBezTo>
                  <a:pt x="10987041" y="937564"/>
                  <a:pt x="11011156" y="925596"/>
                  <a:pt x="11122438" y="1004583"/>
                </a:cubicBezTo>
                <a:lnTo>
                  <a:pt x="11171433" y="1040550"/>
                </a:lnTo>
                <a:lnTo>
                  <a:pt x="11183724" y="1045316"/>
                </a:lnTo>
                <a:lnTo>
                  <a:pt x="11199690" y="1048085"/>
                </a:lnTo>
                <a:cubicBezTo>
                  <a:pt x="11210452" y="1048499"/>
                  <a:pt x="11222752" y="1048442"/>
                  <a:pt x="11232475" y="1049340"/>
                </a:cubicBezTo>
                <a:cubicBezTo>
                  <a:pt x="11272445" y="1020057"/>
                  <a:pt x="11206789" y="982961"/>
                  <a:pt x="11302451" y="949091"/>
                </a:cubicBezTo>
                <a:lnTo>
                  <a:pt x="11484849" y="1057667"/>
                </a:lnTo>
                <a:lnTo>
                  <a:pt x="11512818" y="1048926"/>
                </a:lnTo>
                <a:cubicBezTo>
                  <a:pt x="11553007" y="1039695"/>
                  <a:pt x="11597385" y="1034194"/>
                  <a:pt x="11642481" y="1029355"/>
                </a:cubicBezTo>
                <a:lnTo>
                  <a:pt x="11714551" y="1020966"/>
                </a:lnTo>
                <a:lnTo>
                  <a:pt x="11714551" y="1022389"/>
                </a:lnTo>
                <a:lnTo>
                  <a:pt x="11728519" y="1020975"/>
                </a:lnTo>
                <a:lnTo>
                  <a:pt x="11741691" y="1019651"/>
                </a:lnTo>
                <a:lnTo>
                  <a:pt x="11743999" y="1019424"/>
                </a:lnTo>
                <a:cubicBezTo>
                  <a:pt x="11745037" y="1019320"/>
                  <a:pt x="11744948" y="1019326"/>
                  <a:pt x="11742709" y="1019549"/>
                </a:cubicBezTo>
                <a:lnTo>
                  <a:pt x="11741691" y="1019651"/>
                </a:lnTo>
                <a:lnTo>
                  <a:pt x="11738529" y="1019963"/>
                </a:lnTo>
                <a:cubicBezTo>
                  <a:pt x="11729455" y="1020837"/>
                  <a:pt x="11718720" y="1021778"/>
                  <a:pt x="11771791" y="1015977"/>
                </a:cubicBezTo>
                <a:cubicBezTo>
                  <a:pt x="11774317" y="1015701"/>
                  <a:pt x="11812546" y="1011974"/>
                  <a:pt x="11834157" y="1009499"/>
                </a:cubicBezTo>
                <a:lnTo>
                  <a:pt x="11843354" y="1008273"/>
                </a:lnTo>
                <a:lnTo>
                  <a:pt x="11843354" y="1000151"/>
                </a:lnTo>
                <a:lnTo>
                  <a:pt x="11893955" y="983740"/>
                </a:lnTo>
                <a:cubicBezTo>
                  <a:pt x="11928061" y="969285"/>
                  <a:pt x="11955951" y="949359"/>
                  <a:pt x="11974160" y="920897"/>
                </a:cubicBezTo>
                <a:cubicBezTo>
                  <a:pt x="12002698" y="876981"/>
                  <a:pt x="12076554" y="851353"/>
                  <a:pt x="12143531" y="823664"/>
                </a:cubicBezTo>
                <a:lnTo>
                  <a:pt x="12192000" y="801163"/>
                </a:lnTo>
                <a:lnTo>
                  <a:pt x="12192000" y="2515690"/>
                </a:lnTo>
                <a:lnTo>
                  <a:pt x="0" y="251569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F5FD5DC-32B4-A724-3395-A3D871188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0275"/>
          </a:xfrm>
        </p:spPr>
        <p:txBody>
          <a:bodyPr>
            <a:normAutofit/>
          </a:bodyPr>
          <a:lstStyle/>
          <a:p>
            <a:r>
              <a:rPr lang="fr-FR" dirty="0"/>
              <a:t>Clé étrangère</a:t>
            </a:r>
          </a:p>
        </p:txBody>
      </p:sp>
      <p:sp>
        <p:nvSpPr>
          <p:cNvPr id="5" name="AutoShape 2" descr="Base de données SQL avec clé étrangère">
            <a:extLst>
              <a:ext uri="{FF2B5EF4-FFF2-40B4-BE49-F238E27FC236}">
                <a16:creationId xmlns:a16="http://schemas.microsoft.com/office/drawing/2014/main" id="{FC981956-9980-4F92-BDF3-99327523806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AutoShape 4" descr="Base de données SQL avec clé étrangère">
            <a:extLst>
              <a:ext uri="{FF2B5EF4-FFF2-40B4-BE49-F238E27FC236}">
                <a16:creationId xmlns:a16="http://schemas.microsoft.com/office/drawing/2014/main" id="{2C7FE24D-DF5A-4202-60DD-B1F09B13BF8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AutoShape 6" descr="Base de données SQL avec clé étrangère">
            <a:extLst>
              <a:ext uri="{FF2B5EF4-FFF2-40B4-BE49-F238E27FC236}">
                <a16:creationId xmlns:a16="http://schemas.microsoft.com/office/drawing/2014/main" id="{055DEFCA-F8FF-0B0F-5ECD-8F5985EA948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Forme libre 10">
            <a:extLst>
              <a:ext uri="{FF2B5EF4-FFF2-40B4-BE49-F238E27FC236}">
                <a16:creationId xmlns:a16="http://schemas.microsoft.com/office/drawing/2014/main" id="{21BC867F-FC92-631E-A26E-AEA9D577A93D}"/>
              </a:ext>
            </a:extLst>
          </p:cNvPr>
          <p:cNvSpPr/>
          <p:nvPr/>
        </p:nvSpPr>
        <p:spPr>
          <a:xfrm>
            <a:off x="695042" y="1995147"/>
            <a:ext cx="2762398" cy="1657439"/>
          </a:xfrm>
          <a:custGeom>
            <a:avLst/>
            <a:gdLst>
              <a:gd name="connsiteX0" fmla="*/ 0 w 2762398"/>
              <a:gd name="connsiteY0" fmla="*/ 165744 h 1657439"/>
              <a:gd name="connsiteX1" fmla="*/ 165744 w 2762398"/>
              <a:gd name="connsiteY1" fmla="*/ 0 h 1657439"/>
              <a:gd name="connsiteX2" fmla="*/ 2596654 w 2762398"/>
              <a:gd name="connsiteY2" fmla="*/ 0 h 1657439"/>
              <a:gd name="connsiteX3" fmla="*/ 2762398 w 2762398"/>
              <a:gd name="connsiteY3" fmla="*/ 165744 h 1657439"/>
              <a:gd name="connsiteX4" fmla="*/ 2762398 w 2762398"/>
              <a:gd name="connsiteY4" fmla="*/ 1491695 h 1657439"/>
              <a:gd name="connsiteX5" fmla="*/ 2596654 w 2762398"/>
              <a:gd name="connsiteY5" fmla="*/ 1657439 h 1657439"/>
              <a:gd name="connsiteX6" fmla="*/ 165744 w 2762398"/>
              <a:gd name="connsiteY6" fmla="*/ 1657439 h 1657439"/>
              <a:gd name="connsiteX7" fmla="*/ 0 w 2762398"/>
              <a:gd name="connsiteY7" fmla="*/ 1491695 h 1657439"/>
              <a:gd name="connsiteX8" fmla="*/ 0 w 2762398"/>
              <a:gd name="connsiteY8" fmla="*/ 165744 h 1657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62398" h="1657439">
                <a:moveTo>
                  <a:pt x="0" y="165744"/>
                </a:moveTo>
                <a:cubicBezTo>
                  <a:pt x="0" y="74206"/>
                  <a:pt x="74206" y="0"/>
                  <a:pt x="165744" y="0"/>
                </a:cubicBezTo>
                <a:lnTo>
                  <a:pt x="2596654" y="0"/>
                </a:lnTo>
                <a:cubicBezTo>
                  <a:pt x="2688192" y="0"/>
                  <a:pt x="2762398" y="74206"/>
                  <a:pt x="2762398" y="165744"/>
                </a:cubicBezTo>
                <a:lnTo>
                  <a:pt x="2762398" y="1491695"/>
                </a:lnTo>
                <a:cubicBezTo>
                  <a:pt x="2762398" y="1583233"/>
                  <a:pt x="2688192" y="1657439"/>
                  <a:pt x="2596654" y="1657439"/>
                </a:cubicBezTo>
                <a:lnTo>
                  <a:pt x="165744" y="1657439"/>
                </a:lnTo>
                <a:cubicBezTo>
                  <a:pt x="74206" y="1657439"/>
                  <a:pt x="0" y="1583233"/>
                  <a:pt x="0" y="1491695"/>
                </a:cubicBezTo>
                <a:lnTo>
                  <a:pt x="0" y="165744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7125" tIns="117125" rIns="117125" bIns="117125" numCol="1" spcCol="1270" anchor="ctr" anchorCtr="0">
            <a:noAutofit/>
          </a:bodyPr>
          <a:lstStyle/>
          <a:p>
            <a:pPr marL="0" lvl="0" indent="0" algn="ctr" defTabSz="8001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1800" b="0" i="0" kern="1200" dirty="0"/>
              <a:t>Une clé étrangère est un attribut qui fait référence à la clé primaire d'une autre table.</a:t>
            </a:r>
            <a:endParaRPr lang="en-US" sz="1800" kern="1200" dirty="0"/>
          </a:p>
        </p:txBody>
      </p:sp>
      <p:sp>
        <p:nvSpPr>
          <p:cNvPr id="12" name="Forme libre 11">
            <a:extLst>
              <a:ext uri="{FF2B5EF4-FFF2-40B4-BE49-F238E27FC236}">
                <a16:creationId xmlns:a16="http://schemas.microsoft.com/office/drawing/2014/main" id="{4185F72B-0A36-0A57-EF27-14BCE5481C90}"/>
              </a:ext>
            </a:extLst>
          </p:cNvPr>
          <p:cNvSpPr/>
          <p:nvPr/>
        </p:nvSpPr>
        <p:spPr>
          <a:xfrm>
            <a:off x="3700532" y="2481330"/>
            <a:ext cx="585628" cy="685074"/>
          </a:xfrm>
          <a:custGeom>
            <a:avLst/>
            <a:gdLst>
              <a:gd name="connsiteX0" fmla="*/ 0 w 585628"/>
              <a:gd name="connsiteY0" fmla="*/ 137015 h 685074"/>
              <a:gd name="connsiteX1" fmla="*/ 292814 w 585628"/>
              <a:gd name="connsiteY1" fmla="*/ 137015 h 685074"/>
              <a:gd name="connsiteX2" fmla="*/ 292814 w 585628"/>
              <a:gd name="connsiteY2" fmla="*/ 0 h 685074"/>
              <a:gd name="connsiteX3" fmla="*/ 585628 w 585628"/>
              <a:gd name="connsiteY3" fmla="*/ 342537 h 685074"/>
              <a:gd name="connsiteX4" fmla="*/ 292814 w 585628"/>
              <a:gd name="connsiteY4" fmla="*/ 685074 h 685074"/>
              <a:gd name="connsiteX5" fmla="*/ 292814 w 585628"/>
              <a:gd name="connsiteY5" fmla="*/ 548059 h 685074"/>
              <a:gd name="connsiteX6" fmla="*/ 0 w 585628"/>
              <a:gd name="connsiteY6" fmla="*/ 548059 h 685074"/>
              <a:gd name="connsiteX7" fmla="*/ 0 w 585628"/>
              <a:gd name="connsiteY7" fmla="*/ 137015 h 685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5628" h="685074">
                <a:moveTo>
                  <a:pt x="0" y="137015"/>
                </a:moveTo>
                <a:lnTo>
                  <a:pt x="292814" y="137015"/>
                </a:lnTo>
                <a:lnTo>
                  <a:pt x="292814" y="0"/>
                </a:lnTo>
                <a:lnTo>
                  <a:pt x="585628" y="342537"/>
                </a:lnTo>
                <a:lnTo>
                  <a:pt x="292814" y="685074"/>
                </a:lnTo>
                <a:lnTo>
                  <a:pt x="292814" y="548059"/>
                </a:lnTo>
                <a:lnTo>
                  <a:pt x="0" y="548059"/>
                </a:lnTo>
                <a:lnTo>
                  <a:pt x="0" y="137015"/>
                </a:lnTo>
                <a:close/>
              </a:path>
            </a:pathLst>
          </a:custGeom>
        </p:spPr>
        <p:style>
          <a:lnRef idx="0">
            <a:schemeClr val="accent3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3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3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37015" rIns="175688" bIns="137015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500" kern="1200"/>
          </a:p>
        </p:txBody>
      </p:sp>
      <p:sp>
        <p:nvSpPr>
          <p:cNvPr id="13" name="Forme libre 12">
            <a:extLst>
              <a:ext uri="{FF2B5EF4-FFF2-40B4-BE49-F238E27FC236}">
                <a16:creationId xmlns:a16="http://schemas.microsoft.com/office/drawing/2014/main" id="{4BE6D39D-42E4-F5B1-CE04-A36FD8025D0D}"/>
              </a:ext>
            </a:extLst>
          </p:cNvPr>
          <p:cNvSpPr/>
          <p:nvPr/>
        </p:nvSpPr>
        <p:spPr>
          <a:xfrm>
            <a:off x="4562400" y="1995147"/>
            <a:ext cx="2762398" cy="1657439"/>
          </a:xfrm>
          <a:custGeom>
            <a:avLst/>
            <a:gdLst>
              <a:gd name="connsiteX0" fmla="*/ 0 w 2762398"/>
              <a:gd name="connsiteY0" fmla="*/ 165744 h 1657439"/>
              <a:gd name="connsiteX1" fmla="*/ 165744 w 2762398"/>
              <a:gd name="connsiteY1" fmla="*/ 0 h 1657439"/>
              <a:gd name="connsiteX2" fmla="*/ 2596654 w 2762398"/>
              <a:gd name="connsiteY2" fmla="*/ 0 h 1657439"/>
              <a:gd name="connsiteX3" fmla="*/ 2762398 w 2762398"/>
              <a:gd name="connsiteY3" fmla="*/ 165744 h 1657439"/>
              <a:gd name="connsiteX4" fmla="*/ 2762398 w 2762398"/>
              <a:gd name="connsiteY4" fmla="*/ 1491695 h 1657439"/>
              <a:gd name="connsiteX5" fmla="*/ 2596654 w 2762398"/>
              <a:gd name="connsiteY5" fmla="*/ 1657439 h 1657439"/>
              <a:gd name="connsiteX6" fmla="*/ 165744 w 2762398"/>
              <a:gd name="connsiteY6" fmla="*/ 1657439 h 1657439"/>
              <a:gd name="connsiteX7" fmla="*/ 0 w 2762398"/>
              <a:gd name="connsiteY7" fmla="*/ 1491695 h 1657439"/>
              <a:gd name="connsiteX8" fmla="*/ 0 w 2762398"/>
              <a:gd name="connsiteY8" fmla="*/ 165744 h 1657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62398" h="1657439">
                <a:moveTo>
                  <a:pt x="0" y="165744"/>
                </a:moveTo>
                <a:cubicBezTo>
                  <a:pt x="0" y="74206"/>
                  <a:pt x="74206" y="0"/>
                  <a:pt x="165744" y="0"/>
                </a:cubicBezTo>
                <a:lnTo>
                  <a:pt x="2596654" y="0"/>
                </a:lnTo>
                <a:cubicBezTo>
                  <a:pt x="2688192" y="0"/>
                  <a:pt x="2762398" y="74206"/>
                  <a:pt x="2762398" y="165744"/>
                </a:cubicBezTo>
                <a:lnTo>
                  <a:pt x="2762398" y="1491695"/>
                </a:lnTo>
                <a:cubicBezTo>
                  <a:pt x="2762398" y="1583233"/>
                  <a:pt x="2688192" y="1657439"/>
                  <a:pt x="2596654" y="1657439"/>
                </a:cubicBezTo>
                <a:lnTo>
                  <a:pt x="165744" y="1657439"/>
                </a:lnTo>
                <a:cubicBezTo>
                  <a:pt x="74206" y="1657439"/>
                  <a:pt x="0" y="1583233"/>
                  <a:pt x="0" y="1491695"/>
                </a:cubicBezTo>
                <a:lnTo>
                  <a:pt x="0" y="165744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7125" tIns="117125" rIns="117125" bIns="117125" numCol="1" spcCol="1270" anchor="ctr" anchorCtr="0">
            <a:noAutofit/>
          </a:bodyPr>
          <a:lstStyle/>
          <a:p>
            <a:pPr marL="0" lvl="0" indent="0" algn="ctr" defTabSz="8001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1800" b="0" i="0" kern="1200" dirty="0"/>
              <a:t>Elle établit des liens entre les données dans différentes tables.</a:t>
            </a:r>
            <a:endParaRPr lang="en-US" sz="1800" kern="1200" dirty="0"/>
          </a:p>
        </p:txBody>
      </p:sp>
      <p:sp>
        <p:nvSpPr>
          <p:cNvPr id="14" name="Forme libre 13">
            <a:extLst>
              <a:ext uri="{FF2B5EF4-FFF2-40B4-BE49-F238E27FC236}">
                <a16:creationId xmlns:a16="http://schemas.microsoft.com/office/drawing/2014/main" id="{B3B60D67-4AF0-9AED-0B6E-D953B83D44E2}"/>
              </a:ext>
            </a:extLst>
          </p:cNvPr>
          <p:cNvSpPr/>
          <p:nvPr/>
        </p:nvSpPr>
        <p:spPr>
          <a:xfrm>
            <a:off x="7567890" y="2481330"/>
            <a:ext cx="585628" cy="685074"/>
          </a:xfrm>
          <a:custGeom>
            <a:avLst/>
            <a:gdLst>
              <a:gd name="connsiteX0" fmla="*/ 0 w 585628"/>
              <a:gd name="connsiteY0" fmla="*/ 137015 h 685074"/>
              <a:gd name="connsiteX1" fmla="*/ 292814 w 585628"/>
              <a:gd name="connsiteY1" fmla="*/ 137015 h 685074"/>
              <a:gd name="connsiteX2" fmla="*/ 292814 w 585628"/>
              <a:gd name="connsiteY2" fmla="*/ 0 h 685074"/>
              <a:gd name="connsiteX3" fmla="*/ 585628 w 585628"/>
              <a:gd name="connsiteY3" fmla="*/ 342537 h 685074"/>
              <a:gd name="connsiteX4" fmla="*/ 292814 w 585628"/>
              <a:gd name="connsiteY4" fmla="*/ 685074 h 685074"/>
              <a:gd name="connsiteX5" fmla="*/ 292814 w 585628"/>
              <a:gd name="connsiteY5" fmla="*/ 548059 h 685074"/>
              <a:gd name="connsiteX6" fmla="*/ 0 w 585628"/>
              <a:gd name="connsiteY6" fmla="*/ 548059 h 685074"/>
              <a:gd name="connsiteX7" fmla="*/ 0 w 585628"/>
              <a:gd name="connsiteY7" fmla="*/ 137015 h 685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5628" h="685074">
                <a:moveTo>
                  <a:pt x="0" y="137015"/>
                </a:moveTo>
                <a:lnTo>
                  <a:pt x="292814" y="137015"/>
                </a:lnTo>
                <a:lnTo>
                  <a:pt x="292814" y="0"/>
                </a:lnTo>
                <a:lnTo>
                  <a:pt x="585628" y="342537"/>
                </a:lnTo>
                <a:lnTo>
                  <a:pt x="292814" y="685074"/>
                </a:lnTo>
                <a:lnTo>
                  <a:pt x="292814" y="548059"/>
                </a:lnTo>
                <a:lnTo>
                  <a:pt x="0" y="548059"/>
                </a:lnTo>
                <a:lnTo>
                  <a:pt x="0" y="137015"/>
                </a:lnTo>
                <a:close/>
              </a:path>
            </a:pathLst>
          </a:custGeom>
        </p:spPr>
        <p:style>
          <a:lnRef idx="0">
            <a:schemeClr val="accent3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3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3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37015" rIns="175688" bIns="137015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500" kern="1200"/>
          </a:p>
        </p:txBody>
      </p:sp>
      <p:sp>
        <p:nvSpPr>
          <p:cNvPr id="15" name="Forme libre 14">
            <a:extLst>
              <a:ext uri="{FF2B5EF4-FFF2-40B4-BE49-F238E27FC236}">
                <a16:creationId xmlns:a16="http://schemas.microsoft.com/office/drawing/2014/main" id="{CF132B59-1286-8A37-3746-B1CDD489F43D}"/>
              </a:ext>
            </a:extLst>
          </p:cNvPr>
          <p:cNvSpPr/>
          <p:nvPr/>
        </p:nvSpPr>
        <p:spPr>
          <a:xfrm>
            <a:off x="8429758" y="1995147"/>
            <a:ext cx="2762398" cy="1657439"/>
          </a:xfrm>
          <a:custGeom>
            <a:avLst/>
            <a:gdLst>
              <a:gd name="connsiteX0" fmla="*/ 0 w 2762398"/>
              <a:gd name="connsiteY0" fmla="*/ 165744 h 1657439"/>
              <a:gd name="connsiteX1" fmla="*/ 165744 w 2762398"/>
              <a:gd name="connsiteY1" fmla="*/ 0 h 1657439"/>
              <a:gd name="connsiteX2" fmla="*/ 2596654 w 2762398"/>
              <a:gd name="connsiteY2" fmla="*/ 0 h 1657439"/>
              <a:gd name="connsiteX3" fmla="*/ 2762398 w 2762398"/>
              <a:gd name="connsiteY3" fmla="*/ 165744 h 1657439"/>
              <a:gd name="connsiteX4" fmla="*/ 2762398 w 2762398"/>
              <a:gd name="connsiteY4" fmla="*/ 1491695 h 1657439"/>
              <a:gd name="connsiteX5" fmla="*/ 2596654 w 2762398"/>
              <a:gd name="connsiteY5" fmla="*/ 1657439 h 1657439"/>
              <a:gd name="connsiteX6" fmla="*/ 165744 w 2762398"/>
              <a:gd name="connsiteY6" fmla="*/ 1657439 h 1657439"/>
              <a:gd name="connsiteX7" fmla="*/ 0 w 2762398"/>
              <a:gd name="connsiteY7" fmla="*/ 1491695 h 1657439"/>
              <a:gd name="connsiteX8" fmla="*/ 0 w 2762398"/>
              <a:gd name="connsiteY8" fmla="*/ 165744 h 1657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62398" h="1657439">
                <a:moveTo>
                  <a:pt x="0" y="165744"/>
                </a:moveTo>
                <a:cubicBezTo>
                  <a:pt x="0" y="74206"/>
                  <a:pt x="74206" y="0"/>
                  <a:pt x="165744" y="0"/>
                </a:cubicBezTo>
                <a:lnTo>
                  <a:pt x="2596654" y="0"/>
                </a:lnTo>
                <a:cubicBezTo>
                  <a:pt x="2688192" y="0"/>
                  <a:pt x="2762398" y="74206"/>
                  <a:pt x="2762398" y="165744"/>
                </a:cubicBezTo>
                <a:lnTo>
                  <a:pt x="2762398" y="1491695"/>
                </a:lnTo>
                <a:cubicBezTo>
                  <a:pt x="2762398" y="1583233"/>
                  <a:pt x="2688192" y="1657439"/>
                  <a:pt x="2596654" y="1657439"/>
                </a:cubicBezTo>
                <a:lnTo>
                  <a:pt x="165744" y="1657439"/>
                </a:lnTo>
                <a:cubicBezTo>
                  <a:pt x="74206" y="1657439"/>
                  <a:pt x="0" y="1583233"/>
                  <a:pt x="0" y="1491695"/>
                </a:cubicBezTo>
                <a:lnTo>
                  <a:pt x="0" y="165744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7125" tIns="117125" rIns="117125" bIns="117125" numCol="1" spcCol="1270" anchor="ctr" anchorCtr="0">
            <a:noAutofit/>
          </a:bodyPr>
          <a:lstStyle/>
          <a:p>
            <a:pPr marL="0" lvl="0" indent="0" algn="ctr" defTabSz="8001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1800" kern="1200"/>
              <a:t>Source: https://www.data-bird.co/blog/cle-etrangere</a:t>
            </a:r>
            <a:endParaRPr lang="en-US" sz="1800" kern="1200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D2A3CB4D-655F-DFF1-1254-289DC60E0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538" y="3943538"/>
            <a:ext cx="6479007" cy="267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6106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B1C23C-930E-31EA-9B87-9A5986ACE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Relation (Diagramme entité-relation)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F5F1920-C5D2-C30E-D783-90DB7CE07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290" y="1849333"/>
            <a:ext cx="7772400" cy="4526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033863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E42565C-E3CC-4EF0-8093-88FCC788A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2F429C4-ABC9-46FC-818A-B5429CDE4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270325" y="3369273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CEF98E4-3709-4952-8F42-2305CCE34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74475" y="1040470"/>
            <a:ext cx="6858003" cy="47770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10BCCF5-D685-47FF-B675-647EAEB72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914" y="857786"/>
            <a:ext cx="8027347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DCEC63C-9BE2-2986-AB24-2929E82B6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620" y="1471351"/>
            <a:ext cx="7108911" cy="40166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b="0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Comprendre SQL</a:t>
            </a:r>
            <a:br>
              <a:rPr lang="en-US" sz="6600" b="0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6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0EE8A42-107A-4D4C-8D56-BBAE95C7F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524009" y="3366125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96584"/>
      </p:ext>
    </p:ext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9" name="Rectangle 10288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1D17904-230C-BB91-B875-D49F73100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fr-FR" sz="4800"/>
              <a:t>Comprendre SQL</a:t>
            </a:r>
          </a:p>
        </p:txBody>
      </p:sp>
      <p:sp>
        <p:nvSpPr>
          <p:cNvPr id="10291" name="Rectangle 10290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93" name="Rectangle 10292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44" name="Picture 4" descr="SQL Commands:DQL,DDL,DML,DCL,TCL">
            <a:extLst>
              <a:ext uri="{FF2B5EF4-FFF2-40B4-BE49-F238E27FC236}">
                <a16:creationId xmlns:a16="http://schemas.microsoft.com/office/drawing/2014/main" id="{0B479BE7-0F9F-87B8-9EBF-8A048913F0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37403" y="3038454"/>
            <a:ext cx="5150277" cy="2639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95" name="Rectangle 10294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9BD867E9-A418-193B-0437-16A7820669A7}"/>
              </a:ext>
            </a:extLst>
          </p:cNvPr>
          <p:cNvSpPr/>
          <p:nvPr/>
        </p:nvSpPr>
        <p:spPr>
          <a:xfrm>
            <a:off x="900711" y="2563932"/>
            <a:ext cx="776165" cy="776165"/>
          </a:xfrm>
          <a:prstGeom prst="ellipse">
            <a:avLst/>
          </a:prstGeom>
        </p:spPr>
        <p:style>
          <a:lnRef idx="0">
            <a:schemeClr val="accent3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fr-FR"/>
          </a:p>
        </p:txBody>
      </p:sp>
      <p:sp>
        <p:nvSpPr>
          <p:cNvPr id="6" name="Rectangle 5" descr="Base de données">
            <a:extLst>
              <a:ext uri="{FF2B5EF4-FFF2-40B4-BE49-F238E27FC236}">
                <a16:creationId xmlns:a16="http://schemas.microsoft.com/office/drawing/2014/main" id="{708AE875-6088-CD0A-4637-703C77D31556}"/>
              </a:ext>
            </a:extLst>
          </p:cNvPr>
          <p:cNvSpPr/>
          <p:nvPr/>
        </p:nvSpPr>
        <p:spPr>
          <a:xfrm>
            <a:off x="1063706" y="2726927"/>
            <a:ext cx="450175" cy="450175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7" name="Forme libre 6">
            <a:extLst>
              <a:ext uri="{FF2B5EF4-FFF2-40B4-BE49-F238E27FC236}">
                <a16:creationId xmlns:a16="http://schemas.microsoft.com/office/drawing/2014/main" id="{E941568B-27A4-2022-71CE-B9AD87AE8F51}"/>
              </a:ext>
            </a:extLst>
          </p:cNvPr>
          <p:cNvSpPr/>
          <p:nvPr/>
        </p:nvSpPr>
        <p:spPr>
          <a:xfrm>
            <a:off x="1843198" y="2563932"/>
            <a:ext cx="1829532" cy="776165"/>
          </a:xfrm>
          <a:custGeom>
            <a:avLst/>
            <a:gdLst>
              <a:gd name="connsiteX0" fmla="*/ 0 w 1829532"/>
              <a:gd name="connsiteY0" fmla="*/ 0 h 776165"/>
              <a:gd name="connsiteX1" fmla="*/ 1829532 w 1829532"/>
              <a:gd name="connsiteY1" fmla="*/ 0 h 776165"/>
              <a:gd name="connsiteX2" fmla="*/ 1829532 w 1829532"/>
              <a:gd name="connsiteY2" fmla="*/ 776165 h 776165"/>
              <a:gd name="connsiteX3" fmla="*/ 0 w 1829532"/>
              <a:gd name="connsiteY3" fmla="*/ 776165 h 776165"/>
              <a:gd name="connsiteX4" fmla="*/ 0 w 1829532"/>
              <a:gd name="connsiteY4" fmla="*/ 0 h 776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9532" h="776165">
                <a:moveTo>
                  <a:pt x="0" y="0"/>
                </a:moveTo>
                <a:lnTo>
                  <a:pt x="1829532" y="0"/>
                </a:lnTo>
                <a:lnTo>
                  <a:pt x="1829532" y="776165"/>
                </a:lnTo>
                <a:lnTo>
                  <a:pt x="0" y="77616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l" defTabSz="4889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1100" kern="1200" dirty="0"/>
              <a:t>SQL = </a:t>
            </a:r>
            <a:r>
              <a:rPr lang="fr-FR" sz="1100" kern="1200" dirty="0" err="1"/>
              <a:t>Structured</a:t>
            </a:r>
            <a:r>
              <a:rPr lang="fr-FR" sz="1100" kern="1200" dirty="0"/>
              <a:t> </a:t>
            </a:r>
            <a:r>
              <a:rPr lang="fr-FR" sz="1100" kern="1200" dirty="0" err="1"/>
              <a:t>Query</a:t>
            </a:r>
            <a:r>
              <a:rPr lang="fr-FR" sz="1100" kern="1200" dirty="0"/>
              <a:t> </a:t>
            </a:r>
            <a:r>
              <a:rPr lang="fr-FR" sz="1100" kern="1200" dirty="0" err="1"/>
              <a:t>Language</a:t>
            </a:r>
            <a:endParaRPr lang="en-US" sz="1100" kern="1200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E2A15804-3E77-5040-86AB-1D2BA71BD87E}"/>
              </a:ext>
            </a:extLst>
          </p:cNvPr>
          <p:cNvSpPr/>
          <p:nvPr/>
        </p:nvSpPr>
        <p:spPr>
          <a:xfrm>
            <a:off x="3991513" y="2563932"/>
            <a:ext cx="776165" cy="776165"/>
          </a:xfrm>
          <a:prstGeom prst="ellipse">
            <a:avLst/>
          </a:prstGeom>
        </p:spPr>
        <p:style>
          <a:lnRef idx="0">
            <a:schemeClr val="accent3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fr-FR"/>
          </a:p>
        </p:txBody>
      </p:sp>
      <p:sp>
        <p:nvSpPr>
          <p:cNvPr id="9" name="Rectangle 8" descr="Filtrer">
            <a:extLst>
              <a:ext uri="{FF2B5EF4-FFF2-40B4-BE49-F238E27FC236}">
                <a16:creationId xmlns:a16="http://schemas.microsoft.com/office/drawing/2014/main" id="{23829499-3CE4-BD2C-29A7-A809A6E4BD20}"/>
              </a:ext>
            </a:extLst>
          </p:cNvPr>
          <p:cNvSpPr/>
          <p:nvPr/>
        </p:nvSpPr>
        <p:spPr>
          <a:xfrm>
            <a:off x="4154507" y="2726927"/>
            <a:ext cx="450175" cy="450175"/>
          </a:xfrm>
          <a:prstGeom prst="rect">
            <a:avLst/>
          </a:prstGeo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10" name="Forme libre 9">
            <a:extLst>
              <a:ext uri="{FF2B5EF4-FFF2-40B4-BE49-F238E27FC236}">
                <a16:creationId xmlns:a16="http://schemas.microsoft.com/office/drawing/2014/main" id="{B75087EC-7406-F330-4C73-250C306FC7FC}"/>
              </a:ext>
            </a:extLst>
          </p:cNvPr>
          <p:cNvSpPr/>
          <p:nvPr/>
        </p:nvSpPr>
        <p:spPr>
          <a:xfrm>
            <a:off x="4933999" y="2563932"/>
            <a:ext cx="1829532" cy="776165"/>
          </a:xfrm>
          <a:custGeom>
            <a:avLst/>
            <a:gdLst>
              <a:gd name="connsiteX0" fmla="*/ 0 w 1829532"/>
              <a:gd name="connsiteY0" fmla="*/ 0 h 776165"/>
              <a:gd name="connsiteX1" fmla="*/ 1829532 w 1829532"/>
              <a:gd name="connsiteY1" fmla="*/ 0 h 776165"/>
              <a:gd name="connsiteX2" fmla="*/ 1829532 w 1829532"/>
              <a:gd name="connsiteY2" fmla="*/ 776165 h 776165"/>
              <a:gd name="connsiteX3" fmla="*/ 0 w 1829532"/>
              <a:gd name="connsiteY3" fmla="*/ 776165 h 776165"/>
              <a:gd name="connsiteX4" fmla="*/ 0 w 1829532"/>
              <a:gd name="connsiteY4" fmla="*/ 0 h 776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9532" h="776165">
                <a:moveTo>
                  <a:pt x="0" y="0"/>
                </a:moveTo>
                <a:lnTo>
                  <a:pt x="1829532" y="0"/>
                </a:lnTo>
                <a:lnTo>
                  <a:pt x="1829532" y="776165"/>
                </a:lnTo>
                <a:lnTo>
                  <a:pt x="0" y="77616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l" defTabSz="4889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1100" b="1" i="0" kern="1200"/>
              <a:t>DQL (Data Query Language)</a:t>
            </a:r>
            <a:r>
              <a:rPr lang="fr-FR" sz="1100" b="0" i="0" kern="1200"/>
              <a:t> : Récupération des données avec SELECT.</a:t>
            </a:r>
            <a:endParaRPr lang="en-US" sz="1100" kern="120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8CD8A6ED-917D-9F6E-2275-9D5F8B1F8AE8}"/>
              </a:ext>
            </a:extLst>
          </p:cNvPr>
          <p:cNvSpPr/>
          <p:nvPr/>
        </p:nvSpPr>
        <p:spPr>
          <a:xfrm>
            <a:off x="900711" y="3977160"/>
            <a:ext cx="776165" cy="776165"/>
          </a:xfrm>
          <a:prstGeom prst="ellipse">
            <a:avLst/>
          </a:prstGeom>
        </p:spPr>
        <p:style>
          <a:lnRef idx="0">
            <a:schemeClr val="accent3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fr-FR"/>
          </a:p>
        </p:txBody>
      </p:sp>
      <p:sp>
        <p:nvSpPr>
          <p:cNvPr id="12" name="Rectangle 11" descr="Tableau">
            <a:extLst>
              <a:ext uri="{FF2B5EF4-FFF2-40B4-BE49-F238E27FC236}">
                <a16:creationId xmlns:a16="http://schemas.microsoft.com/office/drawing/2014/main" id="{CA6479A0-1D60-A10B-9E08-61EBA9882D40}"/>
              </a:ext>
            </a:extLst>
          </p:cNvPr>
          <p:cNvSpPr/>
          <p:nvPr/>
        </p:nvSpPr>
        <p:spPr>
          <a:xfrm>
            <a:off x="1063706" y="4140155"/>
            <a:ext cx="450175" cy="450175"/>
          </a:xfrm>
          <a:prstGeom prst="rect">
            <a:avLst/>
          </a:prstGeom>
          <a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13" name="Forme libre 12">
            <a:extLst>
              <a:ext uri="{FF2B5EF4-FFF2-40B4-BE49-F238E27FC236}">
                <a16:creationId xmlns:a16="http://schemas.microsoft.com/office/drawing/2014/main" id="{80F7A27F-9384-1899-CBFA-2D25CB20E3E9}"/>
              </a:ext>
            </a:extLst>
          </p:cNvPr>
          <p:cNvSpPr/>
          <p:nvPr/>
        </p:nvSpPr>
        <p:spPr>
          <a:xfrm>
            <a:off x="1843198" y="3977160"/>
            <a:ext cx="1829532" cy="776165"/>
          </a:xfrm>
          <a:custGeom>
            <a:avLst/>
            <a:gdLst>
              <a:gd name="connsiteX0" fmla="*/ 0 w 1829532"/>
              <a:gd name="connsiteY0" fmla="*/ 0 h 776165"/>
              <a:gd name="connsiteX1" fmla="*/ 1829532 w 1829532"/>
              <a:gd name="connsiteY1" fmla="*/ 0 h 776165"/>
              <a:gd name="connsiteX2" fmla="*/ 1829532 w 1829532"/>
              <a:gd name="connsiteY2" fmla="*/ 776165 h 776165"/>
              <a:gd name="connsiteX3" fmla="*/ 0 w 1829532"/>
              <a:gd name="connsiteY3" fmla="*/ 776165 h 776165"/>
              <a:gd name="connsiteX4" fmla="*/ 0 w 1829532"/>
              <a:gd name="connsiteY4" fmla="*/ 0 h 776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9532" h="776165">
                <a:moveTo>
                  <a:pt x="0" y="0"/>
                </a:moveTo>
                <a:lnTo>
                  <a:pt x="1829532" y="0"/>
                </a:lnTo>
                <a:lnTo>
                  <a:pt x="1829532" y="776165"/>
                </a:lnTo>
                <a:lnTo>
                  <a:pt x="0" y="77616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l" defTabSz="4889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1100" b="1" i="0" kern="1200"/>
              <a:t>DDL (Data Definition Language)</a:t>
            </a:r>
            <a:r>
              <a:rPr lang="fr-FR" sz="1100" b="0" i="0" kern="1200"/>
              <a:t> : Définition de la structure de la base de données avec CREATE, ALTER, DROP, etc.</a:t>
            </a:r>
            <a:endParaRPr lang="en-US" sz="1100" kern="120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FE1BF612-01CB-6C3F-79B3-DBFAAA027AB7}"/>
              </a:ext>
            </a:extLst>
          </p:cNvPr>
          <p:cNvSpPr/>
          <p:nvPr/>
        </p:nvSpPr>
        <p:spPr>
          <a:xfrm>
            <a:off x="3991513" y="3977160"/>
            <a:ext cx="776165" cy="776165"/>
          </a:xfrm>
          <a:prstGeom prst="ellipse">
            <a:avLst/>
          </a:prstGeom>
        </p:spPr>
        <p:style>
          <a:lnRef idx="0">
            <a:schemeClr val="accent3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fr-FR"/>
          </a:p>
        </p:txBody>
      </p:sp>
      <p:sp>
        <p:nvSpPr>
          <p:cNvPr id="15" name="Rectangle 14" descr="Programmeur">
            <a:extLst>
              <a:ext uri="{FF2B5EF4-FFF2-40B4-BE49-F238E27FC236}">
                <a16:creationId xmlns:a16="http://schemas.microsoft.com/office/drawing/2014/main" id="{9DA47A9B-A1CE-1606-CF9C-FF3A741D6602}"/>
              </a:ext>
            </a:extLst>
          </p:cNvPr>
          <p:cNvSpPr/>
          <p:nvPr/>
        </p:nvSpPr>
        <p:spPr>
          <a:xfrm>
            <a:off x="4154507" y="4140155"/>
            <a:ext cx="450175" cy="450175"/>
          </a:xfrm>
          <a:prstGeom prst="rect">
            <a:avLst/>
          </a:prstGeom>
          <a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16" name="Forme libre 15">
            <a:extLst>
              <a:ext uri="{FF2B5EF4-FFF2-40B4-BE49-F238E27FC236}">
                <a16:creationId xmlns:a16="http://schemas.microsoft.com/office/drawing/2014/main" id="{DE992108-EB4C-B1A0-68EC-8F463FC4E180}"/>
              </a:ext>
            </a:extLst>
          </p:cNvPr>
          <p:cNvSpPr/>
          <p:nvPr/>
        </p:nvSpPr>
        <p:spPr>
          <a:xfrm>
            <a:off x="4933999" y="3977160"/>
            <a:ext cx="1829532" cy="776165"/>
          </a:xfrm>
          <a:custGeom>
            <a:avLst/>
            <a:gdLst>
              <a:gd name="connsiteX0" fmla="*/ 0 w 1829532"/>
              <a:gd name="connsiteY0" fmla="*/ 0 h 776165"/>
              <a:gd name="connsiteX1" fmla="*/ 1829532 w 1829532"/>
              <a:gd name="connsiteY1" fmla="*/ 0 h 776165"/>
              <a:gd name="connsiteX2" fmla="*/ 1829532 w 1829532"/>
              <a:gd name="connsiteY2" fmla="*/ 776165 h 776165"/>
              <a:gd name="connsiteX3" fmla="*/ 0 w 1829532"/>
              <a:gd name="connsiteY3" fmla="*/ 776165 h 776165"/>
              <a:gd name="connsiteX4" fmla="*/ 0 w 1829532"/>
              <a:gd name="connsiteY4" fmla="*/ 0 h 776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9532" h="776165">
                <a:moveTo>
                  <a:pt x="0" y="0"/>
                </a:moveTo>
                <a:lnTo>
                  <a:pt x="1829532" y="0"/>
                </a:lnTo>
                <a:lnTo>
                  <a:pt x="1829532" y="776165"/>
                </a:lnTo>
                <a:lnTo>
                  <a:pt x="0" y="77616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l" defTabSz="4889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1100" b="1" i="0" kern="1200"/>
              <a:t>DCL (Data Control Language)</a:t>
            </a:r>
            <a:r>
              <a:rPr lang="fr-FR" sz="1100" b="0" i="0" kern="1200"/>
              <a:t> : Gestion des autorisations avec GRANT et REVOKE.</a:t>
            </a:r>
            <a:endParaRPr lang="en-US" sz="1100" kern="1200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AA82C98E-6E11-B9E3-8DC1-E9B97F03B3CA}"/>
              </a:ext>
            </a:extLst>
          </p:cNvPr>
          <p:cNvSpPr/>
          <p:nvPr/>
        </p:nvSpPr>
        <p:spPr>
          <a:xfrm>
            <a:off x="900711" y="5390389"/>
            <a:ext cx="776165" cy="776165"/>
          </a:xfrm>
          <a:prstGeom prst="ellipse">
            <a:avLst/>
          </a:prstGeom>
        </p:spPr>
        <p:style>
          <a:lnRef idx="0">
            <a:schemeClr val="accent3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fr-FR"/>
          </a:p>
        </p:txBody>
      </p:sp>
      <p:sp>
        <p:nvSpPr>
          <p:cNvPr id="18" name="Rectangle 17" descr="Web Design">
            <a:extLst>
              <a:ext uri="{FF2B5EF4-FFF2-40B4-BE49-F238E27FC236}">
                <a16:creationId xmlns:a16="http://schemas.microsoft.com/office/drawing/2014/main" id="{FD4631AD-05D7-7886-2863-ECBDB427CC53}"/>
              </a:ext>
            </a:extLst>
          </p:cNvPr>
          <p:cNvSpPr/>
          <p:nvPr/>
        </p:nvSpPr>
        <p:spPr>
          <a:xfrm>
            <a:off x="1063706" y="5553383"/>
            <a:ext cx="450175" cy="450175"/>
          </a:xfrm>
          <a:prstGeom prst="rect">
            <a:avLst/>
          </a:prstGeom>
          <a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19" name="Forme libre 18">
            <a:extLst>
              <a:ext uri="{FF2B5EF4-FFF2-40B4-BE49-F238E27FC236}">
                <a16:creationId xmlns:a16="http://schemas.microsoft.com/office/drawing/2014/main" id="{3EAC9669-1BC5-5577-EC4F-AF3E64E6AE4C}"/>
              </a:ext>
            </a:extLst>
          </p:cNvPr>
          <p:cNvSpPr/>
          <p:nvPr/>
        </p:nvSpPr>
        <p:spPr>
          <a:xfrm>
            <a:off x="1843198" y="5390389"/>
            <a:ext cx="1829532" cy="776165"/>
          </a:xfrm>
          <a:custGeom>
            <a:avLst/>
            <a:gdLst>
              <a:gd name="connsiteX0" fmla="*/ 0 w 1829532"/>
              <a:gd name="connsiteY0" fmla="*/ 0 h 776165"/>
              <a:gd name="connsiteX1" fmla="*/ 1829532 w 1829532"/>
              <a:gd name="connsiteY1" fmla="*/ 0 h 776165"/>
              <a:gd name="connsiteX2" fmla="*/ 1829532 w 1829532"/>
              <a:gd name="connsiteY2" fmla="*/ 776165 h 776165"/>
              <a:gd name="connsiteX3" fmla="*/ 0 w 1829532"/>
              <a:gd name="connsiteY3" fmla="*/ 776165 h 776165"/>
              <a:gd name="connsiteX4" fmla="*/ 0 w 1829532"/>
              <a:gd name="connsiteY4" fmla="*/ 0 h 776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9532" h="776165">
                <a:moveTo>
                  <a:pt x="0" y="0"/>
                </a:moveTo>
                <a:lnTo>
                  <a:pt x="1829532" y="0"/>
                </a:lnTo>
                <a:lnTo>
                  <a:pt x="1829532" y="776165"/>
                </a:lnTo>
                <a:lnTo>
                  <a:pt x="0" y="77616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l" defTabSz="4889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1100" b="1" i="0" kern="1200"/>
              <a:t>DML (Data Manipulation Language)</a:t>
            </a:r>
            <a:r>
              <a:rPr lang="fr-FR" sz="1100" b="0" i="0" kern="1200"/>
              <a:t> : Modification des données avec INSERT, UPDATE, DELETE.</a:t>
            </a:r>
            <a:endParaRPr lang="en-US" sz="1100" kern="1200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D21266EC-BDA8-6C12-8E74-12703FF6627A}"/>
              </a:ext>
            </a:extLst>
          </p:cNvPr>
          <p:cNvSpPr/>
          <p:nvPr/>
        </p:nvSpPr>
        <p:spPr>
          <a:xfrm>
            <a:off x="3991513" y="5390389"/>
            <a:ext cx="776165" cy="776165"/>
          </a:xfrm>
          <a:prstGeom prst="ellipse">
            <a:avLst/>
          </a:prstGeom>
        </p:spPr>
        <p:style>
          <a:lnRef idx="0">
            <a:schemeClr val="accent3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fr-FR"/>
          </a:p>
        </p:txBody>
      </p:sp>
      <p:sp>
        <p:nvSpPr>
          <p:cNvPr id="21" name="Rectangle 20" descr="Bitcoin">
            <a:extLst>
              <a:ext uri="{FF2B5EF4-FFF2-40B4-BE49-F238E27FC236}">
                <a16:creationId xmlns:a16="http://schemas.microsoft.com/office/drawing/2014/main" id="{EDC3EBE7-10E6-511E-593D-BB01B3BB55A2}"/>
              </a:ext>
            </a:extLst>
          </p:cNvPr>
          <p:cNvSpPr/>
          <p:nvPr/>
        </p:nvSpPr>
        <p:spPr>
          <a:xfrm>
            <a:off x="4154507" y="5553383"/>
            <a:ext cx="450175" cy="450175"/>
          </a:xfrm>
          <a:prstGeom prst="rect">
            <a:avLst/>
          </a:prstGeom>
          <a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22" name="Forme libre 21">
            <a:extLst>
              <a:ext uri="{FF2B5EF4-FFF2-40B4-BE49-F238E27FC236}">
                <a16:creationId xmlns:a16="http://schemas.microsoft.com/office/drawing/2014/main" id="{C7362542-B7EF-92AE-964E-C883D5C91922}"/>
              </a:ext>
            </a:extLst>
          </p:cNvPr>
          <p:cNvSpPr/>
          <p:nvPr/>
        </p:nvSpPr>
        <p:spPr>
          <a:xfrm>
            <a:off x="4933999" y="5390389"/>
            <a:ext cx="1829532" cy="776165"/>
          </a:xfrm>
          <a:custGeom>
            <a:avLst/>
            <a:gdLst>
              <a:gd name="connsiteX0" fmla="*/ 0 w 1829532"/>
              <a:gd name="connsiteY0" fmla="*/ 0 h 776165"/>
              <a:gd name="connsiteX1" fmla="*/ 1829532 w 1829532"/>
              <a:gd name="connsiteY1" fmla="*/ 0 h 776165"/>
              <a:gd name="connsiteX2" fmla="*/ 1829532 w 1829532"/>
              <a:gd name="connsiteY2" fmla="*/ 776165 h 776165"/>
              <a:gd name="connsiteX3" fmla="*/ 0 w 1829532"/>
              <a:gd name="connsiteY3" fmla="*/ 776165 h 776165"/>
              <a:gd name="connsiteX4" fmla="*/ 0 w 1829532"/>
              <a:gd name="connsiteY4" fmla="*/ 0 h 776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9532" h="776165">
                <a:moveTo>
                  <a:pt x="0" y="0"/>
                </a:moveTo>
                <a:lnTo>
                  <a:pt x="1829532" y="0"/>
                </a:lnTo>
                <a:lnTo>
                  <a:pt x="1829532" y="776165"/>
                </a:lnTo>
                <a:lnTo>
                  <a:pt x="0" y="77616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l" defTabSz="4889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1100" b="1" i="0" kern="1200"/>
              <a:t>TCL (Transaction Control Language)</a:t>
            </a:r>
            <a:r>
              <a:rPr lang="fr-FR" sz="1100" b="0" i="0" kern="1200"/>
              <a:t> : Gestion des transactions avec COMMIT, ROLLBACK, SAVEPOINT, etc.</a:t>
            </a:r>
            <a:endParaRPr lang="en-US" sz="1100" kern="1200"/>
          </a:p>
        </p:txBody>
      </p:sp>
    </p:spTree>
    <p:extLst>
      <p:ext uri="{BB962C8B-B14F-4D97-AF65-F5344CB8AC3E}">
        <p14:creationId xmlns:p14="http://schemas.microsoft.com/office/powerpoint/2010/main" val="273031464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 animBg="1"/>
      <p:bldP spid="10" grpId="0"/>
      <p:bldP spid="11" grpId="0" animBg="1"/>
      <p:bldP spid="12" grpId="0" animBg="1"/>
      <p:bldP spid="13" grpId="0"/>
      <p:bldP spid="14" grpId="0" animBg="1"/>
      <p:bldP spid="15" grpId="0" animBg="1"/>
      <p:bldP spid="16" grpId="0"/>
      <p:bldP spid="17" grpId="0" animBg="1"/>
      <p:bldP spid="18" grpId="0" animBg="1"/>
      <p:bldP spid="19" grpId="0"/>
      <p:bldP spid="20" grpId="0" animBg="1"/>
      <p:bldP spid="21" grpId="0" animBg="1"/>
      <p:bldP spid="2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RUD: Definition, Operations, Benefits How it Works and More">
            <a:extLst>
              <a:ext uri="{FF2B5EF4-FFF2-40B4-BE49-F238E27FC236}">
                <a16:creationId xmlns:a16="http://schemas.microsoft.com/office/drawing/2014/main" id="{9A761AC9-C7BA-99BF-C21B-BCCD95694F9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551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B70CDD7B-31D0-31D4-6DF5-ABE116F532D3}"/>
              </a:ext>
            </a:extLst>
          </p:cNvPr>
          <p:cNvSpPr txBox="1"/>
          <p:nvPr/>
        </p:nvSpPr>
        <p:spPr>
          <a:xfrm>
            <a:off x="0" y="6551802"/>
            <a:ext cx="9404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Source: https://</a:t>
            </a:r>
            <a:r>
              <a:rPr lang="fr-FR" dirty="0" err="1"/>
              <a:t>www.atatus.com</a:t>
            </a:r>
            <a:r>
              <a:rPr lang="fr-FR" dirty="0"/>
              <a:t>/</a:t>
            </a:r>
            <a:r>
              <a:rPr lang="fr-FR" dirty="0" err="1"/>
              <a:t>glossary</a:t>
            </a:r>
            <a:r>
              <a:rPr lang="fr-FR" dirty="0"/>
              <a:t>/</a:t>
            </a:r>
            <a:r>
              <a:rPr lang="fr-FR" dirty="0" err="1"/>
              <a:t>crud</a:t>
            </a:r>
            <a:r>
              <a:rPr lang="fr-FR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411354746"/>
      </p:ext>
    </p:extLst>
  </p:cSld>
  <p:clrMapOvr>
    <a:masterClrMapping/>
  </p:clrMapOvr>
  <p:transition spd="slow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264DAE3-3753-5277-F1C3-045E31A7C1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5F2C581-8B6C-CB33-D851-7CACC2591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fr-FR" sz="5400"/>
              <a:t>Quiz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D3A761E-E8E2-B2C7-F92C-BB22B5512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fr-FR" sz="2400" dirty="0"/>
              <a:t>Question 1: </a:t>
            </a:r>
            <a:r>
              <a:rPr lang="fr-FR" sz="2400" b="0" i="0" dirty="0">
                <a:effectLst/>
                <a:latin typeface="Söhne"/>
              </a:rPr>
              <a:t>Quelle est la fonction d'une clé primaire dans une base de données relationnelle?</a:t>
            </a:r>
          </a:p>
          <a:p>
            <a:pPr marL="0" indent="0">
              <a:buNone/>
            </a:pPr>
            <a:endParaRPr lang="fr-FR" sz="2400" b="0" i="0" dirty="0">
              <a:effectLst/>
              <a:latin typeface="Söhne"/>
            </a:endParaRPr>
          </a:p>
          <a:p>
            <a:pPr marL="342900" indent="-342900">
              <a:buFont typeface="+mj-lt"/>
              <a:buAutoNum type="alphaUcPeriod"/>
            </a:pPr>
            <a:r>
              <a:rPr lang="fr-FR" sz="2400" b="0" i="0" dirty="0">
                <a:effectLst/>
                <a:latin typeface="Söhne"/>
              </a:rPr>
              <a:t>Relier deux tables ensemble.</a:t>
            </a:r>
          </a:p>
          <a:p>
            <a:pPr marL="342900" indent="-342900">
              <a:buFont typeface="+mj-lt"/>
              <a:buAutoNum type="alphaUcPeriod"/>
            </a:pPr>
            <a:endParaRPr lang="fr-FR" sz="2400" b="0" i="0" dirty="0">
              <a:effectLst/>
              <a:latin typeface="Söhne"/>
            </a:endParaRPr>
          </a:p>
          <a:p>
            <a:pPr>
              <a:buFont typeface="+mj-lt"/>
              <a:buAutoNum type="alphaUcPeriod"/>
            </a:pPr>
            <a:r>
              <a:rPr lang="fr-FR" sz="2400" b="0" i="0" dirty="0">
                <a:effectLst/>
                <a:latin typeface="Söhne"/>
              </a:rPr>
              <a:t>Identifier de manière unique chaque enregistrement dans une table.</a:t>
            </a:r>
          </a:p>
          <a:p>
            <a:pPr>
              <a:buFont typeface="+mj-lt"/>
              <a:buAutoNum type="alphaUcPeriod"/>
            </a:pPr>
            <a:endParaRPr lang="fr-FR" sz="2400" b="0" i="0" dirty="0">
              <a:effectLst/>
              <a:latin typeface="Söhne"/>
            </a:endParaRPr>
          </a:p>
          <a:p>
            <a:pPr>
              <a:buFont typeface="+mj-lt"/>
              <a:buAutoNum type="alphaUcPeriod"/>
            </a:pPr>
            <a:r>
              <a:rPr lang="fr-FR" sz="2400" b="0" i="0" dirty="0">
                <a:effectLst/>
                <a:latin typeface="Söhne"/>
              </a:rPr>
              <a:t>Accélérer les opérations de recherche et de tri dans une base de données.</a:t>
            </a:r>
          </a:p>
          <a:p>
            <a:pPr marL="0" indent="0">
              <a:buNone/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236404687"/>
      </p:ext>
    </p:extLst>
  </p:cSld>
  <p:clrMapOvr>
    <a:masterClrMapping/>
  </p:clrMapOvr>
  <p:transition spd="slow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1197669-814F-3206-3F69-25B280ACCD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414E91B-A760-AAC1-6289-C3D8F4B06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fr-FR" sz="5400" dirty="0"/>
              <a:t>Quiz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F6B487-2E1B-E3C6-D2A8-C0E593D5B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fr-FR" sz="2400" dirty="0"/>
              <a:t>Question 2: </a:t>
            </a:r>
            <a:r>
              <a:rPr lang="fr-FR" sz="2400" b="0" i="0" dirty="0">
                <a:effectLst/>
                <a:latin typeface="Söhne"/>
              </a:rPr>
              <a:t>À quoi sert une clé étrangère dans une base de données relationnelle?</a:t>
            </a:r>
          </a:p>
          <a:p>
            <a:pPr marL="0" indent="0">
              <a:buNone/>
            </a:pPr>
            <a:endParaRPr lang="fr-FR" sz="2400" b="0" i="0" dirty="0">
              <a:effectLst/>
              <a:latin typeface="Söhne"/>
            </a:endParaRPr>
          </a:p>
          <a:p>
            <a:pPr marL="342900" indent="-342900">
              <a:buFont typeface="+mj-lt"/>
              <a:buAutoNum type="alphaUcPeriod"/>
            </a:pPr>
            <a:r>
              <a:rPr lang="fr-FR" sz="2400" b="0" i="0" dirty="0">
                <a:effectLst/>
                <a:latin typeface="Söhne"/>
              </a:rPr>
              <a:t>À créer des index pour accélérer les requêtes.</a:t>
            </a:r>
          </a:p>
          <a:p>
            <a:pPr marL="342900" indent="-342900">
              <a:buFont typeface="+mj-lt"/>
              <a:buAutoNum type="alphaUcPeriod"/>
            </a:pPr>
            <a:endParaRPr lang="fr-FR" sz="2400" b="0" i="0" dirty="0">
              <a:effectLst/>
              <a:latin typeface="Söhne"/>
            </a:endParaRPr>
          </a:p>
          <a:p>
            <a:pPr>
              <a:buFont typeface="+mj-lt"/>
              <a:buAutoNum type="alphaUcPeriod"/>
            </a:pPr>
            <a:r>
              <a:rPr lang="fr-FR" sz="2400" b="0" i="0" dirty="0">
                <a:effectLst/>
                <a:latin typeface="Söhne"/>
              </a:rPr>
              <a:t>À lier deux tables sur la base d'une colonne commune.</a:t>
            </a:r>
          </a:p>
          <a:p>
            <a:pPr>
              <a:buFont typeface="+mj-lt"/>
              <a:buAutoNum type="alphaUcPeriod"/>
            </a:pPr>
            <a:endParaRPr lang="fr-FR" sz="2400" b="0" i="0" dirty="0">
              <a:effectLst/>
              <a:latin typeface="Söhne"/>
            </a:endParaRPr>
          </a:p>
          <a:p>
            <a:pPr>
              <a:buFont typeface="+mj-lt"/>
              <a:buAutoNum type="alphaUcPeriod"/>
            </a:pPr>
            <a:r>
              <a:rPr lang="fr-FR" sz="2400" b="0" i="0" dirty="0">
                <a:effectLst/>
                <a:latin typeface="Söhne"/>
              </a:rPr>
              <a:t>À stocker des informations cryptées pour la sécurité.</a:t>
            </a:r>
          </a:p>
          <a:p>
            <a:pPr marL="0" indent="0">
              <a:buNone/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4277764869"/>
      </p:ext>
    </p:extLst>
  </p:cSld>
  <p:clrMapOvr>
    <a:masterClrMapping/>
  </p:clrMapOvr>
  <p:transition spd="slow"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84FC790-3BDE-AD62-4102-232728E66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000" b="0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Bien </a:t>
            </a:r>
            <a:r>
              <a:rPr lang="en-US" sz="5000" b="0" i="0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démarrer</a:t>
            </a:r>
            <a:r>
              <a:rPr lang="en-US" sz="5000" b="0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avec MySQL</a:t>
            </a:r>
            <a:br>
              <a:rPr lang="en-US" sz="5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5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7" name="Group 10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Courir">
            <a:extLst>
              <a:ext uri="{FF2B5EF4-FFF2-40B4-BE49-F238E27FC236}">
                <a16:creationId xmlns:a16="http://schemas.microsoft.com/office/drawing/2014/main" id="{DDEE4CDC-692E-BD86-045E-BC8A2649B4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57597" y="666728"/>
            <a:ext cx="5465791" cy="546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531696"/>
      </p:ext>
    </p:extLst>
  </p:cSld>
  <p:clrMapOvr>
    <a:masterClrMapping/>
  </p:clrMapOvr>
  <p:transition spd="slow"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FAF11F6-CAA4-126A-FA1B-8363149B5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 b="0" i="0" kern="1200" dirty="0">
                <a:effectLst/>
                <a:latin typeface="+mj-lt"/>
                <a:ea typeface="+mj-ea"/>
                <a:cs typeface="+mj-cs"/>
              </a:rPr>
              <a:t>Bien </a:t>
            </a:r>
            <a:r>
              <a:rPr lang="en-US" sz="4800" b="0" i="0" kern="1200" dirty="0" err="1">
                <a:effectLst/>
                <a:latin typeface="+mj-lt"/>
                <a:ea typeface="+mj-ea"/>
                <a:cs typeface="+mj-cs"/>
              </a:rPr>
              <a:t>démarrer</a:t>
            </a:r>
            <a:r>
              <a:rPr lang="en-US" sz="4800" b="0" i="0" kern="1200" dirty="0">
                <a:effectLst/>
                <a:latin typeface="+mj-lt"/>
                <a:ea typeface="+mj-ea"/>
                <a:cs typeface="+mj-cs"/>
              </a:rPr>
              <a:t> avec MySQL</a:t>
            </a:r>
            <a:endParaRPr lang="fr-FR" sz="48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D207B2-8477-9FF2-89C4-752E5EBE6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5835887" cy="3639450"/>
          </a:xfrm>
        </p:spPr>
        <p:txBody>
          <a:bodyPr anchor="ctr">
            <a:normAutofit/>
          </a:bodyPr>
          <a:lstStyle/>
          <a:p>
            <a:r>
              <a:rPr lang="fr-FR" sz="2000" dirty="0"/>
              <a:t>Etape 1: Installer MySQL Community Server disponible </a:t>
            </a:r>
          </a:p>
          <a:p>
            <a:pPr marL="0" indent="0">
              <a:buNone/>
            </a:pPr>
            <a:r>
              <a:rPr lang="fr-FR" sz="2000" dirty="0"/>
              <a:t> </a:t>
            </a:r>
            <a:r>
              <a:rPr lang="fr-FR" sz="2000" dirty="0">
                <a:hlinkClick r:id="rId2"/>
              </a:rPr>
              <a:t>https://dev.mysql.com/downloads/mysql/</a:t>
            </a:r>
            <a:endParaRPr lang="fr-FR" sz="2000" dirty="0"/>
          </a:p>
          <a:p>
            <a:pPr marL="0" indent="0">
              <a:buNone/>
            </a:pPr>
            <a:endParaRPr lang="fr-FR" sz="2000" dirty="0"/>
          </a:p>
          <a:p>
            <a:r>
              <a:rPr lang="fr-FR" sz="2000" dirty="0"/>
              <a:t>Etape 2: Installer </a:t>
            </a:r>
            <a:r>
              <a:rPr lang="fr-FR" sz="2000" b="0" i="0" dirty="0">
                <a:effectLst/>
                <a:latin typeface="Söhne"/>
              </a:rPr>
              <a:t>MySQL Workbench</a:t>
            </a:r>
          </a:p>
          <a:p>
            <a:pPr marL="0" indent="0">
              <a:buNone/>
            </a:pPr>
            <a:endParaRPr lang="fr-FR" sz="2000" b="0" i="0" dirty="0">
              <a:effectLst/>
              <a:latin typeface="Söhne"/>
            </a:endParaRPr>
          </a:p>
          <a:p>
            <a:pPr marL="0" indent="0">
              <a:buNone/>
            </a:pPr>
            <a:r>
              <a:rPr lang="fr-FR" sz="2000" dirty="0">
                <a:hlinkClick r:id="rId3"/>
              </a:rPr>
              <a:t>https://dev.mysql.com/downloads/workbench/</a:t>
            </a:r>
            <a:endParaRPr lang="fr-FR" sz="2000" dirty="0"/>
          </a:p>
          <a:p>
            <a:pPr marL="0" indent="0">
              <a:buNone/>
            </a:pPr>
            <a:endParaRPr lang="fr-FR" sz="2000" dirty="0"/>
          </a:p>
        </p:txBody>
      </p:sp>
      <p:pic>
        <p:nvPicPr>
          <p:cNvPr id="18" name="Graphic 6" descr="Ordinateur portable sécurisé">
            <a:extLst>
              <a:ext uri="{FF2B5EF4-FFF2-40B4-BE49-F238E27FC236}">
                <a16:creationId xmlns:a16="http://schemas.microsoft.com/office/drawing/2014/main" id="{0DE22AC7-0014-E411-00CB-DC88DFAA9B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29548" y="2484255"/>
            <a:ext cx="3714244" cy="371424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145957"/>
      </p:ext>
    </p:extLst>
  </p:cSld>
  <p:clrMapOvr>
    <a:masterClrMapping/>
  </p:clrMapOvr>
  <p:transition spd="slow">
    <p:wip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F0BE4D-DDA5-3764-0C04-34ACA4B44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62CFA6-CAB5-D251-D252-7582D6D5D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83517"/>
            <a:ext cx="10637939" cy="4868280"/>
          </a:xfrm>
        </p:spPr>
        <p:txBody>
          <a:bodyPr/>
          <a:lstStyle/>
          <a:p>
            <a:r>
              <a:rPr lang="fr-FR" b="0" i="0" dirty="0">
                <a:solidFill>
                  <a:srgbClr val="374151"/>
                </a:solidFill>
                <a:effectLst/>
                <a:latin typeface="Söhne"/>
              </a:rPr>
              <a:t>Créez les tables </a:t>
            </a:r>
            <a:r>
              <a:rPr lang="fr-FR" b="0" i="0" dirty="0" err="1">
                <a:solidFill>
                  <a:srgbClr val="374151"/>
                </a:solidFill>
                <a:effectLst/>
                <a:latin typeface="Söhne"/>
              </a:rPr>
              <a:t>Employes</a:t>
            </a:r>
            <a:r>
              <a:rPr lang="fr-FR" b="0" i="0" dirty="0">
                <a:solidFill>
                  <a:srgbClr val="374151"/>
                </a:solidFill>
                <a:effectLst/>
                <a:latin typeface="Söhne"/>
              </a:rPr>
              <a:t> et Fournisseurs, et ajoutez des données dans chacune d'elles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59F32E2-2A0B-B338-6518-3CC91A9C5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275" y="2298583"/>
            <a:ext cx="9227889" cy="4462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429962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F0AED851-54B9-4765-92D2-F0BE443BE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1D12CB4-1CC1-A80B-73C3-651D5E3A6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1856" y="2944090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b="0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Pourquoi SQL en 2024?</a:t>
            </a:r>
            <a:br>
              <a:rPr lang="en-US" sz="5400" b="0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5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824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Base de données">
            <a:extLst>
              <a:ext uri="{FF2B5EF4-FFF2-40B4-BE49-F238E27FC236}">
                <a16:creationId xmlns:a16="http://schemas.microsoft.com/office/drawing/2014/main" id="{FF9316E5-FDA6-04D1-BFF9-C79FAD8E21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8612" y="666728"/>
            <a:ext cx="5465791" cy="5465791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6048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31860176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145FAB-B1AE-56D2-860D-2DD36998F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Pourquoi SQL en 2024?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96FC90A4-C797-F108-6772-64F51F5F39F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271" y="1423447"/>
            <a:ext cx="8898902" cy="5069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4772916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095C1F4-AE7F-44E4-8693-40D3D6831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34DDD3-F723-4DD3-8ABE-EC0B2AC87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22324" y="-15978"/>
            <a:ext cx="7147352" cy="5876916"/>
            <a:chOff x="329184" y="-99107"/>
            <a:chExt cx="524256" cy="5876916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7C8EA93-3210-4C62-99E9-153C275E3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EB7D2A2-F448-44D4-938C-DC84CBCB3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-99107"/>
              <a:ext cx="524256" cy="5631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1055718"/>
            <a:ext cx="10999072" cy="33583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55F6162-B409-3FF0-54FA-C85EFAD11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584683"/>
            <a:ext cx="9144000" cy="25518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600" b="0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Qu’est-ce qu’une base de données ? </a:t>
            </a:r>
            <a:br>
              <a:rPr lang="en-US" sz="5600" b="0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5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17079889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8B14C86-3019-4CE6-D1FA-201DB05EA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FR" dirty="0"/>
              <a:t>Qu’est-ce qu’une base de données</a:t>
            </a:r>
          </a:p>
        </p:txBody>
      </p:sp>
      <p:sp>
        <p:nvSpPr>
          <p:cNvPr id="7" name="Forme libre 6">
            <a:extLst>
              <a:ext uri="{FF2B5EF4-FFF2-40B4-BE49-F238E27FC236}">
                <a16:creationId xmlns:a16="http://schemas.microsoft.com/office/drawing/2014/main" id="{86A711F9-4EB2-6E69-8494-CF3DA1E45C5D}"/>
              </a:ext>
            </a:extLst>
          </p:cNvPr>
          <p:cNvSpPr/>
          <p:nvPr/>
        </p:nvSpPr>
        <p:spPr>
          <a:xfrm>
            <a:off x="838200" y="2107919"/>
            <a:ext cx="10515600" cy="1285199"/>
          </a:xfrm>
          <a:custGeom>
            <a:avLst/>
            <a:gdLst>
              <a:gd name="connsiteX0" fmla="*/ 0 w 10515600"/>
              <a:gd name="connsiteY0" fmla="*/ 0 h 1285199"/>
              <a:gd name="connsiteX1" fmla="*/ 10515600 w 10515600"/>
              <a:gd name="connsiteY1" fmla="*/ 0 h 1285199"/>
              <a:gd name="connsiteX2" fmla="*/ 10515600 w 10515600"/>
              <a:gd name="connsiteY2" fmla="*/ 1285199 h 1285199"/>
              <a:gd name="connsiteX3" fmla="*/ 0 w 10515600"/>
              <a:gd name="connsiteY3" fmla="*/ 1285199 h 1285199"/>
              <a:gd name="connsiteX4" fmla="*/ 0 w 10515600"/>
              <a:gd name="connsiteY4" fmla="*/ 0 h 1285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15600" h="1285199">
                <a:moveTo>
                  <a:pt x="0" y="0"/>
                </a:moveTo>
                <a:lnTo>
                  <a:pt x="10515600" y="0"/>
                </a:lnTo>
                <a:lnTo>
                  <a:pt x="10515600" y="1285199"/>
                </a:lnTo>
                <a:lnTo>
                  <a:pt x="0" y="1285199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rgbClr r="0" g="0" b="0"/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16127" tIns="354076" rIns="816127" bIns="120904" numCol="1" spcCol="1270" anchor="t" anchorCtr="0">
            <a:noAutofit/>
          </a:bodyPr>
          <a:lstStyle/>
          <a:p>
            <a:pPr marL="171450" lvl="1" indent="-171450" algn="l" defTabSz="7556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fr-FR" sz="1700" kern="1200" dirty="0"/>
              <a:t>Collections d’informations qui sont reliées.</a:t>
            </a:r>
            <a:endParaRPr lang="en-US" sz="1700" kern="1200" dirty="0"/>
          </a:p>
          <a:p>
            <a:pPr marL="171450" lvl="1" indent="-171450" algn="l" defTabSz="7556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en-US" sz="1700" kern="1200"/>
          </a:p>
          <a:p>
            <a:pPr marL="171450" lvl="1" indent="-171450" algn="l" defTabSz="7556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fr-FR" sz="1700" kern="1200"/>
              <a:t>Système organisé pour stocker, gérer et récupérer des informations.</a:t>
            </a:r>
            <a:endParaRPr lang="en-US" sz="1700" kern="1200"/>
          </a:p>
        </p:txBody>
      </p:sp>
      <p:sp>
        <p:nvSpPr>
          <p:cNvPr id="8" name="Forme libre 7">
            <a:extLst>
              <a:ext uri="{FF2B5EF4-FFF2-40B4-BE49-F238E27FC236}">
                <a16:creationId xmlns:a16="http://schemas.microsoft.com/office/drawing/2014/main" id="{1E07693D-3458-484E-64BC-AFF2B110B6E1}"/>
              </a:ext>
            </a:extLst>
          </p:cNvPr>
          <p:cNvSpPr/>
          <p:nvPr/>
        </p:nvSpPr>
        <p:spPr>
          <a:xfrm>
            <a:off x="1363980" y="1856999"/>
            <a:ext cx="7360920" cy="501840"/>
          </a:xfrm>
          <a:custGeom>
            <a:avLst/>
            <a:gdLst>
              <a:gd name="connsiteX0" fmla="*/ 0 w 7360920"/>
              <a:gd name="connsiteY0" fmla="*/ 83642 h 501840"/>
              <a:gd name="connsiteX1" fmla="*/ 83642 w 7360920"/>
              <a:gd name="connsiteY1" fmla="*/ 0 h 501840"/>
              <a:gd name="connsiteX2" fmla="*/ 7277278 w 7360920"/>
              <a:gd name="connsiteY2" fmla="*/ 0 h 501840"/>
              <a:gd name="connsiteX3" fmla="*/ 7360920 w 7360920"/>
              <a:gd name="connsiteY3" fmla="*/ 83642 h 501840"/>
              <a:gd name="connsiteX4" fmla="*/ 7360920 w 7360920"/>
              <a:gd name="connsiteY4" fmla="*/ 418198 h 501840"/>
              <a:gd name="connsiteX5" fmla="*/ 7277278 w 7360920"/>
              <a:gd name="connsiteY5" fmla="*/ 501840 h 501840"/>
              <a:gd name="connsiteX6" fmla="*/ 83642 w 7360920"/>
              <a:gd name="connsiteY6" fmla="*/ 501840 h 501840"/>
              <a:gd name="connsiteX7" fmla="*/ 0 w 7360920"/>
              <a:gd name="connsiteY7" fmla="*/ 418198 h 501840"/>
              <a:gd name="connsiteX8" fmla="*/ 0 w 7360920"/>
              <a:gd name="connsiteY8" fmla="*/ 83642 h 501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360920" h="501840">
                <a:moveTo>
                  <a:pt x="0" y="83642"/>
                </a:moveTo>
                <a:cubicBezTo>
                  <a:pt x="0" y="37448"/>
                  <a:pt x="37448" y="0"/>
                  <a:pt x="83642" y="0"/>
                </a:cubicBezTo>
                <a:lnTo>
                  <a:pt x="7277278" y="0"/>
                </a:lnTo>
                <a:cubicBezTo>
                  <a:pt x="7323472" y="0"/>
                  <a:pt x="7360920" y="37448"/>
                  <a:pt x="7360920" y="83642"/>
                </a:cubicBezTo>
                <a:lnTo>
                  <a:pt x="7360920" y="418198"/>
                </a:lnTo>
                <a:cubicBezTo>
                  <a:pt x="7360920" y="464392"/>
                  <a:pt x="7323472" y="501840"/>
                  <a:pt x="7277278" y="501840"/>
                </a:cubicBezTo>
                <a:lnTo>
                  <a:pt x="83642" y="501840"/>
                </a:lnTo>
                <a:cubicBezTo>
                  <a:pt x="37448" y="501840"/>
                  <a:pt x="0" y="464392"/>
                  <a:pt x="0" y="418198"/>
                </a:cubicBezTo>
                <a:lnTo>
                  <a:pt x="0" y="83642"/>
                </a:lnTo>
                <a:close/>
              </a:path>
            </a:pathLst>
          </a:custGeom>
          <a:solidFill>
            <a:schemeClr val="tx2">
              <a:lumMod val="50000"/>
              <a:lumOff val="50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02723" tIns="24498" rIns="302723" bIns="24498" numCol="1" spcCol="1270" anchor="ctr" anchorCtr="0">
            <a:noAutofit/>
          </a:bodyPr>
          <a:lstStyle/>
          <a:p>
            <a:pPr marL="0" lvl="0" indent="0" algn="l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1700" kern="1200"/>
              <a:t>Base de données</a:t>
            </a:r>
            <a:endParaRPr lang="en-US" sz="1700" kern="1200"/>
          </a:p>
        </p:txBody>
      </p:sp>
      <p:sp>
        <p:nvSpPr>
          <p:cNvPr id="9" name="Forme libre 8">
            <a:extLst>
              <a:ext uri="{FF2B5EF4-FFF2-40B4-BE49-F238E27FC236}">
                <a16:creationId xmlns:a16="http://schemas.microsoft.com/office/drawing/2014/main" id="{4CE7DEB2-C185-B325-1EFB-A816105BBA71}"/>
              </a:ext>
            </a:extLst>
          </p:cNvPr>
          <p:cNvSpPr/>
          <p:nvPr/>
        </p:nvSpPr>
        <p:spPr>
          <a:xfrm>
            <a:off x="838200" y="3735839"/>
            <a:ext cx="10515600" cy="2409749"/>
          </a:xfrm>
          <a:custGeom>
            <a:avLst/>
            <a:gdLst>
              <a:gd name="connsiteX0" fmla="*/ 0 w 10515600"/>
              <a:gd name="connsiteY0" fmla="*/ 0 h 2409749"/>
              <a:gd name="connsiteX1" fmla="*/ 10515600 w 10515600"/>
              <a:gd name="connsiteY1" fmla="*/ 0 h 2409749"/>
              <a:gd name="connsiteX2" fmla="*/ 10515600 w 10515600"/>
              <a:gd name="connsiteY2" fmla="*/ 2409749 h 2409749"/>
              <a:gd name="connsiteX3" fmla="*/ 0 w 10515600"/>
              <a:gd name="connsiteY3" fmla="*/ 2409749 h 2409749"/>
              <a:gd name="connsiteX4" fmla="*/ 0 w 10515600"/>
              <a:gd name="connsiteY4" fmla="*/ 0 h 2409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15600" h="2409749">
                <a:moveTo>
                  <a:pt x="0" y="0"/>
                </a:moveTo>
                <a:lnTo>
                  <a:pt x="10515600" y="0"/>
                </a:lnTo>
                <a:lnTo>
                  <a:pt x="10515600" y="2409749"/>
                </a:lnTo>
                <a:lnTo>
                  <a:pt x="0" y="2409749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rgbClr r="0" g="0" b="0"/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16127" tIns="354076" rIns="816127" bIns="120904" numCol="1" spcCol="1270" anchor="t" anchorCtr="0">
            <a:noAutofit/>
          </a:bodyPr>
          <a:lstStyle/>
          <a:p>
            <a:pPr marL="171450" lvl="1" indent="-171450" algn="l" defTabSz="7556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fr-FR" sz="1700" kern="1200"/>
              <a:t>Liste de courses</a:t>
            </a:r>
            <a:endParaRPr lang="en-US" sz="1700" kern="1200"/>
          </a:p>
          <a:p>
            <a:pPr marL="171450" lvl="1" indent="-171450" algn="l" defTabSz="7556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en-US" sz="1700" kern="1200"/>
          </a:p>
          <a:p>
            <a:pPr marL="171450" lvl="1" indent="-171450" algn="l" defTabSz="7556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fr-FR" sz="1700" kern="1200"/>
              <a:t>Base de données des clients d’une entreprise</a:t>
            </a:r>
            <a:endParaRPr lang="en-US" sz="1700" kern="1200"/>
          </a:p>
          <a:p>
            <a:pPr marL="171450" lvl="1" indent="-171450" algn="l" defTabSz="7556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en-US" sz="1700" kern="1200"/>
          </a:p>
          <a:p>
            <a:pPr marL="171450" lvl="1" indent="-171450" algn="l" defTabSz="7556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fr-FR" sz="1700" kern="1200"/>
              <a:t>Système de gestion des ressources humaines</a:t>
            </a:r>
            <a:endParaRPr lang="en-US" sz="1700" kern="1200"/>
          </a:p>
          <a:p>
            <a:pPr marL="171450" lvl="1" indent="-171450" algn="l" defTabSz="7556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en-US" sz="1700" kern="1200"/>
          </a:p>
          <a:p>
            <a:pPr marL="171450" lvl="1" indent="-171450" algn="l" defTabSz="7556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fr-FR" sz="1700" kern="1200"/>
              <a:t>Base de données de réservation de vols</a:t>
            </a:r>
            <a:endParaRPr lang="en-US" sz="1700" kern="1200"/>
          </a:p>
        </p:txBody>
      </p:sp>
      <p:sp>
        <p:nvSpPr>
          <p:cNvPr id="11" name="Forme libre 10">
            <a:extLst>
              <a:ext uri="{FF2B5EF4-FFF2-40B4-BE49-F238E27FC236}">
                <a16:creationId xmlns:a16="http://schemas.microsoft.com/office/drawing/2014/main" id="{6D07442A-DABE-3038-9E07-BE90CEAD588E}"/>
              </a:ext>
            </a:extLst>
          </p:cNvPr>
          <p:cNvSpPr/>
          <p:nvPr/>
        </p:nvSpPr>
        <p:spPr>
          <a:xfrm>
            <a:off x="1363980" y="3484919"/>
            <a:ext cx="7360920" cy="501840"/>
          </a:xfrm>
          <a:custGeom>
            <a:avLst/>
            <a:gdLst>
              <a:gd name="connsiteX0" fmla="*/ 0 w 7360920"/>
              <a:gd name="connsiteY0" fmla="*/ 83642 h 501840"/>
              <a:gd name="connsiteX1" fmla="*/ 83642 w 7360920"/>
              <a:gd name="connsiteY1" fmla="*/ 0 h 501840"/>
              <a:gd name="connsiteX2" fmla="*/ 7277278 w 7360920"/>
              <a:gd name="connsiteY2" fmla="*/ 0 h 501840"/>
              <a:gd name="connsiteX3" fmla="*/ 7360920 w 7360920"/>
              <a:gd name="connsiteY3" fmla="*/ 83642 h 501840"/>
              <a:gd name="connsiteX4" fmla="*/ 7360920 w 7360920"/>
              <a:gd name="connsiteY4" fmla="*/ 418198 h 501840"/>
              <a:gd name="connsiteX5" fmla="*/ 7277278 w 7360920"/>
              <a:gd name="connsiteY5" fmla="*/ 501840 h 501840"/>
              <a:gd name="connsiteX6" fmla="*/ 83642 w 7360920"/>
              <a:gd name="connsiteY6" fmla="*/ 501840 h 501840"/>
              <a:gd name="connsiteX7" fmla="*/ 0 w 7360920"/>
              <a:gd name="connsiteY7" fmla="*/ 418198 h 501840"/>
              <a:gd name="connsiteX8" fmla="*/ 0 w 7360920"/>
              <a:gd name="connsiteY8" fmla="*/ 83642 h 501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360920" h="501840">
                <a:moveTo>
                  <a:pt x="0" y="83642"/>
                </a:moveTo>
                <a:cubicBezTo>
                  <a:pt x="0" y="37448"/>
                  <a:pt x="37448" y="0"/>
                  <a:pt x="83642" y="0"/>
                </a:cubicBezTo>
                <a:lnTo>
                  <a:pt x="7277278" y="0"/>
                </a:lnTo>
                <a:cubicBezTo>
                  <a:pt x="7323472" y="0"/>
                  <a:pt x="7360920" y="37448"/>
                  <a:pt x="7360920" y="83642"/>
                </a:cubicBezTo>
                <a:lnTo>
                  <a:pt x="7360920" y="418198"/>
                </a:lnTo>
                <a:cubicBezTo>
                  <a:pt x="7360920" y="464392"/>
                  <a:pt x="7323472" y="501840"/>
                  <a:pt x="7277278" y="501840"/>
                </a:cubicBezTo>
                <a:lnTo>
                  <a:pt x="83642" y="501840"/>
                </a:lnTo>
                <a:cubicBezTo>
                  <a:pt x="37448" y="501840"/>
                  <a:pt x="0" y="464392"/>
                  <a:pt x="0" y="418198"/>
                </a:cubicBezTo>
                <a:lnTo>
                  <a:pt x="0" y="83642"/>
                </a:lnTo>
                <a:close/>
              </a:path>
            </a:pathLst>
          </a:cu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0">
            <a:scrgbClr r="0" g="0" b="0"/>
          </a:lnRef>
          <a:fillRef idx="3">
            <a:scrgbClr r="0" g="0" b="0"/>
          </a:fillRef>
          <a:effectRef idx="2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02723" tIns="24498" rIns="302723" bIns="24498" numCol="1" spcCol="1270" anchor="ctr" anchorCtr="0">
            <a:noAutofit/>
          </a:bodyPr>
          <a:lstStyle/>
          <a:p>
            <a:pPr marL="0" lvl="0" indent="0" algn="l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1700" kern="1200" dirty="0"/>
              <a:t>Exemples </a:t>
            </a:r>
            <a:endParaRPr lang="en-US" sz="1700" kern="1200" dirty="0"/>
          </a:p>
        </p:txBody>
      </p:sp>
    </p:spTree>
    <p:extLst>
      <p:ext uri="{BB962C8B-B14F-4D97-AF65-F5344CB8AC3E}">
        <p14:creationId xmlns:p14="http://schemas.microsoft.com/office/powerpoint/2010/main" val="396563824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2A4020A-A7D4-E669-6CF6-BADB6B853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fr-FR" b="0" i="0">
                <a:effectLst/>
                <a:latin typeface="Söhne"/>
              </a:rPr>
              <a:t>Formats de stockage des bases de données</a:t>
            </a:r>
            <a:endParaRPr lang="fr-FR"/>
          </a:p>
        </p:txBody>
      </p:sp>
      <p:graphicFrame>
        <p:nvGraphicFramePr>
          <p:cNvPr id="16" name="Espace réservé du contenu 2">
            <a:extLst>
              <a:ext uri="{FF2B5EF4-FFF2-40B4-BE49-F238E27FC236}">
                <a16:creationId xmlns:a16="http://schemas.microsoft.com/office/drawing/2014/main" id="{77ACD3B0-17F3-459A-3F34-060BB5CC5B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2681949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13397940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7C6B8C4-5D51-AE69-AF9E-93BA973C5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fr-FR" sz="5200" dirty="0"/>
              <a:t>Comment créer une base de données?</a:t>
            </a:r>
          </a:p>
        </p:txBody>
      </p:sp>
      <p:sp>
        <p:nvSpPr>
          <p:cNvPr id="6" name="Forme libre 5">
            <a:extLst>
              <a:ext uri="{FF2B5EF4-FFF2-40B4-BE49-F238E27FC236}">
                <a16:creationId xmlns:a16="http://schemas.microsoft.com/office/drawing/2014/main" id="{76D0FB88-834C-DBB5-A3B8-B265498D94E5}"/>
              </a:ext>
            </a:extLst>
          </p:cNvPr>
          <p:cNvSpPr/>
          <p:nvPr/>
        </p:nvSpPr>
        <p:spPr>
          <a:xfrm>
            <a:off x="838251" y="1834871"/>
            <a:ext cx="4913783" cy="835200"/>
          </a:xfrm>
          <a:custGeom>
            <a:avLst/>
            <a:gdLst>
              <a:gd name="connsiteX0" fmla="*/ 0 w 4913783"/>
              <a:gd name="connsiteY0" fmla="*/ 0 h 835200"/>
              <a:gd name="connsiteX1" fmla="*/ 4913783 w 4913783"/>
              <a:gd name="connsiteY1" fmla="*/ 0 h 835200"/>
              <a:gd name="connsiteX2" fmla="*/ 4913783 w 4913783"/>
              <a:gd name="connsiteY2" fmla="*/ 835200 h 835200"/>
              <a:gd name="connsiteX3" fmla="*/ 0 w 4913783"/>
              <a:gd name="connsiteY3" fmla="*/ 835200 h 835200"/>
              <a:gd name="connsiteX4" fmla="*/ 0 w 4913783"/>
              <a:gd name="connsiteY4" fmla="*/ 0 h 83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13783" h="835200">
                <a:moveTo>
                  <a:pt x="0" y="0"/>
                </a:moveTo>
                <a:lnTo>
                  <a:pt x="4913783" y="0"/>
                </a:lnTo>
                <a:lnTo>
                  <a:pt x="4913783" y="835200"/>
                </a:lnTo>
                <a:lnTo>
                  <a:pt x="0" y="8352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06248" tIns="117856" rIns="206248" bIns="117856" numCol="1" spcCol="1270" anchor="ctr" anchorCtr="0">
            <a:noAutofit/>
          </a:bodyPr>
          <a:lstStyle/>
          <a:p>
            <a:pPr marL="0" lvl="0" indent="0" algn="ctr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b="1"/>
            </a:pPr>
            <a:r>
              <a:rPr lang="fr-FR" sz="2900" b="0" i="0" kern="1200" dirty="0"/>
              <a:t>Deux solutions </a:t>
            </a:r>
            <a:endParaRPr lang="en-US" sz="2900" kern="1200" dirty="0"/>
          </a:p>
        </p:txBody>
      </p:sp>
      <p:sp>
        <p:nvSpPr>
          <p:cNvPr id="7" name="Forme libre 6">
            <a:extLst>
              <a:ext uri="{FF2B5EF4-FFF2-40B4-BE49-F238E27FC236}">
                <a16:creationId xmlns:a16="http://schemas.microsoft.com/office/drawing/2014/main" id="{C64C615F-3036-B2E2-3888-F3311191B6FC}"/>
              </a:ext>
            </a:extLst>
          </p:cNvPr>
          <p:cNvSpPr/>
          <p:nvPr/>
        </p:nvSpPr>
        <p:spPr>
          <a:xfrm>
            <a:off x="838251" y="2670071"/>
            <a:ext cx="4913783" cy="3497644"/>
          </a:xfrm>
          <a:custGeom>
            <a:avLst/>
            <a:gdLst>
              <a:gd name="connsiteX0" fmla="*/ 0 w 4913783"/>
              <a:gd name="connsiteY0" fmla="*/ 0 h 3497644"/>
              <a:gd name="connsiteX1" fmla="*/ 4913783 w 4913783"/>
              <a:gd name="connsiteY1" fmla="*/ 0 h 3497644"/>
              <a:gd name="connsiteX2" fmla="*/ 4913783 w 4913783"/>
              <a:gd name="connsiteY2" fmla="*/ 3497644 h 3497644"/>
              <a:gd name="connsiteX3" fmla="*/ 0 w 4913783"/>
              <a:gd name="connsiteY3" fmla="*/ 3497644 h 3497644"/>
              <a:gd name="connsiteX4" fmla="*/ 0 w 4913783"/>
              <a:gd name="connsiteY4" fmla="*/ 0 h 3497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13783" h="3497644">
                <a:moveTo>
                  <a:pt x="0" y="0"/>
                </a:moveTo>
                <a:lnTo>
                  <a:pt x="4913783" y="0"/>
                </a:lnTo>
                <a:lnTo>
                  <a:pt x="4913783" y="3497644"/>
                </a:lnTo>
                <a:lnTo>
                  <a:pt x="0" y="349764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4686" tIns="154686" rIns="206248" bIns="232029" numCol="1" spcCol="1270" anchor="t" anchorCtr="0">
            <a:noAutofit/>
          </a:bodyPr>
          <a:lstStyle/>
          <a:p>
            <a:pPr marL="285750" lvl="1" indent="-285750" algn="l" defTabSz="12890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fr-FR" sz="2900" b="0" i="0" kern="1200" dirty="0"/>
              <a:t>Utiliser des fichiers plats comme </a:t>
            </a:r>
            <a:r>
              <a:rPr lang="fr-FR" sz="2900" b="0" i="0" kern="1200" dirty="0" err="1"/>
              <a:t>excel</a:t>
            </a:r>
            <a:r>
              <a:rPr lang="fr-FR" sz="2900" b="0" i="0" kern="1200" dirty="0"/>
              <a:t>, fichier csv etc. </a:t>
            </a:r>
            <a:endParaRPr lang="en-US" sz="2900" kern="1200" dirty="0"/>
          </a:p>
          <a:p>
            <a:pPr marL="285750" lvl="1" indent="-285750" algn="l" defTabSz="12890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fr-FR" sz="2900" b="0" i="0" kern="1200" dirty="0"/>
              <a:t>Utiliser des SGBD: Systèmes de gestion de base de données</a:t>
            </a:r>
            <a:endParaRPr lang="en-US" sz="2900" kern="1200" dirty="0"/>
          </a:p>
        </p:txBody>
      </p:sp>
      <p:sp>
        <p:nvSpPr>
          <p:cNvPr id="8" name="Forme libre 7">
            <a:extLst>
              <a:ext uri="{FF2B5EF4-FFF2-40B4-BE49-F238E27FC236}">
                <a16:creationId xmlns:a16="http://schemas.microsoft.com/office/drawing/2014/main" id="{3784A56A-D351-43E2-76F0-DE5BA7B03E06}"/>
              </a:ext>
            </a:extLst>
          </p:cNvPr>
          <p:cNvSpPr/>
          <p:nvPr/>
        </p:nvSpPr>
        <p:spPr>
          <a:xfrm>
            <a:off x="6439964" y="1834871"/>
            <a:ext cx="4913783" cy="835200"/>
          </a:xfrm>
          <a:custGeom>
            <a:avLst/>
            <a:gdLst>
              <a:gd name="connsiteX0" fmla="*/ 0 w 4913783"/>
              <a:gd name="connsiteY0" fmla="*/ 0 h 835200"/>
              <a:gd name="connsiteX1" fmla="*/ 4913783 w 4913783"/>
              <a:gd name="connsiteY1" fmla="*/ 0 h 835200"/>
              <a:gd name="connsiteX2" fmla="*/ 4913783 w 4913783"/>
              <a:gd name="connsiteY2" fmla="*/ 835200 h 835200"/>
              <a:gd name="connsiteX3" fmla="*/ 0 w 4913783"/>
              <a:gd name="connsiteY3" fmla="*/ 835200 h 835200"/>
              <a:gd name="connsiteX4" fmla="*/ 0 w 4913783"/>
              <a:gd name="connsiteY4" fmla="*/ 0 h 83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13783" h="835200">
                <a:moveTo>
                  <a:pt x="0" y="0"/>
                </a:moveTo>
                <a:lnTo>
                  <a:pt x="4913783" y="0"/>
                </a:lnTo>
                <a:lnTo>
                  <a:pt x="4913783" y="835200"/>
                </a:lnTo>
                <a:lnTo>
                  <a:pt x="0" y="8352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hueOff val="6443612"/>
              <a:satOff val="-18493"/>
              <a:lumOff val="-29609"/>
              <a:alphaOff val="0"/>
            </a:schemeClr>
          </a:lnRef>
          <a:fillRef idx="1">
            <a:schemeClr val="accent2">
              <a:hueOff val="6443612"/>
              <a:satOff val="-18493"/>
              <a:lumOff val="-29609"/>
              <a:alphaOff val="0"/>
            </a:schemeClr>
          </a:fillRef>
          <a:effectRef idx="0">
            <a:schemeClr val="accent2">
              <a:hueOff val="6443612"/>
              <a:satOff val="-18493"/>
              <a:lumOff val="-29609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06248" tIns="117856" rIns="206248" bIns="117856" numCol="1" spcCol="1270" anchor="ctr" anchorCtr="0">
            <a:noAutofit/>
          </a:bodyPr>
          <a:lstStyle/>
          <a:p>
            <a:pPr marL="0" lvl="0" indent="0" algn="ctr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b="1"/>
            </a:pPr>
            <a:r>
              <a:rPr lang="fr-FR" sz="2900" b="0" i="0" kern="1200" dirty="0"/>
              <a:t>Avantages du SGBD</a:t>
            </a:r>
            <a:endParaRPr lang="en-US" sz="2900" kern="1200" dirty="0"/>
          </a:p>
        </p:txBody>
      </p:sp>
      <p:sp>
        <p:nvSpPr>
          <p:cNvPr id="10" name="Forme libre 9">
            <a:extLst>
              <a:ext uri="{FF2B5EF4-FFF2-40B4-BE49-F238E27FC236}">
                <a16:creationId xmlns:a16="http://schemas.microsoft.com/office/drawing/2014/main" id="{4DFEBD0E-19BB-D3FF-F784-BEE934A77D4B}"/>
              </a:ext>
            </a:extLst>
          </p:cNvPr>
          <p:cNvSpPr/>
          <p:nvPr/>
        </p:nvSpPr>
        <p:spPr>
          <a:xfrm>
            <a:off x="6439964" y="2670071"/>
            <a:ext cx="4913783" cy="3497644"/>
          </a:xfrm>
          <a:custGeom>
            <a:avLst/>
            <a:gdLst>
              <a:gd name="connsiteX0" fmla="*/ 0 w 4913783"/>
              <a:gd name="connsiteY0" fmla="*/ 0 h 3497644"/>
              <a:gd name="connsiteX1" fmla="*/ 4913783 w 4913783"/>
              <a:gd name="connsiteY1" fmla="*/ 0 h 3497644"/>
              <a:gd name="connsiteX2" fmla="*/ 4913783 w 4913783"/>
              <a:gd name="connsiteY2" fmla="*/ 3497644 h 3497644"/>
              <a:gd name="connsiteX3" fmla="*/ 0 w 4913783"/>
              <a:gd name="connsiteY3" fmla="*/ 3497644 h 3497644"/>
              <a:gd name="connsiteX4" fmla="*/ 0 w 4913783"/>
              <a:gd name="connsiteY4" fmla="*/ 0 h 3497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13783" h="3497644">
                <a:moveTo>
                  <a:pt x="0" y="0"/>
                </a:moveTo>
                <a:lnTo>
                  <a:pt x="4913783" y="0"/>
                </a:lnTo>
                <a:lnTo>
                  <a:pt x="4913783" y="3497644"/>
                </a:lnTo>
                <a:lnTo>
                  <a:pt x="0" y="349764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tint val="40000"/>
              <a:alpha val="90000"/>
              <a:hueOff val="6734724"/>
              <a:satOff val="-62232"/>
              <a:lumOff val="-7015"/>
              <a:alphaOff val="0"/>
            </a:schemeClr>
          </a:lnRef>
          <a:fillRef idx="1">
            <a:schemeClr val="accent2">
              <a:tint val="40000"/>
              <a:alpha val="90000"/>
              <a:hueOff val="6734724"/>
              <a:satOff val="-62232"/>
              <a:lumOff val="-7015"/>
              <a:alphaOff val="0"/>
            </a:schemeClr>
          </a:fillRef>
          <a:effectRef idx="0">
            <a:schemeClr val="accent2">
              <a:tint val="40000"/>
              <a:alpha val="90000"/>
              <a:hueOff val="6734724"/>
              <a:satOff val="-62232"/>
              <a:lumOff val="-7015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4686" tIns="154686" rIns="206248" bIns="232029" numCol="1" spcCol="1270" anchor="t" anchorCtr="0">
            <a:noAutofit/>
          </a:bodyPr>
          <a:lstStyle/>
          <a:p>
            <a:pPr marL="285750" lvl="1" indent="-285750" algn="l" defTabSz="12890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fr-FR" sz="2900" b="0" i="0" kern="1200" dirty="0"/>
              <a:t>Sécurité </a:t>
            </a:r>
            <a:endParaRPr lang="en-US" sz="2900" kern="1200" dirty="0"/>
          </a:p>
          <a:p>
            <a:pPr marL="285750" lvl="1" indent="-285750" algn="l" defTabSz="12890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en-US" sz="2900" kern="1200" dirty="0"/>
          </a:p>
          <a:p>
            <a:pPr marL="285750" lvl="1" indent="-285750" algn="l" defTabSz="12890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fr-FR" sz="2900" b="0" i="0" kern="1200" dirty="0"/>
              <a:t>Rend facile la gestion des millions de données</a:t>
            </a:r>
            <a:endParaRPr lang="en-US" sz="2900" kern="1200" dirty="0"/>
          </a:p>
          <a:p>
            <a:pPr marL="285750" lvl="1" indent="-285750" algn="l" defTabSz="12890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en-US" sz="2900" kern="1200" dirty="0"/>
          </a:p>
          <a:p>
            <a:pPr marL="285750" lvl="1" indent="-285750" algn="l" defTabSz="12890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fr-FR" sz="2900" b="0" i="0" kern="1200" dirty="0"/>
              <a:t>Interagir avec d’autres application</a:t>
            </a:r>
            <a:endParaRPr lang="en-US" sz="2900" kern="1200" dirty="0"/>
          </a:p>
        </p:txBody>
      </p:sp>
    </p:spTree>
    <p:extLst>
      <p:ext uri="{BB962C8B-B14F-4D97-AF65-F5344CB8AC3E}">
        <p14:creationId xmlns:p14="http://schemas.microsoft.com/office/powerpoint/2010/main" val="227124460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5B1C60-6EFB-5FAB-475C-4E05B8BA1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types de SGBD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9C8EC197-7A01-8DE5-BB4E-40E5D0B22BCE}"/>
              </a:ext>
            </a:extLst>
          </p:cNvPr>
          <p:cNvSpPr/>
          <p:nvPr/>
        </p:nvSpPr>
        <p:spPr>
          <a:xfrm>
            <a:off x="838200" y="2532717"/>
            <a:ext cx="10515600" cy="1305401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fr-FR"/>
          </a:p>
        </p:txBody>
      </p:sp>
      <p:sp>
        <p:nvSpPr>
          <p:cNvPr id="7" name="Rectangle 6" descr="Base de données">
            <a:extLst>
              <a:ext uri="{FF2B5EF4-FFF2-40B4-BE49-F238E27FC236}">
                <a16:creationId xmlns:a16="http://schemas.microsoft.com/office/drawing/2014/main" id="{DE516A2D-233E-D685-4626-77B8A942E57D}"/>
              </a:ext>
            </a:extLst>
          </p:cNvPr>
          <p:cNvSpPr/>
          <p:nvPr/>
        </p:nvSpPr>
        <p:spPr>
          <a:xfrm>
            <a:off x="1233083" y="2826432"/>
            <a:ext cx="717970" cy="71797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8" name="Forme libre 7">
            <a:extLst>
              <a:ext uri="{FF2B5EF4-FFF2-40B4-BE49-F238E27FC236}">
                <a16:creationId xmlns:a16="http://schemas.microsoft.com/office/drawing/2014/main" id="{3B3C2406-EEA5-7F1B-9EBE-DF96C69A21D9}"/>
              </a:ext>
            </a:extLst>
          </p:cNvPr>
          <p:cNvSpPr/>
          <p:nvPr/>
        </p:nvSpPr>
        <p:spPr>
          <a:xfrm>
            <a:off x="2345938" y="2532717"/>
            <a:ext cx="9007861" cy="1305401"/>
          </a:xfrm>
          <a:custGeom>
            <a:avLst/>
            <a:gdLst>
              <a:gd name="connsiteX0" fmla="*/ 0 w 9007861"/>
              <a:gd name="connsiteY0" fmla="*/ 0 h 1305401"/>
              <a:gd name="connsiteX1" fmla="*/ 9007861 w 9007861"/>
              <a:gd name="connsiteY1" fmla="*/ 0 h 1305401"/>
              <a:gd name="connsiteX2" fmla="*/ 9007861 w 9007861"/>
              <a:gd name="connsiteY2" fmla="*/ 1305401 h 1305401"/>
              <a:gd name="connsiteX3" fmla="*/ 0 w 9007861"/>
              <a:gd name="connsiteY3" fmla="*/ 1305401 h 1305401"/>
              <a:gd name="connsiteX4" fmla="*/ 0 w 9007861"/>
              <a:gd name="connsiteY4" fmla="*/ 0 h 1305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07861" h="1305401">
                <a:moveTo>
                  <a:pt x="0" y="0"/>
                </a:moveTo>
                <a:lnTo>
                  <a:pt x="9007861" y="0"/>
                </a:lnTo>
                <a:lnTo>
                  <a:pt x="9007861" y="1305401"/>
                </a:lnTo>
                <a:lnTo>
                  <a:pt x="0" y="130540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8155" tIns="138155" rIns="138155" bIns="138155" numCol="1" spcCol="1270" anchor="ctr" anchorCtr="0">
            <a:noAutofit/>
          </a:bodyPr>
          <a:lstStyle/>
          <a:p>
            <a:pPr marL="0" lvl="0" indent="0" algn="l" defTabSz="11112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2500" kern="1200"/>
              <a:t>Base de données relationnelles (SQL)</a:t>
            </a:r>
            <a:endParaRPr lang="en-US" sz="2500" kern="1200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85F935D1-D94E-A06C-55B0-623461701C87}"/>
              </a:ext>
            </a:extLst>
          </p:cNvPr>
          <p:cNvSpPr/>
          <p:nvPr/>
        </p:nvSpPr>
        <p:spPr>
          <a:xfrm>
            <a:off x="838200" y="4164469"/>
            <a:ext cx="10515600" cy="1305401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fr-FR"/>
          </a:p>
        </p:txBody>
      </p:sp>
      <p:sp>
        <p:nvSpPr>
          <p:cNvPr id="10" name="Rectangle 9" descr="Serveur">
            <a:extLst>
              <a:ext uri="{FF2B5EF4-FFF2-40B4-BE49-F238E27FC236}">
                <a16:creationId xmlns:a16="http://schemas.microsoft.com/office/drawing/2014/main" id="{086D867B-698F-0D06-F5B4-0AE7DE3716FC}"/>
              </a:ext>
            </a:extLst>
          </p:cNvPr>
          <p:cNvSpPr/>
          <p:nvPr/>
        </p:nvSpPr>
        <p:spPr>
          <a:xfrm>
            <a:off x="1233083" y="4458184"/>
            <a:ext cx="717970" cy="717970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11" name="Forme libre 10">
            <a:extLst>
              <a:ext uri="{FF2B5EF4-FFF2-40B4-BE49-F238E27FC236}">
                <a16:creationId xmlns:a16="http://schemas.microsoft.com/office/drawing/2014/main" id="{6A10114B-4C59-0275-44DF-DA9E6A383018}"/>
              </a:ext>
            </a:extLst>
          </p:cNvPr>
          <p:cNvSpPr/>
          <p:nvPr/>
        </p:nvSpPr>
        <p:spPr>
          <a:xfrm>
            <a:off x="2345938" y="4164469"/>
            <a:ext cx="9007861" cy="1305401"/>
          </a:xfrm>
          <a:custGeom>
            <a:avLst/>
            <a:gdLst>
              <a:gd name="connsiteX0" fmla="*/ 0 w 9007861"/>
              <a:gd name="connsiteY0" fmla="*/ 0 h 1305401"/>
              <a:gd name="connsiteX1" fmla="*/ 9007861 w 9007861"/>
              <a:gd name="connsiteY1" fmla="*/ 0 h 1305401"/>
              <a:gd name="connsiteX2" fmla="*/ 9007861 w 9007861"/>
              <a:gd name="connsiteY2" fmla="*/ 1305401 h 1305401"/>
              <a:gd name="connsiteX3" fmla="*/ 0 w 9007861"/>
              <a:gd name="connsiteY3" fmla="*/ 1305401 h 1305401"/>
              <a:gd name="connsiteX4" fmla="*/ 0 w 9007861"/>
              <a:gd name="connsiteY4" fmla="*/ 0 h 1305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07861" h="1305401">
                <a:moveTo>
                  <a:pt x="0" y="0"/>
                </a:moveTo>
                <a:lnTo>
                  <a:pt x="9007861" y="0"/>
                </a:lnTo>
                <a:lnTo>
                  <a:pt x="9007861" y="1305401"/>
                </a:lnTo>
                <a:lnTo>
                  <a:pt x="0" y="130540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8155" tIns="138155" rIns="138155" bIns="138155" numCol="1" spcCol="1270" anchor="ctr" anchorCtr="0">
            <a:noAutofit/>
          </a:bodyPr>
          <a:lstStyle/>
          <a:p>
            <a:pPr marL="0" lvl="0" indent="0" algn="l" defTabSz="11112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2500" kern="1200"/>
              <a:t>Base de données non relationnelles (NoSQL/Not Just SQL)</a:t>
            </a:r>
            <a:endParaRPr lang="en-US" sz="2500" kern="1200"/>
          </a:p>
        </p:txBody>
      </p:sp>
    </p:spTree>
    <p:extLst>
      <p:ext uri="{BB962C8B-B14F-4D97-AF65-F5344CB8AC3E}">
        <p14:creationId xmlns:p14="http://schemas.microsoft.com/office/powerpoint/2010/main" val="237768138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 animBg="1"/>
      <p:bldP spid="10" grpId="0" animBg="1"/>
      <p:bldP spid="11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</TotalTime>
  <Words>903</Words>
  <Application>Microsoft Macintosh PowerPoint</Application>
  <PresentationFormat>Grand écran</PresentationFormat>
  <Paragraphs>126</Paragraphs>
  <Slides>29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29</vt:i4>
      </vt:variant>
    </vt:vector>
  </HeadingPairs>
  <TitlesOfParts>
    <vt:vector size="34" baseType="lpstr">
      <vt:lpstr>Aptos</vt:lpstr>
      <vt:lpstr>Aptos Display</vt:lpstr>
      <vt:lpstr>Arial</vt:lpstr>
      <vt:lpstr>Söhne</vt:lpstr>
      <vt:lpstr>Thème Office</vt:lpstr>
      <vt:lpstr>Présentation PowerPoint</vt:lpstr>
      <vt:lpstr>Programme</vt:lpstr>
      <vt:lpstr>Pourquoi SQL en 2024? </vt:lpstr>
      <vt:lpstr>Pourquoi SQL en 2024?</vt:lpstr>
      <vt:lpstr>Qu’est-ce qu’une base de données ?  </vt:lpstr>
      <vt:lpstr>Qu’est-ce qu’une base de données</vt:lpstr>
      <vt:lpstr>Formats de stockage des bases de données</vt:lpstr>
      <vt:lpstr>Comment créer une base de données?</vt:lpstr>
      <vt:lpstr>Les types de SGBD</vt:lpstr>
      <vt:lpstr>Base de données relationnelles (SQL)</vt:lpstr>
      <vt:lpstr>Base de données non relationnelles (NoSQL/Not Just SQL)</vt:lpstr>
      <vt:lpstr>Présentation PowerPoint</vt:lpstr>
      <vt:lpstr>SGBDR (RDBMS)</vt:lpstr>
      <vt:lpstr>SGBDNR (NRDBMS) ou NoSQL</vt:lpstr>
      <vt:lpstr>Quiz</vt:lpstr>
      <vt:lpstr>Quiz</vt:lpstr>
      <vt:lpstr>Quiz</vt:lpstr>
      <vt:lpstr>Les concepts de base  </vt:lpstr>
      <vt:lpstr>Clé primaire</vt:lpstr>
      <vt:lpstr>Clé étrangère</vt:lpstr>
      <vt:lpstr>Relation (Diagramme entité-relation)</vt:lpstr>
      <vt:lpstr>Comprendre SQL </vt:lpstr>
      <vt:lpstr>Comprendre SQL</vt:lpstr>
      <vt:lpstr>Présentation PowerPoint</vt:lpstr>
      <vt:lpstr>Quiz</vt:lpstr>
      <vt:lpstr>Quiz</vt:lpstr>
      <vt:lpstr>Bien démarrer avec MySQL </vt:lpstr>
      <vt:lpstr>Bien démarrer avec MySQL</vt:lpstr>
      <vt:lpstr>Exercice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Natacha NJONGWA</dc:creator>
  <cp:lastModifiedBy>Natacha NJONGWA</cp:lastModifiedBy>
  <cp:revision>12</cp:revision>
  <dcterms:created xsi:type="dcterms:W3CDTF">2024-01-29T09:01:30Z</dcterms:created>
  <dcterms:modified xsi:type="dcterms:W3CDTF">2024-01-29T18:10:05Z</dcterms:modified>
</cp:coreProperties>
</file>