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58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86" r:id="rId16"/>
    <p:sldId id="287" r:id="rId17"/>
    <p:sldId id="288" r:id="rId18"/>
    <p:sldId id="259" r:id="rId19"/>
    <p:sldId id="278" r:id="rId20"/>
    <p:sldId id="281" r:id="rId21"/>
    <p:sldId id="282" r:id="rId22"/>
    <p:sldId id="260" r:id="rId23"/>
    <p:sldId id="283" r:id="rId24"/>
    <p:sldId id="284" r:id="rId25"/>
    <p:sldId id="289" r:id="rId26"/>
    <p:sldId id="290" r:id="rId27"/>
    <p:sldId id="261" r:id="rId28"/>
    <p:sldId id="285" r:id="rId29"/>
    <p:sldId id="29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ED38F-F26F-264B-8435-66846B1F0552}">
          <p14:sldIdLst>
            <p14:sldId id="256"/>
          </p14:sldIdLst>
        </p14:section>
        <p14:section name="Section récapitulative" id="{2454DF9B-EE63-1148-9DEF-48C794F76C73}">
          <p14:sldIdLst>
            <p14:sldId id="263"/>
          </p14:sldIdLst>
        </p14:section>
        <p14:section name="Pourquoi SQL en 2024? " id="{04B1B485-791F-F247-A347-ED68BFD88122}">
          <p14:sldIdLst>
            <p14:sldId id="262"/>
            <p14:sldId id="264"/>
          </p14:sldIdLst>
        </p14:section>
        <p14:section name="Qu’est-ce qu’une base de données ?  " id="{B4A9E860-358C-6A4C-9230-39704FEC007E}">
          <p14:sldIdLst>
            <p14:sldId id="258"/>
            <p14:sldId id="265"/>
            <p14:sldId id="266"/>
            <p14:sldId id="267"/>
            <p14:sldId id="268"/>
            <p14:sldId id="272"/>
            <p14:sldId id="274"/>
            <p14:sldId id="275"/>
            <p14:sldId id="276"/>
            <p14:sldId id="277"/>
            <p14:sldId id="286"/>
            <p14:sldId id="287"/>
            <p14:sldId id="288"/>
          </p14:sldIdLst>
        </p14:section>
        <p14:section name="Les concepts de base  " id="{93B99A2C-9A23-E34F-94FE-BAAE0AF48E37}">
          <p14:sldIdLst>
            <p14:sldId id="259"/>
            <p14:sldId id="278"/>
            <p14:sldId id="281"/>
            <p14:sldId id="282"/>
          </p14:sldIdLst>
        </p14:section>
        <p14:section name="Comprendre SQL " id="{46D0137B-2D2C-4A47-87EF-1D9D4C4E051B}">
          <p14:sldIdLst>
            <p14:sldId id="260"/>
            <p14:sldId id="283"/>
            <p14:sldId id="284"/>
            <p14:sldId id="289"/>
            <p14:sldId id="290"/>
          </p14:sldIdLst>
        </p14:section>
        <p14:section name="Bien démarrer avec MySQL " id="{6682E266-2E7E-784F-8715-DA920308305F}">
          <p14:sldIdLst>
            <p14:sldId id="261"/>
            <p14:sldId id="285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7030"/>
  </p:normalViewPr>
  <p:slideViewPr>
    <p:cSldViewPr snapToGrid="0">
      <p:cViewPr varScale="1">
        <p:scale>
          <a:sx n="122" d="100"/>
          <a:sy n="122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6D1F9-FED4-4724-9D22-8A0F595F34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EADC05C-7095-4469-BCF5-4CEC6BEF8D6C}">
      <dgm:prSet/>
      <dgm:spPr/>
      <dgm:t>
        <a:bodyPr/>
        <a:lstStyle/>
        <a:p>
          <a:r>
            <a:rPr lang="fr-FR"/>
            <a:t>Sur du papier</a:t>
          </a:r>
          <a:endParaRPr lang="en-US"/>
        </a:p>
      </dgm:t>
    </dgm:pt>
    <dgm:pt modelId="{8B9F6BB8-778E-47CF-B0C1-601B514CC77F}" type="parTrans" cxnId="{15EA31DB-A68C-447D-8964-6B27610DBCC4}">
      <dgm:prSet/>
      <dgm:spPr/>
      <dgm:t>
        <a:bodyPr/>
        <a:lstStyle/>
        <a:p>
          <a:endParaRPr lang="en-US"/>
        </a:p>
      </dgm:t>
    </dgm:pt>
    <dgm:pt modelId="{3A666CE5-76C2-468E-81BB-DDC9BC784260}" type="sibTrans" cxnId="{15EA31DB-A68C-447D-8964-6B27610DBCC4}">
      <dgm:prSet/>
      <dgm:spPr/>
      <dgm:t>
        <a:bodyPr/>
        <a:lstStyle/>
        <a:p>
          <a:endParaRPr lang="en-US"/>
        </a:p>
      </dgm:t>
    </dgm:pt>
    <dgm:pt modelId="{1352E826-96B0-452B-A198-54ED46DBA626}">
      <dgm:prSet/>
      <dgm:spPr/>
      <dgm:t>
        <a:bodyPr/>
        <a:lstStyle/>
        <a:p>
          <a:r>
            <a:rPr lang="fr-FR"/>
            <a:t>Dans un ordinateur</a:t>
          </a:r>
          <a:endParaRPr lang="en-US"/>
        </a:p>
      </dgm:t>
    </dgm:pt>
    <dgm:pt modelId="{88765CAC-C985-4222-816F-3F8E7916C99B}" type="parTrans" cxnId="{A79FCDD5-E3CA-4DC8-8676-2003B8C526CC}">
      <dgm:prSet/>
      <dgm:spPr/>
      <dgm:t>
        <a:bodyPr/>
        <a:lstStyle/>
        <a:p>
          <a:endParaRPr lang="en-US"/>
        </a:p>
      </dgm:t>
    </dgm:pt>
    <dgm:pt modelId="{F361AD4D-82CE-41FB-B970-23D96B17A38C}" type="sibTrans" cxnId="{A79FCDD5-E3CA-4DC8-8676-2003B8C526CC}">
      <dgm:prSet/>
      <dgm:spPr/>
      <dgm:t>
        <a:bodyPr/>
        <a:lstStyle/>
        <a:p>
          <a:endParaRPr lang="en-US"/>
        </a:p>
      </dgm:t>
    </dgm:pt>
    <dgm:pt modelId="{44F27F00-50C4-4B34-BAD7-F3FFF9D763A4}">
      <dgm:prSet/>
      <dgm:spPr/>
      <dgm:t>
        <a:bodyPr/>
        <a:lstStyle/>
        <a:p>
          <a:r>
            <a:rPr lang="fr-FR"/>
            <a:t>Dans votre cerveau</a:t>
          </a:r>
          <a:endParaRPr lang="en-US"/>
        </a:p>
      </dgm:t>
    </dgm:pt>
    <dgm:pt modelId="{9E44C7C2-705B-4BBF-8673-8AA3B0E7CF5C}" type="parTrans" cxnId="{07B09CF4-E520-495B-B8D2-0568E7E157E6}">
      <dgm:prSet/>
      <dgm:spPr/>
      <dgm:t>
        <a:bodyPr/>
        <a:lstStyle/>
        <a:p>
          <a:endParaRPr lang="en-US"/>
        </a:p>
      </dgm:t>
    </dgm:pt>
    <dgm:pt modelId="{77618346-1332-4602-A116-363A7DD891F4}" type="sibTrans" cxnId="{07B09CF4-E520-495B-B8D2-0568E7E157E6}">
      <dgm:prSet/>
      <dgm:spPr/>
      <dgm:t>
        <a:bodyPr/>
        <a:lstStyle/>
        <a:p>
          <a:endParaRPr lang="en-US"/>
        </a:p>
      </dgm:t>
    </dgm:pt>
    <dgm:pt modelId="{3EE565EF-20FC-489F-999C-99E18D807536}" type="pres">
      <dgm:prSet presAssocID="{5E16D1F9-FED4-4724-9D22-8A0F595F345A}" presName="root" presStyleCnt="0">
        <dgm:presLayoutVars>
          <dgm:dir/>
          <dgm:resizeHandles val="exact"/>
        </dgm:presLayoutVars>
      </dgm:prSet>
      <dgm:spPr/>
    </dgm:pt>
    <dgm:pt modelId="{1D747BB0-938C-4D5F-9E36-5DC702F8715E}" type="pres">
      <dgm:prSet presAssocID="{3EADC05C-7095-4469-BCF5-4CEC6BEF8D6C}" presName="compNode" presStyleCnt="0"/>
      <dgm:spPr/>
    </dgm:pt>
    <dgm:pt modelId="{E776EF88-30F3-49D1-AEF0-02CF84415FF5}" type="pres">
      <dgm:prSet presAssocID="{3EADC05C-7095-4469-BCF5-4CEC6BEF8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BDD1BC-5E80-45EA-AD0A-C5AC70057101}" type="pres">
      <dgm:prSet presAssocID="{3EADC05C-7095-4469-BCF5-4CEC6BEF8D6C}" presName="spaceRect" presStyleCnt="0"/>
      <dgm:spPr/>
    </dgm:pt>
    <dgm:pt modelId="{2E31AD55-DFB5-43C1-A10A-D45A9E6A6F86}" type="pres">
      <dgm:prSet presAssocID="{3EADC05C-7095-4469-BCF5-4CEC6BEF8D6C}" presName="textRect" presStyleLbl="revTx" presStyleIdx="0" presStyleCnt="3">
        <dgm:presLayoutVars>
          <dgm:chMax val="1"/>
          <dgm:chPref val="1"/>
        </dgm:presLayoutVars>
      </dgm:prSet>
      <dgm:spPr/>
    </dgm:pt>
    <dgm:pt modelId="{0F3FD528-AD3F-4EB4-9D35-C24383BF14EA}" type="pres">
      <dgm:prSet presAssocID="{3A666CE5-76C2-468E-81BB-DDC9BC784260}" presName="sibTrans" presStyleCnt="0"/>
      <dgm:spPr/>
    </dgm:pt>
    <dgm:pt modelId="{ADEC22CC-8B8D-4D03-9A2D-DB4C8E5063E9}" type="pres">
      <dgm:prSet presAssocID="{1352E826-96B0-452B-A198-54ED46DBA626}" presName="compNode" presStyleCnt="0"/>
      <dgm:spPr/>
    </dgm:pt>
    <dgm:pt modelId="{6F2FFDB6-5DF3-4FF1-88F0-81E13D564A18}" type="pres">
      <dgm:prSet presAssocID="{1352E826-96B0-452B-A198-54ED46DBA6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3DD24E27-779F-463B-9003-C1E3680AE96B}" type="pres">
      <dgm:prSet presAssocID="{1352E826-96B0-452B-A198-54ED46DBA626}" presName="spaceRect" presStyleCnt="0"/>
      <dgm:spPr/>
    </dgm:pt>
    <dgm:pt modelId="{F742571D-E4A4-49CC-A346-4949541AA852}" type="pres">
      <dgm:prSet presAssocID="{1352E826-96B0-452B-A198-54ED46DBA626}" presName="textRect" presStyleLbl="revTx" presStyleIdx="1" presStyleCnt="3">
        <dgm:presLayoutVars>
          <dgm:chMax val="1"/>
          <dgm:chPref val="1"/>
        </dgm:presLayoutVars>
      </dgm:prSet>
      <dgm:spPr/>
    </dgm:pt>
    <dgm:pt modelId="{404893F4-DEB0-4C13-85C2-9098DDFA959B}" type="pres">
      <dgm:prSet presAssocID="{F361AD4D-82CE-41FB-B970-23D96B17A38C}" presName="sibTrans" presStyleCnt="0"/>
      <dgm:spPr/>
    </dgm:pt>
    <dgm:pt modelId="{7D70475D-1ED0-4F10-AE52-4B27607FF818}" type="pres">
      <dgm:prSet presAssocID="{44F27F00-50C4-4B34-BAD7-F3FFF9D763A4}" presName="compNode" presStyleCnt="0"/>
      <dgm:spPr/>
    </dgm:pt>
    <dgm:pt modelId="{55283E86-9E4C-4558-9FAC-021CD8C8CD90}" type="pres">
      <dgm:prSet presAssocID="{44F27F00-50C4-4B34-BAD7-F3FFF9D763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1D63221-4FAA-466A-BF6E-66271B311B59}" type="pres">
      <dgm:prSet presAssocID="{44F27F00-50C4-4B34-BAD7-F3FFF9D763A4}" presName="spaceRect" presStyleCnt="0"/>
      <dgm:spPr/>
    </dgm:pt>
    <dgm:pt modelId="{1AD323CA-04E5-4F99-9C26-E73B62E82C43}" type="pres">
      <dgm:prSet presAssocID="{44F27F00-50C4-4B34-BAD7-F3FFF9D763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FBE0D5D-4F25-8946-85A3-09C44070D58E}" type="presOf" srcId="{5E16D1F9-FED4-4724-9D22-8A0F595F345A}" destId="{3EE565EF-20FC-489F-999C-99E18D807536}" srcOrd="0" destOrd="0" presId="urn:microsoft.com/office/officeart/2018/2/layout/IconLabelList"/>
    <dgm:cxn modelId="{8EB8436C-367D-1C41-8992-CE6C7D34250F}" type="presOf" srcId="{3EADC05C-7095-4469-BCF5-4CEC6BEF8D6C}" destId="{2E31AD55-DFB5-43C1-A10A-D45A9E6A6F86}" srcOrd="0" destOrd="0" presId="urn:microsoft.com/office/officeart/2018/2/layout/IconLabelList"/>
    <dgm:cxn modelId="{EDE461C7-FF95-444E-B5B6-6C8F5713FA97}" type="presOf" srcId="{44F27F00-50C4-4B34-BAD7-F3FFF9D763A4}" destId="{1AD323CA-04E5-4F99-9C26-E73B62E82C43}" srcOrd="0" destOrd="0" presId="urn:microsoft.com/office/officeart/2018/2/layout/IconLabelList"/>
    <dgm:cxn modelId="{A79FCDD5-E3CA-4DC8-8676-2003B8C526CC}" srcId="{5E16D1F9-FED4-4724-9D22-8A0F595F345A}" destId="{1352E826-96B0-452B-A198-54ED46DBA626}" srcOrd="1" destOrd="0" parTransId="{88765CAC-C985-4222-816F-3F8E7916C99B}" sibTransId="{F361AD4D-82CE-41FB-B970-23D96B17A38C}"/>
    <dgm:cxn modelId="{2A5D0DDB-8F9F-994B-9C5F-9A3A7DFADB55}" type="presOf" srcId="{1352E826-96B0-452B-A198-54ED46DBA626}" destId="{F742571D-E4A4-49CC-A346-4949541AA852}" srcOrd="0" destOrd="0" presId="urn:microsoft.com/office/officeart/2018/2/layout/IconLabelList"/>
    <dgm:cxn modelId="{15EA31DB-A68C-447D-8964-6B27610DBCC4}" srcId="{5E16D1F9-FED4-4724-9D22-8A0F595F345A}" destId="{3EADC05C-7095-4469-BCF5-4CEC6BEF8D6C}" srcOrd="0" destOrd="0" parTransId="{8B9F6BB8-778E-47CF-B0C1-601B514CC77F}" sibTransId="{3A666CE5-76C2-468E-81BB-DDC9BC784260}"/>
    <dgm:cxn modelId="{07B09CF4-E520-495B-B8D2-0568E7E157E6}" srcId="{5E16D1F9-FED4-4724-9D22-8A0F595F345A}" destId="{44F27F00-50C4-4B34-BAD7-F3FFF9D763A4}" srcOrd="2" destOrd="0" parTransId="{9E44C7C2-705B-4BBF-8673-8AA3B0E7CF5C}" sibTransId="{77618346-1332-4602-A116-363A7DD891F4}"/>
    <dgm:cxn modelId="{15FC9A36-5D58-D749-AD2C-88F5E5A99C24}" type="presParOf" srcId="{3EE565EF-20FC-489F-999C-99E18D807536}" destId="{1D747BB0-938C-4D5F-9E36-5DC702F8715E}" srcOrd="0" destOrd="0" presId="urn:microsoft.com/office/officeart/2018/2/layout/IconLabelList"/>
    <dgm:cxn modelId="{5EA0799A-3431-FD48-B5EE-7DC859659CBA}" type="presParOf" srcId="{1D747BB0-938C-4D5F-9E36-5DC702F8715E}" destId="{E776EF88-30F3-49D1-AEF0-02CF84415FF5}" srcOrd="0" destOrd="0" presId="urn:microsoft.com/office/officeart/2018/2/layout/IconLabelList"/>
    <dgm:cxn modelId="{06241CB5-D01A-C44D-942E-032A430D4851}" type="presParOf" srcId="{1D747BB0-938C-4D5F-9E36-5DC702F8715E}" destId="{33BDD1BC-5E80-45EA-AD0A-C5AC70057101}" srcOrd="1" destOrd="0" presId="urn:microsoft.com/office/officeart/2018/2/layout/IconLabelList"/>
    <dgm:cxn modelId="{789A33D0-BA46-C740-A9E6-DFF1AC2A8DE7}" type="presParOf" srcId="{1D747BB0-938C-4D5F-9E36-5DC702F8715E}" destId="{2E31AD55-DFB5-43C1-A10A-D45A9E6A6F86}" srcOrd="2" destOrd="0" presId="urn:microsoft.com/office/officeart/2018/2/layout/IconLabelList"/>
    <dgm:cxn modelId="{84291D27-4161-A245-984B-F0C46FAAF665}" type="presParOf" srcId="{3EE565EF-20FC-489F-999C-99E18D807536}" destId="{0F3FD528-AD3F-4EB4-9D35-C24383BF14EA}" srcOrd="1" destOrd="0" presId="urn:microsoft.com/office/officeart/2018/2/layout/IconLabelList"/>
    <dgm:cxn modelId="{ACBCEBCE-2575-9A42-BFCE-21EBE6E58914}" type="presParOf" srcId="{3EE565EF-20FC-489F-999C-99E18D807536}" destId="{ADEC22CC-8B8D-4D03-9A2D-DB4C8E5063E9}" srcOrd="2" destOrd="0" presId="urn:microsoft.com/office/officeart/2018/2/layout/IconLabelList"/>
    <dgm:cxn modelId="{8E83E598-74E1-F148-A718-584011D4FD0D}" type="presParOf" srcId="{ADEC22CC-8B8D-4D03-9A2D-DB4C8E5063E9}" destId="{6F2FFDB6-5DF3-4FF1-88F0-81E13D564A18}" srcOrd="0" destOrd="0" presId="urn:microsoft.com/office/officeart/2018/2/layout/IconLabelList"/>
    <dgm:cxn modelId="{1B99A475-525D-2743-A034-D4CB04CB08CE}" type="presParOf" srcId="{ADEC22CC-8B8D-4D03-9A2D-DB4C8E5063E9}" destId="{3DD24E27-779F-463B-9003-C1E3680AE96B}" srcOrd="1" destOrd="0" presId="urn:microsoft.com/office/officeart/2018/2/layout/IconLabelList"/>
    <dgm:cxn modelId="{9722FD93-2C90-6C4E-929E-B87C0059DCA6}" type="presParOf" srcId="{ADEC22CC-8B8D-4D03-9A2D-DB4C8E5063E9}" destId="{F742571D-E4A4-49CC-A346-4949541AA852}" srcOrd="2" destOrd="0" presId="urn:microsoft.com/office/officeart/2018/2/layout/IconLabelList"/>
    <dgm:cxn modelId="{78B877CD-8758-F542-8C48-F54E38641C42}" type="presParOf" srcId="{3EE565EF-20FC-489F-999C-99E18D807536}" destId="{404893F4-DEB0-4C13-85C2-9098DDFA959B}" srcOrd="3" destOrd="0" presId="urn:microsoft.com/office/officeart/2018/2/layout/IconLabelList"/>
    <dgm:cxn modelId="{670D8857-A38D-BE4B-93D8-DA37CDF3B15B}" type="presParOf" srcId="{3EE565EF-20FC-489F-999C-99E18D807536}" destId="{7D70475D-1ED0-4F10-AE52-4B27607FF818}" srcOrd="4" destOrd="0" presId="urn:microsoft.com/office/officeart/2018/2/layout/IconLabelList"/>
    <dgm:cxn modelId="{4DE9AABC-6849-D049-9992-B449CC5687CC}" type="presParOf" srcId="{7D70475D-1ED0-4F10-AE52-4B27607FF818}" destId="{55283E86-9E4C-4558-9FAC-021CD8C8CD90}" srcOrd="0" destOrd="0" presId="urn:microsoft.com/office/officeart/2018/2/layout/IconLabelList"/>
    <dgm:cxn modelId="{B1B7D901-6301-C640-BA6D-85C66B3A05C1}" type="presParOf" srcId="{7D70475D-1ED0-4F10-AE52-4B27607FF818}" destId="{01D63221-4FAA-466A-BF6E-66271B311B59}" srcOrd="1" destOrd="0" presId="urn:microsoft.com/office/officeart/2018/2/layout/IconLabelList"/>
    <dgm:cxn modelId="{559C19A2-FE54-1149-B214-722E7BF4E7C6}" type="presParOf" srcId="{7D70475D-1ED0-4F10-AE52-4B27607FF818}" destId="{1AD323CA-04E5-4F99-9C26-E73B62E82C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6EF88-30F3-49D1-AEF0-02CF84415FF5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1AD55-DFB5-43C1-A10A-D45A9E6A6F86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Sur du papier</a:t>
          </a:r>
          <a:endParaRPr lang="en-US" sz="2700" kern="1200"/>
        </a:p>
      </dsp:txBody>
      <dsp:txXfrm>
        <a:off x="417971" y="2644665"/>
        <a:ext cx="2889450" cy="720000"/>
      </dsp:txXfrm>
    </dsp:sp>
    <dsp:sp modelId="{6F2FFDB6-5DF3-4FF1-88F0-81E13D564A18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2571D-E4A4-49CC-A346-4949541AA852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Dans un ordinateur</a:t>
          </a:r>
          <a:endParaRPr lang="en-US" sz="2700" kern="1200"/>
        </a:p>
      </dsp:txBody>
      <dsp:txXfrm>
        <a:off x="3813074" y="2644665"/>
        <a:ext cx="2889450" cy="720000"/>
      </dsp:txXfrm>
    </dsp:sp>
    <dsp:sp modelId="{55283E86-9E4C-4558-9FAC-021CD8C8CD90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323CA-04E5-4F99-9C26-E73B62E82C43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Dans votre cerveau</a:t>
          </a:r>
          <a:endParaRPr lang="en-US" sz="27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DA575-4FB1-E544-9BEB-C4FA435C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1C3E06-CE66-2E48-57AC-637A32B7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7DA84-7971-8E5A-24C9-C167FFD7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17CA0-3338-C0B9-441C-3714503C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E48BB9-8E73-DB87-D408-E7A6400B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6111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96368-8E11-5037-472F-C83167C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8A463F-C5B9-3882-48C7-08B034E5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5631F8-C9CD-0BB0-EFAD-2DA2D7A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6DA0B5-C11E-F171-68A9-B2FAA7BA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562C8-0D7B-9721-364E-84F30E6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0688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955325-1090-4F94-25BE-35CE9658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D9D7F6-BA73-AB9D-A2AE-4B0A3FFA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26DD24-6AD8-EC55-7F38-8BC745F3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62099-C179-23DC-9F58-4D70F013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DD3C2-807F-4ABC-4A77-A07A427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53968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E5576-D285-CCEA-2B93-ABC0B085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5B3C4-7F61-6223-9C2E-71C398A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DFE39D-1371-F3EE-B670-F2F2795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92F02-C3A9-8479-A579-D4B7A8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6783A-8AB9-602B-ABF1-B40C58A5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013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6D5D-6329-C8A5-C2A4-7C964D2F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41BE-FDB9-5175-1648-745D1115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B5F37-21CB-BC76-4DBC-9C2696B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DF1B4-33FD-5435-6DCD-2F397B8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A814C-EF43-FAC8-6CBB-BB9C3E3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39825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010B3-219C-7EA6-1329-BA41765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0B820-5216-7C88-14A5-18BD87134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E91441-4BF1-C79B-81B6-F3AF52D5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081298-9EAB-34AE-146C-1B510DB9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819290-AB76-D16C-D1C5-41878205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F138FE-0163-13C4-5741-B5936EB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6628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4AAAD-3EFD-5DD7-EDDE-885BF2E9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CA551-F582-934F-165E-C7C47B06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6B0D34-DA3E-8A0B-0A8A-C743EEA7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C008CC-38EF-9983-F274-B5ECD041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850CC1-C21B-FC36-02AA-68DE1F900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ABFE7D-4E3F-C34A-2B44-FF90D71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57E0A9-5AF3-F674-8FA1-3A350BFA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8005AB-7321-4612-4ECE-91AEB3C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31811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1556-7D63-986B-27B4-20735CB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C5B01E-8D61-7367-90F4-F66CED6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410CC6-7F13-301E-A529-C8CD8131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112EE8-498D-50B8-DEA3-B37EFA2D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617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1891FE-5F8A-2F6C-403B-AE32FA14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8B5B0E-B89D-65C9-0741-D4D2B68A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DD53D8-82B2-8B02-B31F-B826420B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342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DEC70-03B7-0E50-68DF-C199ECB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D1174-C280-8742-52A9-597450B9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EB417-E6AD-C0AE-16E5-EC8778BE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C8F9BF-2EDB-BE29-36C0-05105398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9F4EF9-A1DB-A04D-F5F2-B0EA2A6C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1BFA45-A0DD-5A2C-E2CA-46132D01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36417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44D32-BF32-E03A-F251-3FE35234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AA62A9-4A50-C66A-6894-D206A06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676C49-3D41-3F3F-44E7-E9155BDB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7E477E-21FF-5F4B-4D1D-F850A0B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DB83A-F8FB-B382-3DB8-6AE0A8E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9D314-063C-8F12-5700-9AECBE0E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45324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C6EC8D-8A73-9FED-BD7A-CDC96E34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3CC995-E3E3-A094-0B97-18EC02DF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2329FA-8F36-E156-18A1-BC0B374E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4C3B-BF43-1748-98FC-EC53B8457EA6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753F-FBE5-EB56-BCF6-ED521FDE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65A33-3786-5A1C-A393-FD04E1E51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D7CFE-742B-E445-A8F2-C58C4A122A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10" Type="http://schemas.openxmlformats.org/officeDocument/2006/relationships/image" Target="../media/image20.jpe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7.xml"/><Relationship Id="rId5" Type="http://schemas.openxmlformats.org/officeDocument/2006/relationships/image" Target="../media/image5.png"/><Relationship Id="rId10" Type="http://schemas.openxmlformats.org/officeDocument/2006/relationships/slide" Target="slide22.xml"/><Relationship Id="rId4" Type="http://schemas.openxmlformats.org/officeDocument/2006/relationships/image" Target="../media/image4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17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 descr="Une image contenant texte, Visage humain, ordinateur portable, ordinateur&#10;&#10;Description générée automatiquement">
            <a:extLst>
              <a:ext uri="{FF2B5EF4-FFF2-40B4-BE49-F238E27FC236}">
                <a16:creationId xmlns:a16="http://schemas.microsoft.com/office/drawing/2014/main" id="{1680C6FA-DB10-D969-614A-7D4FC790C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501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322289-87ED-D9A3-859B-1C1A45D0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Base de données relationnelles (SQL)</a:t>
            </a:r>
            <a:endParaRPr lang="fr-FR" sz="4800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ional and non relational databases">
            <a:extLst>
              <a:ext uri="{FF2B5EF4-FFF2-40B4-BE49-F238E27FC236}">
                <a16:creationId xmlns:a16="http://schemas.microsoft.com/office/drawing/2014/main" id="{EFFF1125-FE66-E191-01B9-7F64FEB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72" y="2599509"/>
            <a:ext cx="5150277" cy="30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412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DDB6E68-442A-F81E-CBC6-6456B7F47016}"/>
              </a:ext>
            </a:extLst>
          </p:cNvPr>
          <p:cNvGrpSpPr/>
          <p:nvPr/>
        </p:nvGrpSpPr>
        <p:grpSpPr>
          <a:xfrm>
            <a:off x="6420652" y="2808221"/>
            <a:ext cx="4803817" cy="2877301"/>
            <a:chOff x="6420652" y="2808221"/>
            <a:chExt cx="4803817" cy="2877301"/>
          </a:xfrm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FFB0B23A-B68F-A94F-97DF-D34D32BC4A31}"/>
                </a:ext>
              </a:extLst>
            </p:cNvPr>
            <p:cNvSpPr/>
            <p:nvPr/>
          </p:nvSpPr>
          <p:spPr>
            <a:xfrm>
              <a:off x="6420652" y="2808221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Organisée avec une ou plusieurs tables.</a:t>
              </a:r>
              <a:endParaRPr lang="en-US" sz="2300" kern="1200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71CF3E29-0293-8537-6C99-89023E516AD1}"/>
                </a:ext>
              </a:extLst>
            </p:cNvPr>
            <p:cNvSpPr/>
            <p:nvPr/>
          </p:nvSpPr>
          <p:spPr>
            <a:xfrm>
              <a:off x="6420652" y="3789402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Chaque table contient des colonnes et des lignes.</a:t>
              </a:r>
              <a:endParaRPr lang="en-US" sz="2300" kern="1200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F87DDE6E-835B-1751-3E38-78E0F6C218CE}"/>
                </a:ext>
              </a:extLst>
            </p:cNvPr>
            <p:cNvSpPr/>
            <p:nvPr/>
          </p:nvSpPr>
          <p:spPr>
            <a:xfrm>
              <a:off x="6420652" y="4770582"/>
              <a:ext cx="4803817" cy="914940"/>
            </a:xfrm>
            <a:custGeom>
              <a:avLst/>
              <a:gdLst>
                <a:gd name="connsiteX0" fmla="*/ 0 w 4803817"/>
                <a:gd name="connsiteY0" fmla="*/ 152493 h 914940"/>
                <a:gd name="connsiteX1" fmla="*/ 152493 w 4803817"/>
                <a:gd name="connsiteY1" fmla="*/ 0 h 914940"/>
                <a:gd name="connsiteX2" fmla="*/ 4651324 w 4803817"/>
                <a:gd name="connsiteY2" fmla="*/ 0 h 914940"/>
                <a:gd name="connsiteX3" fmla="*/ 4803817 w 4803817"/>
                <a:gd name="connsiteY3" fmla="*/ 152493 h 914940"/>
                <a:gd name="connsiteX4" fmla="*/ 4803817 w 4803817"/>
                <a:gd name="connsiteY4" fmla="*/ 762447 h 914940"/>
                <a:gd name="connsiteX5" fmla="*/ 4651324 w 4803817"/>
                <a:gd name="connsiteY5" fmla="*/ 914940 h 914940"/>
                <a:gd name="connsiteX6" fmla="*/ 152493 w 4803817"/>
                <a:gd name="connsiteY6" fmla="*/ 914940 h 914940"/>
                <a:gd name="connsiteX7" fmla="*/ 0 w 4803817"/>
                <a:gd name="connsiteY7" fmla="*/ 762447 h 914940"/>
                <a:gd name="connsiteX8" fmla="*/ 0 w 4803817"/>
                <a:gd name="connsiteY8" fmla="*/ 152493 h 9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03817" h="914940">
                  <a:moveTo>
                    <a:pt x="0" y="152493"/>
                  </a:moveTo>
                  <a:cubicBezTo>
                    <a:pt x="0" y="68273"/>
                    <a:pt x="68273" y="0"/>
                    <a:pt x="152493" y="0"/>
                  </a:cubicBezTo>
                  <a:lnTo>
                    <a:pt x="4651324" y="0"/>
                  </a:lnTo>
                  <a:cubicBezTo>
                    <a:pt x="4735544" y="0"/>
                    <a:pt x="4803817" y="68273"/>
                    <a:pt x="4803817" y="152493"/>
                  </a:cubicBezTo>
                  <a:lnTo>
                    <a:pt x="4803817" y="762447"/>
                  </a:lnTo>
                  <a:cubicBezTo>
                    <a:pt x="4803817" y="846667"/>
                    <a:pt x="4735544" y="914940"/>
                    <a:pt x="4651324" y="914940"/>
                  </a:cubicBezTo>
                  <a:lnTo>
                    <a:pt x="152493" y="914940"/>
                  </a:lnTo>
                  <a:cubicBezTo>
                    <a:pt x="68273" y="914940"/>
                    <a:pt x="0" y="846667"/>
                    <a:pt x="0" y="762447"/>
                  </a:cubicBezTo>
                  <a:lnTo>
                    <a:pt x="0" y="152493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294" tIns="132294" rIns="132294" bIns="132294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Chaque table possède une clé unique pour identifier chaque ligne.</a:t>
              </a:r>
              <a:endParaRPr lang="en-US" sz="2300" kern="12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96255E6C-2D27-3F68-0AF0-2096CE95DE2C}"/>
              </a:ext>
            </a:extLst>
          </p:cNvPr>
          <p:cNvSpPr txBox="1"/>
          <p:nvPr/>
        </p:nvSpPr>
        <p:spPr>
          <a:xfrm>
            <a:off x="453691" y="5489310"/>
            <a:ext cx="5881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 https://</a:t>
            </a:r>
            <a:r>
              <a:rPr lang="fr-FR" sz="1000" dirty="0" err="1"/>
              <a:t>www.pragimtech.com</a:t>
            </a:r>
            <a:r>
              <a:rPr lang="fr-FR" sz="1000" dirty="0"/>
              <a:t>/blog/</a:t>
            </a:r>
            <a:r>
              <a:rPr lang="fr-FR" sz="1000" dirty="0" err="1"/>
              <a:t>mongodb</a:t>
            </a:r>
            <a:r>
              <a:rPr lang="fr-FR" sz="1000" dirty="0"/>
              <a:t>-tutorial/</a:t>
            </a:r>
            <a:r>
              <a:rPr lang="fr-FR" sz="1000" dirty="0" err="1"/>
              <a:t>relational</a:t>
            </a:r>
            <a:r>
              <a:rPr lang="fr-FR" sz="1000" dirty="0"/>
              <a:t>-and-non-</a:t>
            </a:r>
            <a:r>
              <a:rPr lang="fr-FR" sz="1000" dirty="0" err="1"/>
              <a:t>relational</a:t>
            </a:r>
            <a:r>
              <a:rPr lang="fr-FR" sz="1000" dirty="0"/>
              <a:t>-</a:t>
            </a:r>
            <a:r>
              <a:rPr lang="fr-FR" sz="1000" dirty="0" err="1"/>
              <a:t>databases</a:t>
            </a:r>
            <a:r>
              <a:rPr lang="fr-F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03615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E1963F-2D74-978B-FB53-3134209B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200"/>
              <a:t>Base de données non relationnelles (NoSQL/Not Just SQL)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6AD087F-4CEA-F2B8-D457-FA1C4405A82F}"/>
              </a:ext>
            </a:extLst>
          </p:cNvPr>
          <p:cNvSpPr/>
          <p:nvPr/>
        </p:nvSpPr>
        <p:spPr>
          <a:xfrm>
            <a:off x="1050535" y="2530955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" name="Rectangle 7" descr="Clé">
            <a:extLst>
              <a:ext uri="{FF2B5EF4-FFF2-40B4-BE49-F238E27FC236}">
                <a16:creationId xmlns:a16="http://schemas.microsoft.com/office/drawing/2014/main" id="{875155B3-5C06-AEF8-307E-70689ECD95E7}"/>
              </a:ext>
            </a:extLst>
          </p:cNvPr>
          <p:cNvSpPr/>
          <p:nvPr/>
        </p:nvSpPr>
        <p:spPr>
          <a:xfrm>
            <a:off x="1331077" y="2811497"/>
            <a:ext cx="774830" cy="7748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6554BA5-655F-F1E6-ACBF-3514F32E0F96}"/>
              </a:ext>
            </a:extLst>
          </p:cNvPr>
          <p:cNvSpPr/>
          <p:nvPr/>
        </p:nvSpPr>
        <p:spPr>
          <a:xfrm>
            <a:off x="2672717" y="2530955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 dirty="0"/>
              <a:t>Base de données clés-valeur (Key-Value Stores)</a:t>
            </a:r>
            <a:endParaRPr lang="en-US" sz="2400" kern="12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94D99D8-FD44-9F0F-FC38-50BACC50722B}"/>
              </a:ext>
            </a:extLst>
          </p:cNvPr>
          <p:cNvSpPr/>
          <p:nvPr/>
        </p:nvSpPr>
        <p:spPr>
          <a:xfrm>
            <a:off x="6370339" y="2530955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" name="Rectangle 11" descr="Open Folder">
            <a:extLst>
              <a:ext uri="{FF2B5EF4-FFF2-40B4-BE49-F238E27FC236}">
                <a16:creationId xmlns:a16="http://schemas.microsoft.com/office/drawing/2014/main" id="{48CC0897-1F87-89C0-4D0A-1C7634D8C98B}"/>
              </a:ext>
            </a:extLst>
          </p:cNvPr>
          <p:cNvSpPr/>
          <p:nvPr/>
        </p:nvSpPr>
        <p:spPr>
          <a:xfrm>
            <a:off x="6650881" y="2811497"/>
            <a:ext cx="774830" cy="77483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54FC04F-873C-37A5-333A-26CCC77F4BBD}"/>
              </a:ext>
            </a:extLst>
          </p:cNvPr>
          <p:cNvSpPr/>
          <p:nvPr/>
        </p:nvSpPr>
        <p:spPr>
          <a:xfrm>
            <a:off x="7992522" y="2530955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orientées document: JSON, BSON etc </a:t>
            </a:r>
            <a:endParaRPr lang="en-US" sz="2400" kern="12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2235CB-EF7D-0629-6250-4D803986704C}"/>
              </a:ext>
            </a:extLst>
          </p:cNvPr>
          <p:cNvSpPr/>
          <p:nvPr/>
        </p:nvSpPr>
        <p:spPr>
          <a:xfrm>
            <a:off x="1050535" y="4538179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" name="Rectangle 15" descr="Base de données">
            <a:extLst>
              <a:ext uri="{FF2B5EF4-FFF2-40B4-BE49-F238E27FC236}">
                <a16:creationId xmlns:a16="http://schemas.microsoft.com/office/drawing/2014/main" id="{74EF943A-A545-D4E2-AB49-FE61E932B827}"/>
              </a:ext>
            </a:extLst>
          </p:cNvPr>
          <p:cNvSpPr/>
          <p:nvPr/>
        </p:nvSpPr>
        <p:spPr>
          <a:xfrm>
            <a:off x="1331077" y="4818721"/>
            <a:ext cx="774830" cy="77483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2127316-2AC6-A57D-4BF1-AA95B5847D1B}"/>
              </a:ext>
            </a:extLst>
          </p:cNvPr>
          <p:cNvSpPr/>
          <p:nvPr/>
        </p:nvSpPr>
        <p:spPr>
          <a:xfrm>
            <a:off x="2672717" y="4538179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orientées colonne </a:t>
            </a:r>
            <a:endParaRPr lang="en-US" sz="2400" kern="120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B36AA77-DE70-EE2C-10BD-94D2CBB03908}"/>
              </a:ext>
            </a:extLst>
          </p:cNvPr>
          <p:cNvSpPr/>
          <p:nvPr/>
        </p:nvSpPr>
        <p:spPr>
          <a:xfrm>
            <a:off x="6370339" y="4538179"/>
            <a:ext cx="1335915" cy="1335915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" name="Rectangle 21" descr="Bar chart">
            <a:extLst>
              <a:ext uri="{FF2B5EF4-FFF2-40B4-BE49-F238E27FC236}">
                <a16:creationId xmlns:a16="http://schemas.microsoft.com/office/drawing/2014/main" id="{2167FD8A-A199-95A4-6116-113B309AD3DD}"/>
              </a:ext>
            </a:extLst>
          </p:cNvPr>
          <p:cNvSpPr/>
          <p:nvPr/>
        </p:nvSpPr>
        <p:spPr>
          <a:xfrm>
            <a:off x="6650881" y="4818721"/>
            <a:ext cx="774830" cy="77483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C76D69FC-1D96-FAFE-80B5-9F2EF558FEBF}"/>
              </a:ext>
            </a:extLst>
          </p:cNvPr>
          <p:cNvSpPr/>
          <p:nvPr/>
        </p:nvSpPr>
        <p:spPr>
          <a:xfrm>
            <a:off x="7992522" y="4538179"/>
            <a:ext cx="3148942" cy="1335915"/>
          </a:xfrm>
          <a:custGeom>
            <a:avLst/>
            <a:gdLst>
              <a:gd name="connsiteX0" fmla="*/ 0 w 3148942"/>
              <a:gd name="connsiteY0" fmla="*/ 0 h 1335915"/>
              <a:gd name="connsiteX1" fmla="*/ 3148942 w 3148942"/>
              <a:gd name="connsiteY1" fmla="*/ 0 h 1335915"/>
              <a:gd name="connsiteX2" fmla="*/ 3148942 w 3148942"/>
              <a:gd name="connsiteY2" fmla="*/ 1335915 h 1335915"/>
              <a:gd name="connsiteX3" fmla="*/ 0 w 3148942"/>
              <a:gd name="connsiteY3" fmla="*/ 1335915 h 1335915"/>
              <a:gd name="connsiteX4" fmla="*/ 0 w 3148942"/>
              <a:gd name="connsiteY4" fmla="*/ 0 h 13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8942" h="1335915">
                <a:moveTo>
                  <a:pt x="0" y="0"/>
                </a:moveTo>
                <a:lnTo>
                  <a:pt x="3148942" y="0"/>
                </a:lnTo>
                <a:lnTo>
                  <a:pt x="3148942" y="1335915"/>
                </a:lnTo>
                <a:lnTo>
                  <a:pt x="0" y="1335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400" b="0" i="0" kern="1200"/>
              <a:t>Bases de données orientés graphe</a:t>
            </a:r>
            <a:endParaRPr lang="en-US" sz="2400" kern="1200"/>
          </a:p>
        </p:txBody>
      </p:sp>
    </p:spTree>
    <p:extLst>
      <p:ext uri="{BB962C8B-B14F-4D97-AF65-F5344CB8AC3E}">
        <p14:creationId xmlns:p14="http://schemas.microsoft.com/office/powerpoint/2010/main" val="1360371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1" grpId="0" animBg="1"/>
      <p:bldP spid="12" grpId="0" animBg="1"/>
      <p:bldP spid="13" grpId="0"/>
      <p:bldP spid="14" grpId="0" animBg="1"/>
      <p:bldP spid="16" grpId="0" animBg="1"/>
      <p:bldP spid="19" grpId="0"/>
      <p:bldP spid="21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types of relational vs non-realtional databases">
            <a:extLst>
              <a:ext uri="{FF2B5EF4-FFF2-40B4-BE49-F238E27FC236}">
                <a16:creationId xmlns:a16="http://schemas.microsoft.com/office/drawing/2014/main" id="{E05E1FA7-1340-AFE5-C2C0-7039FED2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39047"/>
            <a:ext cx="10905066" cy="517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42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6" name="Rectangle 516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8" name="Freeform: Shape 516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9F976B-9F59-DC53-1E39-F8F63DC1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fr-FR"/>
              <a:t>SGBDR (RDBMS)</a:t>
            </a:r>
          </a:p>
        </p:txBody>
      </p:sp>
      <p:pic>
        <p:nvPicPr>
          <p:cNvPr id="5128" name="Picture 8" descr="What are the Most Popular RDBMS | IT Online Training">
            <a:extLst>
              <a:ext uri="{FF2B5EF4-FFF2-40B4-BE49-F238E27FC236}">
                <a16:creationId xmlns:a16="http://schemas.microsoft.com/office/drawing/2014/main" id="{17309175-579D-FDE8-A850-C86B91A5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08363"/>
            <a:ext cx="4788505" cy="290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0" name="Freeform: Shape 516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6897C1A-ECFA-71F8-C80C-4F49AFBFB2B5}"/>
              </a:ext>
            </a:extLst>
          </p:cNvPr>
          <p:cNvGrpSpPr/>
          <p:nvPr/>
        </p:nvGrpSpPr>
        <p:grpSpPr>
          <a:xfrm>
            <a:off x="1137034" y="2373431"/>
            <a:ext cx="5510416" cy="3489966"/>
            <a:chOff x="1932378" y="2412265"/>
            <a:chExt cx="3368276" cy="3489966"/>
          </a:xfrm>
        </p:grpSpPr>
        <p:sp>
          <p:nvSpPr>
            <p:cNvPr id="6" name="Rectangle 5" descr="Base de données">
              <a:extLst>
                <a:ext uri="{FF2B5EF4-FFF2-40B4-BE49-F238E27FC236}">
                  <a16:creationId xmlns:a16="http://schemas.microsoft.com/office/drawing/2014/main" id="{BA1B2F85-B298-2EC0-243D-ADB4C1E17C30}"/>
                </a:ext>
              </a:extLst>
            </p:cNvPr>
            <p:cNvSpPr/>
            <p:nvPr/>
          </p:nvSpPr>
          <p:spPr>
            <a:xfrm>
              <a:off x="2358252" y="2412265"/>
              <a:ext cx="696884" cy="69688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A273BB2-B992-582F-7A20-03F8C559D8BF}"/>
                </a:ext>
              </a:extLst>
            </p:cNvPr>
            <p:cNvSpPr/>
            <p:nvPr/>
          </p:nvSpPr>
          <p:spPr>
            <a:xfrm>
              <a:off x="2104031" y="3304234"/>
              <a:ext cx="1302397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 dirty="0"/>
                <a:t>SGBDR : Systèmes de gestion de bases de données relationnelles </a:t>
              </a:r>
              <a:endParaRPr lang="en-US" sz="1100" kern="1200" dirty="0"/>
            </a:p>
          </p:txBody>
        </p:sp>
        <p:sp>
          <p:nvSpPr>
            <p:cNvPr id="8" name="Rectangle 7" descr="User Network">
              <a:extLst>
                <a:ext uri="{FF2B5EF4-FFF2-40B4-BE49-F238E27FC236}">
                  <a16:creationId xmlns:a16="http://schemas.microsoft.com/office/drawing/2014/main" id="{F3CBDF2C-AC59-7AD7-74CA-AB73117C802B}"/>
                </a:ext>
              </a:extLst>
            </p:cNvPr>
            <p:cNvSpPr/>
            <p:nvPr/>
          </p:nvSpPr>
          <p:spPr>
            <a:xfrm>
              <a:off x="4177896" y="2412265"/>
              <a:ext cx="696884" cy="69688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FF5927CA-4CA6-BB17-2505-109D9E87295C}"/>
                </a:ext>
              </a:extLst>
            </p:cNvPr>
            <p:cNvSpPr/>
            <p:nvPr/>
          </p:nvSpPr>
          <p:spPr>
            <a:xfrm>
              <a:off x="3752022" y="3344216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 dirty="0"/>
                <a:t>Rôle : permet aux utilisateurs de créer et maintenir des bases de données relationnelles</a:t>
              </a:r>
              <a:endParaRPr lang="en-US" sz="1100" kern="1200" dirty="0"/>
            </a:p>
          </p:txBody>
        </p:sp>
        <p:sp>
          <p:nvSpPr>
            <p:cNvPr id="12" name="Rectangle 11" descr="Serveur">
              <a:extLst>
                <a:ext uri="{FF2B5EF4-FFF2-40B4-BE49-F238E27FC236}">
                  <a16:creationId xmlns:a16="http://schemas.microsoft.com/office/drawing/2014/main" id="{B60BAA60-2705-71FC-6BA9-78AD412FDD17}"/>
                </a:ext>
              </a:extLst>
            </p:cNvPr>
            <p:cNvSpPr/>
            <p:nvPr/>
          </p:nvSpPr>
          <p:spPr>
            <a:xfrm>
              <a:off x="2358252" y="4350827"/>
              <a:ext cx="696884" cy="69688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4C416E95-3569-5D2D-0F2E-203263BFC5B4}"/>
                </a:ext>
              </a:extLst>
            </p:cNvPr>
            <p:cNvSpPr/>
            <p:nvPr/>
          </p:nvSpPr>
          <p:spPr>
            <a:xfrm>
              <a:off x="1932378" y="5282778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b="0" i="0" kern="1200"/>
                <a:t>Exemples : MySQL, Oracle Database, PostgreSQL, MariaDB, Access, etc.</a:t>
              </a:r>
              <a:endParaRPr lang="en-US" sz="1100" kern="1200"/>
            </a:p>
          </p:txBody>
        </p:sp>
        <p:sp>
          <p:nvSpPr>
            <p:cNvPr id="16" name="Rectangle 15" descr="Programmeur">
              <a:extLst>
                <a:ext uri="{FF2B5EF4-FFF2-40B4-BE49-F238E27FC236}">
                  <a16:creationId xmlns:a16="http://schemas.microsoft.com/office/drawing/2014/main" id="{F0F67DE2-9BA7-F4D1-CF86-B1AC9EE6DE20}"/>
                </a:ext>
              </a:extLst>
            </p:cNvPr>
            <p:cNvSpPr/>
            <p:nvPr/>
          </p:nvSpPr>
          <p:spPr>
            <a:xfrm>
              <a:off x="4177896" y="4350827"/>
              <a:ext cx="696884" cy="696884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CC11A1DE-BC28-D45F-89B7-17D26669543A}"/>
                </a:ext>
              </a:extLst>
            </p:cNvPr>
            <p:cNvSpPr/>
            <p:nvPr/>
          </p:nvSpPr>
          <p:spPr>
            <a:xfrm>
              <a:off x="3752022" y="5282778"/>
              <a:ext cx="1548632" cy="619453"/>
            </a:xfrm>
            <a:custGeom>
              <a:avLst/>
              <a:gdLst>
                <a:gd name="connsiteX0" fmla="*/ 0 w 1548632"/>
                <a:gd name="connsiteY0" fmla="*/ 0 h 619453"/>
                <a:gd name="connsiteX1" fmla="*/ 1548632 w 1548632"/>
                <a:gd name="connsiteY1" fmla="*/ 0 h 619453"/>
                <a:gd name="connsiteX2" fmla="*/ 1548632 w 1548632"/>
                <a:gd name="connsiteY2" fmla="*/ 619453 h 619453"/>
                <a:gd name="connsiteX3" fmla="*/ 0 w 1548632"/>
                <a:gd name="connsiteY3" fmla="*/ 619453 h 619453"/>
                <a:gd name="connsiteX4" fmla="*/ 0 w 1548632"/>
                <a:gd name="connsiteY4" fmla="*/ 0 h 61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632" h="619453">
                  <a:moveTo>
                    <a:pt x="0" y="0"/>
                  </a:moveTo>
                  <a:lnTo>
                    <a:pt x="1548632" y="0"/>
                  </a:lnTo>
                  <a:lnTo>
                    <a:pt x="1548632" y="619453"/>
                  </a:lnTo>
                  <a:lnTo>
                    <a:pt x="0" y="61945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dirty="0"/>
                <a:t>Langage de communication : SQL</a:t>
              </a:r>
              <a:endParaRPr lang="en-US" sz="1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95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9786CA-6B6D-3E2D-49F9-1C5B04FC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SGBDNR (NRDBMS) ou NoSQL</a:t>
            </a:r>
          </a:p>
        </p:txBody>
      </p:sp>
      <p:grpSp>
        <p:nvGrpSpPr>
          <p:cNvPr id="71" name="Group 5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6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 descr="Une image contenant texte, capture d’écran, logo&#10;&#10;Description générée automatiquement">
            <a:extLst>
              <a:ext uri="{FF2B5EF4-FFF2-40B4-BE49-F238E27FC236}">
                <a16:creationId xmlns:a16="http://schemas.microsoft.com/office/drawing/2014/main" id="{5871E26D-AD5B-5C30-910F-1877021B0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1"/>
          <a:stretch/>
        </p:blipFill>
        <p:spPr>
          <a:xfrm>
            <a:off x="804671" y="2923590"/>
            <a:ext cx="4954693" cy="304557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Forme libre 5">
            <a:extLst>
              <a:ext uri="{FF2B5EF4-FFF2-40B4-BE49-F238E27FC236}">
                <a16:creationId xmlns:a16="http://schemas.microsoft.com/office/drawing/2014/main" id="{D5933794-DD56-A22A-EA05-2EB8F3DE61E8}"/>
              </a:ext>
            </a:extLst>
          </p:cNvPr>
          <p:cNvSpPr/>
          <p:nvPr/>
        </p:nvSpPr>
        <p:spPr>
          <a:xfrm>
            <a:off x="6354871" y="2857597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 dirty="0"/>
              <a:t>NRDBMS: Non-</a:t>
            </a:r>
            <a:r>
              <a:rPr lang="fr-FR" sz="1500" kern="1200" dirty="0" err="1"/>
              <a:t>Relational</a:t>
            </a:r>
            <a:r>
              <a:rPr lang="fr-FR" sz="1500" kern="1200" dirty="0"/>
              <a:t> </a:t>
            </a:r>
            <a:r>
              <a:rPr lang="fr-FR" sz="1500" kern="1200" dirty="0" err="1"/>
              <a:t>Database</a:t>
            </a:r>
            <a:r>
              <a:rPr lang="fr-FR" sz="1500" kern="1200" dirty="0"/>
              <a:t> Management System </a:t>
            </a:r>
            <a:endParaRPr lang="en-US" sz="15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9CC4235A-BFE7-62EA-8744-6815B9577141}"/>
              </a:ext>
            </a:extLst>
          </p:cNvPr>
          <p:cNvSpPr/>
          <p:nvPr/>
        </p:nvSpPr>
        <p:spPr>
          <a:xfrm>
            <a:off x="6354871" y="3499691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 dirty="0"/>
              <a:t>Conçu pour gérer des données non structurées ou semi-structurées</a:t>
            </a:r>
            <a:endParaRPr lang="en-US" sz="1500" kern="1200" dirty="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5C97D4-F5EB-0535-3C03-F83754710ADE}"/>
              </a:ext>
            </a:extLst>
          </p:cNvPr>
          <p:cNvSpPr/>
          <p:nvPr/>
        </p:nvSpPr>
        <p:spPr>
          <a:xfrm>
            <a:off x="6354871" y="4141785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Offrent plus de flexibilité</a:t>
            </a:r>
            <a:endParaRPr lang="en-US" sz="1500" kern="120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5DFF772-D028-33B6-7999-4B2CAE2645CA}"/>
              </a:ext>
            </a:extLst>
          </p:cNvPr>
          <p:cNvSpPr/>
          <p:nvPr/>
        </p:nvSpPr>
        <p:spPr>
          <a:xfrm>
            <a:off x="6354871" y="4783878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Exemple: MongoDB, Redis, Amazon DynamoDB, etc.</a:t>
            </a:r>
            <a:endParaRPr lang="en-US" sz="1500" kern="120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96949C9F-367F-B8AB-DDFF-E5A8A338778D}"/>
              </a:ext>
            </a:extLst>
          </p:cNvPr>
          <p:cNvSpPr/>
          <p:nvPr/>
        </p:nvSpPr>
        <p:spPr>
          <a:xfrm>
            <a:off x="6354871" y="5425972"/>
            <a:ext cx="5029199" cy="598893"/>
          </a:xfrm>
          <a:custGeom>
            <a:avLst/>
            <a:gdLst>
              <a:gd name="connsiteX0" fmla="*/ 0 w 5029199"/>
              <a:gd name="connsiteY0" fmla="*/ 99817 h 598893"/>
              <a:gd name="connsiteX1" fmla="*/ 99817 w 5029199"/>
              <a:gd name="connsiteY1" fmla="*/ 0 h 598893"/>
              <a:gd name="connsiteX2" fmla="*/ 4929382 w 5029199"/>
              <a:gd name="connsiteY2" fmla="*/ 0 h 598893"/>
              <a:gd name="connsiteX3" fmla="*/ 5029199 w 5029199"/>
              <a:gd name="connsiteY3" fmla="*/ 99817 h 598893"/>
              <a:gd name="connsiteX4" fmla="*/ 5029199 w 5029199"/>
              <a:gd name="connsiteY4" fmla="*/ 499076 h 598893"/>
              <a:gd name="connsiteX5" fmla="*/ 4929382 w 5029199"/>
              <a:gd name="connsiteY5" fmla="*/ 598893 h 598893"/>
              <a:gd name="connsiteX6" fmla="*/ 99817 w 5029199"/>
              <a:gd name="connsiteY6" fmla="*/ 598893 h 598893"/>
              <a:gd name="connsiteX7" fmla="*/ 0 w 5029199"/>
              <a:gd name="connsiteY7" fmla="*/ 499076 h 598893"/>
              <a:gd name="connsiteX8" fmla="*/ 0 w 5029199"/>
              <a:gd name="connsiteY8" fmla="*/ 99817 h 59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9199" h="598893">
                <a:moveTo>
                  <a:pt x="0" y="99817"/>
                </a:moveTo>
                <a:cubicBezTo>
                  <a:pt x="0" y="44690"/>
                  <a:pt x="44690" y="0"/>
                  <a:pt x="99817" y="0"/>
                </a:cubicBezTo>
                <a:lnTo>
                  <a:pt x="4929382" y="0"/>
                </a:lnTo>
                <a:cubicBezTo>
                  <a:pt x="4984509" y="0"/>
                  <a:pt x="5029199" y="44690"/>
                  <a:pt x="5029199" y="99817"/>
                </a:cubicBezTo>
                <a:lnTo>
                  <a:pt x="5029199" y="499076"/>
                </a:lnTo>
                <a:cubicBezTo>
                  <a:pt x="5029199" y="554203"/>
                  <a:pt x="4984509" y="598893"/>
                  <a:pt x="4929382" y="598893"/>
                </a:cubicBezTo>
                <a:lnTo>
                  <a:pt x="99817" y="598893"/>
                </a:lnTo>
                <a:cubicBezTo>
                  <a:pt x="44690" y="598893"/>
                  <a:pt x="0" y="554203"/>
                  <a:pt x="0" y="499076"/>
                </a:cubicBezTo>
                <a:lnTo>
                  <a:pt x="0" y="99817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386" tIns="86386" rIns="86386" bIns="86386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500" kern="1200"/>
              <a:t>Pas de langage standard </a:t>
            </a:r>
            <a:endParaRPr lang="en-US" sz="1500" kern="1200"/>
          </a:p>
        </p:txBody>
      </p:sp>
    </p:spTree>
    <p:extLst>
      <p:ext uri="{BB962C8B-B14F-4D97-AF65-F5344CB8AC3E}">
        <p14:creationId xmlns:p14="http://schemas.microsoft.com/office/powerpoint/2010/main" val="4261833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D90D6-7C05-375C-C120-8B03FAAD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2B0CF7-81A9-33FA-7AB4-D085982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0" dirty="0">
                <a:effectLst/>
                <a:latin typeface="Söhne"/>
              </a:rPr>
              <a:t>Question 1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: Quelle est la principale différence entre les bases de données relationnelles (SGBDR) et les bases de données non relationnelles (SGBDNR)?</a:t>
            </a:r>
          </a:p>
          <a:p>
            <a:pPr marL="0" indent="0">
              <a:buNone/>
            </a:pPr>
            <a:endParaRPr lang="fr-FR" dirty="0">
              <a:solidFill>
                <a:srgbClr val="374151"/>
              </a:solidFill>
              <a:latin typeface="Söhne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stockent les données sous forme de tableaux, tandis que les SGBDNR les stockent sous forme de documents ou de paires clé-valeur.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utilisent SQL, tandis que les SGBDNR ne stockent que des données numériques.</a:t>
            </a:r>
          </a:p>
          <a:p>
            <a:pPr algn="l">
              <a:buFont typeface="+mj-lt"/>
              <a:buAutoNum type="alphaUcPeriod"/>
            </a:pP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Les SGBDR sont plus anciens et donc moins performants que les SGBDNR.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87200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376769-383E-38BD-4592-93DA1CE1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D0C06-B4E1-1B07-E856-86DA93486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10308772" cy="343816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dirty="0"/>
              <a:t>Question 1: </a:t>
            </a: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Quelle est la principale différence entre les bases de données relationnelles (SGBDR) et les bases de données non relationnelles (SGBDNR)?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Les SGBDR stockent les données sous forme de tableaux, tandis que les SGBDNR les stockent sous forme de documents ou de paires clé-valeur.</a:t>
            </a:r>
          </a:p>
          <a:p>
            <a:pPr algn="l">
              <a:buFont typeface="+mj-lt"/>
              <a:buAutoNum type="alphaUcPeriod"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 Les SGBDR utilisent SQL, tandis que les SGBDNR ne stockent que des données numériques.</a:t>
            </a:r>
          </a:p>
          <a:p>
            <a:pPr algn="l">
              <a:buFont typeface="+mj-lt"/>
              <a:buAutoNum type="alphaUcPeriod"/>
            </a:pPr>
            <a:endParaRPr lang="fr-F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lphaUcPeriod"/>
            </a:pPr>
            <a:r>
              <a:rPr lang="fr-FR" sz="2000" b="0" i="0" dirty="0">
                <a:solidFill>
                  <a:srgbClr val="374151"/>
                </a:solidFill>
                <a:effectLst/>
                <a:latin typeface="Söhne"/>
              </a:rPr>
              <a:t>Les SGBDR sont plus anciens et donc moins performants que les SGBDNR.</a:t>
            </a:r>
          </a:p>
          <a:p>
            <a:pPr marL="0" indent="0">
              <a:buNone/>
            </a:pPr>
            <a:endParaRPr lang="fr-FR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119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85694-7F62-D811-BC0C-67D872160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0EA6B2-E44C-6912-16E0-5A321F7F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200AE3-5BFF-4B27-DDFE-F25439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B6B5E5-FCE8-518D-B831-E1FCD7A8C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9ACE00-7C18-CEAC-35AB-EEE57B8CA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FB771-9F6B-28A1-F5CD-94C05BF08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136C4-1EF6-E33B-6E23-2DB934F4A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610837-85B4-A480-002B-EE033EC4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9B352-BA15-2FA1-22EF-692B8DD7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/>
              <a:t>Question 2: </a:t>
            </a:r>
            <a:r>
              <a:rPr lang="fr-FR" sz="2000" b="0" i="0">
                <a:effectLst/>
                <a:latin typeface="Söhne"/>
              </a:rPr>
              <a:t>Quelle est une caractéristique principale des Systèmes de Gestion de Bases de Données Relationnelles (SGBDR)?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ne permettent pas de faire des transactions complexes.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organisent les données en collections de documents.</a:t>
            </a:r>
          </a:p>
          <a:p>
            <a:pPr marL="514350" indent="-514350">
              <a:buFont typeface="+mj-lt"/>
              <a:buAutoNum type="alphaUcPeriod"/>
            </a:pPr>
            <a:endParaRPr lang="fr-FR" sz="2000" b="0" i="0">
              <a:effectLst/>
              <a:latin typeface="Söhne"/>
            </a:endParaRPr>
          </a:p>
          <a:p>
            <a:pPr marL="514350" indent="-514350">
              <a:buFont typeface="+mj-lt"/>
              <a:buAutoNum type="alphaUcPeriod"/>
            </a:pPr>
            <a:r>
              <a:rPr lang="fr-FR" sz="2000" b="0" i="0">
                <a:effectLst/>
                <a:latin typeface="Söhne"/>
              </a:rPr>
              <a:t>Ils utilisent un langage de requête structuré (SQL) pour manipuler et gérer les données.</a:t>
            </a:r>
          </a:p>
          <a:p>
            <a:pPr marL="0" indent="0">
              <a:buNone/>
            </a:pPr>
            <a:endParaRPr lang="fr-FR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737D4-EC14-CCC6-3EF4-BA16D2CD8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950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2725A1-8B25-84C9-E566-F84BB969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Les concepts de base </a:t>
            </a:r>
            <a:br>
              <a:rPr lang="en-US" sz="60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36858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6B3595-6624-BD07-1CE4-2A764E9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/>
              <a:t>Clé primaire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123E92-8A41-8AB2-4E86-E08BB56FAF5D}"/>
              </a:ext>
            </a:extLst>
          </p:cNvPr>
          <p:cNvSpPr/>
          <p:nvPr/>
        </p:nvSpPr>
        <p:spPr>
          <a:xfrm>
            <a:off x="838199" y="1808477"/>
            <a:ext cx="10621160" cy="61902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Rectangle 7" descr="Tableau">
            <a:extLst>
              <a:ext uri="{FF2B5EF4-FFF2-40B4-BE49-F238E27FC236}">
                <a16:creationId xmlns:a16="http://schemas.microsoft.com/office/drawing/2014/main" id="{251AD573-A661-831F-183B-87BCAF1D297E}"/>
              </a:ext>
            </a:extLst>
          </p:cNvPr>
          <p:cNvSpPr/>
          <p:nvPr/>
        </p:nvSpPr>
        <p:spPr>
          <a:xfrm>
            <a:off x="980724" y="1935740"/>
            <a:ext cx="259137" cy="2591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11CB33C2-C4C8-2ED1-8B19-3DBB13A26D7D}"/>
              </a:ext>
            </a:extLst>
          </p:cNvPr>
          <p:cNvSpPr/>
          <p:nvPr/>
        </p:nvSpPr>
        <p:spPr>
          <a:xfrm>
            <a:off x="1382386" y="1829729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/>
              <a:t>Colonne (Attribut) qui identifie de manière unique chaque ligne de la table.</a:t>
            </a:r>
            <a:endParaRPr lang="en-US" sz="2200" kern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1411ED9-AB0C-9386-ABC7-3B0A2A698131}"/>
              </a:ext>
            </a:extLst>
          </p:cNvPr>
          <p:cNvSpPr/>
          <p:nvPr/>
        </p:nvSpPr>
        <p:spPr>
          <a:xfrm>
            <a:off x="838199" y="2494750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 descr="Deciduous tree">
            <a:extLst>
              <a:ext uri="{FF2B5EF4-FFF2-40B4-BE49-F238E27FC236}">
                <a16:creationId xmlns:a16="http://schemas.microsoft.com/office/drawing/2014/main" id="{3C6F3D56-0FA3-F2F1-81B0-69392F6251C6}"/>
              </a:ext>
            </a:extLst>
          </p:cNvPr>
          <p:cNvSpPr/>
          <p:nvPr/>
        </p:nvSpPr>
        <p:spPr>
          <a:xfrm>
            <a:off x="980724" y="2524688"/>
            <a:ext cx="259137" cy="2591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D2E413C-E293-FCF0-DA5C-9BF81298F7A8}"/>
              </a:ext>
            </a:extLst>
          </p:cNvPr>
          <p:cNvSpPr/>
          <p:nvPr/>
        </p:nvSpPr>
        <p:spPr>
          <a:xfrm>
            <a:off x="1382386" y="2418677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/>
              <a:t>Natural key</a:t>
            </a:r>
            <a:endParaRPr lang="en-US" sz="2200" kern="120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5191B05-3A75-03FE-F3BB-33DF067BA53B}"/>
              </a:ext>
            </a:extLst>
          </p:cNvPr>
          <p:cNvSpPr/>
          <p:nvPr/>
        </p:nvSpPr>
        <p:spPr>
          <a:xfrm>
            <a:off x="838199" y="3007625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17" descr="Clé">
            <a:extLst>
              <a:ext uri="{FF2B5EF4-FFF2-40B4-BE49-F238E27FC236}">
                <a16:creationId xmlns:a16="http://schemas.microsoft.com/office/drawing/2014/main" id="{FAB16EEB-A085-9F3C-06F5-A8E422190925}"/>
              </a:ext>
            </a:extLst>
          </p:cNvPr>
          <p:cNvSpPr/>
          <p:nvPr/>
        </p:nvSpPr>
        <p:spPr>
          <a:xfrm>
            <a:off x="980724" y="3113635"/>
            <a:ext cx="259137" cy="25913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C6F86D29-7FDD-60BA-4CE2-45E0930C7DAC}"/>
              </a:ext>
            </a:extLst>
          </p:cNvPr>
          <p:cNvSpPr/>
          <p:nvPr/>
        </p:nvSpPr>
        <p:spPr>
          <a:xfrm>
            <a:off x="1382386" y="3007625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 err="1"/>
              <a:t>Surragate</a:t>
            </a:r>
            <a:r>
              <a:rPr lang="fr-FR" sz="2200" kern="1200" dirty="0"/>
              <a:t> key</a:t>
            </a:r>
            <a:endParaRPr lang="en-US" sz="2200" kern="12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8840DDF-2438-99DA-BA86-687D69010D1F}"/>
              </a:ext>
            </a:extLst>
          </p:cNvPr>
          <p:cNvSpPr/>
          <p:nvPr/>
        </p:nvSpPr>
        <p:spPr>
          <a:xfrm>
            <a:off x="838199" y="3596573"/>
            <a:ext cx="10621160" cy="47115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Rectangle 22" descr="Magnifying glass">
            <a:extLst>
              <a:ext uri="{FF2B5EF4-FFF2-40B4-BE49-F238E27FC236}">
                <a16:creationId xmlns:a16="http://schemas.microsoft.com/office/drawing/2014/main" id="{53BEF844-EDB9-E203-38B0-10633274194D}"/>
              </a:ext>
            </a:extLst>
          </p:cNvPr>
          <p:cNvSpPr/>
          <p:nvPr/>
        </p:nvSpPr>
        <p:spPr>
          <a:xfrm>
            <a:off x="980724" y="3702583"/>
            <a:ext cx="259137" cy="25913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10C45AFD-41F4-9944-A16C-A7768C67D975}"/>
              </a:ext>
            </a:extLst>
          </p:cNvPr>
          <p:cNvSpPr/>
          <p:nvPr/>
        </p:nvSpPr>
        <p:spPr>
          <a:xfrm>
            <a:off x="1382386" y="3596573"/>
            <a:ext cx="10076973" cy="471158"/>
          </a:xfrm>
          <a:custGeom>
            <a:avLst/>
            <a:gdLst>
              <a:gd name="connsiteX0" fmla="*/ 0 w 10076973"/>
              <a:gd name="connsiteY0" fmla="*/ 0 h 471158"/>
              <a:gd name="connsiteX1" fmla="*/ 10076973 w 10076973"/>
              <a:gd name="connsiteY1" fmla="*/ 0 h 471158"/>
              <a:gd name="connsiteX2" fmla="*/ 10076973 w 10076973"/>
              <a:gd name="connsiteY2" fmla="*/ 471158 h 471158"/>
              <a:gd name="connsiteX3" fmla="*/ 0 w 10076973"/>
              <a:gd name="connsiteY3" fmla="*/ 471158 h 471158"/>
              <a:gd name="connsiteX4" fmla="*/ 0 w 10076973"/>
              <a:gd name="connsiteY4" fmla="*/ 0 h 4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6973" h="471158">
                <a:moveTo>
                  <a:pt x="0" y="0"/>
                </a:moveTo>
                <a:lnTo>
                  <a:pt x="10076973" y="0"/>
                </a:lnTo>
                <a:lnTo>
                  <a:pt x="10076973" y="471158"/>
                </a:lnTo>
                <a:lnTo>
                  <a:pt x="0" y="4711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864" tIns="49864" rIns="49864" bIns="49864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200" kern="1200" dirty="0"/>
              <a:t>Permet de rechercher rapidement des données</a:t>
            </a:r>
            <a:endParaRPr lang="en-US" sz="2200" kern="1200" dirty="0"/>
          </a:p>
        </p:txBody>
      </p:sp>
      <p:pic>
        <p:nvPicPr>
          <p:cNvPr id="5" name="Picture 2" descr="Relational and non relational databases">
            <a:extLst>
              <a:ext uri="{FF2B5EF4-FFF2-40B4-BE49-F238E27FC236}">
                <a16:creationId xmlns:a16="http://schemas.microsoft.com/office/drawing/2014/main" id="{40857D26-B49E-A021-4164-45E2D85D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7096" y="4235983"/>
            <a:ext cx="4349833" cy="254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809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 animBg="1"/>
      <p:bldP spid="15" grpId="0" animBg="1"/>
      <p:bldP spid="16" grpId="0"/>
      <p:bldP spid="17" grpId="0" animBg="1"/>
      <p:bldP spid="18" grpId="0" animBg="1"/>
      <p:bldP spid="20" grpId="0"/>
      <p:bldP spid="22" grpId="0" animBg="1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CC7AF-3F58-9C30-4374-0CCD49F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5226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4B1B485-791F-F247-A347-ED68BFD88122}">
                    <psuz:zmPr id="{14A8A481-89C4-4144-AD1F-B4F17AEA89D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A9E860-358C-6A4C-9230-39704FEC007E}">
                    <psuz:zmPr id="{476CDB59-92B3-014A-A54D-A71AF9F0E81A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3B99A2C-9A23-E34F-94FE-BAAE0AF48E37}">
                    <psuz:zmPr id="{7045BFC1-2A64-624C-B0AF-3B3F48485F5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6D0137B-2D2C-4A47-87EF-1D9D4C4E051B}">
                    <psuz:zmPr id="{620E1FB9-B8E0-3645-88B1-B8D60EA119D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82E266-2E7E-784F-8715-DA920308305F}">
                    <psuz:zmPr id="{F7C797C1-969D-A041-B65B-B417F590FEE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513F9519-B500-D59D-EDE9-FF999AEBF2C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Imag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8598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65562-DD06-0CF8-09FC-0892F32D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7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FD5DC-32B4-A724-3395-A3D8711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fr-FR" dirty="0"/>
              <a:t>Clé étrangère</a:t>
            </a:r>
          </a:p>
        </p:txBody>
      </p:sp>
      <p:sp>
        <p:nvSpPr>
          <p:cNvPr id="5" name="AutoShape 2" descr="Base de données SQL avec clé étrangère">
            <a:extLst>
              <a:ext uri="{FF2B5EF4-FFF2-40B4-BE49-F238E27FC236}">
                <a16:creationId xmlns:a16="http://schemas.microsoft.com/office/drawing/2014/main" id="{FC981956-9980-4F92-BDF3-9932752380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Base de données SQL avec clé étrangère">
            <a:extLst>
              <a:ext uri="{FF2B5EF4-FFF2-40B4-BE49-F238E27FC236}">
                <a16:creationId xmlns:a16="http://schemas.microsoft.com/office/drawing/2014/main" id="{2C7FE24D-DF5A-4202-60DD-B1F09B13B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6" descr="Base de données SQL avec clé étrangère">
            <a:extLst>
              <a:ext uri="{FF2B5EF4-FFF2-40B4-BE49-F238E27FC236}">
                <a16:creationId xmlns:a16="http://schemas.microsoft.com/office/drawing/2014/main" id="{055DEFCA-F8FF-0B0F-5ECD-8F5985EA9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1BC867F-FC92-631E-A26E-AEA9D577A93D}"/>
              </a:ext>
            </a:extLst>
          </p:cNvPr>
          <p:cNvSpPr/>
          <p:nvPr/>
        </p:nvSpPr>
        <p:spPr>
          <a:xfrm>
            <a:off x="695042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b="0" i="0" kern="1200" dirty="0"/>
              <a:t>Une clé étrangère est un attribut qui fait référence à la clé primaire d'une autre table.</a:t>
            </a:r>
            <a:endParaRPr lang="en-US" sz="1800" kern="1200" dirty="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185F72B-0A36-0A57-EF27-14BCE5481C90}"/>
              </a:ext>
            </a:extLst>
          </p:cNvPr>
          <p:cNvSpPr/>
          <p:nvPr/>
        </p:nvSpPr>
        <p:spPr>
          <a:xfrm>
            <a:off x="3700532" y="2481330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4BE6D39D-42E4-F5B1-CE04-A36FD8025D0D}"/>
              </a:ext>
            </a:extLst>
          </p:cNvPr>
          <p:cNvSpPr/>
          <p:nvPr/>
        </p:nvSpPr>
        <p:spPr>
          <a:xfrm>
            <a:off x="4562400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b="0" i="0" kern="1200" dirty="0"/>
              <a:t>Elle établit des liens entre les données dans différentes tables.</a:t>
            </a:r>
            <a:endParaRPr lang="en-US" sz="1800" kern="1200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3B60D67-4AF0-9AED-0B6E-D953B83D44E2}"/>
              </a:ext>
            </a:extLst>
          </p:cNvPr>
          <p:cNvSpPr/>
          <p:nvPr/>
        </p:nvSpPr>
        <p:spPr>
          <a:xfrm>
            <a:off x="7567890" y="2481330"/>
            <a:ext cx="585628" cy="685074"/>
          </a:xfrm>
          <a:custGeom>
            <a:avLst/>
            <a:gdLst>
              <a:gd name="connsiteX0" fmla="*/ 0 w 585628"/>
              <a:gd name="connsiteY0" fmla="*/ 137015 h 685074"/>
              <a:gd name="connsiteX1" fmla="*/ 292814 w 585628"/>
              <a:gd name="connsiteY1" fmla="*/ 137015 h 685074"/>
              <a:gd name="connsiteX2" fmla="*/ 292814 w 585628"/>
              <a:gd name="connsiteY2" fmla="*/ 0 h 685074"/>
              <a:gd name="connsiteX3" fmla="*/ 585628 w 585628"/>
              <a:gd name="connsiteY3" fmla="*/ 342537 h 685074"/>
              <a:gd name="connsiteX4" fmla="*/ 292814 w 585628"/>
              <a:gd name="connsiteY4" fmla="*/ 685074 h 685074"/>
              <a:gd name="connsiteX5" fmla="*/ 292814 w 585628"/>
              <a:gd name="connsiteY5" fmla="*/ 548059 h 685074"/>
              <a:gd name="connsiteX6" fmla="*/ 0 w 585628"/>
              <a:gd name="connsiteY6" fmla="*/ 548059 h 685074"/>
              <a:gd name="connsiteX7" fmla="*/ 0 w 585628"/>
              <a:gd name="connsiteY7" fmla="*/ 137015 h 68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5628" h="685074">
                <a:moveTo>
                  <a:pt x="0" y="137015"/>
                </a:moveTo>
                <a:lnTo>
                  <a:pt x="292814" y="137015"/>
                </a:lnTo>
                <a:lnTo>
                  <a:pt x="292814" y="0"/>
                </a:lnTo>
                <a:lnTo>
                  <a:pt x="585628" y="342537"/>
                </a:lnTo>
                <a:lnTo>
                  <a:pt x="292814" y="685074"/>
                </a:lnTo>
                <a:lnTo>
                  <a:pt x="292814" y="548059"/>
                </a:lnTo>
                <a:lnTo>
                  <a:pt x="0" y="548059"/>
                </a:lnTo>
                <a:lnTo>
                  <a:pt x="0" y="137015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7015" rIns="175688" bIns="137015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CF132B59-1286-8A37-3746-B1CDD489F43D}"/>
              </a:ext>
            </a:extLst>
          </p:cNvPr>
          <p:cNvSpPr/>
          <p:nvPr/>
        </p:nvSpPr>
        <p:spPr>
          <a:xfrm>
            <a:off x="8429758" y="1995147"/>
            <a:ext cx="2762398" cy="1657439"/>
          </a:xfrm>
          <a:custGeom>
            <a:avLst/>
            <a:gdLst>
              <a:gd name="connsiteX0" fmla="*/ 0 w 2762398"/>
              <a:gd name="connsiteY0" fmla="*/ 165744 h 1657439"/>
              <a:gd name="connsiteX1" fmla="*/ 165744 w 2762398"/>
              <a:gd name="connsiteY1" fmla="*/ 0 h 1657439"/>
              <a:gd name="connsiteX2" fmla="*/ 2596654 w 2762398"/>
              <a:gd name="connsiteY2" fmla="*/ 0 h 1657439"/>
              <a:gd name="connsiteX3" fmla="*/ 2762398 w 2762398"/>
              <a:gd name="connsiteY3" fmla="*/ 165744 h 1657439"/>
              <a:gd name="connsiteX4" fmla="*/ 2762398 w 2762398"/>
              <a:gd name="connsiteY4" fmla="*/ 1491695 h 1657439"/>
              <a:gd name="connsiteX5" fmla="*/ 2596654 w 2762398"/>
              <a:gd name="connsiteY5" fmla="*/ 1657439 h 1657439"/>
              <a:gd name="connsiteX6" fmla="*/ 165744 w 2762398"/>
              <a:gd name="connsiteY6" fmla="*/ 1657439 h 1657439"/>
              <a:gd name="connsiteX7" fmla="*/ 0 w 2762398"/>
              <a:gd name="connsiteY7" fmla="*/ 1491695 h 1657439"/>
              <a:gd name="connsiteX8" fmla="*/ 0 w 2762398"/>
              <a:gd name="connsiteY8" fmla="*/ 165744 h 16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2398" h="1657439">
                <a:moveTo>
                  <a:pt x="0" y="165744"/>
                </a:moveTo>
                <a:cubicBezTo>
                  <a:pt x="0" y="74206"/>
                  <a:pt x="74206" y="0"/>
                  <a:pt x="165744" y="0"/>
                </a:cubicBezTo>
                <a:lnTo>
                  <a:pt x="2596654" y="0"/>
                </a:lnTo>
                <a:cubicBezTo>
                  <a:pt x="2688192" y="0"/>
                  <a:pt x="2762398" y="74206"/>
                  <a:pt x="2762398" y="165744"/>
                </a:cubicBezTo>
                <a:lnTo>
                  <a:pt x="2762398" y="1491695"/>
                </a:lnTo>
                <a:cubicBezTo>
                  <a:pt x="2762398" y="1583233"/>
                  <a:pt x="2688192" y="1657439"/>
                  <a:pt x="2596654" y="1657439"/>
                </a:cubicBezTo>
                <a:lnTo>
                  <a:pt x="165744" y="1657439"/>
                </a:lnTo>
                <a:cubicBezTo>
                  <a:pt x="74206" y="1657439"/>
                  <a:pt x="0" y="1583233"/>
                  <a:pt x="0" y="1491695"/>
                </a:cubicBezTo>
                <a:lnTo>
                  <a:pt x="0" y="1657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25" tIns="117125" rIns="117125" bIns="117125" numCol="1" spcCol="1270" anchor="ctr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/>
              <a:t>Source: https://www.data-bird.co/blog/cle-etrangere</a:t>
            </a:r>
            <a:endParaRPr lang="en-US" sz="1800" kern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A3CB4D-655F-DFF1-1254-289DC60E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38" y="3943538"/>
            <a:ext cx="6479007" cy="26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1C23C-930E-31EA-9B87-9A5986A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(Diagramme entité-relation)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5F1920-C5D2-C30E-D783-90DB7CE0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90" y="1849333"/>
            <a:ext cx="7772400" cy="45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386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CEC63C-9BE2-2986-AB24-2929E82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20" y="1471351"/>
            <a:ext cx="7108911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Comprendre SQL</a:t>
            </a:r>
            <a:br>
              <a:rPr lang="en-US" sz="6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5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9" name="Rectangle 1028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D17904-230C-BB91-B875-D49F7310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Comprendre SQL</a:t>
            </a:r>
          </a:p>
        </p:txBody>
      </p:sp>
      <p:sp>
        <p:nvSpPr>
          <p:cNvPr id="10291" name="Rectangle 1029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3" name="Rectangle 1029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SQL Commands:DQL,DDL,DML,DCL,TCL">
            <a:extLst>
              <a:ext uri="{FF2B5EF4-FFF2-40B4-BE49-F238E27FC236}">
                <a16:creationId xmlns:a16="http://schemas.microsoft.com/office/drawing/2014/main" id="{0B479BE7-0F9F-87B8-9EBF-8A048913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7403" y="3038454"/>
            <a:ext cx="5150277" cy="26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5" name="Rectangle 1029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BD867E9-A418-193B-0437-16A7820669A7}"/>
              </a:ext>
            </a:extLst>
          </p:cNvPr>
          <p:cNvSpPr/>
          <p:nvPr/>
        </p:nvSpPr>
        <p:spPr>
          <a:xfrm>
            <a:off x="900711" y="2563932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Rectangle 5" descr="Base de données">
            <a:extLst>
              <a:ext uri="{FF2B5EF4-FFF2-40B4-BE49-F238E27FC236}">
                <a16:creationId xmlns:a16="http://schemas.microsoft.com/office/drawing/2014/main" id="{708AE875-6088-CD0A-4637-703C77D31556}"/>
              </a:ext>
            </a:extLst>
          </p:cNvPr>
          <p:cNvSpPr/>
          <p:nvPr/>
        </p:nvSpPr>
        <p:spPr>
          <a:xfrm>
            <a:off x="1063706" y="2726927"/>
            <a:ext cx="450175" cy="45017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941568B-27A4-2022-71CE-B9AD87AE8F51}"/>
              </a:ext>
            </a:extLst>
          </p:cNvPr>
          <p:cNvSpPr/>
          <p:nvPr/>
        </p:nvSpPr>
        <p:spPr>
          <a:xfrm>
            <a:off x="1843198" y="2563932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kern="1200" dirty="0"/>
              <a:t>SQL = </a:t>
            </a:r>
            <a:r>
              <a:rPr lang="fr-FR" sz="1100" kern="1200" dirty="0" err="1"/>
              <a:t>Structured</a:t>
            </a:r>
            <a:r>
              <a:rPr lang="fr-FR" sz="1100" kern="1200" dirty="0"/>
              <a:t> </a:t>
            </a:r>
            <a:r>
              <a:rPr lang="fr-FR" sz="1100" kern="1200" dirty="0" err="1"/>
              <a:t>Query</a:t>
            </a:r>
            <a:r>
              <a:rPr lang="fr-FR" sz="1100" kern="1200" dirty="0"/>
              <a:t> </a:t>
            </a:r>
            <a:r>
              <a:rPr lang="fr-FR" sz="1100" kern="1200" dirty="0" err="1"/>
              <a:t>Language</a:t>
            </a:r>
            <a:endParaRPr lang="en-US" sz="1100" kern="12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2A15804-3E77-5040-86AB-1D2BA71BD87E}"/>
              </a:ext>
            </a:extLst>
          </p:cNvPr>
          <p:cNvSpPr/>
          <p:nvPr/>
        </p:nvSpPr>
        <p:spPr>
          <a:xfrm>
            <a:off x="3991513" y="2563932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9" name="Rectangle 8" descr="Filtrer">
            <a:extLst>
              <a:ext uri="{FF2B5EF4-FFF2-40B4-BE49-F238E27FC236}">
                <a16:creationId xmlns:a16="http://schemas.microsoft.com/office/drawing/2014/main" id="{23829499-3CE4-BD2C-29A7-A809A6E4BD20}"/>
              </a:ext>
            </a:extLst>
          </p:cNvPr>
          <p:cNvSpPr/>
          <p:nvPr/>
        </p:nvSpPr>
        <p:spPr>
          <a:xfrm>
            <a:off x="4154507" y="2726927"/>
            <a:ext cx="450175" cy="45017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75087EC-7406-F330-4C73-250C306FC7FC}"/>
              </a:ext>
            </a:extLst>
          </p:cNvPr>
          <p:cNvSpPr/>
          <p:nvPr/>
        </p:nvSpPr>
        <p:spPr>
          <a:xfrm>
            <a:off x="4933999" y="2563932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DQL (Data Query Language)</a:t>
            </a:r>
            <a:r>
              <a:rPr lang="fr-FR" sz="1100" b="0" i="0" kern="1200"/>
              <a:t> : Récupération des données avec SELECT.</a:t>
            </a:r>
            <a:endParaRPr lang="en-US" sz="1100" kern="12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D8A6ED-917D-9F6E-2275-9D5F8B1F8AE8}"/>
              </a:ext>
            </a:extLst>
          </p:cNvPr>
          <p:cNvSpPr/>
          <p:nvPr/>
        </p:nvSpPr>
        <p:spPr>
          <a:xfrm>
            <a:off x="900711" y="3977160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2" name="Rectangle 11" descr="Tableau">
            <a:extLst>
              <a:ext uri="{FF2B5EF4-FFF2-40B4-BE49-F238E27FC236}">
                <a16:creationId xmlns:a16="http://schemas.microsoft.com/office/drawing/2014/main" id="{CA6479A0-1D60-A10B-9E08-61EBA9882D40}"/>
              </a:ext>
            </a:extLst>
          </p:cNvPr>
          <p:cNvSpPr/>
          <p:nvPr/>
        </p:nvSpPr>
        <p:spPr>
          <a:xfrm>
            <a:off x="1063706" y="4140155"/>
            <a:ext cx="450175" cy="45017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80F7A27F-9384-1899-CBFA-2D25CB20E3E9}"/>
              </a:ext>
            </a:extLst>
          </p:cNvPr>
          <p:cNvSpPr/>
          <p:nvPr/>
        </p:nvSpPr>
        <p:spPr>
          <a:xfrm>
            <a:off x="1843198" y="3977160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DDL (Data Definition Language)</a:t>
            </a:r>
            <a:r>
              <a:rPr lang="fr-FR" sz="1100" b="0" i="0" kern="1200"/>
              <a:t> : Définition de la structure de la base de données avec CREATE, ALTER, DROP, etc.</a:t>
            </a:r>
            <a:endParaRPr lang="en-US" sz="1100" kern="120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1BF612-01CB-6C3F-79B3-DBFAAA027AB7}"/>
              </a:ext>
            </a:extLst>
          </p:cNvPr>
          <p:cNvSpPr/>
          <p:nvPr/>
        </p:nvSpPr>
        <p:spPr>
          <a:xfrm>
            <a:off x="3991513" y="3977160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5" name="Rectangle 14" descr="Programmeur">
            <a:extLst>
              <a:ext uri="{FF2B5EF4-FFF2-40B4-BE49-F238E27FC236}">
                <a16:creationId xmlns:a16="http://schemas.microsoft.com/office/drawing/2014/main" id="{9DA47A9B-A1CE-1606-CF9C-FF3A741D6602}"/>
              </a:ext>
            </a:extLst>
          </p:cNvPr>
          <p:cNvSpPr/>
          <p:nvPr/>
        </p:nvSpPr>
        <p:spPr>
          <a:xfrm>
            <a:off x="4154507" y="4140155"/>
            <a:ext cx="450175" cy="45017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E992108-EB4C-B1A0-68EC-8F463FC4E180}"/>
              </a:ext>
            </a:extLst>
          </p:cNvPr>
          <p:cNvSpPr/>
          <p:nvPr/>
        </p:nvSpPr>
        <p:spPr>
          <a:xfrm>
            <a:off x="4933999" y="3977160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DCL (Data Control Language)</a:t>
            </a:r>
            <a:r>
              <a:rPr lang="fr-FR" sz="1100" b="0" i="0" kern="1200"/>
              <a:t> : Gestion des autorisations avec GRANT et REVOKE.</a:t>
            </a:r>
            <a:endParaRPr lang="en-US" sz="1100" kern="120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A82C98E-6E11-B9E3-8DC1-E9B97F03B3CA}"/>
              </a:ext>
            </a:extLst>
          </p:cNvPr>
          <p:cNvSpPr/>
          <p:nvPr/>
        </p:nvSpPr>
        <p:spPr>
          <a:xfrm>
            <a:off x="900711" y="5390389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17" descr="Web Design">
            <a:extLst>
              <a:ext uri="{FF2B5EF4-FFF2-40B4-BE49-F238E27FC236}">
                <a16:creationId xmlns:a16="http://schemas.microsoft.com/office/drawing/2014/main" id="{FD4631AD-05D7-7886-2863-ECBDB427CC53}"/>
              </a:ext>
            </a:extLst>
          </p:cNvPr>
          <p:cNvSpPr/>
          <p:nvPr/>
        </p:nvSpPr>
        <p:spPr>
          <a:xfrm>
            <a:off x="1063706" y="5553383"/>
            <a:ext cx="450175" cy="45017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EAC9669-1BC5-5577-EC4F-AF3E64E6AE4C}"/>
              </a:ext>
            </a:extLst>
          </p:cNvPr>
          <p:cNvSpPr/>
          <p:nvPr/>
        </p:nvSpPr>
        <p:spPr>
          <a:xfrm>
            <a:off x="1843198" y="5390389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DML (Data Manipulation Language)</a:t>
            </a:r>
            <a:r>
              <a:rPr lang="fr-FR" sz="1100" b="0" i="0" kern="1200"/>
              <a:t> : Modification des données avec INSERT, UPDATE, DELETE.</a:t>
            </a:r>
            <a:endParaRPr lang="en-US" sz="1100" kern="120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21266EC-BDA8-6C12-8E74-12703FF6627A}"/>
              </a:ext>
            </a:extLst>
          </p:cNvPr>
          <p:cNvSpPr/>
          <p:nvPr/>
        </p:nvSpPr>
        <p:spPr>
          <a:xfrm>
            <a:off x="3991513" y="5390389"/>
            <a:ext cx="776165" cy="776165"/>
          </a:xfrm>
          <a:prstGeom prst="ellipse">
            <a:avLst/>
          </a:prstGeom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Rectangle 20" descr="Bitcoin">
            <a:extLst>
              <a:ext uri="{FF2B5EF4-FFF2-40B4-BE49-F238E27FC236}">
                <a16:creationId xmlns:a16="http://schemas.microsoft.com/office/drawing/2014/main" id="{EDC3EBE7-10E6-511E-593D-BB01B3BB55A2}"/>
              </a:ext>
            </a:extLst>
          </p:cNvPr>
          <p:cNvSpPr/>
          <p:nvPr/>
        </p:nvSpPr>
        <p:spPr>
          <a:xfrm>
            <a:off x="4154507" y="5553383"/>
            <a:ext cx="450175" cy="450175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C7362542-B7EF-92AE-964E-C883D5C91922}"/>
              </a:ext>
            </a:extLst>
          </p:cNvPr>
          <p:cNvSpPr/>
          <p:nvPr/>
        </p:nvSpPr>
        <p:spPr>
          <a:xfrm>
            <a:off x="4933999" y="5390389"/>
            <a:ext cx="1829532" cy="776165"/>
          </a:xfrm>
          <a:custGeom>
            <a:avLst/>
            <a:gdLst>
              <a:gd name="connsiteX0" fmla="*/ 0 w 1829532"/>
              <a:gd name="connsiteY0" fmla="*/ 0 h 776165"/>
              <a:gd name="connsiteX1" fmla="*/ 1829532 w 1829532"/>
              <a:gd name="connsiteY1" fmla="*/ 0 h 776165"/>
              <a:gd name="connsiteX2" fmla="*/ 1829532 w 1829532"/>
              <a:gd name="connsiteY2" fmla="*/ 776165 h 776165"/>
              <a:gd name="connsiteX3" fmla="*/ 0 w 1829532"/>
              <a:gd name="connsiteY3" fmla="*/ 776165 h 776165"/>
              <a:gd name="connsiteX4" fmla="*/ 0 w 1829532"/>
              <a:gd name="connsiteY4" fmla="*/ 0 h 77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9532" h="776165">
                <a:moveTo>
                  <a:pt x="0" y="0"/>
                </a:moveTo>
                <a:lnTo>
                  <a:pt x="1829532" y="0"/>
                </a:lnTo>
                <a:lnTo>
                  <a:pt x="1829532" y="776165"/>
                </a:lnTo>
                <a:lnTo>
                  <a:pt x="0" y="776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100" b="1" i="0" kern="1200"/>
              <a:t>TCL (Transaction Control Language)</a:t>
            </a:r>
            <a:r>
              <a:rPr lang="fr-FR" sz="1100" b="0" i="0" kern="1200"/>
              <a:t> : Gestion des transactions avec COMMIT, ROLLBACK, SAVEPOINT, etc.</a:t>
            </a:r>
            <a:endParaRPr lang="en-US" sz="1100" kern="1200"/>
          </a:p>
        </p:txBody>
      </p:sp>
    </p:spTree>
    <p:extLst>
      <p:ext uri="{BB962C8B-B14F-4D97-AF65-F5344CB8AC3E}">
        <p14:creationId xmlns:p14="http://schemas.microsoft.com/office/powerpoint/2010/main" val="2730314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A761AC9-C7BA-99BF-C21B-BCCD95694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55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0CDD7B-31D0-31D4-6DF5-ABE116F532D3}"/>
              </a:ext>
            </a:extLst>
          </p:cNvPr>
          <p:cNvSpPr txBox="1"/>
          <p:nvPr/>
        </p:nvSpPr>
        <p:spPr>
          <a:xfrm>
            <a:off x="0" y="6551802"/>
            <a:ext cx="9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https://</a:t>
            </a:r>
            <a:r>
              <a:rPr lang="fr-FR" dirty="0" err="1"/>
              <a:t>www.atatus.com</a:t>
            </a:r>
            <a:r>
              <a:rPr lang="fr-FR" dirty="0"/>
              <a:t>/</a:t>
            </a:r>
            <a:r>
              <a:rPr lang="fr-FR" dirty="0" err="1"/>
              <a:t>glossary</a:t>
            </a:r>
            <a:r>
              <a:rPr lang="fr-FR" dirty="0"/>
              <a:t>/</a:t>
            </a:r>
            <a:r>
              <a:rPr lang="fr-FR" dirty="0" err="1"/>
              <a:t>crud</a:t>
            </a:r>
            <a:r>
              <a:rPr lang="fr-F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113547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4DAE3-3753-5277-F1C3-045E31A7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F2C581-8B6C-CB33-D851-7CACC259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A761E-E8E2-B2C7-F92C-BB22B551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Question 1: </a:t>
            </a:r>
            <a:r>
              <a:rPr lang="fr-FR" sz="2400" b="0" i="0" dirty="0">
                <a:effectLst/>
                <a:latin typeface="Söhne"/>
              </a:rPr>
              <a:t>Quelle est la fonction d'une clé primaire dans une base de données relationnelle?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Relier deux tables ensemble.</a:t>
            </a:r>
          </a:p>
          <a:p>
            <a:pPr marL="342900" indent="-342900"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Identifier de manière unique chaque enregistrement dans une table.</a:t>
            </a:r>
          </a:p>
          <a:p>
            <a:pPr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Accélérer les opérations de recherche et de tri dans une base de données.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3640468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97669-814F-3206-3F69-25B280AC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14E91B-A760-AAC1-6289-C3D8F4B0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 dirty="0"/>
              <a:t>Quiz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B487-2E1B-E3C6-D2A8-C0E593D5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Question 2: </a:t>
            </a:r>
            <a:r>
              <a:rPr lang="fr-FR" sz="2400" b="0" i="0" dirty="0">
                <a:effectLst/>
                <a:latin typeface="Söhne"/>
              </a:rPr>
              <a:t>À quoi sert une clé étrangère dans une base de données relationnelle?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Söhne"/>
            </a:endParaRPr>
          </a:p>
          <a:p>
            <a:pPr marL="342900" indent="-342900"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créer des index pour accélérer les requêtes.</a:t>
            </a:r>
          </a:p>
          <a:p>
            <a:pPr marL="342900" indent="-342900"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lier deux tables sur la base d'une colonne commune.</a:t>
            </a:r>
          </a:p>
          <a:p>
            <a:pPr>
              <a:buFont typeface="+mj-lt"/>
              <a:buAutoNum type="alphaUcPeriod"/>
            </a:pPr>
            <a:endParaRPr lang="fr-FR" sz="2400" b="0" i="0" dirty="0">
              <a:effectLst/>
              <a:latin typeface="Söhne"/>
            </a:endParaRPr>
          </a:p>
          <a:p>
            <a:pPr>
              <a:buFont typeface="+mj-lt"/>
              <a:buAutoNum type="alphaUcPeriod"/>
            </a:pPr>
            <a:r>
              <a:rPr lang="fr-FR" sz="2400" b="0" i="0" dirty="0">
                <a:effectLst/>
                <a:latin typeface="Söhne"/>
              </a:rPr>
              <a:t>À stocker des informations cryptées pour la sécurité.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764869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FC790-3BDE-AD62-4102-232728E6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5000" b="0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50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MySQL</a:t>
            </a:r>
            <a:b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ourir">
            <a:extLst>
              <a:ext uri="{FF2B5EF4-FFF2-40B4-BE49-F238E27FC236}">
                <a16:creationId xmlns:a16="http://schemas.microsoft.com/office/drawing/2014/main" id="{DDEE4CDC-692E-BD86-045E-BC8A2649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3169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F11F6-CAA4-126A-FA1B-8363149B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Bien </a:t>
            </a:r>
            <a:r>
              <a:rPr lang="en-US" sz="4800" b="0" i="0" kern="1200" dirty="0" err="1">
                <a:effectLst/>
                <a:latin typeface="+mj-lt"/>
                <a:ea typeface="+mj-ea"/>
                <a:cs typeface="+mj-cs"/>
              </a:rPr>
              <a:t>démarrer</a:t>
            </a:r>
            <a:r>
              <a:rPr lang="en-US" sz="4800" b="0" i="0" kern="1200" dirty="0">
                <a:effectLst/>
                <a:latin typeface="+mj-lt"/>
                <a:ea typeface="+mj-ea"/>
                <a:cs typeface="+mj-cs"/>
              </a:rPr>
              <a:t> avec MySQL</a:t>
            </a:r>
            <a:endParaRPr lang="fr-FR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D207B2-8477-9FF2-89C4-752E5EBE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835887" cy="3639450"/>
          </a:xfrm>
        </p:spPr>
        <p:txBody>
          <a:bodyPr anchor="ctr">
            <a:normAutofit/>
          </a:bodyPr>
          <a:lstStyle/>
          <a:p>
            <a:r>
              <a:rPr lang="fr-FR" sz="2000" dirty="0"/>
              <a:t>Etape 1: Installer MySQL Community Server disponible </a:t>
            </a:r>
          </a:p>
          <a:p>
            <a:pPr marL="0" indent="0">
              <a:buNone/>
            </a:pPr>
            <a:r>
              <a:rPr lang="fr-FR" sz="2000" dirty="0"/>
              <a:t> </a:t>
            </a:r>
            <a:r>
              <a:rPr lang="fr-FR" sz="2000" dirty="0">
                <a:hlinkClick r:id="rId2"/>
              </a:rPr>
              <a:t>https://dev.mysql.com/downloads/mysql/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Etape 2: Installer </a:t>
            </a:r>
            <a:r>
              <a:rPr lang="fr-FR" sz="2000" b="0" i="0" dirty="0">
                <a:effectLst/>
                <a:latin typeface="Söhne"/>
              </a:rPr>
              <a:t>MySQL Workbench</a:t>
            </a:r>
          </a:p>
          <a:p>
            <a:pPr marL="0" indent="0">
              <a:buNone/>
            </a:pPr>
            <a:endParaRPr lang="fr-FR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https://dev.mysql.com/downloads/workbench/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18" name="Graphic 6" descr="Ordinateur portable sécurisé">
            <a:extLst>
              <a:ext uri="{FF2B5EF4-FFF2-40B4-BE49-F238E27FC236}">
                <a16:creationId xmlns:a16="http://schemas.microsoft.com/office/drawing/2014/main" id="{0DE22AC7-0014-E411-00CB-DC88DFAA9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95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0BE4D-DDA5-3764-0C04-34ACA4B4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62CFA6-CAB5-D251-D252-7582D6D5D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3517"/>
            <a:ext cx="10637939" cy="4868280"/>
          </a:xfrm>
        </p:spPr>
        <p:txBody>
          <a:bodyPr/>
          <a:lstStyle/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Créez les tables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Employes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et Fournisseurs, et ajoutez des données dans chacune d'elles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9F32E2-2A0B-B338-6518-3CC91A9C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88" y="2278705"/>
            <a:ext cx="9227889" cy="446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299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D12CB4-1CC1-A80B-73C3-651D5E3A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Pourquoi SQL en 2024?</a:t>
            </a:r>
            <a:b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e de données">
            <a:extLst>
              <a:ext uri="{FF2B5EF4-FFF2-40B4-BE49-F238E27FC236}">
                <a16:creationId xmlns:a16="http://schemas.microsoft.com/office/drawing/2014/main" id="{FF9316E5-FDA6-04D1-BFF9-C79FAD8E2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8601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45FAB-B1AE-56D2-860D-2DD36998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SQL en 2024?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FC90A4-C797-F108-6772-64F51F5F3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71" y="1423447"/>
            <a:ext cx="8898902" cy="506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29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5F6162-B409-3FF0-54FA-C85EFAD1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Qu’est-ce qu’une base de données ? </a:t>
            </a:r>
            <a:br>
              <a:rPr lang="en-US" sz="5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70798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B14C86-3019-4CE6-D1FA-201DB05E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Qu’est-ce qu’une base de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6A711F9-4EB2-6E69-8494-CF3DA1E45C5D}"/>
              </a:ext>
            </a:extLst>
          </p:cNvPr>
          <p:cNvSpPr/>
          <p:nvPr/>
        </p:nvSpPr>
        <p:spPr>
          <a:xfrm>
            <a:off x="838200" y="2107919"/>
            <a:ext cx="10515600" cy="1285199"/>
          </a:xfrm>
          <a:custGeom>
            <a:avLst/>
            <a:gdLst>
              <a:gd name="connsiteX0" fmla="*/ 0 w 10515600"/>
              <a:gd name="connsiteY0" fmla="*/ 0 h 1285199"/>
              <a:gd name="connsiteX1" fmla="*/ 10515600 w 10515600"/>
              <a:gd name="connsiteY1" fmla="*/ 0 h 1285199"/>
              <a:gd name="connsiteX2" fmla="*/ 10515600 w 10515600"/>
              <a:gd name="connsiteY2" fmla="*/ 1285199 h 1285199"/>
              <a:gd name="connsiteX3" fmla="*/ 0 w 10515600"/>
              <a:gd name="connsiteY3" fmla="*/ 1285199 h 1285199"/>
              <a:gd name="connsiteX4" fmla="*/ 0 w 10515600"/>
              <a:gd name="connsiteY4" fmla="*/ 0 h 128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285199">
                <a:moveTo>
                  <a:pt x="0" y="0"/>
                </a:moveTo>
                <a:lnTo>
                  <a:pt x="10515600" y="0"/>
                </a:lnTo>
                <a:lnTo>
                  <a:pt x="10515600" y="1285199"/>
                </a:lnTo>
                <a:lnTo>
                  <a:pt x="0" y="128519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54076" rIns="816127" bIns="120904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 dirty="0"/>
              <a:t>Collections d’informations qui sont reliées.</a:t>
            </a:r>
            <a:endParaRPr lang="en-US" sz="17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Système organisé pour stocker, gérer et récupérer des informations.</a:t>
            </a:r>
            <a:endParaRPr lang="en-US" sz="1700" kern="120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E07693D-3458-484E-64BC-AFF2B110B6E1}"/>
              </a:ext>
            </a:extLst>
          </p:cNvPr>
          <p:cNvSpPr/>
          <p:nvPr/>
        </p:nvSpPr>
        <p:spPr>
          <a:xfrm>
            <a:off x="1363980" y="1856999"/>
            <a:ext cx="7360920" cy="501840"/>
          </a:xfrm>
          <a:custGeom>
            <a:avLst/>
            <a:gdLst>
              <a:gd name="connsiteX0" fmla="*/ 0 w 7360920"/>
              <a:gd name="connsiteY0" fmla="*/ 83642 h 501840"/>
              <a:gd name="connsiteX1" fmla="*/ 83642 w 7360920"/>
              <a:gd name="connsiteY1" fmla="*/ 0 h 501840"/>
              <a:gd name="connsiteX2" fmla="*/ 7277278 w 7360920"/>
              <a:gd name="connsiteY2" fmla="*/ 0 h 501840"/>
              <a:gd name="connsiteX3" fmla="*/ 7360920 w 7360920"/>
              <a:gd name="connsiteY3" fmla="*/ 83642 h 501840"/>
              <a:gd name="connsiteX4" fmla="*/ 7360920 w 7360920"/>
              <a:gd name="connsiteY4" fmla="*/ 418198 h 501840"/>
              <a:gd name="connsiteX5" fmla="*/ 7277278 w 7360920"/>
              <a:gd name="connsiteY5" fmla="*/ 501840 h 501840"/>
              <a:gd name="connsiteX6" fmla="*/ 83642 w 7360920"/>
              <a:gd name="connsiteY6" fmla="*/ 501840 h 501840"/>
              <a:gd name="connsiteX7" fmla="*/ 0 w 7360920"/>
              <a:gd name="connsiteY7" fmla="*/ 418198 h 501840"/>
              <a:gd name="connsiteX8" fmla="*/ 0 w 736092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7277278" y="0"/>
                </a:lnTo>
                <a:cubicBezTo>
                  <a:pt x="7323472" y="0"/>
                  <a:pt x="7360920" y="37448"/>
                  <a:pt x="7360920" y="83642"/>
                </a:cubicBezTo>
                <a:lnTo>
                  <a:pt x="7360920" y="418198"/>
                </a:lnTo>
                <a:cubicBezTo>
                  <a:pt x="7360920" y="464392"/>
                  <a:pt x="7323472" y="501840"/>
                  <a:pt x="727727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723" tIns="24498" rIns="302723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700" kern="1200"/>
              <a:t>Base de données</a:t>
            </a:r>
            <a:endParaRPr lang="en-US" sz="1700" kern="120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CE7DEB2-C185-B325-1EFB-A816105BBA71}"/>
              </a:ext>
            </a:extLst>
          </p:cNvPr>
          <p:cNvSpPr/>
          <p:nvPr/>
        </p:nvSpPr>
        <p:spPr>
          <a:xfrm>
            <a:off x="838200" y="3735839"/>
            <a:ext cx="10515600" cy="2409749"/>
          </a:xfrm>
          <a:custGeom>
            <a:avLst/>
            <a:gdLst>
              <a:gd name="connsiteX0" fmla="*/ 0 w 10515600"/>
              <a:gd name="connsiteY0" fmla="*/ 0 h 2409749"/>
              <a:gd name="connsiteX1" fmla="*/ 10515600 w 10515600"/>
              <a:gd name="connsiteY1" fmla="*/ 0 h 2409749"/>
              <a:gd name="connsiteX2" fmla="*/ 10515600 w 10515600"/>
              <a:gd name="connsiteY2" fmla="*/ 2409749 h 2409749"/>
              <a:gd name="connsiteX3" fmla="*/ 0 w 10515600"/>
              <a:gd name="connsiteY3" fmla="*/ 2409749 h 2409749"/>
              <a:gd name="connsiteX4" fmla="*/ 0 w 10515600"/>
              <a:gd name="connsiteY4" fmla="*/ 0 h 240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2409749">
                <a:moveTo>
                  <a:pt x="0" y="0"/>
                </a:moveTo>
                <a:lnTo>
                  <a:pt x="10515600" y="0"/>
                </a:lnTo>
                <a:lnTo>
                  <a:pt x="10515600" y="2409749"/>
                </a:lnTo>
                <a:lnTo>
                  <a:pt x="0" y="240974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16127" tIns="354076" rIns="816127" bIns="120904" numCol="1" spcCol="1270" anchor="t" anchorCtr="0">
            <a:no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Liste de courses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Base de données des clients d’une entreprise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Système de gestion des ressources humaines</a:t>
            </a: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700" kern="120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1700" kern="1200"/>
              <a:t>Base de données de réservation de vols</a:t>
            </a:r>
            <a:endParaRPr lang="en-US" sz="1700" kern="120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6D07442A-DABE-3038-9E07-BE90CEAD588E}"/>
              </a:ext>
            </a:extLst>
          </p:cNvPr>
          <p:cNvSpPr/>
          <p:nvPr/>
        </p:nvSpPr>
        <p:spPr>
          <a:xfrm>
            <a:off x="1363980" y="3484919"/>
            <a:ext cx="7360920" cy="501840"/>
          </a:xfrm>
          <a:custGeom>
            <a:avLst/>
            <a:gdLst>
              <a:gd name="connsiteX0" fmla="*/ 0 w 7360920"/>
              <a:gd name="connsiteY0" fmla="*/ 83642 h 501840"/>
              <a:gd name="connsiteX1" fmla="*/ 83642 w 7360920"/>
              <a:gd name="connsiteY1" fmla="*/ 0 h 501840"/>
              <a:gd name="connsiteX2" fmla="*/ 7277278 w 7360920"/>
              <a:gd name="connsiteY2" fmla="*/ 0 h 501840"/>
              <a:gd name="connsiteX3" fmla="*/ 7360920 w 7360920"/>
              <a:gd name="connsiteY3" fmla="*/ 83642 h 501840"/>
              <a:gd name="connsiteX4" fmla="*/ 7360920 w 7360920"/>
              <a:gd name="connsiteY4" fmla="*/ 418198 h 501840"/>
              <a:gd name="connsiteX5" fmla="*/ 7277278 w 7360920"/>
              <a:gd name="connsiteY5" fmla="*/ 501840 h 501840"/>
              <a:gd name="connsiteX6" fmla="*/ 83642 w 7360920"/>
              <a:gd name="connsiteY6" fmla="*/ 501840 h 501840"/>
              <a:gd name="connsiteX7" fmla="*/ 0 w 7360920"/>
              <a:gd name="connsiteY7" fmla="*/ 418198 h 501840"/>
              <a:gd name="connsiteX8" fmla="*/ 0 w 7360920"/>
              <a:gd name="connsiteY8" fmla="*/ 83642 h 5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0920" h="501840">
                <a:moveTo>
                  <a:pt x="0" y="83642"/>
                </a:moveTo>
                <a:cubicBezTo>
                  <a:pt x="0" y="37448"/>
                  <a:pt x="37448" y="0"/>
                  <a:pt x="83642" y="0"/>
                </a:cubicBezTo>
                <a:lnTo>
                  <a:pt x="7277278" y="0"/>
                </a:lnTo>
                <a:cubicBezTo>
                  <a:pt x="7323472" y="0"/>
                  <a:pt x="7360920" y="37448"/>
                  <a:pt x="7360920" y="83642"/>
                </a:cubicBezTo>
                <a:lnTo>
                  <a:pt x="7360920" y="418198"/>
                </a:lnTo>
                <a:cubicBezTo>
                  <a:pt x="7360920" y="464392"/>
                  <a:pt x="7323472" y="501840"/>
                  <a:pt x="7277278" y="501840"/>
                </a:cubicBezTo>
                <a:lnTo>
                  <a:pt x="83642" y="501840"/>
                </a:lnTo>
                <a:cubicBezTo>
                  <a:pt x="37448" y="501840"/>
                  <a:pt x="0" y="464392"/>
                  <a:pt x="0" y="418198"/>
                </a:cubicBezTo>
                <a:lnTo>
                  <a:pt x="0" y="83642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2723" tIns="24498" rIns="302723" bIns="24498" numCol="1" spcCol="1270" anchor="ctr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700" kern="1200" dirty="0"/>
              <a:t>Exemples </a:t>
            </a:r>
            <a:endParaRPr 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3965638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A4020A-A7D4-E669-6CF6-BADB6B8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b="0" i="0">
                <a:effectLst/>
                <a:latin typeface="Söhne"/>
              </a:rPr>
              <a:t>Formats de stockage des bases de données</a:t>
            </a:r>
            <a:endParaRPr lang="fr-FR"/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77ACD3B0-17F3-459A-3F34-060BB5CC5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68194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39794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C6B8C4-5D51-AE69-AF9E-93BA97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Comment créer une base de données?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6D0FB88-834C-DBB5-A3B8-B265498D94E5}"/>
              </a:ext>
            </a:extLst>
          </p:cNvPr>
          <p:cNvSpPr/>
          <p:nvPr/>
        </p:nvSpPr>
        <p:spPr>
          <a:xfrm>
            <a:off x="838251" y="1834871"/>
            <a:ext cx="4913783" cy="835200"/>
          </a:xfrm>
          <a:custGeom>
            <a:avLst/>
            <a:gdLst>
              <a:gd name="connsiteX0" fmla="*/ 0 w 4913783"/>
              <a:gd name="connsiteY0" fmla="*/ 0 h 835200"/>
              <a:gd name="connsiteX1" fmla="*/ 4913783 w 4913783"/>
              <a:gd name="connsiteY1" fmla="*/ 0 h 835200"/>
              <a:gd name="connsiteX2" fmla="*/ 4913783 w 4913783"/>
              <a:gd name="connsiteY2" fmla="*/ 835200 h 835200"/>
              <a:gd name="connsiteX3" fmla="*/ 0 w 4913783"/>
              <a:gd name="connsiteY3" fmla="*/ 835200 h 835200"/>
              <a:gd name="connsiteX4" fmla="*/ 0 w 4913783"/>
              <a:gd name="connsiteY4" fmla="*/ 0 h 8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835200">
                <a:moveTo>
                  <a:pt x="0" y="0"/>
                </a:moveTo>
                <a:lnTo>
                  <a:pt x="4913783" y="0"/>
                </a:lnTo>
                <a:lnTo>
                  <a:pt x="4913783" y="835200"/>
                </a:lnTo>
                <a:lnTo>
                  <a:pt x="0" y="8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117856" rIns="206248" bIns="117856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fr-FR" sz="2900" b="0" i="0" kern="1200" dirty="0"/>
              <a:t>Deux solutions </a:t>
            </a:r>
            <a:endParaRPr lang="en-US" sz="29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C64C615F-3036-B2E2-3888-F3311191B6FC}"/>
              </a:ext>
            </a:extLst>
          </p:cNvPr>
          <p:cNvSpPr/>
          <p:nvPr/>
        </p:nvSpPr>
        <p:spPr>
          <a:xfrm>
            <a:off x="838251" y="2670071"/>
            <a:ext cx="4913783" cy="3497644"/>
          </a:xfrm>
          <a:custGeom>
            <a:avLst/>
            <a:gdLst>
              <a:gd name="connsiteX0" fmla="*/ 0 w 4913783"/>
              <a:gd name="connsiteY0" fmla="*/ 0 h 3497644"/>
              <a:gd name="connsiteX1" fmla="*/ 4913783 w 4913783"/>
              <a:gd name="connsiteY1" fmla="*/ 0 h 3497644"/>
              <a:gd name="connsiteX2" fmla="*/ 4913783 w 4913783"/>
              <a:gd name="connsiteY2" fmla="*/ 3497644 h 3497644"/>
              <a:gd name="connsiteX3" fmla="*/ 0 w 4913783"/>
              <a:gd name="connsiteY3" fmla="*/ 3497644 h 3497644"/>
              <a:gd name="connsiteX4" fmla="*/ 0 w 4913783"/>
              <a:gd name="connsiteY4" fmla="*/ 0 h 34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3497644">
                <a:moveTo>
                  <a:pt x="0" y="0"/>
                </a:moveTo>
                <a:lnTo>
                  <a:pt x="4913783" y="0"/>
                </a:lnTo>
                <a:lnTo>
                  <a:pt x="4913783" y="3497644"/>
                </a:lnTo>
                <a:lnTo>
                  <a:pt x="0" y="3497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686" tIns="154686" rIns="206248" bIns="232029" numCol="1" spcCol="1270" anchor="t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Utiliser des fichiers plats comme </a:t>
            </a:r>
            <a:r>
              <a:rPr lang="fr-FR" sz="2900" b="0" i="0" kern="1200" dirty="0" err="1"/>
              <a:t>excel</a:t>
            </a:r>
            <a:r>
              <a:rPr lang="fr-FR" sz="2900" b="0" i="0" kern="1200" dirty="0"/>
              <a:t>, fichier csv etc. 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Utiliser des SGBD: Systèmes de gestion de base de données</a:t>
            </a:r>
            <a:endParaRPr lang="en-US" sz="2900" kern="1200" dirty="0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784A56A-D351-43E2-76F0-DE5BA7B03E06}"/>
              </a:ext>
            </a:extLst>
          </p:cNvPr>
          <p:cNvSpPr/>
          <p:nvPr/>
        </p:nvSpPr>
        <p:spPr>
          <a:xfrm>
            <a:off x="6439964" y="1834871"/>
            <a:ext cx="4913783" cy="835200"/>
          </a:xfrm>
          <a:custGeom>
            <a:avLst/>
            <a:gdLst>
              <a:gd name="connsiteX0" fmla="*/ 0 w 4913783"/>
              <a:gd name="connsiteY0" fmla="*/ 0 h 835200"/>
              <a:gd name="connsiteX1" fmla="*/ 4913783 w 4913783"/>
              <a:gd name="connsiteY1" fmla="*/ 0 h 835200"/>
              <a:gd name="connsiteX2" fmla="*/ 4913783 w 4913783"/>
              <a:gd name="connsiteY2" fmla="*/ 835200 h 835200"/>
              <a:gd name="connsiteX3" fmla="*/ 0 w 4913783"/>
              <a:gd name="connsiteY3" fmla="*/ 835200 h 835200"/>
              <a:gd name="connsiteX4" fmla="*/ 0 w 4913783"/>
              <a:gd name="connsiteY4" fmla="*/ 0 h 8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835200">
                <a:moveTo>
                  <a:pt x="0" y="0"/>
                </a:moveTo>
                <a:lnTo>
                  <a:pt x="4913783" y="0"/>
                </a:lnTo>
                <a:lnTo>
                  <a:pt x="4913783" y="835200"/>
                </a:lnTo>
                <a:lnTo>
                  <a:pt x="0" y="835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6443612"/>
              <a:satOff val="-18493"/>
              <a:lumOff val="-29609"/>
              <a:alphaOff val="0"/>
            </a:schemeClr>
          </a:lnRef>
          <a:fillRef idx="1">
            <a:schemeClr val="accent2">
              <a:hueOff val="6443612"/>
              <a:satOff val="-18493"/>
              <a:lumOff val="-29609"/>
              <a:alphaOff val="0"/>
            </a:schemeClr>
          </a:fillRef>
          <a:effectRef idx="0">
            <a:schemeClr val="accent2">
              <a:hueOff val="6443612"/>
              <a:satOff val="-18493"/>
              <a:lumOff val="-296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117856" rIns="206248" bIns="117856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fr-FR" sz="2900" b="0" i="0" kern="1200" dirty="0"/>
              <a:t>Avantages du SGBD</a:t>
            </a:r>
            <a:endParaRPr lang="en-US" sz="2900" kern="1200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FEBD0E-19BB-D3FF-F784-BEE934A77D4B}"/>
              </a:ext>
            </a:extLst>
          </p:cNvPr>
          <p:cNvSpPr/>
          <p:nvPr/>
        </p:nvSpPr>
        <p:spPr>
          <a:xfrm>
            <a:off x="6439964" y="2670071"/>
            <a:ext cx="4913783" cy="3497644"/>
          </a:xfrm>
          <a:custGeom>
            <a:avLst/>
            <a:gdLst>
              <a:gd name="connsiteX0" fmla="*/ 0 w 4913783"/>
              <a:gd name="connsiteY0" fmla="*/ 0 h 3497644"/>
              <a:gd name="connsiteX1" fmla="*/ 4913783 w 4913783"/>
              <a:gd name="connsiteY1" fmla="*/ 0 h 3497644"/>
              <a:gd name="connsiteX2" fmla="*/ 4913783 w 4913783"/>
              <a:gd name="connsiteY2" fmla="*/ 3497644 h 3497644"/>
              <a:gd name="connsiteX3" fmla="*/ 0 w 4913783"/>
              <a:gd name="connsiteY3" fmla="*/ 3497644 h 3497644"/>
              <a:gd name="connsiteX4" fmla="*/ 0 w 4913783"/>
              <a:gd name="connsiteY4" fmla="*/ 0 h 34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783" h="3497644">
                <a:moveTo>
                  <a:pt x="0" y="0"/>
                </a:moveTo>
                <a:lnTo>
                  <a:pt x="4913783" y="0"/>
                </a:lnTo>
                <a:lnTo>
                  <a:pt x="4913783" y="3497644"/>
                </a:lnTo>
                <a:lnTo>
                  <a:pt x="0" y="34976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lnRef>
          <a:fillRef idx="1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fillRef>
          <a:effectRef idx="0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686" tIns="154686" rIns="206248" bIns="232029" numCol="1" spcCol="1270" anchor="t" anchorCtr="0">
            <a:noAutofit/>
          </a:bodyPr>
          <a:lstStyle/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Sécurité 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Rend facile la gestion des millions de données</a:t>
            </a: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900" kern="1200" dirty="0"/>
          </a:p>
          <a:p>
            <a:pPr marL="285750" lvl="1" indent="-285750" algn="l" defTabSz="1289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fr-FR" sz="2900" b="0" i="0" kern="1200" dirty="0"/>
              <a:t>Interagir avec d’autres application</a:t>
            </a:r>
            <a:endParaRPr lang="en-US" sz="2900" kern="1200" dirty="0"/>
          </a:p>
        </p:txBody>
      </p:sp>
    </p:spTree>
    <p:extLst>
      <p:ext uri="{BB962C8B-B14F-4D97-AF65-F5344CB8AC3E}">
        <p14:creationId xmlns:p14="http://schemas.microsoft.com/office/powerpoint/2010/main" val="2271244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B1C60-6EFB-5FAB-475C-4E05B8B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SGBD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8EC197-7A01-8DE5-BB4E-40E5D0B22BCE}"/>
              </a:ext>
            </a:extLst>
          </p:cNvPr>
          <p:cNvSpPr/>
          <p:nvPr/>
        </p:nvSpPr>
        <p:spPr>
          <a:xfrm>
            <a:off x="838200" y="2532717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Rectangle 6" descr="Base de données">
            <a:extLst>
              <a:ext uri="{FF2B5EF4-FFF2-40B4-BE49-F238E27FC236}">
                <a16:creationId xmlns:a16="http://schemas.microsoft.com/office/drawing/2014/main" id="{DE516A2D-233E-D685-4626-77B8A942E57D}"/>
              </a:ext>
            </a:extLst>
          </p:cNvPr>
          <p:cNvSpPr/>
          <p:nvPr/>
        </p:nvSpPr>
        <p:spPr>
          <a:xfrm>
            <a:off x="1233083" y="2826432"/>
            <a:ext cx="717970" cy="7179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3B3C2406-EEA5-7F1B-9EBE-DF96C69A21D9}"/>
              </a:ext>
            </a:extLst>
          </p:cNvPr>
          <p:cNvSpPr/>
          <p:nvPr/>
        </p:nvSpPr>
        <p:spPr>
          <a:xfrm>
            <a:off x="2345938" y="2532717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kern="1200"/>
              <a:t>Base de données relationnelles (SQL)</a:t>
            </a:r>
            <a:endParaRPr lang="en-US" sz="2500" kern="120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5F935D1-D94E-A06C-55B0-623461701C87}"/>
              </a:ext>
            </a:extLst>
          </p:cNvPr>
          <p:cNvSpPr/>
          <p:nvPr/>
        </p:nvSpPr>
        <p:spPr>
          <a:xfrm>
            <a:off x="838200" y="4164469"/>
            <a:ext cx="10515600" cy="13054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0" name="Rectangle 9" descr="Serveur">
            <a:extLst>
              <a:ext uri="{FF2B5EF4-FFF2-40B4-BE49-F238E27FC236}">
                <a16:creationId xmlns:a16="http://schemas.microsoft.com/office/drawing/2014/main" id="{086D867B-698F-0D06-F5B4-0AE7DE3716FC}"/>
              </a:ext>
            </a:extLst>
          </p:cNvPr>
          <p:cNvSpPr/>
          <p:nvPr/>
        </p:nvSpPr>
        <p:spPr>
          <a:xfrm>
            <a:off x="1233083" y="4458184"/>
            <a:ext cx="717970" cy="71797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6A10114B-4C59-0275-44DF-DA9E6A383018}"/>
              </a:ext>
            </a:extLst>
          </p:cNvPr>
          <p:cNvSpPr/>
          <p:nvPr/>
        </p:nvSpPr>
        <p:spPr>
          <a:xfrm>
            <a:off x="2345938" y="4164469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500" kern="1200"/>
              <a:t>Base de données non relationnelles (NoSQL/Not Just SQL)</a:t>
            </a:r>
            <a:endParaRPr lang="en-US" sz="2500" kern="1200"/>
          </a:p>
        </p:txBody>
      </p:sp>
    </p:spTree>
    <p:extLst>
      <p:ext uri="{BB962C8B-B14F-4D97-AF65-F5344CB8AC3E}">
        <p14:creationId xmlns:p14="http://schemas.microsoft.com/office/powerpoint/2010/main" val="2377681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903</Words>
  <Application>Microsoft Macintosh PowerPoint</Application>
  <PresentationFormat>Grand écran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Söhne</vt:lpstr>
      <vt:lpstr>Thème Office</vt:lpstr>
      <vt:lpstr>Présentation PowerPoint</vt:lpstr>
      <vt:lpstr>Programme</vt:lpstr>
      <vt:lpstr>Pourquoi SQL en 2024? </vt:lpstr>
      <vt:lpstr>Pourquoi SQL en 2024?</vt:lpstr>
      <vt:lpstr>Qu’est-ce qu’une base de données ?  </vt:lpstr>
      <vt:lpstr>Qu’est-ce qu’une base de données</vt:lpstr>
      <vt:lpstr>Formats de stockage des bases de données</vt:lpstr>
      <vt:lpstr>Comment créer une base de données?</vt:lpstr>
      <vt:lpstr>Les types de SGBD</vt:lpstr>
      <vt:lpstr>Base de données relationnelles (SQL)</vt:lpstr>
      <vt:lpstr>Base de données non relationnelles (NoSQL/Not Just SQL)</vt:lpstr>
      <vt:lpstr>Présentation PowerPoint</vt:lpstr>
      <vt:lpstr>SGBDR (RDBMS)</vt:lpstr>
      <vt:lpstr>SGBDNR (NRDBMS) ou NoSQL</vt:lpstr>
      <vt:lpstr>Quiz</vt:lpstr>
      <vt:lpstr>Quiz</vt:lpstr>
      <vt:lpstr>Quiz</vt:lpstr>
      <vt:lpstr>Les concepts de base  </vt:lpstr>
      <vt:lpstr>Clé primaire</vt:lpstr>
      <vt:lpstr>Clé étrangère</vt:lpstr>
      <vt:lpstr>Relation (Diagramme entité-relation)</vt:lpstr>
      <vt:lpstr>Comprendre SQL </vt:lpstr>
      <vt:lpstr>Comprendre SQL</vt:lpstr>
      <vt:lpstr>Présentation PowerPoint</vt:lpstr>
      <vt:lpstr>Quiz</vt:lpstr>
      <vt:lpstr>Quiz</vt:lpstr>
      <vt:lpstr>Bien démarrer avec MySQL </vt:lpstr>
      <vt:lpstr>Bien démarrer avec MySQL</vt:lpstr>
      <vt:lpstr>Exercice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13</cp:revision>
  <dcterms:created xsi:type="dcterms:W3CDTF">2024-01-29T09:01:30Z</dcterms:created>
  <dcterms:modified xsi:type="dcterms:W3CDTF">2024-01-30T18:17:59Z</dcterms:modified>
</cp:coreProperties>
</file>