
<file path=[Content_Types].xml><?xml version="1.0" encoding="utf-8"?>
<Types xmlns="http://schemas.openxmlformats.org/package/2006/content-types">
  <Default Extension="rels" ContentType="application/vnd.openxmlformats-package.relationships+xml"/>
  <Default Extension="xml" ContentType="application/xml"/>
  <Override PartName="/docProps/core.xml" ContentType="application/vnd.openxmlformats-package.core-properties+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7772400" cy="100584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6.xml.rels>&#65279;<?xml version="1.0" encoding="UTF-8" standalone="yes"?>
<Relationships xmlns="http://schemas.openxmlformats.org/package/2006/relationships"><Relationship Id="rPictId0" Type="http://schemas.openxmlformats.org/officeDocument/2006/relationships/image" Target="../media/image2.jpeg"/><Relationship Id="rId1" Type="http://schemas.openxmlformats.org/officeDocument/2006/relationships/slideLayout" Target="../slideLayouts/slideLayout.xml"/></Relationships>
</file>

<file path=ppt/slides/_rels/slide27.xml.rels>&#65279;<?xml version="1.0" encoding="UTF-8" standalone="yes"?>
<Relationships xmlns="http://schemas.openxmlformats.org/package/2006/relationships"><Relationship Id="rPictId0" Type="http://schemas.openxmlformats.org/officeDocument/2006/relationships/image" Target="../media/image3.jpeg"/><Relationship Id="rId1" Type="http://schemas.openxmlformats.org/officeDocument/2006/relationships/slideLayout" Target="../slideLayouts/slideLayout.xml"/></Relationships>
</file>

<file path=ppt/slides/_rels/slide28.xml.rels>&#65279;<?xml version="1.0" encoding="UTF-8" standalone="yes"?>
<Relationships xmlns="http://schemas.openxmlformats.org/package/2006/relationships"><Relationship Id="rPictId0" Type="http://schemas.openxmlformats.org/officeDocument/2006/relationships/image" Target="../media/image4.jpeg"/><Relationship Id="rId1" Type="http://schemas.openxmlformats.org/officeDocument/2006/relationships/slideLayout" Target="../slideLayouts/slideLayout.xml"/></Relationships>
</file>

<file path=ppt/slides/_rels/slide29.xml.rels>&#65279;<?xml version="1.0" encoding="UTF-8" standalone="yes"?>
<Relationships xmlns="http://schemas.openxmlformats.org/package/2006/relationships"><Relationship Id="rPictId0" Type="http://schemas.openxmlformats.org/officeDocument/2006/relationships/image" Target="../media/image5.jpeg"/><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0.xml.rels>&#65279;<?xml version="1.0" encoding="UTF-8" standalone="yes"?>
<Relationships xmlns="http://schemas.openxmlformats.org/package/2006/relationships"><Relationship Id="rPictId0" Type="http://schemas.openxmlformats.org/officeDocument/2006/relationships/image" Target="../media/image6.jpeg"/><Relationship Id="rId1" Type="http://schemas.openxmlformats.org/officeDocument/2006/relationships/slideLayout" Target="../slideLayouts/slideLayout.xml"/></Relationships>
</file>

<file path=ppt/slides/_rels/slide31.xml.rels>&#65279;<?xml version="1.0" encoding="UTF-8" standalone="yes"?>
<Relationships xmlns="http://schemas.openxmlformats.org/package/2006/relationships"><Relationship Id="rPictId0" Type="http://schemas.openxmlformats.org/officeDocument/2006/relationships/image" Target="../media/image7.jpeg"/><Relationship Id="rId1" Type="http://schemas.openxmlformats.org/officeDocument/2006/relationships/slideLayout" Target="../slideLayouts/slideLayout.xml"/></Relationships>
</file>

<file path=ppt/slides/_rels/slide32.xml.rels>&#65279;<?xml version="1.0" encoding="UTF-8" standalone="yes"?>
<Relationships xmlns="http://schemas.openxmlformats.org/package/2006/relationships"><Relationship Id="rPictId0" Type="http://schemas.openxmlformats.org/officeDocument/2006/relationships/image" Target="../media/image8.jpeg"/><Relationship Id="rId1" Type="http://schemas.openxmlformats.org/officeDocument/2006/relationships/slideLayout" Target="../slideLayouts/slideLayout.xml"/></Relationships>
</file>

<file path=ppt/slides/_rels/slide33.xml.rels>&#65279;<?xml version="1.0" encoding="UTF-8" standalone="yes"?>
<Relationships xmlns="http://schemas.openxmlformats.org/package/2006/relationships"><Relationship Id="rPictId0" Type="http://schemas.openxmlformats.org/officeDocument/2006/relationships/image" Target="../media/image9.jpeg"/><Relationship Id="rId1" Type="http://schemas.openxmlformats.org/officeDocument/2006/relationships/slideLayout" Target="../slideLayouts/slideLayout.xml"/></Relationships>
</file>

<file path=ppt/slides/_rels/slide3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1.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deliverypdf.ssrn.com/delivery.php?ID=73300411011608712511106707001011009" TargetMode="External"/><Relationship Id="rLinkId1" Type="http://schemas.openxmlformats.org/officeDocument/2006/relationships/hyperlink" Target="http://scielo.sld.cu/pdf/rces/v39n3/0257-4314-rces-39-03-e12.pdf" TargetMode="External"/><Relationship Id="rLinkId2" Type="http://schemas.openxmlformats.org/officeDocument/2006/relationships/hyperlink" Target="file:///C:/Users/Personal/Downloads/Dialnet-" TargetMode="External"/><Relationship Id="rLinkId3" Type="http://schemas.openxmlformats.org/officeDocument/2006/relationships/hyperlink" Target="file:///C:/Users/Personal/Downloads/sustainability-14-02168-v2.pdf" TargetMode="External"/><Relationship Id="rLinkId4" Type="http://schemas.openxmlformats.org/officeDocument/2006/relationships/hyperlink" Target="file:///C:/Users/Personal/Downloads/s10639-022-11188-0.pdf" TargetMode="External"/><Relationship Id="rLinkId5" Type="http://schemas.openxmlformats.org/officeDocument/2006/relationships/hyperlink" Target="https://newlearningonline.com/new-learning/chapter-6/supporting-material/skinners-behaviourism" TargetMode="External"/><Relationship Id="rLinkId6" Type="http://schemas.openxmlformats.org/officeDocument/2006/relationships/hyperlink" Target="http://www.intjmorphol.com/wp-content/uploads/2017/04/art_37_351.pdf" TargetMode="External"/></Relationships>
</file>

<file path=ppt/slides/_rels/slide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322320" y="198120"/>
            <a:ext cx="1127760" cy="1146048"/>
          </a:xfrm>
          <a:prstGeom prst="rect">
            <a:avLst/>
          </a:prstGeom>
        </p:spPr>
      </p:pic>
      <p:sp>
        <p:nvSpPr>
          <p:cNvPr id="3" name=""/>
          <p:cNvSpPr/>
          <p:nvPr/>
        </p:nvSpPr>
        <p:spPr>
          <a:xfrm>
            <a:off x="1490472" y="1527048"/>
            <a:ext cx="4788408" cy="246888"/>
          </a:xfrm>
          <a:prstGeom prst="rect">
            <a:avLst/>
          </a:prstGeom>
        </p:spPr>
        <p:txBody>
          <a:bodyPr lIns="0" tIns="0" rIns="0" bIns="0" wrap="none">
            <a:noAutofit/>
          </a:bodyPr>
          <a:p>
            <a:pPr algn="ctr" indent="0">
              <a:spcAft>
                <a:spcPts val="3150"/>
              </a:spcAft>
            </a:pPr>
            <a:r>
              <a:rPr lang="en-US" b="1" sz="1600">
                <a:latin typeface="Times New Roman"/>
              </a:rPr>
              <a:t>TECNOLOGICO UNIVERSITARIO RUMINAHUI</a:t>
            </a:r>
          </a:p>
        </p:txBody>
      </p:sp>
      <p:sp>
        <p:nvSpPr>
          <p:cNvPr id="4" name=""/>
          <p:cNvSpPr/>
          <p:nvPr/>
        </p:nvSpPr>
        <p:spPr>
          <a:xfrm>
            <a:off x="1194816" y="2334768"/>
            <a:ext cx="5385816" cy="1304544"/>
          </a:xfrm>
          <a:prstGeom prst="rect">
            <a:avLst/>
          </a:prstGeom>
        </p:spPr>
        <p:txBody>
          <a:bodyPr lIns="0" tIns="0" rIns="0" bIns="0">
            <a:noAutofit/>
          </a:bodyPr>
          <a:p>
            <a:pPr indent="0">
              <a:spcBef>
                <a:spcPts val="3150"/>
              </a:spcBef>
              <a:spcAft>
                <a:spcPts val="840"/>
              </a:spcAft>
            </a:pPr>
            <a:r>
              <a:rPr lang="en-US" b="1" sz="1400" spc="-50">
                <a:latin typeface="Times New Roman"/>
              </a:rPr>
              <a:t>CARRERA EN COMPENTENCIAS EDUCATIVAS DIGITALES</a:t>
            </a:r>
          </a:p>
          <a:p>
            <a:pPr indent="0">
              <a:spcAft>
                <a:spcPts val="210"/>
              </a:spcAft>
            </a:pPr>
            <a:r>
              <a:rPr lang="en-US" b="1" sz="1400" spc="-50">
                <a:latin typeface="Times New Roman"/>
              </a:rPr>
              <a:t>PROYECTO DE INVESTIGACION PREVIO A LA OBTENCION</a:t>
            </a:r>
          </a:p>
          <a:p>
            <a:pPr algn="ctr" indent="0">
              <a:spcAft>
                <a:spcPts val="840"/>
              </a:spcAft>
            </a:pPr>
            <a:r>
              <a:rPr lang="en-US" b="1" sz="1400" spc="-50">
                <a:latin typeface="Times New Roman"/>
              </a:rPr>
              <a:t>DEL THULO EN:</a:t>
            </a:r>
          </a:p>
          <a:p>
            <a:pPr marL="169164" indent="0">
              <a:spcAft>
                <a:spcPts val="210"/>
              </a:spcAft>
            </a:pPr>
            <a:r>
              <a:rPr lang="en-US" b="1" sz="1400" spc="-50">
                <a:latin typeface="Times New Roman"/>
              </a:rPr>
              <a:t>TECNICO SUPERIOR EN COMPETENCIAS EDUCATIVAS</a:t>
            </a:r>
          </a:p>
          <a:p>
            <a:pPr algn="ctr" indent="0">
              <a:spcAft>
                <a:spcPts val="2310"/>
              </a:spcAft>
            </a:pPr>
            <a:r>
              <a:rPr lang="en-US" b="1" sz="1400" spc="-50">
                <a:latin typeface="Times New Roman"/>
              </a:rPr>
              <a:t>DIGITALES</a:t>
            </a:r>
          </a:p>
        </p:txBody>
      </p:sp>
      <p:sp>
        <p:nvSpPr>
          <p:cNvPr id="5" name=""/>
          <p:cNvSpPr/>
          <p:nvPr/>
        </p:nvSpPr>
        <p:spPr>
          <a:xfrm>
            <a:off x="1097280" y="4047744"/>
            <a:ext cx="5574792" cy="1075944"/>
          </a:xfrm>
          <a:prstGeom prst="rect">
            <a:avLst/>
          </a:prstGeom>
        </p:spPr>
        <p:txBody>
          <a:bodyPr lIns="0" tIns="0" rIns="0" bIns="0">
            <a:noAutofit/>
          </a:bodyPr>
          <a:p>
            <a:pPr algn="ctr" indent="0">
              <a:lnSpc>
                <a:spcPts val="1680"/>
              </a:lnSpc>
              <a:spcBef>
                <a:spcPts val="2310"/>
              </a:spcBef>
              <a:spcAft>
                <a:spcPts val="2310"/>
              </a:spcAft>
            </a:pPr>
            <a:r>
              <a:rPr lang="en-US" b="1" cap="small" sz="1400" spc="-50">
                <a:latin typeface="Times New Roman"/>
              </a:rPr>
              <a:t>TEMA: USO DE LA APLICACIOn SPATIAL PARA POTENCIAR LA ENSENANZA DEL INGLES MEDIANTE MODELOS DIDACTICOS EN ESTUDIANTES DE TERCER ANO DE BACHILLERATO TECNICO EN INFORMATICA DE LA UNIDAD EDUCATIVA COMUNITARIA BILINGUE "ATALAYA”</a:t>
            </a:r>
          </a:p>
        </p:txBody>
      </p:sp>
      <p:sp>
        <p:nvSpPr>
          <p:cNvPr id="6" name=""/>
          <p:cNvSpPr/>
          <p:nvPr/>
        </p:nvSpPr>
        <p:spPr>
          <a:xfrm>
            <a:off x="2017776" y="5590032"/>
            <a:ext cx="3733800" cy="1914144"/>
          </a:xfrm>
          <a:prstGeom prst="rect">
            <a:avLst/>
          </a:prstGeom>
        </p:spPr>
        <p:txBody>
          <a:bodyPr lIns="0" tIns="0" rIns="0" bIns="0">
            <a:noAutofit/>
          </a:bodyPr>
          <a:p>
            <a:pPr algn="ctr" indent="0">
              <a:lnSpc>
                <a:spcPts val="1680"/>
              </a:lnSpc>
              <a:spcBef>
                <a:spcPts val="2310"/>
              </a:spcBef>
            </a:pPr>
            <a:r>
              <a:rPr lang="en-US" sz="1400">
                <a:latin typeface="Palatino Linotype"/>
              </a:rPr>
              <a:t>AUTOR:</a:t>
            </a:r>
          </a:p>
          <a:p>
            <a:pPr algn="ctr" indent="0">
              <a:lnSpc>
                <a:spcPts val="1680"/>
              </a:lnSpc>
            </a:pPr>
            <a:r>
              <a:rPr lang="en-US" b="1" sz="1400" spc="-50">
                <a:latin typeface="Times New Roman"/>
              </a:rPr>
              <a:t>BRAYZ ERYZ MELCHOR ANAPA</a:t>
            </a:r>
          </a:p>
          <a:p>
            <a:pPr algn="ctr" indent="0">
              <a:lnSpc>
                <a:spcPts val="1680"/>
              </a:lnSpc>
              <a:spcAft>
                <a:spcPts val="1050"/>
              </a:spcAft>
            </a:pPr>
            <a:r>
              <a:rPr lang="en-US" sz="1400">
                <a:latin typeface="Palatino Linotype"/>
              </a:rPr>
              <a:t>CEDULA: 0850507906</a:t>
            </a:r>
          </a:p>
          <a:p>
            <a:pPr algn="ctr" indent="0">
              <a:lnSpc>
                <a:spcPts val="1680"/>
              </a:lnSpc>
            </a:pPr>
            <a:r>
              <a:rPr lang="en-US" sz="1400">
                <a:latin typeface="Palatino Linotype"/>
              </a:rPr>
              <a:t>TUTOR/A:</a:t>
            </a:r>
          </a:p>
          <a:p>
            <a:pPr algn="ctr" indent="0">
              <a:lnSpc>
                <a:spcPts val="1680"/>
              </a:lnSpc>
            </a:pPr>
            <a:r>
              <a:rPr lang="en-US" b="1" sz="1400" spc="-50">
                <a:latin typeface="Times New Roman"/>
              </a:rPr>
              <a:t>MG. ERIANNYS ZHARAYTH GOMEZ DIAZ</a:t>
            </a:r>
          </a:p>
          <a:p>
            <a:pPr algn="ctr" indent="0">
              <a:lnSpc>
                <a:spcPts val="1680"/>
              </a:lnSpc>
              <a:spcAft>
                <a:spcPts val="1050"/>
              </a:spcAft>
            </a:pPr>
            <a:r>
              <a:rPr lang="en-US" sz="1400">
                <a:latin typeface="Palatino Linotype"/>
              </a:rPr>
              <a:t>CEDULA:1758070419</a:t>
            </a:r>
          </a:p>
          <a:p>
            <a:pPr algn="ctr" indent="0">
              <a:spcAft>
                <a:spcPts val="2730"/>
              </a:spcAft>
            </a:pPr>
            <a:r>
              <a:rPr lang="en-US" sz="1400">
                <a:latin typeface="Palatino Linotype"/>
              </a:rPr>
              <a:t>PARALELO L2A</a:t>
            </a:r>
          </a:p>
        </p:txBody>
      </p:sp>
      <p:sp>
        <p:nvSpPr>
          <p:cNvPr id="7" name=""/>
          <p:cNvSpPr/>
          <p:nvPr/>
        </p:nvSpPr>
        <p:spPr>
          <a:xfrm>
            <a:off x="1895856" y="7976616"/>
            <a:ext cx="1996440" cy="195072"/>
          </a:xfrm>
          <a:prstGeom prst="rect">
            <a:avLst/>
          </a:prstGeom>
        </p:spPr>
        <p:txBody>
          <a:bodyPr lIns="0" tIns="0" rIns="0" bIns="0" wrap="none">
            <a:noAutofit/>
          </a:bodyPr>
          <a:p>
            <a:pPr algn="r" indent="0">
              <a:spcBef>
                <a:spcPts val="2730"/>
              </a:spcBef>
            </a:pPr>
            <a:r>
              <a:rPr lang="en-US" b="1" sz="1600">
                <a:latin typeface="Times New Roman"/>
              </a:rPr>
              <a:t>Esmeraldas-Ecuador</a:t>
            </a:r>
          </a:p>
        </p:txBody>
      </p:sp>
      <p:sp>
        <p:nvSpPr>
          <p:cNvPr id="8" name=""/>
          <p:cNvSpPr/>
          <p:nvPr/>
        </p:nvSpPr>
        <p:spPr>
          <a:xfrm>
            <a:off x="4818888" y="7979664"/>
            <a:ext cx="1057656" cy="228600"/>
          </a:xfrm>
          <a:prstGeom prst="rect">
            <a:avLst/>
          </a:prstGeom>
        </p:spPr>
        <p:txBody>
          <a:bodyPr lIns="0" tIns="0" rIns="0" bIns="0" wrap="none">
            <a:noAutofit/>
          </a:bodyPr>
          <a:p>
            <a:pPr indent="0"/>
            <a:r>
              <a:rPr lang="en-US" b="1" sz="1600">
                <a:latin typeface="Times New Roman"/>
              </a:rPr>
              <a:t>Mayo,2023</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6800" y="908304"/>
            <a:ext cx="5647944" cy="8125968"/>
          </a:xfrm>
          <a:prstGeom prst="rect">
            <a:avLst/>
          </a:prstGeom>
        </p:spPr>
        <p:txBody>
          <a:bodyPr lIns="0" tIns="0" rIns="0" bIns="0">
            <a:noAutofit/>
          </a:bodyPr>
          <a:p>
            <a:pPr algn="just" indent="0">
              <a:lnSpc>
                <a:spcPts val="2520"/>
              </a:lnSpc>
              <a:spcAft>
                <a:spcPts val="1680"/>
              </a:spcAft>
            </a:pPr>
            <a:r>
              <a:rPr lang="en-US" sz="1000">
                <a:latin typeface="Arial"/>
              </a:rPr>
              <a:t>lengua extranjera (EFL) y la education bilingue (EB). Con un excelente trabajo, incluye un estudio cualitativo sobre la experiencia de ensenanza de una lengua extranjera (ingles) a alumnos de primaria de la Universidad de Cordoba (Espana) (n = 26). El metodo utilizado para realizar este estudio fue la implementation de la plataforma de descubrimiento Moodle y la aproximacion preliminar del analisis utilizando el software NVivo Plus. Mientras tanto, algunos dicen que se requiere alguna inversion financiera. Los resultados obtenidos muestran que la realidad virtual (VR) ofrece oportunidades educativas mas amplias, enfatizando el aprendizaje cooperativo, aumentando la motivation y desarrollando habilidades digitales e interculturales de los estudiantes de idiomas. En general, la investigation cientlfica muestra que en los ultimos anos ha habido un aumento en la investigation sobre el potencial educativo de la realidad virtual (VR) en diferentes entornos y niveles educativos, lo que ha despertado el interes por las nuevas tecnologlas de VR.</a:t>
            </a:r>
          </a:p>
          <a:p>
            <a:pPr indent="0">
              <a:lnSpc>
                <a:spcPts val="2064"/>
              </a:lnSpc>
              <a:spcAft>
                <a:spcPts val="420"/>
              </a:spcAft>
            </a:pPr>
            <a:r>
              <a:rPr lang="en-US" sz="1000">
                <a:latin typeface="Arial"/>
              </a:rPr>
              <a:t>(pags. Benigno Miguel Calderon Rojas &amp; Diana Margarita Cordova Esperanza, (2020) B-learning en la ensenanza del idioma ingles como segunda lengua: una revision sistematica de la literatura)</a:t>
            </a:r>
          </a:p>
          <a:p>
            <a:pPr algn="just" indent="482600">
              <a:lnSpc>
                <a:spcPts val="2520"/>
              </a:lnSpc>
            </a:pPr>
            <a:r>
              <a:rPr lang="en-US" sz="1000">
                <a:latin typeface="Arial"/>
              </a:rPr>
              <a:t>El objetivo de este artlculo es revisar la literatura sobre la implementacion de modelos blended learning como estrategia didactica para la ensenanza del ingles en escuelas secundarias y universidades. Muestra que la investigacion se realizo utilizando artlculos cientlficos como Scielo y Redalyc utilizando palabras clave; blended learning, -b-learning e ingles. Se seleccionaron dos de los ocho temas: 1) La experiencia de utilizar el modelo B-Learning en la ensenanza del ingles como segundo idioma 2) La perception de docentes y estudiantes sobre el modelo B-Learning en el proceso de aprendizaje - aprender ingles como segundo idioma. El blended learning es un modelo pedagogico de blended learning basado en diversas teorlas como el conductismo, el constructivismo, el cognitivismo y el humanismo.La literatura muestra que el b-learning como metodo ha sido</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0704" y="908304"/>
            <a:ext cx="5650992" cy="8244840"/>
          </a:xfrm>
          <a:prstGeom prst="rect">
            <a:avLst/>
          </a:prstGeom>
        </p:spPr>
        <p:txBody>
          <a:bodyPr lIns="0" tIns="0" rIns="0" bIns="0">
            <a:noAutofit/>
          </a:bodyPr>
          <a:p>
            <a:pPr algn="just" indent="0">
              <a:lnSpc>
                <a:spcPts val="2520"/>
              </a:lnSpc>
            </a:pPr>
            <a:r>
              <a:rPr lang="en-US" sz="1000">
                <a:latin typeface="Arial"/>
              </a:rPr>
              <a:t>utilizado en diversos campos de la education y la formation. El ingles es actualmente el idioma mas influyente del mundo y juega un papel importante en las relaciones internacionales, tales como: economla, comunicacion global, ciencia, diplomacia, etc. A traves de la investigation, han demostrado que el modo de aprendizaje b puede ayudar a comprender problemas gramaticales, asl como a desarrollar habilidades de comunicacion en ingles como segundo idioma, por lo que la mayorla de las personas utilizan el aprendizaje combinado como la base principal para el desarrollo general de los estudiantes universitarios, porque esta comunicacion herramienta puede familiarizarse facilmente con la literatura actual y relevante en el campo de sus intereses. En conclusion explorando la literatura y la sistematica sobre el uso del blended learning en la ensenanza del ingles en America Latina en la ultima decada. La educacion ha cambiado drasticamente en los ultimos anos, lo que significa que cuando se utilizan nuevas teorlas pedagogicas para ensenar aritmetica, es importante considerar el uso de B-learning como un medio para promover la comprension de los estudiantes y, por lo tanto, validar el desarrollo tanto de estudiantes como de docentes.</a:t>
            </a:r>
          </a:p>
          <a:p>
            <a:pPr algn="just" indent="0">
              <a:spcAft>
                <a:spcPts val="1260"/>
              </a:spcAft>
            </a:pPr>
            <a:r>
              <a:rPr lang="en-US" sz="1100">
                <a:latin typeface="Times New Roman"/>
              </a:rPr>
              <a:t>NACIONALES.</a:t>
            </a:r>
          </a:p>
          <a:p>
            <a:pPr algn="just" indent="482600">
              <a:lnSpc>
                <a:spcPts val="2520"/>
              </a:lnSpc>
            </a:pPr>
            <a:r>
              <a:rPr lang="en-US" sz="1000">
                <a:latin typeface="Arial"/>
              </a:rPr>
              <a:t>Caicedo Chavez (2023) realizo una revision bibliografica sobre el enfoque del metaverso en la educacion superior con el objetivo principal de identificar aplicaciones teoricas y tecnicas para facilitar el uso del metaverso en la educacion superior a traves de la revision bibliografica. El objetivo de la investigacion revela que las tecnicas de mapeo de sistemas produjeron 40 artlculos cientlficos relevantes que desarrollaron un diseno viable para el desarrollo de un metaverso centrado en la educacion superior para ayudar a las organizaciones a seleccionar tecnologlas para usar en conferencias. Pueden crear un metaverso como un aula virtual. El mecanismo de revision utiliza metodos de investigacion descriptiva y mapeo sistematico, facilita una revision de la literatura relevante utilizando los criterios del diagrama de flujo PRISMA y prepara tablas de factibilidad para identificar</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3752" y="908304"/>
            <a:ext cx="5644896" cy="7936992"/>
          </a:xfrm>
          <a:prstGeom prst="rect">
            <a:avLst/>
          </a:prstGeom>
        </p:spPr>
        <p:txBody>
          <a:bodyPr lIns="0" tIns="0" rIns="0" bIns="0">
            <a:noAutofit/>
          </a:bodyPr>
          <a:p>
            <a:pPr algn="just" indent="0">
              <a:lnSpc>
                <a:spcPts val="2520"/>
              </a:lnSpc>
            </a:pPr>
            <a:r>
              <a:rPr lang="en-US" sz="1000">
                <a:latin typeface="Arial"/>
              </a:rPr>
              <a:t>factores tecnicos. Los resultados proporcionan una vision general basada en cada componente de una busqueda sistematica de 40 artlculos cientlficos. Basado en la revision de la literatura actual, establece que la teorla utilizada para desarrollar el metaverso es una idea que proporciona ideas. Diseno y desarrollo integral de entornos multiverso educativos digitales.</a:t>
            </a:r>
          </a:p>
          <a:p>
            <a:pPr algn="just" indent="482600">
              <a:lnSpc>
                <a:spcPts val="2064"/>
              </a:lnSpc>
              <a:spcAft>
                <a:spcPts val="420"/>
              </a:spcAft>
            </a:pPr>
            <a:r>
              <a:rPr lang="en-US" sz="1000">
                <a:latin typeface="Arial"/>
              </a:rPr>
              <a:t>Cortijo, J. Rene, C. Ruiz, C. Jessica, P. (2022) mediante la investigacion sobre el entorno virtual en Moodle para reforzar la destreza de Reading and writing en los estudiantes de tercer nivel de la universidad de Otavalo.</a:t>
            </a:r>
          </a:p>
          <a:p>
            <a:pPr algn="just" indent="482600">
              <a:lnSpc>
                <a:spcPts val="2760"/>
              </a:lnSpc>
            </a:pPr>
            <a:r>
              <a:rPr lang="en-US" sz="1000">
                <a:latin typeface="Arial"/>
              </a:rPr>
              <a:t>El objetivo principal del estudio fue crear un entorno Moodle virtual para mejorar las habilidades de lectura y escritura. Curiosamente, a medida que se desarrolle el proyecto, los beneficiarios seran los estudiantes de tercer nivel del Centro de Idiomas de la Universidad de Otavalo. La formacion academica de los estudiantes en la universidad incluye no solo la adquisicion de competencias profesionales para sus carreras; pero tambien es una lengua extranjera (ingles en este caso) y la lengua ancestral del kichwa. La plataforma Moodle es un sistema de gestion del aprendizaje en el que el profesorado universitario puede desarrollarse, facilitar el acceso a diversas materias a traves de una interfaz sencilla e introducir en ella herramientas multimedia de aprendizaje, que permitan el desarrollo conjunto de las actividades propuestas. Los resultados de una evaluacion de las habilidades del idioma ingles realizada por la empresa de educacion internacional Education First (EF) muestran que Ecuador ha mejorado ligeramente en ingles, con una puntuacion de 440/1000, en comparacion con 411/1000 en 2020 ((EF), 2021). Esto aun lo convierte en el segundo pais con el dominio del idioma mas bajo en America Latina detras de Mexico. En conclusion, esta investigacion incluye una parte de la</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9848" y="911352"/>
            <a:ext cx="5635752" cy="2252472"/>
          </a:xfrm>
          <a:prstGeom prst="rect">
            <a:avLst/>
          </a:prstGeom>
        </p:spPr>
        <p:txBody>
          <a:bodyPr lIns="0" tIns="0" rIns="0" bIns="0">
            <a:noAutofit/>
          </a:bodyPr>
          <a:p>
            <a:pPr algn="just" indent="0">
              <a:lnSpc>
                <a:spcPts val="2760"/>
              </a:lnSpc>
            </a:pPr>
            <a:r>
              <a:rPr lang="en-US" sz="1000">
                <a:latin typeface="Arial"/>
              </a:rPr>
              <a:t>educacion digital, debido a que es importante considerar que hoy en dfa las personas pueden aprender sin salir de sus hogares a traves de estas plataformas educativas, y con el desarrollo de la plataforma Moodle, muchos docentes y estudiantes se beneficiaran de aprender de una manera diferente. a traves de entornos virtuales, podran dar seguimiento y refuerzo mas adecuado a los alumnos del Nivel 3 que han experimentado deficits en el dominio de los contenidos desarrollados en este nivel.</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224784" y="911352"/>
            <a:ext cx="1328928" cy="152400"/>
          </a:xfrm>
          <a:prstGeom prst="rect">
            <a:avLst/>
          </a:prstGeom>
        </p:spPr>
        <p:txBody>
          <a:bodyPr lIns="0" tIns="0" rIns="0" bIns="0" wrap="none">
            <a:noAutofit/>
          </a:bodyPr>
          <a:p>
            <a:pPr algn="ctr" indent="0">
              <a:spcAft>
                <a:spcPts val="2310"/>
              </a:spcAft>
            </a:pPr>
            <a:r>
              <a:rPr lang="en-US" b="1" sz="1150">
                <a:latin typeface="Arial"/>
              </a:rPr>
              <a:t>MARCO TEORICO</a:t>
            </a:r>
          </a:p>
        </p:txBody>
      </p:sp>
      <p:sp>
        <p:nvSpPr>
          <p:cNvPr id="3" name=""/>
          <p:cNvSpPr/>
          <p:nvPr/>
        </p:nvSpPr>
        <p:spPr>
          <a:xfrm>
            <a:off x="1066800" y="1490472"/>
            <a:ext cx="5644896" cy="7559040"/>
          </a:xfrm>
          <a:prstGeom prst="rect">
            <a:avLst/>
          </a:prstGeom>
        </p:spPr>
        <p:txBody>
          <a:bodyPr lIns="0" tIns="0" rIns="0" bIns="0">
            <a:noAutofit/>
          </a:bodyPr>
          <a:p>
            <a:pPr algn="just" indent="482600">
              <a:lnSpc>
                <a:spcPts val="2520"/>
              </a:lnSpc>
              <a:spcBef>
                <a:spcPts val="2310"/>
              </a:spcBef>
            </a:pPr>
            <a:r>
              <a:rPr lang="en-US" sz="1000">
                <a:latin typeface="Arial"/>
              </a:rPr>
              <a:t>Teorla del Aprendizaje Constructivista: El constructivismo sugiere que el aprendizaje es un proceso activo donde los estudiantes construyen su conocimiento a partir de sus experiencias previas y el entorno. Al usar la aplicacion "Spatial", los estudiantes pueden interactuar con modelos didacticos en un ambiente virtual, lo que les permitira construir su comprension del idioma ingles a traves de la exploracion y el descubrimiento.</a:t>
            </a:r>
          </a:p>
          <a:p>
            <a:pPr algn="just" indent="482600">
              <a:lnSpc>
                <a:spcPts val="2520"/>
              </a:lnSpc>
            </a:pPr>
            <a:r>
              <a:rPr lang="en-US" b="1" sz="1050">
                <a:latin typeface="Arial"/>
              </a:rPr>
              <a:t>Teo</a:t>
            </a:r>
            <a:r>
              <a:rPr lang="en-US" sz="1000">
                <a:latin typeface="Arial"/>
              </a:rPr>
              <a:t>n</a:t>
            </a:r>
            <a:r>
              <a:rPr lang="en-US" b="1" sz="1050">
                <a:latin typeface="Arial"/>
              </a:rPr>
              <a:t>a del Aprendizaje Basado en la Experiencia</a:t>
            </a:r>
            <a:r>
              <a:rPr lang="en-US" sz="1000">
                <a:latin typeface="Arial"/>
              </a:rPr>
              <a:t>: Esta teorla enfatiza el aprendizaje a traves de la experiencia directa y relevante. Al utilizar "Spatial", los estudiantes pueden participar en actividades practicas y situaciones realistas para mejorar su habilidad para hablar, escuchar, leer y escribir en ingles.</a:t>
            </a:r>
          </a:p>
          <a:p>
            <a:pPr algn="just" indent="482600">
              <a:lnSpc>
                <a:spcPts val="2520"/>
              </a:lnSpc>
            </a:pPr>
            <a:r>
              <a:rPr lang="en-US" sz="1000">
                <a:latin typeface="Arial"/>
              </a:rPr>
              <a:t>Como expresa Espinar Alava,(2020) menciona que El aprendizaje experiencial valora las diferencias de cada individuo. Al basarse en los conocimientos previos de los alumnos y adquirir nuevos esquemas, que fluyen juntos para formar un esquema desconocido que da lugar a un aprendizaje significativo, la busqueda y el crecimiento de la comprension se gulan mediante enfoques innovadores de ensenanza y aprendizaje. (p.2) Tal como Ehsan Namaziandost, Mehdi Nasri, &amp; Fariba Rahimi Esfahani, (2019) El concepto de aprendizaje a traves de la experiencia es una idea importante en el aprendizaje de idiomas para adultos, especialmente en el campo de la adquisicion de segundas lenguas (SLA) y la ensenanza de idiomas basada en tareas (TBLT). El objetivo de este estudio era examinar el impacto de las tecnicas de aprendizaje basadas en la experiencia en la fluidez oral de alumnos y alumnas de EFL de nivel intermedio alto. Se selecciono al azar una muestra de 50 estudiantes de una poblacion de 300 estudiantes de idiomas que asistlan a clases nocturnas de ingles en un instituto de idiomas. Los participates fueron elegidos mediante la administration de una prueba de nivel de Oxford (OPT), y su edad media oscilaba entre los 17 y los 25 anos (p.29).</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6800" y="1551432"/>
            <a:ext cx="5641848" cy="7284720"/>
          </a:xfrm>
          <a:prstGeom prst="rect">
            <a:avLst/>
          </a:prstGeom>
        </p:spPr>
        <p:txBody>
          <a:bodyPr lIns="0" tIns="0" rIns="0" bIns="0">
            <a:noAutofit/>
          </a:bodyPr>
          <a:p>
            <a:pPr algn="just" indent="482600">
              <a:lnSpc>
                <a:spcPts val="2520"/>
              </a:lnSpc>
            </a:pPr>
            <a:r>
              <a:rPr lang="en-US" b="1" sz="1050">
                <a:latin typeface="Arial"/>
              </a:rPr>
              <a:t>Teo</a:t>
            </a:r>
            <a:r>
              <a:rPr lang="en-US" sz="1000">
                <a:latin typeface="Arial"/>
              </a:rPr>
              <a:t>n</a:t>
            </a:r>
            <a:r>
              <a:rPr lang="en-US" b="1" sz="1050">
                <a:latin typeface="Arial"/>
              </a:rPr>
              <a:t>a del Aprendizaje Colaborativo: </a:t>
            </a:r>
            <a:r>
              <a:rPr lang="en-US" sz="1000">
                <a:latin typeface="Arial"/>
              </a:rPr>
              <a:t>El aprendizaje colaborativo promueve el trabajo en equipo y la cooperacion entre los estudiantes para lograr objetivos comunes. La aplicacion "Spatial" puede facilitar entornos de aprendizaje colaborativo en los cuales los estudiantes interactuen entre si, compartan ideas y resuelvan problemas en ingles, lo que favorecera el desarrollo de habilidades comunicativas.</a:t>
            </a:r>
          </a:p>
          <a:p>
            <a:pPr algn="just" indent="482600">
              <a:lnSpc>
                <a:spcPts val="2520"/>
              </a:lnSpc>
            </a:pPr>
            <a:r>
              <a:rPr lang="en-US" sz="1000">
                <a:latin typeface="Arial"/>
              </a:rPr>
              <a:t>En otro sentido la teorla del aprendizaje colaborativo es un enfoque pedagogico que hace hincapie en el concepto de que el aprendizaje es mas eficaz cuando los individuos trabajan juntos en grupo y colaboran para alcanzar objetivos comunes. Esta teorla se centra en la interaccion social y el intercambio de conocimientos entre los miembros del grupo para fomentar un aprendizaje mas profundo y significativo.</a:t>
            </a:r>
          </a:p>
          <a:p>
            <a:pPr algn="just" indent="482600">
              <a:lnSpc>
                <a:spcPts val="2520"/>
              </a:lnSpc>
            </a:pPr>
            <a:r>
              <a:rPr lang="en-US" sz="1000">
                <a:latin typeface="Arial"/>
              </a:rPr>
              <a:t>El aprendizaje colaborativo se basa en una serie de principios esenciales:</a:t>
            </a:r>
          </a:p>
          <a:p>
            <a:pPr algn="just" marL="482600" indent="-228600">
              <a:lnSpc>
                <a:spcPts val="2544"/>
              </a:lnSpc>
            </a:pPr>
            <a:r>
              <a:rPr lang="en-US" sz="1000">
                <a:latin typeface="Arial"/>
              </a:rPr>
              <a:t>•    Interdependencia positiva: que se refiere a la situacion en la que los miembros de un grupo conflan los unos en los otros para lograr objetivos y tareas compartidos. El exito de un individuo esta estrechamente vinculado al exito de todo el grupo.</a:t>
            </a:r>
          </a:p>
          <a:p>
            <a:pPr algn="just" marL="482600" indent="-228600">
              <a:lnSpc>
                <a:spcPts val="2544"/>
              </a:lnSpc>
            </a:pPr>
            <a:r>
              <a:rPr lang="en-US" sz="1000">
                <a:latin typeface="Arial"/>
              </a:rPr>
              <a:t>•    Interaccion promotora: Los miembros del grupo deben participar en una interaccion y comunicacion activas para compartir ideas, explicaciones y perspectivas diversas.</a:t>
            </a:r>
          </a:p>
          <a:p>
            <a:pPr algn="just" marL="482600" indent="-228600">
              <a:lnSpc>
                <a:spcPts val="2544"/>
              </a:lnSpc>
            </a:pPr>
            <a:r>
              <a:rPr lang="en-US" sz="1000">
                <a:latin typeface="Arial"/>
              </a:rPr>
              <a:t>•    Responsabilidad individual y grupal: Cada individuo es responsable de su propio progreso y del triunfo colectivo del equipo.</a:t>
            </a:r>
          </a:p>
          <a:p>
            <a:pPr algn="just" marL="482600" indent="-228600">
              <a:lnSpc>
                <a:spcPts val="2544"/>
              </a:lnSpc>
            </a:pPr>
            <a:r>
              <a:rPr lang="en-US" sz="1000">
                <a:latin typeface="Arial"/>
              </a:rPr>
              <a:t>•    Habilidades sociales: El aprendizaje colaborativo fomenta el crecimiento de habilidades sociales como la comunicacion eficaz, la resolucion de conflictos y la toma de decisiones en grupo.</a:t>
            </a:r>
          </a:p>
          <a:p>
            <a:pPr algn="just" marL="482600" indent="-228600">
              <a:lnSpc>
                <a:spcPts val="2544"/>
              </a:lnSpc>
            </a:pPr>
            <a:r>
              <a:rPr lang="en-US" sz="1000">
                <a:latin typeface="Arial"/>
              </a:rPr>
              <a:t>•    Procesamiento grupal: Los grupos deben reflexionar sobre su proceso de aprendizaje, reconociendo sus puntos fuertes y sus areas de mejora.</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533144" y="920496"/>
            <a:ext cx="5163312" cy="164592"/>
          </a:xfrm>
          <a:prstGeom prst="rect">
            <a:avLst/>
          </a:prstGeom>
        </p:spPr>
        <p:txBody>
          <a:bodyPr lIns="0" tIns="0" rIns="0" bIns="0" wrap="none">
            <a:noAutofit/>
          </a:bodyPr>
          <a:p>
            <a:pPr algn="just" indent="469900">
              <a:spcAft>
                <a:spcPts val="1050"/>
              </a:spcAft>
            </a:pPr>
            <a:r>
              <a:rPr lang="en-US" sz="1000">
                <a:latin typeface="Arial"/>
              </a:rPr>
              <a:t>Uso de recursos: Los grupos tienen la capacidad de utilizar una serie de recursos,</a:t>
            </a:r>
          </a:p>
        </p:txBody>
      </p:sp>
      <p:sp>
        <p:nvSpPr>
          <p:cNvPr id="3" name=""/>
          <p:cNvSpPr/>
          <p:nvPr/>
        </p:nvSpPr>
        <p:spPr>
          <a:xfrm>
            <a:off x="1069848" y="1243584"/>
            <a:ext cx="5641848" cy="7921752"/>
          </a:xfrm>
          <a:prstGeom prst="rect">
            <a:avLst/>
          </a:prstGeom>
        </p:spPr>
        <p:txBody>
          <a:bodyPr lIns="0" tIns="0" rIns="0" bIns="0">
            <a:noAutofit/>
          </a:bodyPr>
          <a:p>
            <a:pPr algn="just" marL="469900" indent="0">
              <a:lnSpc>
                <a:spcPts val="2544"/>
              </a:lnSpc>
              <a:spcBef>
                <a:spcPts val="1050"/>
              </a:spcBef>
            </a:pPr>
            <a:r>
              <a:rPr lang="en-US" sz="1000">
                <a:latin typeface="Arial"/>
              </a:rPr>
              <a:t>como los conocimientos y la experiencia de cada miembro, para afrontar problemas y retos.</a:t>
            </a:r>
          </a:p>
          <a:p>
            <a:pPr algn="just" marL="469900" indent="-228600">
              <a:lnSpc>
                <a:spcPts val="2544"/>
              </a:lnSpc>
            </a:pPr>
            <a:r>
              <a:rPr lang="en-US" sz="1000">
                <a:latin typeface="Arial"/>
              </a:rPr>
              <a:t>• Evaluacion grupal e individual: La evaluacion se realiza tanto sobre el aprendizaje individual como sobre el rendimiento del grupo, centrandose en promover la responsabilidad y la mejora continua.</a:t>
            </a:r>
          </a:p>
          <a:p>
            <a:pPr algn="just" indent="469900">
              <a:lnSpc>
                <a:spcPts val="2544"/>
              </a:lnSpc>
            </a:pPr>
            <a:r>
              <a:rPr lang="en-US" sz="1000">
                <a:latin typeface="Arial"/>
              </a:rPr>
              <a:t>El aprendizaje colaborativo se presenta en varios estilos, como discusiones en grupo, proyectos conjuntos, resolucion de problemas en equipo y actividades de aprendizaje participativo que implican a todos los miembros. Este enfoque promueve un entorno de apoyo en el que los alumnos pueden intercambiar ideas, hacer preguntas y aprender unos de otros.</a:t>
            </a:r>
          </a:p>
          <a:p>
            <a:pPr marL="469900" marR="3657600" indent="0">
              <a:lnSpc>
                <a:spcPts val="2544"/>
              </a:lnSpc>
            </a:pPr>
            <a:r>
              <a:rPr lang="en-US" b="1" sz="1050">
                <a:latin typeface="Arial"/>
              </a:rPr>
              <a:t>Ventajas y desventajas Ventajas</a:t>
            </a:r>
          </a:p>
          <a:p>
            <a:pPr algn="just" marL="939800" indent="-241300">
              <a:lnSpc>
                <a:spcPts val="2544"/>
              </a:lnSpc>
            </a:pPr>
            <a:r>
              <a:rPr lang="en-US" sz="1000">
                <a:latin typeface="Arial"/>
              </a:rPr>
              <a:t>•    Desarrollo de habilidades sociales: Los alumnos desarrollan sus habilidades sociales y de colaboracion aprendiendo a trabajar en equipo, a comunicarse eficazmente, a resolver conflictos y a compartir responsabilidades.</a:t>
            </a:r>
          </a:p>
          <a:p>
            <a:pPr algn="just" marL="939800" indent="-241300">
              <a:lnSpc>
                <a:spcPts val="2544"/>
              </a:lnSpc>
            </a:pPr>
            <a:r>
              <a:rPr lang="en-US" sz="1000">
                <a:latin typeface="Arial"/>
              </a:rPr>
              <a:t>•    Aprendizaje activo: El aprendizaje colaborativo implica activamente a los alumnos en el proceso de aprendizaje, fomentando una comprension mas profunda y duradera de los conceptos en comparacion con la pasividad que suele asociarse a las metodologlas de ensenanza tradicionales.</a:t>
            </a:r>
          </a:p>
          <a:p>
            <a:pPr algn="just" marL="939800" indent="-241300">
              <a:lnSpc>
                <a:spcPts val="2544"/>
              </a:lnSpc>
            </a:pPr>
            <a:r>
              <a:rPr lang="en-US" sz="1000">
                <a:latin typeface="Arial"/>
              </a:rPr>
              <a:t>•    Resolucion de problemas complejos: Cuando los alumnos colaboran, se enfrentan a retos mas realistas e intrincados que les permiten cultivar habilidades de resolucion de problemas en situaciones del mundo real.</a:t>
            </a:r>
          </a:p>
          <a:p>
            <a:pPr algn="just" marL="939800" indent="-241300">
              <a:lnSpc>
                <a:spcPts val="2544"/>
              </a:lnSpc>
            </a:pPr>
            <a:r>
              <a:rPr lang="en-US" sz="1000">
                <a:latin typeface="Arial"/>
              </a:rPr>
              <a:t>•    Motivacion y compromiso: La colaboracion puede aumentar la motivacion de los estudiantes, haciendolos sentir mas comprometidos y responsables de su propio aprendizaje.</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6800" y="911352"/>
            <a:ext cx="5641848" cy="7915656"/>
          </a:xfrm>
          <a:prstGeom prst="rect">
            <a:avLst/>
          </a:prstGeom>
        </p:spPr>
        <p:txBody>
          <a:bodyPr lIns="0" tIns="0" rIns="0" bIns="0">
            <a:noAutofit/>
          </a:bodyPr>
          <a:p>
            <a:pPr marL="711200" indent="0">
              <a:lnSpc>
                <a:spcPts val="2520"/>
              </a:lnSpc>
            </a:pPr>
            <a:r>
              <a:rPr lang="en-US" b="1" sz="1050">
                <a:latin typeface="Arial"/>
              </a:rPr>
              <a:t>Desventajas</a:t>
            </a:r>
          </a:p>
          <a:p>
            <a:pPr algn="just" marL="1168400" indent="-228600">
              <a:lnSpc>
                <a:spcPts val="2520"/>
              </a:lnSpc>
            </a:pPr>
            <a:r>
              <a:rPr lang="en-US" sz="1000">
                <a:latin typeface="Arial"/>
              </a:rPr>
              <a:t>•    Desigualdad de participation: Algunos estudiantes son mas dominantes y participan activamente, mientras que otros pueden sentirse excluidos o tener problemas para expresarse en un entorno de apoyo.</a:t>
            </a:r>
          </a:p>
          <a:p>
            <a:pPr algn="just" marL="1168400" indent="-228600">
              <a:lnSpc>
                <a:spcPts val="2520"/>
              </a:lnSpc>
            </a:pPr>
            <a:r>
              <a:rPr lang="en-US" sz="1000">
                <a:latin typeface="Arial"/>
              </a:rPr>
              <a:t>•    Dificultad en la evaluation individual: En un ambiente de aprendizaje colaborativo, la evaluation individual de las calificaciones puede ser mas diflcil porque es diflcil determinar la contribution exacta de cada estudiante.</a:t>
            </a:r>
          </a:p>
          <a:p>
            <a:pPr algn="just" marL="1168400" indent="-228600">
              <a:lnSpc>
                <a:spcPts val="2520"/>
              </a:lnSpc>
            </a:pPr>
            <a:r>
              <a:rPr lang="en-US" sz="1000">
                <a:latin typeface="Arial"/>
              </a:rPr>
              <a:t>•    Necesidad de tiempo adicional: La planificacion y ejecucion de actividades colaborativas puede llevar mas tiempo que los metodos de ensenanza tradicionales.</a:t>
            </a:r>
          </a:p>
          <a:p>
            <a:pPr algn="just" marL="1168400" indent="-228600">
              <a:lnSpc>
                <a:spcPts val="2520"/>
              </a:lnSpc>
            </a:pPr>
            <a:r>
              <a:rPr lang="en-US" sz="1000">
                <a:latin typeface="Arial"/>
              </a:rPr>
              <a:t>•    Falta de autonomla: Algunos estudiantes pueden sentir que el aprendizaje se sale de control si dependen en gran medida de la colaboracion con otros estudiantes.</a:t>
            </a:r>
          </a:p>
          <a:p>
            <a:pPr algn="just" indent="482600">
              <a:lnSpc>
                <a:spcPts val="2520"/>
              </a:lnSpc>
            </a:pPr>
            <a:r>
              <a:rPr lang="en-US" sz="1000">
                <a:latin typeface="Arial"/>
              </a:rPr>
              <a:t>En ultima instancia, la efectividad de la teorla del aprendizaje colaborativo dependera de como se implemente y se adapte a las necesidades y caracterlsticas de los estudiantes y del entorno educativo.</a:t>
            </a:r>
          </a:p>
          <a:p>
            <a:pPr algn="just" indent="482600">
              <a:lnSpc>
                <a:spcPts val="2520"/>
              </a:lnSpc>
            </a:pPr>
            <a:r>
              <a:rPr lang="en-US" b="1" i="1" sz="1100">
                <a:latin typeface="Arial"/>
              </a:rPr>
              <a:t>Conductismo</a:t>
            </a:r>
          </a:p>
          <a:p>
            <a:pPr algn="just" indent="482600">
              <a:lnSpc>
                <a:spcPts val="2520"/>
              </a:lnSpc>
            </a:pPr>
            <a:r>
              <a:rPr lang="en-US" sz="1000">
                <a:latin typeface="Arial"/>
              </a:rPr>
              <a:t>Tal cual como (B.F.SKINNER 1938) en su investigacion expresa que el conductismo afirma que a todo estimulo lr sigue una respuesta basada en el ambiente en donde se encuentra el individuo.</a:t>
            </a:r>
          </a:p>
          <a:p>
            <a:pPr algn="just" indent="482600">
              <a:lnSpc>
                <a:spcPts val="2520"/>
              </a:lnSpc>
            </a:pPr>
            <a:r>
              <a:rPr lang="en-US" b="1" i="1" sz="1100">
                <a:latin typeface="Arial"/>
              </a:rPr>
              <a:t>Constructivismo</a:t>
            </a:r>
          </a:p>
          <a:p>
            <a:pPr algn="just" indent="482600">
              <a:lnSpc>
                <a:spcPts val="2520"/>
              </a:lnSpc>
            </a:pPr>
            <a:r>
              <a:rPr lang="en-US" sz="1000">
                <a:latin typeface="Arial"/>
              </a:rPr>
              <a:t>El constructivismo es una teorla del aprendizaje y la ensenanza que supone que los individuos construyen activamente su propio conocimiento y comprension del mundo a traves de la interaction con la information y la experiencia. Los estudiantes ya no son vistos</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6800" y="908304"/>
            <a:ext cx="5644896" cy="7879080"/>
          </a:xfrm>
          <a:prstGeom prst="rect">
            <a:avLst/>
          </a:prstGeom>
        </p:spPr>
        <p:txBody>
          <a:bodyPr lIns="0" tIns="0" rIns="0" bIns="0">
            <a:noAutofit/>
          </a:bodyPr>
          <a:p>
            <a:pPr algn="just" indent="0">
              <a:lnSpc>
                <a:spcPts val="2520"/>
              </a:lnSpc>
            </a:pPr>
            <a:r>
              <a:rPr lang="en-US" sz="1000">
                <a:latin typeface="Arial"/>
              </a:rPr>
              <a:t>como receptores pasivos de information, sino como participates activos en la construction del conocimiento a traves de la reflexion, la interpretation y la resolution de problemas.</a:t>
            </a:r>
          </a:p>
          <a:p>
            <a:pPr algn="just" indent="482600">
              <a:lnSpc>
                <a:spcPts val="2520"/>
              </a:lnSpc>
            </a:pPr>
            <a:r>
              <a:rPr lang="en-US" b="1" i="1" sz="1100">
                <a:latin typeface="Arial"/>
              </a:rPr>
              <a:t>Aprendizaje significativo</a:t>
            </a:r>
          </a:p>
          <a:p>
            <a:pPr algn="just" indent="482600">
              <a:lnSpc>
                <a:spcPts val="2520"/>
              </a:lnSpc>
            </a:pPr>
            <a:r>
              <a:rPr lang="en-US" sz="1000">
                <a:latin typeface="Arial"/>
              </a:rPr>
              <a:t>El aprendizaje significativo es un concepto pedagogico desarrollado por el psicologo cognitivo David Ausubel. Se refiere a una forma de aprender en la que los nuevos conocimientos y conceptos se relacionan logica y significativamente con la estructura cognitiva existente de una persona, es decir, con el conocimiento y la experiencia previa. Este enfoque esta disenado para hacer que el aprendizaje sea profundo, duradero y aplicable en el mundo real.</a:t>
            </a:r>
          </a:p>
          <a:p>
            <a:pPr algn="just" indent="482600">
              <a:lnSpc>
                <a:spcPts val="2520"/>
              </a:lnSpc>
            </a:pPr>
            <a:r>
              <a:rPr lang="en-US" b="1" i="1" sz="1100">
                <a:latin typeface="Arial"/>
              </a:rPr>
              <a:t>Aprendizaje Por Descubrimiento</a:t>
            </a:r>
          </a:p>
          <a:p>
            <a:pPr algn="just" indent="482600">
              <a:lnSpc>
                <a:spcPts val="2520"/>
              </a:lnSpc>
            </a:pPr>
            <a:r>
              <a:rPr lang="en-US" sz="1000">
                <a:latin typeface="Arial"/>
              </a:rPr>
              <a:t>El aprendizaje por descubrimiento es un metodo de ensenanza que se enfoca en permitir que los estudiantes descubran y ampllen su conocimiento a traves de la investigation, la investigation y la resolution de problemas. A diferencia del aprendizaje tradicional, donde el maestro presenta los conceptos directamente, el aprendizaje por descubrimiento alienta a los estudiantes a participar activamente en el proceso de aprendizaje, lo que puede conducir a una comprension mas profunda y duradera de los conceptos.</a:t>
            </a:r>
          </a:p>
          <a:p>
            <a:pPr algn="just" indent="482600">
              <a:lnSpc>
                <a:spcPts val="2520"/>
              </a:lnSpc>
            </a:pPr>
            <a:r>
              <a:rPr lang="en-US" b="1" i="1" sz="1100">
                <a:latin typeface="Arial"/>
              </a:rPr>
              <a:t>Aprendizaje Social</a:t>
            </a:r>
          </a:p>
          <a:p>
            <a:pPr algn="just" indent="482600">
              <a:lnSpc>
                <a:spcPts val="2520"/>
              </a:lnSpc>
              <a:spcAft>
                <a:spcPts val="1680"/>
              </a:spcAft>
            </a:pPr>
            <a:r>
              <a:rPr lang="en-US" sz="1000">
                <a:latin typeface="Arial"/>
              </a:rPr>
              <a:t>"Aprender juntos no es solo una experiencia educativa; es un viaje hacia la comprension mutua, la colaboracion enriquecedora y la construccion colectiva del conocimiento que trasciende las aulas y se convierte en un puente hacia un mundo mas conectado y empatico.”</a:t>
            </a:r>
          </a:p>
          <a:p>
            <a:pPr algn="just" indent="482600">
              <a:lnSpc>
                <a:spcPts val="2544"/>
              </a:lnSpc>
            </a:pPr>
            <a:r>
              <a:rPr lang="en-US" b="1" sz="1050">
                <a:latin typeface="Arial"/>
              </a:rPr>
              <a:t>Teo</a:t>
            </a:r>
            <a:r>
              <a:rPr lang="en-US" sz="1000">
                <a:latin typeface="Arial"/>
              </a:rPr>
              <a:t>n</a:t>
            </a:r>
            <a:r>
              <a:rPr lang="en-US" b="1" sz="1050">
                <a:latin typeface="Arial"/>
              </a:rPr>
              <a:t>a de las Inteligencias Multiples: </a:t>
            </a:r>
            <a:r>
              <a:rPr lang="en-US" sz="1000">
                <a:latin typeface="Arial"/>
              </a:rPr>
              <a:t>De acuerdo con esta teorla, cada estudiante tiene diferentes tipos de inteligencia, como verbal lingulstica, logica matematica, espacial,</a:t>
            </a:r>
          </a:p>
        </p:txBody>
      </p:sp>
      <p:sp>
        <p:nvSpPr>
          <p:cNvPr id="3" name=""/>
          <p:cNvSpPr/>
          <p:nvPr/>
        </p:nvSpPr>
        <p:spPr>
          <a:xfrm>
            <a:off x="1069848" y="8948928"/>
            <a:ext cx="240792" cy="134112"/>
          </a:xfrm>
          <a:prstGeom prst="rect">
            <a:avLst/>
          </a:prstGeom>
        </p:spPr>
        <p:txBody>
          <a:bodyPr lIns="0" tIns="0" rIns="0" bIns="0" wrap="none">
            <a:noAutofit/>
          </a:bodyPr>
          <a:p>
            <a:pPr algn="just" indent="0"/>
            <a:r>
              <a:rPr lang="en-US" sz="1000">
                <a:latin typeface="Arial"/>
              </a:rPr>
              <a:t>etc.</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9848" y="908304"/>
            <a:ext cx="5638800" cy="3703320"/>
          </a:xfrm>
          <a:prstGeom prst="rect">
            <a:avLst/>
          </a:prstGeom>
        </p:spPr>
        <p:txBody>
          <a:bodyPr lIns="0" tIns="0" rIns="0" bIns="0">
            <a:noAutofit/>
          </a:bodyPr>
          <a:p>
            <a:pPr algn="just" indent="0">
              <a:lnSpc>
                <a:spcPts val="2520"/>
              </a:lnSpc>
            </a:pPr>
            <a:r>
              <a:rPr lang="en-US" sz="1000">
                <a:latin typeface="Arial"/>
              </a:rPr>
              <a:t>Segun teorla esta, cada estudiante posee diferentes tipos de inteligencias, como verbal-lingulstica, logico-matematica, espacial, etc.</a:t>
            </a:r>
          </a:p>
          <a:p>
            <a:pPr algn="just" indent="482600">
              <a:lnSpc>
                <a:spcPts val="2520"/>
              </a:lnSpc>
            </a:pPr>
            <a:r>
              <a:rPr lang="en-US" b="1" sz="1050">
                <a:latin typeface="Arial"/>
              </a:rPr>
              <a:t>Teona de la Tecnologia Educativa</a:t>
            </a:r>
          </a:p>
          <a:p>
            <a:pPr algn="just" indent="482600">
              <a:lnSpc>
                <a:spcPts val="2520"/>
              </a:lnSpc>
            </a:pPr>
            <a:r>
              <a:rPr lang="en-US" sz="1000">
                <a:latin typeface="Arial"/>
              </a:rPr>
              <a:t>El analisis teorico que se presenta enfatiza cuatro temas: (1) la necesidad de un concepto de tecnologia mas actualizado y matizado; (2) una redefinicion del campo de estudio de la tecnologia educativa basada en la relacion entre tecnologia y educacion, ampliando su ambito de estudio mas alla de la dicotomla tradicional entre dispositivos y diseno instruccional; y (3) una redefinicion del campo de estudio de la tecnologia educativa que se base en la relacion entre tecnologia y educacion (Linda et al.,2020). el analisis de algunas de las debilidades de la investigation actual en TE, que son el resultado de las asunciones epistemologicas predominantes en las ultimas decadas, las metodologlas sugeridas por las publicaciones y el tipo de conocimiento que fomentan.</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258312" y="886968"/>
            <a:ext cx="1255776" cy="176784"/>
          </a:xfrm>
          <a:prstGeom prst="rect">
            <a:avLst/>
          </a:prstGeom>
        </p:spPr>
        <p:txBody>
          <a:bodyPr lIns="0" tIns="0" rIns="0" bIns="0" wrap="none">
            <a:noAutofit/>
          </a:bodyPr>
          <a:p>
            <a:pPr algn="ctr" indent="0">
              <a:spcAft>
                <a:spcPts val="2520"/>
              </a:spcAft>
            </a:pPr>
            <a:r>
              <a:rPr lang="en-US" b="1" sz="1100">
                <a:latin typeface="Times New Roman"/>
              </a:rPr>
              <a:t>INTRODUCCION</a:t>
            </a:r>
          </a:p>
        </p:txBody>
      </p:sp>
      <p:sp>
        <p:nvSpPr>
          <p:cNvPr id="3" name=""/>
          <p:cNvSpPr/>
          <p:nvPr/>
        </p:nvSpPr>
        <p:spPr>
          <a:xfrm>
            <a:off x="1063752" y="1505712"/>
            <a:ext cx="5647944" cy="7534656"/>
          </a:xfrm>
          <a:prstGeom prst="rect">
            <a:avLst/>
          </a:prstGeom>
        </p:spPr>
        <p:txBody>
          <a:bodyPr lIns="0" tIns="0" rIns="0" bIns="0">
            <a:noAutofit/>
          </a:bodyPr>
          <a:p>
            <a:pPr algn="just" indent="469900">
              <a:lnSpc>
                <a:spcPts val="2736"/>
              </a:lnSpc>
              <a:spcBef>
                <a:spcPts val="2520"/>
              </a:spcBef>
            </a:pPr>
            <a:r>
              <a:rPr lang="en-US" sz="1100">
                <a:latin typeface="Times New Roman"/>
              </a:rPr>
              <a:t>En los ultimos anos, la incorporation de la tecnologia en la education ha generado un impacto significativo en el proceso de ensenanza-aprendizaje. La creciente disponibilidad de aplicaciones y herramientas digitales ha proporcionado nuevas oportunidades para potenciar el aprendizaje de diferentes disciplinas, incluyendo la de idiomas.</a:t>
            </a:r>
          </a:p>
          <a:p>
            <a:pPr algn="just" indent="469900">
              <a:lnSpc>
                <a:spcPts val="2736"/>
              </a:lnSpc>
            </a:pPr>
            <a:r>
              <a:rPr lang="en-US" sz="1100">
                <a:latin typeface="Times New Roman"/>
              </a:rPr>
              <a:t>El presente estudio tiene como objetivo analizar el uso de la aplicacion Spatial para potenciar la ensenanza del ingles mediante modelos didacticos en estudiantes de tercer ano de bachillerato tecnico en informatica de la Unidad Educativa Comunitaria Bilingue "Atalaya". Esta institution educativa se caracteriza por su enfoque bilingue y por la implementation de programas tecnologicos innovadores que buscan mejorar la calidad de la educacion.</a:t>
            </a:r>
          </a:p>
          <a:p>
            <a:pPr algn="just" indent="469900">
              <a:lnSpc>
                <a:spcPts val="2736"/>
              </a:lnSpc>
            </a:pPr>
            <a:r>
              <a:rPr lang="en-US" sz="1100">
                <a:latin typeface="Times New Roman"/>
              </a:rPr>
              <a:t>La aplicacion Spatial es una herramienta de realidad virtual y aumentada que permite a los usuarios interactuar con objetos tridimensionales y crear entornos virtuales inmersivos. Su utilization en el contexto educativo ha demostrado ser especialmente efectiva en el aprendizaje de idiomas, ya que brinda a los estudiantes la posibilidad de vivenciar situaciones reales de comunicacion en el idioma meta.</a:t>
            </a:r>
          </a:p>
          <a:p>
            <a:pPr algn="just" indent="469900">
              <a:lnSpc>
                <a:spcPts val="2736"/>
              </a:lnSpc>
            </a:pPr>
            <a:r>
              <a:rPr lang="en-US" sz="1100">
                <a:latin typeface="Times New Roman"/>
              </a:rPr>
              <a:t>El ingles es considerado un idioma fundamental en el ambito de la informatica, dado que la mayoria de las tecnologias y recursos informaticos se desarrollan en este idioma. Por lo tanto, resulta crucial para los estudiantes de bachillerato tecnico en informatica desarrollar habilidades solidas en el dominio del ingles.</a:t>
            </a:r>
          </a:p>
          <a:p>
            <a:pPr algn="just" indent="469900">
              <a:lnSpc>
                <a:spcPts val="2736"/>
              </a:lnSpc>
            </a:pPr>
            <a:r>
              <a:rPr lang="en-US" sz="1100">
                <a:latin typeface="Times New Roman"/>
              </a:rPr>
              <a:t>A traves de la aplicacion Spatial, los estudiantes podran participar en actividades interactivas que fomenten la practica del idioma en contextos relevantes para su campo de estudio. La manipulation de objetos virtuales y la simulation de situaciones cotidianas les</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6800" y="905256"/>
            <a:ext cx="5641848" cy="8153400"/>
          </a:xfrm>
          <a:prstGeom prst="rect">
            <a:avLst/>
          </a:prstGeom>
        </p:spPr>
        <p:txBody>
          <a:bodyPr lIns="0" tIns="0" rIns="0" bIns="0">
            <a:noAutofit/>
          </a:bodyPr>
          <a:p>
            <a:pPr marR="2730500" indent="0">
              <a:lnSpc>
                <a:spcPts val="2184"/>
              </a:lnSpc>
            </a:pPr>
            <a:r>
              <a:rPr lang="en-US" b="1" sz="1050">
                <a:latin typeface="Arial"/>
              </a:rPr>
              <a:t>Uso de la aplicacion spatial en la educacion </a:t>
            </a:r>
            <a:r>
              <a:rPr lang="en-US" b="1" i="1" sz="1100">
                <a:latin typeface="Arial"/>
              </a:rPr>
              <a:t>Definition</a:t>
            </a:r>
          </a:p>
          <a:p>
            <a:pPr algn="just" indent="482600">
              <a:lnSpc>
                <a:spcPts val="2520"/>
              </a:lnSpc>
            </a:pPr>
            <a:r>
              <a:rPr lang="en-US" sz="1000">
                <a:latin typeface="Arial"/>
              </a:rPr>
              <a:t>La aplicacion Spatial es una herramienta de realidad aumentada que permite a los usuarios crear y visualizar objetivos en un espacio tridimensional. Esta aplicacion tiene un gran potencial educativo porque puede mejorar la comprension de los estudiantes mediante procesos de aprendizaje mas interactivos y atractivos.</a:t>
            </a:r>
          </a:p>
          <a:p>
            <a:pPr algn="just" indent="482600">
              <a:lnSpc>
                <a:spcPts val="2520"/>
              </a:lnSpc>
            </a:pPr>
            <a:r>
              <a:rPr lang="en-US" sz="1000">
                <a:latin typeface="Arial"/>
              </a:rPr>
              <a:t>Este proyecto resalta la importancia de explorar las nuevas metodologlas de ensenanzas mediante el uso de las aplicaciones digitales, cabe senalar que "A partir de la pandemia declarada por la Organization Mundial de la Salud en marzo 2020 a ralz del virus COVID-19, las aplicaciones moviles que permiten la comunicacion a distancia, como WhatsApp, han visto disparado su uso alrededor del mundo, obligando a utilizar plataformas de ensenanza a distancia para llevar a cabo el proceso educativo” (Osorio Dobert,2021).</a:t>
            </a:r>
          </a:p>
          <a:p>
            <a:pPr algn="just" indent="482600">
              <a:lnSpc>
                <a:spcPts val="2520"/>
              </a:lnSpc>
            </a:pPr>
            <a:r>
              <a:rPr lang="en-US" sz="1000">
                <a:latin typeface="Arial"/>
              </a:rPr>
              <a:t>Otra cuestion Utilizar las plataformas digitales con fines educativos es una gran herramienta para aprender ingles ya que facilita y hace mas ameno el estudio de esta lengua. En el mundo moderno de globalization es posible encontrar diversas herramientas de aprendizaje que refuerzan los contenidos que se aprendan en un salon de clases. “Herramientas digitales para la ensenanza del idioma ingles” (Monica G. Martinez Perez. 2020).</a:t>
            </a:r>
          </a:p>
          <a:p>
            <a:pPr indent="0">
              <a:spcAft>
                <a:spcPts val="1260"/>
              </a:spcAft>
            </a:pPr>
            <a:r>
              <a:rPr lang="en-US" b="1" i="1" sz="1100">
                <a:latin typeface="Arial"/>
              </a:rPr>
              <a:t>Factores</a:t>
            </a:r>
          </a:p>
          <a:p>
            <a:pPr algn="just" indent="482600">
              <a:lnSpc>
                <a:spcPts val="2520"/>
              </a:lnSpc>
            </a:pPr>
            <a:r>
              <a:rPr lang="en-US" sz="1000">
                <a:latin typeface="Arial"/>
              </a:rPr>
              <a:t>Aunque se han sugerido una gran variedad de definiciones para el presente proyecto de investigacion cabe senalar que en algunas investigaciones contiene ciertos parametros que distinguen a la investigation y tambien son importantes como “Las herramientas de office 365 para su uso educativo, especlficamente en el area de ensenanza de lenguas extranjeras, centrandonos en el contexto de la educacion superior en Ecuador”. “El uso de herramientas de office 365 en el proceso de ensenanza del idioma ingles. Propuesta de manual” (Ricardo, C. &amp; Gissela, Y. 2020)</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9848" y="908304"/>
            <a:ext cx="5638800" cy="2097024"/>
          </a:xfrm>
          <a:prstGeom prst="rect">
            <a:avLst/>
          </a:prstGeom>
        </p:spPr>
        <p:txBody>
          <a:bodyPr lIns="0" tIns="0" rIns="0" bIns="0">
            <a:noAutofit/>
          </a:bodyPr>
          <a:p>
            <a:pPr algn="just" indent="482600">
              <a:lnSpc>
                <a:spcPts val="2520"/>
              </a:lnSpc>
              <a:spcAft>
                <a:spcPts val="3780"/>
              </a:spcAft>
            </a:pPr>
            <a:r>
              <a:rPr lang="en-US" sz="1000">
                <a:latin typeface="Arial"/>
              </a:rPr>
              <a:t>De tal manera el impacto que tiene la implementation de una plataforma virtual para el aprendizaje de idiomas, con el proposito de mejorar los procesos de ensenanzas-aprendizajes del ingles en los estudiantes del grado 9-1 de la institution educativa Teresa Calderon de Lasso en cual distinguen con la implementation de las TIC que tambien conllevan en el proceso de aprendizaje enfocado en los aprendizajes digitales.” Implementation de la plataforma virtual doulingo.com en los procesos de ensenanza y aprendizaje del ingles” (Juan Carlos, M. 2018).</a:t>
            </a:r>
          </a:p>
        </p:txBody>
      </p:sp>
      <p:sp>
        <p:nvSpPr>
          <p:cNvPr id="3" name=""/>
          <p:cNvSpPr/>
          <p:nvPr/>
        </p:nvSpPr>
        <p:spPr>
          <a:xfrm>
            <a:off x="1066800" y="3892296"/>
            <a:ext cx="5638800" cy="3782568"/>
          </a:xfrm>
          <a:prstGeom prst="rect">
            <a:avLst/>
          </a:prstGeom>
        </p:spPr>
        <p:txBody>
          <a:bodyPr lIns="0" tIns="0" rIns="0" bIns="0">
            <a:noAutofit/>
          </a:bodyPr>
          <a:p>
            <a:pPr indent="0">
              <a:lnSpc>
                <a:spcPts val="2880"/>
              </a:lnSpc>
              <a:spcBef>
                <a:spcPts val="3780"/>
              </a:spcBef>
            </a:pPr>
            <a:r>
              <a:rPr lang="en-US" b="1" sz="1150">
                <a:latin typeface="Arial"/>
              </a:rPr>
              <a:t>Potenciar la ensenanza del idioma ingles mediante modelos didacticos </a:t>
            </a:r>
            <a:r>
              <a:rPr lang="en-US" b="1" i="1" sz="1100">
                <a:latin typeface="Arial"/>
              </a:rPr>
              <a:t>Definition</a:t>
            </a:r>
          </a:p>
          <a:p>
            <a:pPr algn="just" indent="482600">
              <a:lnSpc>
                <a:spcPts val="2520"/>
              </a:lnSpc>
            </a:pPr>
            <a:r>
              <a:rPr lang="en-US" sz="1000">
                <a:latin typeface="Arial"/>
              </a:rPr>
              <a:t>Parece apropiado dar una vision general y proporcionar una breve resena a la investigation, permitiendo determinar la importancia que puede generar el proyecto teniendo en cuenta la importancia de retomar y construir en bases a investigaciones previas.</a:t>
            </a:r>
          </a:p>
          <a:p>
            <a:pPr algn="just" indent="482600">
              <a:lnSpc>
                <a:spcPts val="2520"/>
              </a:lnSpc>
              <a:spcAft>
                <a:spcPts val="3780"/>
              </a:spcAft>
            </a:pPr>
            <a:r>
              <a:rPr lang="en-US" sz="1000">
                <a:latin typeface="Arial"/>
              </a:rPr>
              <a:t>La ensenanza de un nuevo idioma es siempre un reto para los docentes. Particularmente, el ingles exigido en las instituciones de education presenta una serie de normativas que requiere especial atencion por parte de los profesores especializados para motivar a los estudiantes en su proceso de aprendizaje. “Fundamentos para potenciar el proceso de aprendizaje del idioma ingles a traves de la musica” (Pamela, L. &amp; Carmita, M. 2020)</a:t>
            </a:r>
          </a:p>
        </p:txBody>
      </p:sp>
      <p:sp>
        <p:nvSpPr>
          <p:cNvPr id="4" name=""/>
          <p:cNvSpPr/>
          <p:nvPr/>
        </p:nvSpPr>
        <p:spPr>
          <a:xfrm>
            <a:off x="1072896" y="8558784"/>
            <a:ext cx="5632704" cy="487680"/>
          </a:xfrm>
          <a:prstGeom prst="rect">
            <a:avLst/>
          </a:prstGeom>
        </p:spPr>
        <p:txBody>
          <a:bodyPr lIns="0" tIns="0" rIns="0" bIns="0">
            <a:noAutofit/>
          </a:bodyPr>
          <a:p>
            <a:pPr algn="just" indent="482600">
              <a:lnSpc>
                <a:spcPts val="2520"/>
              </a:lnSpc>
              <a:spcBef>
                <a:spcPts val="3780"/>
              </a:spcBef>
            </a:pPr>
            <a:r>
              <a:rPr lang="en-US" sz="1000">
                <a:latin typeface="Arial"/>
              </a:rPr>
              <a:t>Un aspecto importante de (Melissa M. 2019) “El modelo pedagogico de clase invertida para mejorar el aprendizaje del idioma ingles” El proposito de esta investigation</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6800" y="908304"/>
            <a:ext cx="5641848" cy="5797296"/>
          </a:xfrm>
          <a:prstGeom prst="rect">
            <a:avLst/>
          </a:prstGeom>
        </p:spPr>
        <p:txBody>
          <a:bodyPr lIns="0" tIns="0" rIns="0" bIns="0">
            <a:noAutofit/>
          </a:bodyPr>
          <a:p>
            <a:pPr algn="just" indent="0">
              <a:lnSpc>
                <a:spcPts val="2520"/>
              </a:lnSpc>
            </a:pPr>
            <a:r>
              <a:rPr lang="en-US" sz="1000">
                <a:latin typeface="Arial"/>
              </a:rPr>
              <a:t>fue demostrar como la aplicacion del modelo pedagogico Clase invertida (Flipped Classroom) puede mejorar el aprendizaje en la competencia gramatical del idioma ingles en los estudiantes del programa Working Adult.</a:t>
            </a:r>
          </a:p>
          <a:p>
            <a:pPr algn="just" indent="482600">
              <a:lnSpc>
                <a:spcPts val="2520"/>
              </a:lnSpc>
            </a:pPr>
            <a:r>
              <a:rPr lang="en-US" sz="1000">
                <a:latin typeface="Arial"/>
              </a:rPr>
              <a:t>A lo largo de esta investigacion, el modelo didactico hara referencia a la investigacion de Modelo Didactico para lograr Aprendizajes Significativos en los estudiantes del Nivel Secundario en la I. E "San Ignacio De Loyola” (Jaime, M. 2019).</a:t>
            </a:r>
          </a:p>
          <a:p>
            <a:pPr marR="4305300" indent="0">
              <a:lnSpc>
                <a:spcPts val="2880"/>
              </a:lnSpc>
            </a:pPr>
            <a:r>
              <a:rPr lang="en-US" b="1" sz="1150">
                <a:latin typeface="Arial"/>
              </a:rPr>
              <a:t>Modelo didacticos </a:t>
            </a:r>
            <a:r>
              <a:rPr lang="en-US" b="1" i="1" sz="1100">
                <a:latin typeface="Arial"/>
              </a:rPr>
              <a:t>Definition</a:t>
            </a:r>
          </a:p>
          <a:p>
            <a:pPr algn="just" indent="482600">
              <a:lnSpc>
                <a:spcPts val="2520"/>
              </a:lnSpc>
            </a:pPr>
            <a:r>
              <a:rPr lang="en-US" sz="1000">
                <a:latin typeface="Arial"/>
              </a:rPr>
              <a:t>Un modelo didactico es una herramienta teorico-practica con la que se pretende transformar una realidad educativa, orientada hacia los protagonistas del hecho pedagogico como lo son estudiantes y docentes. (Nick A. 2007).</a:t>
            </a:r>
          </a:p>
          <a:p>
            <a:pPr algn="just" marL="254000" indent="0">
              <a:lnSpc>
                <a:spcPts val="1920"/>
              </a:lnSpc>
            </a:pPr>
            <a:r>
              <a:rPr lang="en-US" b="1" sz="1150">
                <a:latin typeface="Arial"/>
              </a:rPr>
              <a:t>•    Modelo Experiencial</a:t>
            </a:r>
            <a:r>
              <a:rPr lang="en-US" sz="1000">
                <a:latin typeface="Arial"/>
              </a:rPr>
              <a:t>.</a:t>
            </a:r>
          </a:p>
          <a:p>
            <a:pPr algn="just" marL="393700" indent="0">
              <a:lnSpc>
                <a:spcPts val="1920"/>
              </a:lnSpc>
            </a:pPr>
            <a:r>
              <a:rPr lang="en-US" sz="1000">
                <a:latin typeface="Arial"/>
              </a:rPr>
              <a:t>1.1    El alumno adquiere un papel activo en el proceso de aprendizaje.</a:t>
            </a:r>
          </a:p>
          <a:p>
            <a:pPr algn="just" marL="393700" indent="0">
              <a:lnSpc>
                <a:spcPts val="1920"/>
              </a:lnSpc>
            </a:pPr>
            <a:r>
              <a:rPr lang="en-US" sz="1000">
                <a:latin typeface="Arial"/>
              </a:rPr>
              <a:t>1.2    Genera sentido de la colaboracion y trabajo en equipo.</a:t>
            </a:r>
          </a:p>
          <a:p>
            <a:pPr algn="just" marL="393700" indent="0">
              <a:lnSpc>
                <a:spcPts val="1920"/>
              </a:lnSpc>
            </a:pPr>
            <a:r>
              <a:rPr lang="en-US" sz="1000">
                <a:latin typeface="Arial"/>
              </a:rPr>
              <a:t>1.3    Desarrolla habilidades socioemocionales.</a:t>
            </a:r>
          </a:p>
          <a:p>
            <a:pPr algn="just" marL="254000" indent="0">
              <a:spcAft>
                <a:spcPts val="630"/>
              </a:spcAft>
            </a:pPr>
            <a:r>
              <a:rPr lang="en-US" b="1" sz="1150">
                <a:latin typeface="Arial"/>
              </a:rPr>
              <a:t>•    Modelo Cognitivista.</a:t>
            </a:r>
          </a:p>
          <a:p>
            <a:pPr algn="just" marL="254000" indent="0">
              <a:spcAft>
                <a:spcPts val="1260"/>
              </a:spcAft>
            </a:pPr>
            <a:r>
              <a:rPr lang="en-US" b="1" sz="1150">
                <a:latin typeface="Arial"/>
              </a:rPr>
              <a:t>•    Modelo Constructivista.</a:t>
            </a:r>
          </a:p>
          <a:p>
            <a:pPr algn="just" indent="482600">
              <a:lnSpc>
                <a:spcPts val="2760"/>
              </a:lnSpc>
            </a:pPr>
            <a:r>
              <a:rPr lang="en-US" sz="1000">
                <a:latin typeface="Arial"/>
              </a:rPr>
              <a:t>Para (Fernando, S. Jane T, 2019, p.5). El modelo didactico posibilita el desarrollo de la autonomfa en el aprendizaje del idioma ingles.</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160776" y="920496"/>
            <a:ext cx="1450848" cy="143256"/>
          </a:xfrm>
          <a:prstGeom prst="rect">
            <a:avLst/>
          </a:prstGeom>
        </p:spPr>
        <p:txBody>
          <a:bodyPr lIns="0" tIns="0" rIns="0" bIns="0" wrap="none">
            <a:noAutofit/>
          </a:bodyPr>
          <a:p>
            <a:pPr algn="ctr" indent="0">
              <a:spcAft>
                <a:spcPts val="1260"/>
              </a:spcAft>
            </a:pPr>
            <a:r>
              <a:rPr lang="en-US" b="1" sz="1100">
                <a:latin typeface="Times New Roman"/>
              </a:rPr>
              <a:t>METODOLOGIA III</a:t>
            </a:r>
          </a:p>
        </p:txBody>
      </p:sp>
      <p:sp>
        <p:nvSpPr>
          <p:cNvPr id="3" name=""/>
          <p:cNvSpPr/>
          <p:nvPr/>
        </p:nvSpPr>
        <p:spPr>
          <a:xfrm>
            <a:off x="1051560" y="1280160"/>
            <a:ext cx="5657088" cy="4044696"/>
          </a:xfrm>
          <a:prstGeom prst="rect">
            <a:avLst/>
          </a:prstGeom>
        </p:spPr>
        <p:txBody>
          <a:bodyPr lIns="0" tIns="0" rIns="0" bIns="0">
            <a:noAutofit/>
          </a:bodyPr>
          <a:p>
            <a:pPr algn="just" indent="482600">
              <a:lnSpc>
                <a:spcPts val="2760"/>
              </a:lnSpc>
              <a:spcBef>
                <a:spcPts val="1260"/>
              </a:spcBef>
            </a:pPr>
            <a:r>
              <a:rPr lang="en-US" sz="1100">
                <a:latin typeface="Times New Roman"/>
              </a:rPr>
              <a:t>La investigacion se realiza en la unidad educativa comunitaria bilingue “atalaya” a lo ubicado en el norte de la provincia de esmeraldas durante periodo 2023-2024 esto encaja a una metodologia cualitativa.</a:t>
            </a:r>
          </a:p>
          <a:p>
            <a:pPr indent="0">
              <a:lnSpc>
                <a:spcPts val="2760"/>
              </a:lnSpc>
            </a:pPr>
            <a:r>
              <a:rPr lang="en-US" b="1" sz="1150">
                <a:latin typeface="Arial"/>
              </a:rPr>
              <a:t>Tipo de investigacion.</a:t>
            </a:r>
          </a:p>
          <a:p>
            <a:pPr algn="just" indent="482600">
              <a:lnSpc>
                <a:spcPts val="2760"/>
              </a:lnSpc>
            </a:pPr>
            <a:r>
              <a:rPr lang="en-US" sz="1100">
                <a:latin typeface="Times New Roman"/>
              </a:rPr>
              <a:t>Es cualitativa, para la realization de este estudio, se ha optado por la aplicacion del metodo cualitativa porque, “permite descubrir los supuestos del estudio para reconstruir datos, a partir de conceptos teoricos habitualmente operacionalizados. Significa detallar cada aspecto seleccionado para desarrollar dentro del proyecto de investigacion que deben ser justificado por el investigador. Respaldado por el criterio de expertos en la tematica, sirviendo para responder al “como” de la investigacion”. (Angel, A. 2019).</a:t>
            </a:r>
          </a:p>
          <a:p>
            <a:pPr algn="just" indent="482600">
              <a:lnSpc>
                <a:spcPts val="2760"/>
              </a:lnSpc>
              <a:spcAft>
                <a:spcPts val="1470"/>
              </a:spcAft>
            </a:pPr>
            <a:r>
              <a:rPr lang="en-US" sz="1100">
                <a:latin typeface="Times New Roman"/>
              </a:rPr>
              <a:t>Estudiantes de tercer ano de bachillerato tecnico en informatica de la unidad educativa comunitaria bilingue “atalaya”</a:t>
            </a:r>
          </a:p>
        </p:txBody>
      </p:sp>
      <p:graphicFrame>
        <p:nvGraphicFramePr>
          <p:cNvPr id="4" name=""/>
          <p:cNvGraphicFramePr>
            <a:graphicFrameLocks noGrp="1"/>
          </p:cNvGraphicFramePr>
          <p:nvPr/>
        </p:nvGraphicFramePr>
        <p:xfrm>
          <a:off x="1078992" y="5583936"/>
          <a:ext cx="4776216" cy="816864"/>
        </p:xfrm>
        <a:graphic>
          <a:graphicData uri="http://schemas.openxmlformats.org/drawingml/2006/table">
            <a:tbl>
              <a:tblPr/>
              <a:tblGrid>
                <a:gridCol w="359664"/>
                <a:gridCol w="4050792"/>
                <a:gridCol w="365760"/>
              </a:tblGrid>
              <a:tr h="274320">
                <a:tc>
                  <a:txBody>
                    <a:bodyPr lIns="0" tIns="0" rIns="0" bIns="0">
                      <a:noAutofit/>
                    </a:bodyPr>
                    <a:p>
                      <a:pPr indent="0"/>
                      <a:r>
                        <a:rPr lang="en-US" sz="1100">
                          <a:latin typeface="Times New Roman"/>
                        </a:rPr>
                        <a:t>1</a:t>
                      </a:r>
                    </a:p>
                  </a:txBody>
                  <a:tcPr marL="0" marR="0" marT="0" marB="0" anchor="ctr"/>
                </a:tc>
                <a:tc>
                  <a:txBody>
                    <a:bodyPr lIns="0" tIns="0" rIns="0" bIns="0">
                      <a:noAutofit/>
                    </a:bodyPr>
                    <a:p>
                      <a:pPr indent="0"/>
                      <a:r>
                        <a:rPr lang="en-US" sz="1100">
                          <a:latin typeface="Times New Roman"/>
                        </a:rPr>
                        <a:t>Numero total de estudiante de genero masculino</a:t>
                      </a:r>
                    </a:p>
                  </a:txBody>
                  <a:tcPr marL="0" marR="0" marT="0" marB="0"/>
                </a:tc>
                <a:tc>
                  <a:txBody>
                    <a:bodyPr lIns="0" tIns="0" rIns="0" bIns="0">
                      <a:noAutofit/>
                    </a:bodyPr>
                    <a:p>
                      <a:pPr indent="0"/>
                      <a:r>
                        <a:rPr lang="en-US" sz="1100">
                          <a:latin typeface="Times New Roman"/>
                        </a:rPr>
                        <a:t>22</a:t>
                      </a:r>
                    </a:p>
                  </a:txBody>
                  <a:tcPr marL="0" marR="0" marT="0" marB="0" anchor="ctr"/>
                </a:tc>
              </a:tr>
              <a:tr h="268224">
                <a:tc>
                  <a:txBody>
                    <a:bodyPr lIns="0" tIns="0" rIns="0" bIns="0">
                      <a:noAutofit/>
                    </a:bodyPr>
                    <a:p>
                      <a:pPr indent="0"/>
                      <a:r>
                        <a:rPr lang="en-US" sz="1100">
                          <a:latin typeface="Times New Roman"/>
                        </a:rPr>
                        <a:t>2</a:t>
                      </a:r>
                    </a:p>
                  </a:txBody>
                  <a:tcPr marL="0" marR="0" marT="0" marB="0" anchor="ctr"/>
                </a:tc>
                <a:tc>
                  <a:txBody>
                    <a:bodyPr lIns="0" tIns="0" rIns="0" bIns="0">
                      <a:noAutofit/>
                    </a:bodyPr>
                    <a:p>
                      <a:pPr indent="0"/>
                      <a:r>
                        <a:rPr lang="en-US" sz="1100">
                          <a:latin typeface="Times New Roman"/>
                        </a:rPr>
                        <a:t>Numero total de estudiante de genero femenino</a:t>
                      </a:r>
                    </a:p>
                  </a:txBody>
                  <a:tcPr marL="0" marR="0" marT="0" marB="0"/>
                </a:tc>
                <a:tc>
                  <a:txBody>
                    <a:bodyPr lIns="0" tIns="0" rIns="0" bIns="0">
                      <a:noAutofit/>
                    </a:bodyPr>
                    <a:p>
                      <a:pPr indent="0"/>
                      <a:r>
                        <a:rPr lang="en-US" sz="1100">
                          <a:latin typeface="Times New Roman"/>
                        </a:rPr>
                        <a:t>17</a:t>
                      </a:r>
                    </a:p>
                  </a:txBody>
                  <a:tcPr marL="0" marR="0" marT="0" marB="0"/>
                </a:tc>
              </a:tr>
              <a:tr h="274320">
                <a:tc>
                  <a:txBody>
                    <a:bodyPr lIns="0" tIns="0" rIns="0" bIns="0">
                      <a:noAutofit/>
                    </a:bodyPr>
                    <a:p>
                      <a:pPr indent="0"/>
                      <a:r>
                        <a:rPr lang="en-US" sz="1100">
                          <a:latin typeface="Times New Roman"/>
                        </a:rPr>
                        <a:t>3</a:t>
                      </a:r>
                    </a:p>
                  </a:txBody>
                  <a:tcPr marL="0" marR="0" marT="0" marB="0"/>
                </a:tc>
                <a:tc>
                  <a:txBody>
                    <a:bodyPr lIns="0" tIns="0" rIns="0" bIns="0">
                      <a:noAutofit/>
                    </a:bodyPr>
                    <a:p>
                      <a:pPr indent="0"/>
                      <a:r>
                        <a:rPr lang="en-US" sz="1100">
                          <a:latin typeface="Times New Roman"/>
                        </a:rPr>
                        <a:t>Numero total de estudiantes del curso</a:t>
                      </a:r>
                    </a:p>
                  </a:txBody>
                  <a:tcPr marL="0" marR="0" marT="0" marB="0"/>
                </a:tc>
                <a:tc>
                  <a:txBody>
                    <a:bodyPr lIns="0" tIns="0" rIns="0" bIns="0">
                      <a:noAutofit/>
                    </a:bodyPr>
                    <a:p>
                      <a:pPr indent="0"/>
                      <a:r>
                        <a:rPr lang="en-US" sz="1100">
                          <a:latin typeface="Times New Roman"/>
                        </a:rPr>
                        <a:t>39</a:t>
                      </a:r>
                    </a:p>
                  </a:txBody>
                  <a:tcPr marL="0" marR="0" marT="0" marB="0"/>
                </a:tc>
              </a:tr>
            </a:tbl>
          </a:graphicData>
        </a:graphic>
      </p:graphicFrame>
      <p:sp>
        <p:nvSpPr>
          <p:cNvPr id="5" name=""/>
          <p:cNvSpPr/>
          <p:nvPr/>
        </p:nvSpPr>
        <p:spPr>
          <a:xfrm>
            <a:off x="1066800" y="6784848"/>
            <a:ext cx="5638800" cy="1938528"/>
          </a:xfrm>
          <a:prstGeom prst="rect">
            <a:avLst/>
          </a:prstGeom>
        </p:spPr>
        <p:txBody>
          <a:bodyPr lIns="0" tIns="0" rIns="0" bIns="0">
            <a:noAutofit/>
          </a:bodyPr>
          <a:p>
            <a:pPr indent="0">
              <a:spcBef>
                <a:spcPts val="2100"/>
              </a:spcBef>
              <a:spcAft>
                <a:spcPts val="1260"/>
              </a:spcAft>
            </a:pPr>
            <a:r>
              <a:rPr lang="en-US" b="1" sz="1100">
                <a:latin typeface="Times New Roman"/>
              </a:rPr>
              <a:t>Herramientas y metodos de recopilacion de datos.</a:t>
            </a:r>
          </a:p>
          <a:p>
            <a:pPr algn="just" indent="482600">
              <a:lnSpc>
                <a:spcPts val="2760"/>
              </a:lnSpc>
            </a:pPr>
            <a:r>
              <a:rPr lang="en-US" sz="1100">
                <a:latin typeface="Times New Roman"/>
              </a:rPr>
              <a:t>La investigacion y los diferentes campos utilizan diferentes herramientas y tecnicas de recopilacion de datos para recopilar information relevante y obtener information.</a:t>
            </a:r>
          </a:p>
          <a:p>
            <a:pPr algn="just" indent="482600">
              <a:lnSpc>
                <a:spcPts val="2760"/>
              </a:lnSpc>
            </a:pPr>
            <a:r>
              <a:rPr lang="en-US" sz="1100">
                <a:latin typeface="Times New Roman"/>
              </a:rPr>
              <a:t>En este caso he optado sobre la encuesta, en cual crear un cuestionario estructurado administrado a un grupo de individuos para obtener respuestas a preguntas espetificas mediante con la aplicacion Microsoft Forms</a:t>
            </a:r>
          </a:p>
        </p:txBody>
      </p:sp>
      <p:sp>
        <p:nvSpPr>
          <p:cNvPr id="6" name=""/>
          <p:cNvSpPr/>
          <p:nvPr/>
        </p:nvSpPr>
        <p:spPr>
          <a:xfrm>
            <a:off x="1072896" y="8900160"/>
            <a:ext cx="899160" cy="176784"/>
          </a:xfrm>
          <a:prstGeom prst="rect">
            <a:avLst/>
          </a:prstGeom>
        </p:spPr>
        <p:txBody>
          <a:bodyPr lIns="0" tIns="0" rIns="0" bIns="0" wrap="none">
            <a:noAutofit/>
          </a:bodyPr>
          <a:p>
            <a:pPr indent="0"/>
            <a:r>
              <a:rPr lang="en-US" b="1" i="1" sz="1200">
                <a:latin typeface="Times New Roman"/>
              </a:rPr>
              <a:t>Confiabilidad</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3752" y="914400"/>
            <a:ext cx="5644896" cy="1898904"/>
          </a:xfrm>
          <a:prstGeom prst="rect">
            <a:avLst/>
          </a:prstGeom>
        </p:spPr>
        <p:txBody>
          <a:bodyPr lIns="0" tIns="0" rIns="0" bIns="0">
            <a:noAutofit/>
          </a:bodyPr>
          <a:p>
            <a:pPr algn="just" indent="469900">
              <a:lnSpc>
                <a:spcPts val="2760"/>
              </a:lnSpc>
            </a:pPr>
            <a:r>
              <a:rPr lang="en-US" sz="1100">
                <a:latin typeface="Times New Roman"/>
              </a:rPr>
              <a:t>Use la formula de varianza del articulo para calcular la confiabilidad.</a:t>
            </a:r>
          </a:p>
          <a:p>
            <a:pPr algn="just" indent="469900">
              <a:lnSpc>
                <a:spcPts val="2760"/>
              </a:lnSpc>
            </a:pPr>
            <a:r>
              <a:rPr lang="en-US" sz="1100">
                <a:latin typeface="Times New Roman"/>
              </a:rPr>
              <a:t>La formula de varianza de elementos se utiliza en estadistica y psicometria para medir la dispersion o variabilidad de las puntuaciones individuales entre un elemento o conjunto de preguntas en una prueba o cuestionario. La varianza de los items es una medida de cuanto varian las respuestas individuales en torno a la media de estos items.</a:t>
            </a:r>
          </a:p>
          <a:p>
            <a:pPr algn="just" indent="469900">
              <a:lnSpc>
                <a:spcPts val="2760"/>
              </a:lnSpc>
              <a:spcAft>
                <a:spcPts val="1890"/>
              </a:spcAft>
            </a:pPr>
            <a:r>
              <a:rPr lang="en-US" sz="1100">
                <a:latin typeface="Times New Roman"/>
              </a:rPr>
              <a:t>La formula de la varianza items es:</a:t>
            </a:r>
          </a:p>
        </p:txBody>
      </p:sp>
      <p:sp>
        <p:nvSpPr>
          <p:cNvPr id="3" name=""/>
          <p:cNvSpPr/>
          <p:nvPr/>
        </p:nvSpPr>
        <p:spPr>
          <a:xfrm>
            <a:off x="1520952" y="3910584"/>
            <a:ext cx="469392" cy="146304"/>
          </a:xfrm>
          <a:prstGeom prst="rect">
            <a:avLst/>
          </a:prstGeom>
        </p:spPr>
        <p:txBody>
          <a:bodyPr lIns="0" tIns="0" rIns="0" bIns="0" wrap="none">
            <a:noAutofit/>
          </a:bodyPr>
          <a:p>
            <a:pPr algn="just" indent="469900">
              <a:spcBef>
                <a:spcPts val="1050"/>
              </a:spcBef>
              <a:spcAft>
                <a:spcPts val="1260"/>
              </a:spcAft>
            </a:pPr>
            <a:r>
              <a:rPr lang="en-US" sz="1100">
                <a:latin typeface="Times New Roman"/>
              </a:rPr>
              <a:t>Donde:</a:t>
            </a:r>
          </a:p>
        </p:txBody>
      </p:sp>
      <p:sp>
        <p:nvSpPr>
          <p:cNvPr id="4" name=""/>
          <p:cNvSpPr/>
          <p:nvPr/>
        </p:nvSpPr>
        <p:spPr>
          <a:xfrm>
            <a:off x="2752344" y="3489960"/>
            <a:ext cx="1271016" cy="143256"/>
          </a:xfrm>
          <a:prstGeom prst="rect">
            <a:avLst/>
          </a:prstGeom>
        </p:spPr>
        <p:txBody>
          <a:bodyPr lIns="0" tIns="0" rIns="0" bIns="0" wrap="none">
            <a:noAutofit/>
          </a:bodyPr>
          <a:p>
            <a:pPr indent="0"/>
            <a:r>
              <a:rPr lang="en-US" b="1" i="1" sz="1200">
                <a:latin typeface="Palatino Linotype"/>
              </a:rPr>
              <a:t>Varianza de items</a:t>
            </a:r>
          </a:p>
        </p:txBody>
      </p:sp>
      <p:sp>
        <p:nvSpPr>
          <p:cNvPr id="5" name=""/>
          <p:cNvSpPr/>
          <p:nvPr/>
        </p:nvSpPr>
        <p:spPr>
          <a:xfrm>
            <a:off x="4230624" y="3355848"/>
            <a:ext cx="719328" cy="381000"/>
          </a:xfrm>
          <a:prstGeom prst="rect">
            <a:avLst/>
          </a:prstGeom>
        </p:spPr>
        <p:txBody>
          <a:bodyPr lIns="0" tIns="0" rIns="0" bIns="0">
            <a:noAutofit/>
          </a:bodyPr>
          <a:p>
            <a:pPr algn="just" indent="0">
              <a:spcBef>
                <a:spcPts val="1890"/>
              </a:spcBef>
              <a:spcAft>
                <a:spcPts val="420"/>
              </a:spcAft>
            </a:pPr>
            <a:r>
              <a:rPr lang="en-US" u="sng" sz="2300">
                <a:latin typeface="Palatino Linotype"/>
              </a:rPr>
              <a:t>n^</a:t>
            </a:r>
            <a:r>
              <a:rPr lang="en-US" u="sng" sz="1150" spc="150">
                <a:latin typeface="FrankRuehl"/>
              </a:rPr>
              <a:t>-x)</a:t>
            </a:r>
            <a:r>
              <a:rPr lang="en-US" u="sng" baseline="30000" sz="1000">
                <a:latin typeface="Segoe UI"/>
              </a:rPr>
              <a:t>2</a:t>
            </a:r>
          </a:p>
          <a:p>
            <a:pPr indent="0">
              <a:spcAft>
                <a:spcPts val="1050"/>
              </a:spcAft>
            </a:pPr>
            <a:r>
              <a:rPr lang="en-US" b="1" i="1" sz="1200">
                <a:latin typeface="Palatino Linotype"/>
              </a:rPr>
              <a:t>N</a:t>
            </a:r>
          </a:p>
        </p:txBody>
      </p:sp>
      <p:sp>
        <p:nvSpPr>
          <p:cNvPr id="6" name=""/>
          <p:cNvSpPr/>
          <p:nvPr/>
        </p:nvSpPr>
        <p:spPr>
          <a:xfrm>
            <a:off x="1063752" y="4276344"/>
            <a:ext cx="5644896" cy="4056888"/>
          </a:xfrm>
          <a:prstGeom prst="rect">
            <a:avLst/>
          </a:prstGeom>
        </p:spPr>
        <p:txBody>
          <a:bodyPr lIns="0" tIns="0" rIns="0" bIns="0">
            <a:noAutofit/>
          </a:bodyPr>
          <a:p>
            <a:pPr algn="just" marL="711200" indent="0">
              <a:spcBef>
                <a:spcPts val="1260"/>
              </a:spcBef>
              <a:spcAft>
                <a:spcPts val="1260"/>
              </a:spcAft>
            </a:pPr>
            <a:r>
              <a:rPr lang="en-US" i="1" sz="1100">
                <a:latin typeface="Times New Roman"/>
              </a:rPr>
              <a:t>•</a:t>
            </a:r>
            <a:r>
              <a:rPr lang="en-US" sz="1100">
                <a:latin typeface="Times New Roman"/>
              </a:rPr>
              <a:t>    x</a:t>
            </a:r>
            <a:r>
              <a:rPr lang="en-US" baseline="-25000" sz="1100">
                <a:latin typeface="Times New Roman"/>
              </a:rPr>
              <a:t>j</a:t>
            </a:r>
            <a:r>
              <a:rPr lang="en-US" sz="1100">
                <a:latin typeface="Times New Roman"/>
              </a:rPr>
              <a:t> representa los puntajes indiviaduales en cada item.</a:t>
            </a:r>
          </a:p>
          <a:p>
            <a:pPr algn="just" marL="711200" indent="0">
              <a:spcAft>
                <a:spcPts val="1260"/>
              </a:spcAft>
            </a:pPr>
            <a:r>
              <a:rPr lang="en-US" sz="1100">
                <a:latin typeface="Times New Roman"/>
              </a:rPr>
              <a:t>•    x es la media de los puntajes en los items.</a:t>
            </a:r>
          </a:p>
          <a:p>
            <a:pPr algn="just" marL="711200" indent="0">
              <a:lnSpc>
                <a:spcPts val="2760"/>
              </a:lnSpc>
            </a:pPr>
            <a:r>
              <a:rPr lang="en-US" sz="1100">
                <a:latin typeface="Times New Roman"/>
              </a:rPr>
              <a:t>•    </a:t>
            </a:r>
            <a:r>
              <a:rPr lang="en-US" i="1" sz="1100">
                <a:latin typeface="Times New Roman"/>
              </a:rPr>
              <a:t>N</a:t>
            </a:r>
            <a:r>
              <a:rPr lang="en-US" sz="1100">
                <a:latin typeface="Times New Roman"/>
              </a:rPr>
              <a:t> es el numero total de puntajes</a:t>
            </a:r>
          </a:p>
          <a:p>
            <a:pPr algn="just" indent="0">
              <a:lnSpc>
                <a:spcPts val="2760"/>
              </a:lnSpc>
            </a:pPr>
            <a:r>
              <a:rPr lang="en-US" sz="1100">
                <a:latin typeface="Times New Roman"/>
              </a:rPr>
              <a:t>Esta formula calcula la suma de los cuadrados de la diferencia entre cada puntaje individual y el puntaje promedio, y luego divide esa suma por el puntaje total. El resultado es la varianza de items, que proporciona una medida de la variabilidad de las puntuaciones alrededor de la media.</a:t>
            </a:r>
          </a:p>
          <a:p>
            <a:pPr algn="just" indent="0">
              <a:lnSpc>
                <a:spcPts val="2760"/>
              </a:lnSpc>
            </a:pPr>
            <a:r>
              <a:rPr lang="en-US" b="1" sz="1100">
                <a:latin typeface="Times New Roman"/>
              </a:rPr>
              <a:t>Procedimiento de investigation</a:t>
            </a:r>
          </a:p>
          <a:p>
            <a:pPr algn="just" indent="0">
              <a:lnSpc>
                <a:spcPts val="2760"/>
              </a:lnSpc>
            </a:pPr>
            <a:r>
              <a:rPr lang="en-US" sz="1100">
                <a:latin typeface="Times New Roman"/>
              </a:rPr>
              <a:t>En el estudio se realizan los siguientes procedimientos:</a:t>
            </a:r>
          </a:p>
          <a:p>
            <a:pPr marL="939800" indent="-228600">
              <a:lnSpc>
                <a:spcPts val="2760"/>
              </a:lnSpc>
            </a:pPr>
            <a:r>
              <a:rPr lang="en-US" sz="1100">
                <a:latin typeface="Times New Roman"/>
              </a:rPr>
              <a:t>1.    La investigacion comienza con el refinamiento de la investigacion basada en objetivos general y especifico.</a:t>
            </a:r>
          </a:p>
          <a:p>
            <a:pPr algn="just" marL="711200" indent="0">
              <a:lnSpc>
                <a:spcPts val="2760"/>
              </a:lnSpc>
            </a:pPr>
            <a:r>
              <a:rPr lang="en-US" sz="1100">
                <a:latin typeface="Times New Roman"/>
              </a:rPr>
              <a:t>2.    Determine el proposito del estudio y la pregunta de investigacion que desea</a:t>
            </a:r>
          </a:p>
        </p:txBody>
      </p:sp>
      <p:sp>
        <p:nvSpPr>
          <p:cNvPr id="7" name=""/>
          <p:cNvSpPr/>
          <p:nvPr/>
        </p:nvSpPr>
        <p:spPr>
          <a:xfrm>
            <a:off x="1981200" y="8506968"/>
            <a:ext cx="655320" cy="176784"/>
          </a:xfrm>
          <a:prstGeom prst="rect">
            <a:avLst/>
          </a:prstGeom>
        </p:spPr>
        <p:txBody>
          <a:bodyPr lIns="0" tIns="0" rIns="0" bIns="0" wrap="none">
            <a:noAutofit/>
          </a:bodyPr>
          <a:p>
            <a:pPr indent="0"/>
            <a:r>
              <a:rPr lang="en-US" sz="1100">
                <a:latin typeface="Times New Roman"/>
              </a:rPr>
              <a:t>responder.</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57656" y="914400"/>
            <a:ext cx="5657088" cy="6486144"/>
          </a:xfrm>
          <a:prstGeom prst="rect">
            <a:avLst/>
          </a:prstGeom>
        </p:spPr>
        <p:txBody>
          <a:bodyPr lIns="0" tIns="0" rIns="0" bIns="0">
            <a:noAutofit/>
          </a:bodyPr>
          <a:p>
            <a:pPr marL="939800" indent="-228600">
              <a:lnSpc>
                <a:spcPts val="2760"/>
              </a:lnSpc>
            </a:pPr>
            <a:r>
              <a:rPr lang="en-US" sz="1100">
                <a:latin typeface="Times New Roman"/>
              </a:rPr>
              <a:t>3.    Cree cuestionarios con preguntas profundas y abiertas mediante Microsoft forms.</a:t>
            </a:r>
          </a:p>
          <a:p>
            <a:pPr algn="just" marL="711200" indent="0">
              <a:lnSpc>
                <a:spcPts val="2760"/>
              </a:lnSpc>
            </a:pPr>
            <a:r>
              <a:rPr lang="en-US" sz="1100">
                <a:latin typeface="Times New Roman"/>
              </a:rPr>
              <a:t>4.    La encuesta se realizo dentro de la Institution educativa</a:t>
            </a:r>
          </a:p>
          <a:p>
            <a:pPr algn="just" marL="711200" indent="0">
              <a:lnSpc>
                <a:spcPts val="2760"/>
              </a:lnSpc>
              <a:spcAft>
                <a:spcPts val="1680"/>
              </a:spcAft>
            </a:pPr>
            <a:r>
              <a:rPr lang="en-US" sz="1100">
                <a:latin typeface="Times New Roman"/>
              </a:rPr>
              <a:t>5.    Presentar e interpretar resultados.</a:t>
            </a:r>
          </a:p>
          <a:p>
            <a:pPr algn="just" indent="0">
              <a:lnSpc>
                <a:spcPts val="2736"/>
              </a:lnSpc>
            </a:pPr>
            <a:r>
              <a:rPr lang="en-US" b="1" sz="1100">
                <a:latin typeface="Times New Roman"/>
              </a:rPr>
              <a:t>Poblacion, muestra y muestreo.</a:t>
            </a:r>
          </a:p>
          <a:p>
            <a:pPr algn="just" indent="0">
              <a:lnSpc>
                <a:spcPts val="2736"/>
              </a:lnSpc>
            </a:pPr>
            <a:r>
              <a:rPr lang="en-US" b="1" i="1" sz="1200">
                <a:latin typeface="Times New Roman"/>
              </a:rPr>
              <a:t>Poblacion</a:t>
            </a:r>
          </a:p>
          <a:p>
            <a:pPr algn="just" indent="0">
              <a:lnSpc>
                <a:spcPts val="2736"/>
              </a:lnSpc>
              <a:spcAft>
                <a:spcPts val="1680"/>
              </a:spcAft>
            </a:pPr>
            <a:r>
              <a:rPr lang="en-US" sz="1100">
                <a:latin typeface="Times New Roman"/>
              </a:rPr>
              <a:t>Aproximadamente 230 personas conviven en la comunidad y 20 docentes trabajan en el centro de estudio y un total de 460 estudiantes.</a:t>
            </a:r>
          </a:p>
          <a:p>
            <a:pPr algn="just" indent="0">
              <a:lnSpc>
                <a:spcPts val="2760"/>
              </a:lnSpc>
            </a:pPr>
            <a:r>
              <a:rPr lang="en-US" b="1" i="1" sz="1200">
                <a:latin typeface="Times New Roman"/>
              </a:rPr>
              <a:t>Muestra</a:t>
            </a:r>
          </a:p>
          <a:p>
            <a:pPr algn="just" indent="0">
              <a:lnSpc>
                <a:spcPts val="2760"/>
              </a:lnSpc>
              <a:spcAft>
                <a:spcPts val="1680"/>
              </a:spcAft>
            </a:pPr>
            <a:r>
              <a:rPr lang="en-US" sz="1100">
                <a:latin typeface="Times New Roman"/>
              </a:rPr>
              <a:t>Dirigido a estudiantes de tercer ano de bachillerato tecnico en informatica de la unidad educativa comunitaria bilingue “atalaya”</a:t>
            </a:r>
          </a:p>
          <a:p>
            <a:pPr algn="just" indent="0">
              <a:lnSpc>
                <a:spcPts val="2736"/>
              </a:lnSpc>
            </a:pPr>
            <a:r>
              <a:rPr lang="en-US" b="1" i="1" sz="1200">
                <a:latin typeface="Times New Roman"/>
              </a:rPr>
              <a:t>Muestreo</a:t>
            </a:r>
          </a:p>
          <a:p>
            <a:pPr algn="just" indent="482600">
              <a:lnSpc>
                <a:spcPts val="2736"/>
              </a:lnSpc>
            </a:pPr>
            <a:r>
              <a:rPr lang="en-US" sz="1100">
                <a:latin typeface="Times New Roman"/>
              </a:rPr>
              <a:t>Basado en la conveniencia y no en la probabilidad tal como expone (Tamara Otzen &amp; Carlos Manterola, 2022) “La validez de una muestra permite generalizar los hallazgos obtenidos en ella a la poblacion accesible, y a partir de esta poblacion, a la poblacion blanco” (p.227).</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176272" y="7449312"/>
            <a:ext cx="1176528" cy="1008888"/>
          </a:xfrm>
          <a:prstGeom prst="rect">
            <a:avLst/>
          </a:prstGeom>
        </p:spPr>
      </p:pic>
      <p:sp>
        <p:nvSpPr>
          <p:cNvPr id="3" name=""/>
          <p:cNvSpPr/>
          <p:nvPr/>
        </p:nvSpPr>
        <p:spPr>
          <a:xfrm>
            <a:off x="1524000" y="923544"/>
            <a:ext cx="734568" cy="140208"/>
          </a:xfrm>
          <a:prstGeom prst="rect">
            <a:avLst/>
          </a:prstGeom>
        </p:spPr>
        <p:txBody>
          <a:bodyPr lIns="0" tIns="0" rIns="0" bIns="0" wrap="none">
            <a:noAutofit/>
          </a:bodyPr>
          <a:p>
            <a:pPr algn="just" indent="482600">
              <a:spcAft>
                <a:spcPts val="1050"/>
              </a:spcAft>
            </a:pPr>
            <a:r>
              <a:rPr lang="en-US" b="1" sz="1100">
                <a:latin typeface="Times New Roman"/>
              </a:rPr>
              <a:t>Resultados</a:t>
            </a:r>
          </a:p>
        </p:txBody>
      </p:sp>
      <p:sp>
        <p:nvSpPr>
          <p:cNvPr id="4" name=""/>
          <p:cNvSpPr/>
          <p:nvPr/>
        </p:nvSpPr>
        <p:spPr>
          <a:xfrm>
            <a:off x="1063752" y="1264920"/>
            <a:ext cx="5647944" cy="2255520"/>
          </a:xfrm>
          <a:prstGeom prst="rect">
            <a:avLst/>
          </a:prstGeom>
        </p:spPr>
        <p:txBody>
          <a:bodyPr lIns="0" tIns="0" rIns="0" bIns="0">
            <a:noAutofit/>
          </a:bodyPr>
          <a:p>
            <a:pPr algn="just" indent="482600">
              <a:lnSpc>
                <a:spcPts val="2760"/>
              </a:lnSpc>
              <a:spcBef>
                <a:spcPts val="1050"/>
              </a:spcBef>
            </a:pPr>
            <a:r>
              <a:rPr lang="en-US" sz="1100">
                <a:latin typeface="Times New Roman"/>
              </a:rPr>
              <a:t>Para que las preguntas sean faciles de entender, la encuesta elaborada en la aplicacion Microsoft Forms se complementa con preguntas cortas para que el razonamiento sea facil de entender y finalice con un analisis y una explication adecuados.</a:t>
            </a:r>
          </a:p>
          <a:p>
            <a:pPr algn="just" indent="482600">
              <a:lnSpc>
                <a:spcPts val="2760"/>
              </a:lnSpc>
            </a:pPr>
            <a:r>
              <a:rPr lang="en-US" b="1" i="1" sz="1200">
                <a:latin typeface="Times New Roman"/>
              </a:rPr>
              <a:t>Interpretation de las preguntas realizada en la encuesta a los estudiantes de tercer ano de bachillerato tecnico en informatica</a:t>
            </a:r>
          </a:p>
          <a:p>
            <a:pPr marL="476504" marR="637032" indent="0">
              <a:lnSpc>
                <a:spcPts val="2760"/>
              </a:lnSpc>
            </a:pPr>
            <a:r>
              <a:rPr lang="en-US" b="1" sz="1100">
                <a:latin typeface="Times New Roman"/>
              </a:rPr>
              <a:t>Pregunta #1 </a:t>
            </a:r>
            <a:r>
              <a:rPr lang="en-US" b="1" sz="1000">
                <a:latin typeface="Segoe UI"/>
              </a:rPr>
              <a:t>Seleccione el nivel de ingles en la que se siente identificado Tabla 1</a:t>
            </a:r>
          </a:p>
        </p:txBody>
      </p:sp>
      <p:graphicFrame>
        <p:nvGraphicFramePr>
          <p:cNvPr id="5" name=""/>
          <p:cNvGraphicFramePr>
            <a:graphicFrameLocks noGrp="1"/>
          </p:cNvGraphicFramePr>
          <p:nvPr/>
        </p:nvGraphicFramePr>
        <p:xfrm>
          <a:off x="1082040" y="3715512"/>
          <a:ext cx="5754624" cy="2142744"/>
        </p:xfrm>
        <a:graphic>
          <a:graphicData uri="http://schemas.openxmlformats.org/drawingml/2006/table">
            <a:tbl>
              <a:tblPr/>
              <a:tblGrid>
                <a:gridCol w="1911096"/>
                <a:gridCol w="1920240"/>
                <a:gridCol w="1923288"/>
              </a:tblGrid>
              <a:tr h="353568">
                <a:tc>
                  <a:txBody>
                    <a:bodyPr lIns="0" tIns="0" rIns="0" bIns="0">
                      <a:noAutofit/>
                    </a:bodyPr>
                    <a:p>
                      <a:pPr indent="0"/>
                      <a:r>
                        <a:rPr lang="en-US" b="1" sz="1100">
                          <a:solidFill>
                            <a:srgbClr val="FFFFFF"/>
                          </a:solidFill>
                          <a:latin typeface="Times New Roman"/>
                        </a:rPr>
                        <a:t>Nivel de ingles</a:t>
                      </a:r>
                    </a:p>
                  </a:txBody>
                  <a:tcPr marL="0" marR="0" marT="0" marB="0">
                    <a:solidFill>
                      <a:srgbClr val="4473C5"/>
                    </a:solidFill>
                  </a:tcPr>
                </a:tc>
                <a:tc>
                  <a:txBody>
                    <a:bodyPr lIns="0" tIns="0" rIns="0" bIns="0">
                      <a:noAutofit/>
                    </a:bodyPr>
                    <a:p>
                      <a:pPr indent="0"/>
                      <a:r>
                        <a:rPr lang="en-US" b="1" sz="1100">
                          <a:solidFill>
                            <a:srgbClr val="FFFFFF"/>
                          </a:solidFill>
                          <a:latin typeface="Times New Roman"/>
                        </a:rPr>
                        <a:t>Frecuencia</a:t>
                      </a:r>
                    </a:p>
                  </a:txBody>
                  <a:tcPr marL="0" marR="0" marT="0" marB="0">
                    <a:solidFill>
                      <a:srgbClr val="4473C5"/>
                    </a:solidFill>
                  </a:tcPr>
                </a:tc>
                <a:tc>
                  <a:txBody>
                    <a:bodyPr lIns="0" tIns="0" rIns="0" bIns="0">
                      <a:noAutofit/>
                    </a:bodyPr>
                    <a:p>
                      <a:pPr indent="0"/>
                      <a:r>
                        <a:rPr lang="en-US" b="1" sz="1100">
                          <a:solidFill>
                            <a:srgbClr val="FFFFFF"/>
                          </a:solidFill>
                          <a:latin typeface="Times New Roman"/>
                        </a:rPr>
                        <a:t>Porcentaje</a:t>
                      </a:r>
                    </a:p>
                  </a:txBody>
                  <a:tcPr marL="0" marR="0" marT="0" marB="0">
                    <a:solidFill>
                      <a:srgbClr val="4473C5"/>
                    </a:solidFill>
                  </a:tcPr>
                </a:tc>
              </a:tr>
              <a:tr h="356616">
                <a:tc>
                  <a:txBody>
                    <a:bodyPr lIns="0" tIns="0" rIns="0" bIns="0">
                      <a:noAutofit/>
                    </a:bodyPr>
                    <a:p>
                      <a:pPr indent="0"/>
                      <a:r>
                        <a:rPr lang="en-US" b="1" sz="1100">
                          <a:solidFill>
                            <a:srgbClr val="FFFFFF"/>
                          </a:solidFill>
                          <a:latin typeface="Times New Roman"/>
                        </a:rPr>
                        <a:t>A1</a:t>
                      </a:r>
                    </a:p>
                  </a:txBody>
                  <a:tcPr marL="0" marR="0" marT="0" marB="0">
                    <a:solidFill>
                      <a:srgbClr val="4473C5"/>
                    </a:solidFill>
                  </a:tcPr>
                </a:tc>
                <a:tc>
                  <a:txBody>
                    <a:bodyPr lIns="0" tIns="0" rIns="0" bIns="0">
                      <a:noAutofit/>
                    </a:bodyPr>
                    <a:p>
                      <a:pPr indent="0"/>
                      <a:r>
                        <a:rPr lang="en-US" sz="1100">
                          <a:latin typeface="Times New Roman"/>
                        </a:rPr>
                        <a:t>22</a:t>
                      </a:r>
                    </a:p>
                  </a:txBody>
                  <a:tcPr marL="0" marR="0" marT="0" marB="0" anchor="ctr">
                    <a:solidFill>
                      <a:srgbClr val="B3C6E7"/>
                    </a:solidFill>
                  </a:tcPr>
                </a:tc>
                <a:tc>
                  <a:txBody>
                    <a:bodyPr lIns="0" tIns="0" rIns="0" bIns="0">
                      <a:noAutofit/>
                    </a:bodyPr>
                    <a:p>
                      <a:pPr indent="0"/>
                      <a:r>
                        <a:rPr lang="en-US" sz="1100">
                          <a:latin typeface="Times New Roman"/>
                        </a:rPr>
                        <a:t>58%</a:t>
                      </a:r>
                    </a:p>
                  </a:txBody>
                  <a:tcPr marL="0" marR="0" marT="0" marB="0">
                    <a:solidFill>
                      <a:srgbClr val="B3C6E7"/>
                    </a:solidFill>
                  </a:tcPr>
                </a:tc>
              </a:tr>
              <a:tr h="362712">
                <a:tc>
                  <a:txBody>
                    <a:bodyPr lIns="0" tIns="0" rIns="0" bIns="0">
                      <a:noAutofit/>
                    </a:bodyPr>
                    <a:p>
                      <a:pPr indent="0"/>
                      <a:r>
                        <a:rPr lang="en-US" b="1" sz="1100">
                          <a:solidFill>
                            <a:srgbClr val="FFFFFF"/>
                          </a:solidFill>
                          <a:latin typeface="Times New Roman"/>
                        </a:rPr>
                        <a:t>A2</a:t>
                      </a:r>
                    </a:p>
                  </a:txBody>
                  <a:tcPr marL="0" marR="0" marT="0" marB="0">
                    <a:solidFill>
                      <a:srgbClr val="4473C5"/>
                    </a:solidFill>
                  </a:tcPr>
                </a:tc>
                <a:tc>
                  <a:txBody>
                    <a:bodyPr lIns="0" tIns="0" rIns="0" bIns="0">
                      <a:noAutofit/>
                    </a:bodyPr>
                    <a:p>
                      <a:pPr indent="0"/>
                      <a:r>
                        <a:rPr lang="en-US" sz="1100">
                          <a:latin typeface="Times New Roman"/>
                        </a:rPr>
                        <a:t>10</a:t>
                      </a:r>
                    </a:p>
                  </a:txBody>
                  <a:tcPr marL="0" marR="0" marT="0" marB="0" anchor="ctr">
                    <a:solidFill>
                      <a:srgbClr val="E0E7F0"/>
                    </a:solidFill>
                  </a:tcPr>
                </a:tc>
                <a:tc>
                  <a:txBody>
                    <a:bodyPr lIns="0" tIns="0" rIns="0" bIns="0">
                      <a:noAutofit/>
                    </a:bodyPr>
                    <a:p>
                      <a:pPr indent="0"/>
                      <a:r>
                        <a:rPr lang="en-US" sz="1100">
                          <a:latin typeface="Times New Roman"/>
                        </a:rPr>
                        <a:t>23%</a:t>
                      </a:r>
                    </a:p>
                  </a:txBody>
                  <a:tcPr marL="0" marR="0" marT="0" marB="0">
                    <a:solidFill>
                      <a:srgbClr val="E0E7F0"/>
                    </a:solidFill>
                  </a:tcPr>
                </a:tc>
              </a:tr>
              <a:tr h="350520">
                <a:tc>
                  <a:txBody>
                    <a:bodyPr lIns="0" tIns="0" rIns="0" bIns="0">
                      <a:noAutofit/>
                    </a:bodyPr>
                    <a:p>
                      <a:pPr indent="0"/>
                      <a:r>
                        <a:rPr lang="en-US" b="1" sz="1100">
                          <a:solidFill>
                            <a:srgbClr val="FFFFFF"/>
                          </a:solidFill>
                          <a:latin typeface="Times New Roman"/>
                        </a:rPr>
                        <a:t>B1</a:t>
                      </a:r>
                    </a:p>
                  </a:txBody>
                  <a:tcPr marL="0" marR="0" marT="0" marB="0">
                    <a:solidFill>
                      <a:srgbClr val="4473C5"/>
                    </a:solidFill>
                  </a:tcPr>
                </a:tc>
                <a:tc>
                  <a:txBody>
                    <a:bodyPr lIns="0" tIns="0" rIns="0" bIns="0">
                      <a:noAutofit/>
                    </a:bodyPr>
                    <a:p>
                      <a:pPr indent="0"/>
                      <a:r>
                        <a:rPr lang="en-US" sz="1100">
                          <a:latin typeface="Times New Roman"/>
                        </a:rPr>
                        <a:t>4</a:t>
                      </a:r>
                    </a:p>
                  </a:txBody>
                  <a:tcPr marL="0" marR="0" marT="0" marB="0">
                    <a:solidFill>
                      <a:srgbClr val="B3C6E7"/>
                    </a:solidFill>
                  </a:tcPr>
                </a:tc>
                <a:tc>
                  <a:txBody>
                    <a:bodyPr lIns="0" tIns="0" rIns="0" bIns="0">
                      <a:noAutofit/>
                    </a:bodyPr>
                    <a:p>
                      <a:pPr indent="0"/>
                      <a:r>
                        <a:rPr lang="en-US" sz="1100">
                          <a:latin typeface="Times New Roman"/>
                        </a:rPr>
                        <a:t>10%</a:t>
                      </a:r>
                    </a:p>
                  </a:txBody>
                  <a:tcPr marL="0" marR="0" marT="0" marB="0">
                    <a:solidFill>
                      <a:srgbClr val="B3C6E7"/>
                    </a:solidFill>
                  </a:tcPr>
                </a:tc>
              </a:tr>
              <a:tr h="362712">
                <a:tc>
                  <a:txBody>
                    <a:bodyPr lIns="0" tIns="0" rIns="0" bIns="0">
                      <a:noAutofit/>
                    </a:bodyPr>
                    <a:p>
                      <a:pPr indent="0"/>
                      <a:r>
                        <a:rPr lang="en-US" b="1" sz="1100">
                          <a:solidFill>
                            <a:srgbClr val="FFFFFF"/>
                          </a:solidFill>
                          <a:latin typeface="Times New Roman"/>
                        </a:rPr>
                        <a:t>B2</a:t>
                      </a:r>
                    </a:p>
                  </a:txBody>
                  <a:tcPr marL="0" marR="0" marT="0" marB="0">
                    <a:solidFill>
                      <a:srgbClr val="4473C5"/>
                    </a:solidFill>
                  </a:tcPr>
                </a:tc>
                <a:tc>
                  <a:txBody>
                    <a:bodyPr lIns="0" tIns="0" rIns="0" bIns="0">
                      <a:noAutofit/>
                    </a:bodyPr>
                    <a:p>
                      <a:pPr indent="0"/>
                      <a:r>
                        <a:rPr lang="en-US" sz="1100">
                          <a:latin typeface="Times New Roman"/>
                        </a:rPr>
                        <a:t>3</a:t>
                      </a:r>
                    </a:p>
                  </a:txBody>
                  <a:tcPr marL="0" marR="0" marT="0" marB="0">
                    <a:solidFill>
                      <a:srgbClr val="E0E7F0"/>
                    </a:solidFill>
                  </a:tcPr>
                </a:tc>
                <a:tc>
                  <a:txBody>
                    <a:bodyPr lIns="0" tIns="0" rIns="0" bIns="0">
                      <a:noAutofit/>
                    </a:bodyPr>
                    <a:p>
                      <a:pPr indent="0"/>
                      <a:r>
                        <a:rPr lang="en-US" sz="1100">
                          <a:latin typeface="Times New Roman"/>
                        </a:rPr>
                        <a:t>9%</a:t>
                      </a:r>
                    </a:p>
                  </a:txBody>
                  <a:tcPr marL="0" marR="0" marT="0" marB="0">
                    <a:solidFill>
                      <a:srgbClr val="E0E7F0"/>
                    </a:solidFill>
                  </a:tcPr>
                </a:tc>
              </a:tr>
              <a:tr h="356616">
                <a:tc>
                  <a:txBody>
                    <a:bodyPr lIns="0" tIns="0" rIns="0" bIns="0">
                      <a:noAutofit/>
                    </a:bodyPr>
                    <a:p>
                      <a:pPr indent="0"/>
                      <a:r>
                        <a:rPr lang="en-US" b="1" sz="1100">
                          <a:solidFill>
                            <a:srgbClr val="FFFFFF"/>
                          </a:solidFill>
                          <a:latin typeface="Times New Roman"/>
                        </a:rPr>
                        <a:t>Total</a:t>
                      </a:r>
                    </a:p>
                  </a:txBody>
                  <a:tcPr marL="0" marR="0" marT="0" marB="0">
                    <a:solidFill>
                      <a:srgbClr val="4473C5"/>
                    </a:solidFill>
                  </a:tcPr>
                </a:tc>
                <a:tc>
                  <a:txBody>
                    <a:bodyPr lIns="0" tIns="0" rIns="0" bIns="0">
                      <a:noAutofit/>
                    </a:bodyPr>
                    <a:p>
                      <a:pPr indent="0"/>
                      <a:r>
                        <a:rPr lang="en-US" sz="1100">
                          <a:latin typeface="Times New Roman"/>
                        </a:rPr>
                        <a:t>39</a:t>
                      </a:r>
                    </a:p>
                  </a:txBody>
                  <a:tcPr marL="0" marR="0" marT="0" marB="0">
                    <a:solidFill>
                      <a:srgbClr val="B3C6E7"/>
                    </a:solidFill>
                  </a:tcPr>
                </a:tc>
                <a:tc>
                  <a:txBody>
                    <a:bodyPr lIns="0" tIns="0" rIns="0" bIns="0">
                      <a:noAutofit/>
                    </a:bodyPr>
                    <a:p>
                      <a:pPr indent="0"/>
                      <a:r>
                        <a:rPr lang="en-US" sz="1100">
                          <a:latin typeface="Times New Roman"/>
                        </a:rPr>
                        <a:t>100</a:t>
                      </a:r>
                    </a:p>
                  </a:txBody>
                  <a:tcPr marL="0" marR="0" marT="0" marB="0" anchor="ctr">
                    <a:solidFill>
                      <a:srgbClr val="B3C6E7"/>
                    </a:solidFill>
                  </a:tcPr>
                </a:tc>
              </a:tr>
            </a:tbl>
          </a:graphicData>
        </a:graphic>
      </p:graphicFrame>
      <p:sp>
        <p:nvSpPr>
          <p:cNvPr id="6" name=""/>
          <p:cNvSpPr/>
          <p:nvPr/>
        </p:nvSpPr>
        <p:spPr>
          <a:xfrm>
            <a:off x="1520952" y="5873496"/>
            <a:ext cx="1752600" cy="176784"/>
          </a:xfrm>
          <a:prstGeom prst="rect">
            <a:avLst/>
          </a:prstGeom>
        </p:spPr>
        <p:txBody>
          <a:bodyPr lIns="0" tIns="0" rIns="0" bIns="0" wrap="none">
            <a:noAutofit/>
          </a:bodyPr>
          <a:p>
            <a:pPr indent="0"/>
            <a:r>
              <a:rPr lang="en-US" sz="1100">
                <a:latin typeface="Times New Roman"/>
              </a:rPr>
              <a:t>Fuente: </a:t>
            </a:r>
            <a:r>
              <a:rPr lang="en-US" i="1" sz="1100">
                <a:latin typeface="Times New Roman"/>
              </a:rPr>
              <a:t>Elaboracidn Propia</a:t>
            </a:r>
          </a:p>
        </p:txBody>
      </p:sp>
      <p:sp>
        <p:nvSpPr>
          <p:cNvPr id="7" name=""/>
          <p:cNvSpPr/>
          <p:nvPr/>
        </p:nvSpPr>
        <p:spPr>
          <a:xfrm>
            <a:off x="1085088" y="6248400"/>
            <a:ext cx="536448" cy="137160"/>
          </a:xfrm>
          <a:prstGeom prst="rect">
            <a:avLst/>
          </a:prstGeom>
        </p:spPr>
        <p:txBody>
          <a:bodyPr lIns="0" tIns="0" rIns="0" bIns="0" wrap="none">
            <a:noAutofit/>
          </a:bodyPr>
          <a:p>
            <a:pPr algn="just" indent="0">
              <a:spcAft>
                <a:spcPts val="1050"/>
              </a:spcAft>
            </a:pPr>
            <a:r>
              <a:rPr lang="en-US" b="1" sz="1100">
                <a:latin typeface="Times New Roman"/>
              </a:rPr>
              <a:t>Figura 1</a:t>
            </a:r>
          </a:p>
        </p:txBody>
      </p:sp>
      <p:sp>
        <p:nvSpPr>
          <p:cNvPr id="8" name=""/>
          <p:cNvSpPr/>
          <p:nvPr/>
        </p:nvSpPr>
        <p:spPr>
          <a:xfrm>
            <a:off x="1075944" y="6592824"/>
            <a:ext cx="908304" cy="140208"/>
          </a:xfrm>
          <a:prstGeom prst="rect">
            <a:avLst/>
          </a:prstGeom>
        </p:spPr>
        <p:txBody>
          <a:bodyPr lIns="0" tIns="0" rIns="0" bIns="0" wrap="none">
            <a:noAutofit/>
          </a:bodyPr>
          <a:p>
            <a:pPr algn="just" indent="0">
              <a:spcAft>
                <a:spcPts val="1890"/>
              </a:spcAft>
            </a:pPr>
            <a:r>
              <a:rPr lang="en-US" i="1" sz="1100">
                <a:latin typeface="Times New Roman"/>
              </a:rPr>
              <a:t>Nivel de ingles</a:t>
            </a:r>
          </a:p>
        </p:txBody>
      </p:sp>
      <p:sp>
        <p:nvSpPr>
          <p:cNvPr id="9" name=""/>
          <p:cNvSpPr/>
          <p:nvPr/>
        </p:nvSpPr>
        <p:spPr>
          <a:xfrm>
            <a:off x="3115056" y="7083552"/>
            <a:ext cx="533400" cy="143256"/>
          </a:xfrm>
          <a:prstGeom prst="rect">
            <a:avLst/>
          </a:prstGeom>
        </p:spPr>
        <p:txBody>
          <a:bodyPr lIns="0" tIns="0" rIns="0" bIns="0" wrap="none">
            <a:noAutofit/>
          </a:bodyPr>
          <a:p>
            <a:pPr indent="0">
              <a:spcAft>
                <a:spcPts val="1890"/>
              </a:spcAft>
            </a:pPr>
            <a:r>
              <a:rPr lang="en-US" b="1" sz="1600">
                <a:solidFill>
                  <a:srgbClr val="404040"/>
                </a:solidFill>
                <a:latin typeface="Segoe UI"/>
              </a:rPr>
              <a:t>LEVEL</a:t>
            </a:r>
          </a:p>
        </p:txBody>
      </p:sp>
      <p:sp>
        <p:nvSpPr>
          <p:cNvPr id="10" name=""/>
          <p:cNvSpPr/>
          <p:nvPr/>
        </p:nvSpPr>
        <p:spPr>
          <a:xfrm>
            <a:off x="4532376" y="7592568"/>
            <a:ext cx="557784" cy="76200"/>
          </a:xfrm>
          <a:prstGeom prst="rect">
            <a:avLst/>
          </a:prstGeom>
        </p:spPr>
        <p:txBody>
          <a:bodyPr lIns="0" tIns="0" rIns="0" bIns="0" wrap="none">
            <a:noAutofit/>
          </a:bodyPr>
          <a:p>
            <a:pPr algn="just" indent="0">
              <a:lnSpc>
                <a:spcPts val="1680"/>
              </a:lnSpc>
            </a:pPr>
            <a:r>
              <a:rPr lang="en-US" sz="800">
                <a:solidFill>
                  <a:srgbClr val="5D9CD6"/>
                </a:solidFill>
                <a:latin typeface="Segoe UI"/>
              </a:rPr>
              <a:t>■    </a:t>
            </a:r>
            <a:r>
              <a:rPr lang="en-US" sz="800">
                <a:solidFill>
                  <a:srgbClr val="404040"/>
                </a:solidFill>
                <a:latin typeface="Segoe UI"/>
              </a:rPr>
              <a:t>Basico A1.</a:t>
            </a:r>
          </a:p>
        </p:txBody>
      </p:sp>
      <p:sp>
        <p:nvSpPr>
          <p:cNvPr id="11" name=""/>
          <p:cNvSpPr/>
          <p:nvPr/>
        </p:nvSpPr>
        <p:spPr>
          <a:xfrm>
            <a:off x="4532376" y="7802880"/>
            <a:ext cx="972312" cy="79248"/>
          </a:xfrm>
          <a:prstGeom prst="rect">
            <a:avLst/>
          </a:prstGeom>
        </p:spPr>
        <p:txBody>
          <a:bodyPr lIns="0" tIns="0" rIns="0" bIns="0" wrap="none">
            <a:noAutofit/>
          </a:bodyPr>
          <a:p>
            <a:pPr algn="just" indent="0">
              <a:lnSpc>
                <a:spcPts val="1680"/>
              </a:lnSpc>
            </a:pPr>
            <a:r>
              <a:rPr lang="en-US" sz="800">
                <a:solidFill>
                  <a:srgbClr val="ED7D31"/>
                </a:solidFill>
                <a:latin typeface="Segoe UI"/>
              </a:rPr>
              <a:t>■    </a:t>
            </a:r>
            <a:r>
              <a:rPr lang="en-US" sz="800">
                <a:solidFill>
                  <a:srgbClr val="404040"/>
                </a:solidFill>
                <a:latin typeface="Segoe UI"/>
              </a:rPr>
              <a:t>Pre-Intermedio A2.</a:t>
            </a:r>
          </a:p>
        </p:txBody>
      </p:sp>
      <p:sp>
        <p:nvSpPr>
          <p:cNvPr id="12" name=""/>
          <p:cNvSpPr/>
          <p:nvPr/>
        </p:nvSpPr>
        <p:spPr>
          <a:xfrm>
            <a:off x="4532376" y="8016240"/>
            <a:ext cx="777240" cy="79248"/>
          </a:xfrm>
          <a:prstGeom prst="rect">
            <a:avLst/>
          </a:prstGeom>
        </p:spPr>
        <p:txBody>
          <a:bodyPr lIns="0" tIns="0" rIns="0" bIns="0" wrap="none">
            <a:noAutofit/>
          </a:bodyPr>
          <a:p>
            <a:pPr algn="just" indent="0">
              <a:lnSpc>
                <a:spcPts val="1680"/>
              </a:lnSpc>
            </a:pPr>
            <a:r>
              <a:rPr lang="en-US" sz="800">
                <a:solidFill>
                  <a:srgbClr val="A5A5A5"/>
                </a:solidFill>
                <a:latin typeface="Segoe UI"/>
              </a:rPr>
              <a:t>■    </a:t>
            </a:r>
            <a:r>
              <a:rPr lang="en-US" sz="800">
                <a:solidFill>
                  <a:srgbClr val="404040"/>
                </a:solidFill>
                <a:latin typeface="Segoe UI"/>
              </a:rPr>
              <a:t>Intermedio B1.</a:t>
            </a:r>
          </a:p>
        </p:txBody>
      </p:sp>
      <p:sp>
        <p:nvSpPr>
          <p:cNvPr id="13" name=""/>
          <p:cNvSpPr/>
          <p:nvPr/>
        </p:nvSpPr>
        <p:spPr>
          <a:xfrm>
            <a:off x="4532376" y="8232648"/>
            <a:ext cx="1002792" cy="79248"/>
          </a:xfrm>
          <a:prstGeom prst="rect">
            <a:avLst/>
          </a:prstGeom>
        </p:spPr>
        <p:txBody>
          <a:bodyPr lIns="0" tIns="0" rIns="0" bIns="0" wrap="none">
            <a:noAutofit/>
          </a:bodyPr>
          <a:p>
            <a:pPr algn="just" indent="0">
              <a:lnSpc>
                <a:spcPts val="1680"/>
              </a:lnSpc>
            </a:pPr>
            <a:r>
              <a:rPr lang="en-US" sz="800">
                <a:solidFill>
                  <a:srgbClr val="404040"/>
                </a:solidFill>
                <a:latin typeface="Segoe UI"/>
              </a:rPr>
              <a:t>■    Intermedio-Alto B2.</a:t>
            </a:r>
          </a:p>
        </p:txBody>
      </p:sp>
      <p:sp>
        <p:nvSpPr>
          <p:cNvPr id="14" name=""/>
          <p:cNvSpPr/>
          <p:nvPr/>
        </p:nvSpPr>
        <p:spPr>
          <a:xfrm>
            <a:off x="1520952" y="8796528"/>
            <a:ext cx="1752600" cy="176784"/>
          </a:xfrm>
          <a:prstGeom prst="rect">
            <a:avLst/>
          </a:prstGeom>
        </p:spPr>
        <p:txBody>
          <a:bodyPr lIns="0" tIns="0" rIns="0" bIns="0" wrap="none">
            <a:noAutofit/>
          </a:bodyPr>
          <a:p>
            <a:pPr indent="0"/>
            <a:r>
              <a:rPr lang="en-US" sz="1200">
                <a:latin typeface="Times New Roman"/>
              </a:rPr>
              <a:t>Fuente: </a:t>
            </a:r>
            <a:r>
              <a:rPr lang="en-US" i="1" sz="1200">
                <a:latin typeface="Times New Roman"/>
              </a:rPr>
              <a:t>Elaboracidn Propia</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78992" y="6534912"/>
            <a:ext cx="4480560" cy="2157984"/>
          </a:xfrm>
          <a:prstGeom prst="rect">
            <a:avLst/>
          </a:prstGeom>
        </p:spPr>
      </p:pic>
      <p:sp>
        <p:nvSpPr>
          <p:cNvPr id="3" name=""/>
          <p:cNvSpPr/>
          <p:nvPr/>
        </p:nvSpPr>
        <p:spPr>
          <a:xfrm>
            <a:off x="1045464" y="914400"/>
            <a:ext cx="5660136" cy="2980944"/>
          </a:xfrm>
          <a:prstGeom prst="rect">
            <a:avLst/>
          </a:prstGeom>
        </p:spPr>
        <p:txBody>
          <a:bodyPr lIns="0" tIns="0" rIns="0" bIns="0">
            <a:noAutofit/>
          </a:bodyPr>
          <a:p>
            <a:pPr algn="just" indent="495300">
              <a:lnSpc>
                <a:spcPts val="2736"/>
              </a:lnSpc>
            </a:pPr>
            <a:r>
              <a:rPr lang="en-US" sz="1100">
                <a:latin typeface="Times New Roman"/>
              </a:rPr>
              <a:t>Los resultados mostraron que la mayoria de los estudiantes encuestados (58%) Aseguran de que tienen un nivel basico de ingles(A1), mientras otros destacan con un (23%) del nivel Pre-intermedio(A2) en cambio un (10%) destacan en el Intermedio (B1) y solo un (10%) en Intermedio-Alto. Esto significa que el nivel primario tiene una mayor cantidad de estudiantes que los otros niveles.</a:t>
            </a:r>
          </a:p>
          <a:p>
            <a:pPr algn="just" indent="0">
              <a:lnSpc>
                <a:spcPts val="2736"/>
              </a:lnSpc>
            </a:pPr>
            <a:r>
              <a:rPr lang="en-US" b="1" sz="1100">
                <a:latin typeface="Times New Roman"/>
              </a:rPr>
              <a:t>Pregunta #2. ^Conoce usted algunas plataformas educativas y recursos tecnologicos con la que puedes practicar el idioma ingles?</a:t>
            </a:r>
          </a:p>
          <a:p>
            <a:pPr algn="just" indent="0">
              <a:lnSpc>
                <a:spcPts val="2736"/>
              </a:lnSpc>
            </a:pPr>
            <a:r>
              <a:rPr lang="en-US" b="1" sz="1100">
                <a:latin typeface="Times New Roman"/>
              </a:rPr>
              <a:t>Tabla 2</a:t>
            </a:r>
          </a:p>
          <a:p>
            <a:pPr algn="just" indent="0">
              <a:lnSpc>
                <a:spcPts val="2736"/>
              </a:lnSpc>
            </a:pPr>
            <a:r>
              <a:rPr lang="en-US" i="1" sz="1100">
                <a:latin typeface="Times New Roman"/>
              </a:rPr>
              <a:t>plataformas educativas y recursos tecnoldgicos</a:t>
            </a:r>
          </a:p>
        </p:txBody>
      </p:sp>
      <p:graphicFrame>
        <p:nvGraphicFramePr>
          <p:cNvPr id="4" name=""/>
          <p:cNvGraphicFramePr>
            <a:graphicFrameLocks noGrp="1"/>
          </p:cNvGraphicFramePr>
          <p:nvPr/>
        </p:nvGraphicFramePr>
        <p:xfrm>
          <a:off x="1082040" y="4056888"/>
          <a:ext cx="5611368" cy="1429512"/>
        </p:xfrm>
        <a:graphic>
          <a:graphicData uri="http://schemas.openxmlformats.org/drawingml/2006/table">
            <a:tbl>
              <a:tblPr/>
              <a:tblGrid>
                <a:gridCol w="1862328"/>
                <a:gridCol w="1874520"/>
                <a:gridCol w="1874520"/>
              </a:tblGrid>
              <a:tr h="350520">
                <a:tc>
                  <a:txBody>
                    <a:bodyPr lIns="0" tIns="0" rIns="0" bIns="0">
                      <a:noAutofit/>
                    </a:bodyPr>
                    <a:p>
                      <a:pPr algn="ctr" indent="0"/>
                      <a:r>
                        <a:rPr lang="en-US" b="1" sz="1100">
                          <a:solidFill>
                            <a:srgbClr val="FFFFFF"/>
                          </a:solidFill>
                          <a:latin typeface="Times New Roman"/>
                        </a:rPr>
                        <a:t>Descripcion</a:t>
                      </a:r>
                    </a:p>
                  </a:txBody>
                  <a:tcPr marL="0" marR="0" marT="0" marB="0">
                    <a:solidFill>
                      <a:srgbClr val="A5A5A5"/>
                    </a:solidFill>
                  </a:tcPr>
                </a:tc>
                <a:tc>
                  <a:txBody>
                    <a:bodyPr lIns="0" tIns="0" rIns="0" bIns="0">
                      <a:noAutofit/>
                    </a:bodyPr>
                    <a:p>
                      <a:pPr algn="ctr" indent="0"/>
                      <a:r>
                        <a:rPr lang="en-US" b="1" sz="1100">
                          <a:solidFill>
                            <a:srgbClr val="FFFFFF"/>
                          </a:solidFill>
                          <a:latin typeface="Times New Roman"/>
                        </a:rPr>
                        <a:t>1-39</a:t>
                      </a:r>
                    </a:p>
                  </a:txBody>
                  <a:tcPr marL="0" marR="0" marT="0" marB="0">
                    <a:solidFill>
                      <a:srgbClr val="A5A5A5"/>
                    </a:solidFill>
                  </a:tcPr>
                </a:tc>
                <a:tc>
                  <a:txBody>
                    <a:bodyPr lIns="0" tIns="0" rIns="0" bIns="0">
                      <a:noAutofit/>
                    </a:bodyPr>
                    <a:p>
                      <a:pPr algn="ctr" indent="0"/>
                      <a:r>
                        <a:rPr lang="en-US" b="1" sz="1100">
                          <a:solidFill>
                            <a:srgbClr val="FFFFFF"/>
                          </a:solidFill>
                          <a:latin typeface="Times New Roman"/>
                        </a:rPr>
                        <a:t>Porcentaje</a:t>
                      </a:r>
                    </a:p>
                  </a:txBody>
                  <a:tcPr marL="0" marR="0" marT="0" marB="0">
                    <a:solidFill>
                      <a:srgbClr val="A5A5A5"/>
                    </a:solidFill>
                  </a:tcPr>
                </a:tc>
              </a:tr>
              <a:tr h="362712">
                <a:tc>
                  <a:txBody>
                    <a:bodyPr lIns="0" tIns="0" rIns="0" bIns="0">
                      <a:noAutofit/>
                    </a:bodyPr>
                    <a:p>
                      <a:pPr indent="0"/>
                      <a:r>
                        <a:rPr lang="en-US" b="1" sz="1100">
                          <a:solidFill>
                            <a:srgbClr val="FFFFFF"/>
                          </a:solidFill>
                          <a:latin typeface="Times New Roman"/>
                        </a:rPr>
                        <a:t>Plataformas Digitales</a:t>
                      </a:r>
                    </a:p>
                  </a:txBody>
                  <a:tcPr marL="0" marR="0" marT="0" marB="0">
                    <a:solidFill>
                      <a:srgbClr val="A5A5A5"/>
                    </a:solidFill>
                  </a:tcPr>
                </a:tc>
                <a:tc>
                  <a:txBody>
                    <a:bodyPr lIns="0" tIns="0" rIns="0" bIns="0">
                      <a:noAutofit/>
                    </a:bodyPr>
                    <a:p>
                      <a:pPr marL="88900" indent="0"/>
                      <a:r>
                        <a:rPr lang="en-US" sz="1100">
                          <a:latin typeface="Times New Roman"/>
                        </a:rPr>
                        <a:t>1,67</a:t>
                      </a:r>
                    </a:p>
                  </a:txBody>
                  <a:tcPr marL="0" marR="0" marT="0" marB="0">
                    <a:solidFill>
                      <a:srgbClr val="DBDBDB"/>
                    </a:solidFill>
                  </a:tcPr>
                </a:tc>
                <a:tc>
                  <a:txBody>
                    <a:bodyPr lIns="0" tIns="0" rIns="0" bIns="0">
                      <a:noAutofit/>
                    </a:bodyPr>
                    <a:p>
                      <a:pPr indent="0"/>
                      <a:r>
                        <a:rPr lang="en-US" sz="1100">
                          <a:latin typeface="Times New Roman"/>
                        </a:rPr>
                        <a:t>4.3%</a:t>
                      </a:r>
                    </a:p>
                  </a:txBody>
                  <a:tcPr marL="0" marR="0" marT="0" marB="0">
                    <a:solidFill>
                      <a:srgbClr val="DBDBDB"/>
                    </a:solidFill>
                  </a:tcPr>
                </a:tc>
              </a:tr>
              <a:tr h="356616">
                <a:tc>
                  <a:txBody>
                    <a:bodyPr lIns="0" tIns="0" rIns="0" bIns="0">
                      <a:noAutofit/>
                    </a:bodyPr>
                    <a:p>
                      <a:pPr indent="0"/>
                      <a:r>
                        <a:rPr lang="en-US" b="1" sz="1100">
                          <a:solidFill>
                            <a:srgbClr val="FFFFFF"/>
                          </a:solidFill>
                          <a:latin typeface="Times New Roman"/>
                        </a:rPr>
                        <a:t>Diccionario Digital</a:t>
                      </a:r>
                    </a:p>
                  </a:txBody>
                  <a:tcPr marL="0" marR="0" marT="0" marB="0">
                    <a:solidFill>
                      <a:srgbClr val="A5A5A5"/>
                    </a:solidFill>
                  </a:tcPr>
                </a:tc>
                <a:tc>
                  <a:txBody>
                    <a:bodyPr lIns="0" tIns="0" rIns="0" bIns="0">
                      <a:noAutofit/>
                    </a:bodyPr>
                    <a:p>
                      <a:pPr marL="88900" indent="0"/>
                      <a:r>
                        <a:rPr lang="en-US" sz="1100">
                          <a:latin typeface="Times New Roman"/>
                        </a:rPr>
                        <a:t>1,71</a:t>
                      </a:r>
                    </a:p>
                  </a:txBody>
                  <a:tcPr marL="0" marR="0" marT="0" marB="0">
                    <a:solidFill>
                      <a:srgbClr val="E0E7F0"/>
                    </a:solidFill>
                  </a:tcPr>
                </a:tc>
                <a:tc>
                  <a:txBody>
                    <a:bodyPr lIns="0" tIns="0" rIns="0" bIns="0">
                      <a:noAutofit/>
                    </a:bodyPr>
                    <a:p>
                      <a:pPr indent="0"/>
                      <a:r>
                        <a:rPr lang="en-US" sz="1100">
                          <a:latin typeface="Times New Roman"/>
                        </a:rPr>
                        <a:t>4,4%</a:t>
                      </a:r>
                    </a:p>
                  </a:txBody>
                  <a:tcPr marL="0" marR="0" marT="0" marB="0">
                    <a:solidFill>
                      <a:srgbClr val="E0E7F0"/>
                    </a:solidFill>
                  </a:tcPr>
                </a:tc>
              </a:tr>
              <a:tr h="359664">
                <a:tc>
                  <a:txBody>
                    <a:bodyPr lIns="0" tIns="0" rIns="0" bIns="0">
                      <a:noAutofit/>
                    </a:bodyPr>
                    <a:p>
                      <a:pPr indent="0"/>
                      <a:r>
                        <a:rPr lang="en-US" b="1" sz="1100">
                          <a:solidFill>
                            <a:srgbClr val="FFFFFF"/>
                          </a:solidFill>
                          <a:latin typeface="Times New Roman"/>
                        </a:rPr>
                        <a:t>Pizarras digitales</a:t>
                      </a:r>
                    </a:p>
                  </a:txBody>
                  <a:tcPr marL="0" marR="0" marT="0" marB="0">
                    <a:solidFill>
                      <a:srgbClr val="A5A5A5"/>
                    </a:solidFill>
                  </a:tcPr>
                </a:tc>
                <a:tc>
                  <a:txBody>
                    <a:bodyPr lIns="0" tIns="0" rIns="0" bIns="0">
                      <a:noAutofit/>
                    </a:bodyPr>
                    <a:p>
                      <a:pPr marL="88900" indent="0"/>
                      <a:r>
                        <a:rPr lang="en-US" sz="1100">
                          <a:latin typeface="Times New Roman"/>
                        </a:rPr>
                        <a:t>1,17</a:t>
                      </a:r>
                    </a:p>
                  </a:txBody>
                  <a:tcPr marL="0" marR="0" marT="0" marB="0">
                    <a:solidFill>
                      <a:srgbClr val="DBDBDB"/>
                    </a:solidFill>
                  </a:tcPr>
                </a:tc>
                <a:tc>
                  <a:txBody>
                    <a:bodyPr lIns="0" tIns="0" rIns="0" bIns="0">
                      <a:noAutofit/>
                    </a:bodyPr>
                    <a:p>
                      <a:pPr indent="0"/>
                      <a:r>
                        <a:rPr lang="en-US" sz="1100">
                          <a:latin typeface="Times New Roman"/>
                        </a:rPr>
                        <a:t>3%</a:t>
                      </a:r>
                    </a:p>
                  </a:txBody>
                  <a:tcPr marL="0" marR="0" marT="0" marB="0">
                    <a:solidFill>
                      <a:srgbClr val="DBDBDB"/>
                    </a:solidFill>
                  </a:tcPr>
                </a:tc>
              </a:tr>
            </a:tbl>
          </a:graphicData>
        </a:graphic>
      </p:graphicFrame>
      <p:sp>
        <p:nvSpPr>
          <p:cNvPr id="5" name=""/>
          <p:cNvSpPr/>
          <p:nvPr/>
        </p:nvSpPr>
        <p:spPr>
          <a:xfrm>
            <a:off x="1045464" y="5501640"/>
            <a:ext cx="2953512" cy="512064"/>
          </a:xfrm>
          <a:prstGeom prst="rect">
            <a:avLst/>
          </a:prstGeom>
        </p:spPr>
        <p:txBody>
          <a:bodyPr lIns="0" tIns="0" rIns="0" bIns="0">
            <a:noAutofit/>
          </a:bodyPr>
          <a:p>
            <a:pPr marR="1206500" indent="0">
              <a:lnSpc>
                <a:spcPts val="2760"/>
              </a:lnSpc>
            </a:pPr>
            <a:r>
              <a:rPr lang="en-US" sz="1100">
                <a:latin typeface="Times New Roman"/>
              </a:rPr>
              <a:t>Fuente: </a:t>
            </a:r>
            <a:r>
              <a:rPr lang="en-US" i="1" sz="1100">
                <a:latin typeface="Times New Roman"/>
              </a:rPr>
              <a:t>Elaboracidn Propia </a:t>
            </a:r>
            <a:r>
              <a:rPr lang="en-US" b="1" sz="1100">
                <a:latin typeface="Times New Roman"/>
              </a:rPr>
              <a:t>Figura 2</a:t>
            </a:r>
          </a:p>
        </p:txBody>
      </p:sp>
      <p:sp>
        <p:nvSpPr>
          <p:cNvPr id="6" name=""/>
          <p:cNvSpPr/>
          <p:nvPr/>
        </p:nvSpPr>
        <p:spPr>
          <a:xfrm>
            <a:off x="1045464" y="6220968"/>
            <a:ext cx="2953512" cy="158496"/>
          </a:xfrm>
          <a:prstGeom prst="rect">
            <a:avLst/>
          </a:prstGeom>
        </p:spPr>
        <p:txBody>
          <a:bodyPr lIns="0" tIns="0" rIns="0" bIns="0" wrap="none">
            <a:noAutofit/>
          </a:bodyPr>
          <a:p>
            <a:pPr algn="just" indent="0">
              <a:lnSpc>
                <a:spcPts val="2760"/>
              </a:lnSpc>
              <a:spcBef>
                <a:spcPts val="1050"/>
              </a:spcBef>
            </a:pPr>
            <a:r>
              <a:rPr lang="en-US" i="1" sz="1100">
                <a:latin typeface="Times New Roman"/>
              </a:rPr>
              <a:t>plataformas educativas y recursos tecnoldgicos</a:t>
            </a:r>
          </a:p>
        </p:txBody>
      </p:sp>
      <p:sp>
        <p:nvSpPr>
          <p:cNvPr id="7" name=""/>
          <p:cNvSpPr/>
          <p:nvPr/>
        </p:nvSpPr>
        <p:spPr>
          <a:xfrm>
            <a:off x="1063752" y="8881872"/>
            <a:ext cx="1752600" cy="176784"/>
          </a:xfrm>
          <a:prstGeom prst="rect">
            <a:avLst/>
          </a:prstGeom>
        </p:spPr>
        <p:txBody>
          <a:bodyPr lIns="0" tIns="0" rIns="0" bIns="0" wrap="none">
            <a:noAutofit/>
          </a:bodyPr>
          <a:p>
            <a:pPr indent="0"/>
            <a:r>
              <a:rPr lang="en-US" sz="1200">
                <a:latin typeface="Times New Roman"/>
              </a:rPr>
              <a:t>Fuente: </a:t>
            </a:r>
            <a:r>
              <a:rPr lang="en-US" i="1" sz="1200">
                <a:latin typeface="Times New Roman"/>
              </a:rPr>
              <a:t>Elaboracidn Propia</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828800" y="7025640"/>
            <a:ext cx="1563624" cy="1606296"/>
          </a:xfrm>
          <a:prstGeom prst="rect">
            <a:avLst/>
          </a:prstGeom>
        </p:spPr>
      </p:pic>
      <p:sp>
        <p:nvSpPr>
          <p:cNvPr id="3" name=""/>
          <p:cNvSpPr/>
          <p:nvPr/>
        </p:nvSpPr>
        <p:spPr>
          <a:xfrm>
            <a:off x="1063752" y="914400"/>
            <a:ext cx="5641848" cy="2252472"/>
          </a:xfrm>
          <a:prstGeom prst="rect">
            <a:avLst/>
          </a:prstGeom>
        </p:spPr>
        <p:txBody>
          <a:bodyPr lIns="0" tIns="0" rIns="0" bIns="0">
            <a:noAutofit/>
          </a:bodyPr>
          <a:p>
            <a:pPr algn="just" indent="495300">
              <a:lnSpc>
                <a:spcPts val="2760"/>
              </a:lnSpc>
            </a:pPr>
            <a:r>
              <a:rPr lang="en-US" sz="1100">
                <a:latin typeface="Times New Roman"/>
              </a:rPr>
              <a:t>Sobre las plataformas digitales, el 4,3% de los estudiantes indicaron que si conocen la plataforma digital en donde puedan practicar ingles, Tanto el 4,4% indican que si conocen y que an indagado al uso. Y 3,0% admiten que si conocen las pizarras digitales. Por lo tanto, no obstante, conocen al uso definitivo en las metodologias ensenanzas-aprendizajes digitales.</a:t>
            </a:r>
          </a:p>
          <a:p>
            <a:pPr algn="just" indent="495300">
              <a:lnSpc>
                <a:spcPts val="2760"/>
              </a:lnSpc>
            </a:pPr>
            <a:r>
              <a:rPr lang="en-US" b="1" sz="1100">
                <a:latin typeface="Times New Roman"/>
              </a:rPr>
              <a:t>Pregunta #3. Indique cual de los siguientes materiales que usa su maestro en clase y en el proceso de ensenanza de la comprension oral. ^Puedes elegir mas de uno? Tabla 3</a:t>
            </a:r>
          </a:p>
        </p:txBody>
      </p:sp>
      <p:sp>
        <p:nvSpPr>
          <p:cNvPr id="4" name=""/>
          <p:cNvSpPr/>
          <p:nvPr/>
        </p:nvSpPr>
        <p:spPr>
          <a:xfrm>
            <a:off x="1051560" y="3368040"/>
            <a:ext cx="5638800" cy="176784"/>
          </a:xfrm>
          <a:prstGeom prst="rect">
            <a:avLst/>
          </a:prstGeom>
        </p:spPr>
        <p:txBody>
          <a:bodyPr lIns="0" tIns="0" rIns="0" bIns="0" wrap="none">
            <a:noAutofit/>
          </a:bodyPr>
          <a:p>
            <a:pPr indent="0"/>
            <a:r>
              <a:rPr lang="en-US" i="1" sz="1100">
                <a:latin typeface="Times New Roman"/>
              </a:rPr>
              <a:t>Materiales que usa el maestro en clase y en el proceso de ensenanza de la comprensidn oral.</a:t>
            </a:r>
          </a:p>
        </p:txBody>
      </p:sp>
      <p:graphicFrame>
        <p:nvGraphicFramePr>
          <p:cNvPr id="5" name=""/>
          <p:cNvGraphicFramePr>
            <a:graphicFrameLocks noGrp="1"/>
          </p:cNvGraphicFramePr>
          <p:nvPr/>
        </p:nvGraphicFramePr>
        <p:xfrm>
          <a:off x="1078992" y="3703320"/>
          <a:ext cx="5614416" cy="2139696"/>
        </p:xfrm>
        <a:graphic>
          <a:graphicData uri="http://schemas.openxmlformats.org/drawingml/2006/table">
            <a:tbl>
              <a:tblPr/>
              <a:tblGrid>
                <a:gridCol w="1871472"/>
                <a:gridCol w="1868424"/>
                <a:gridCol w="1874520"/>
              </a:tblGrid>
              <a:tr h="271272">
                <a:tc>
                  <a:txBody>
                    <a:bodyPr lIns="0" tIns="0" rIns="0" bIns="0">
                      <a:noAutofit/>
                    </a:bodyPr>
                    <a:p>
                      <a:pPr algn="ctr" indent="0"/>
                      <a:r>
                        <a:rPr lang="en-US" b="1" sz="800">
                          <a:latin typeface="Times New Roman"/>
                        </a:rPr>
                        <a:t>Description</a:t>
                      </a:r>
                    </a:p>
                  </a:txBody>
                  <a:tcPr marL="0" marR="0" marT="0" marB="0"/>
                </a:tc>
                <a:tc>
                  <a:txBody>
                    <a:bodyPr lIns="0" tIns="0" rIns="0" bIns="0">
                      <a:noAutofit/>
                    </a:bodyPr>
                    <a:p>
                      <a:pPr algn="ctr" indent="0"/>
                      <a:r>
                        <a:rPr lang="en-US" b="1" sz="800">
                          <a:latin typeface="Times New Roman"/>
                        </a:rPr>
                        <a:t>Frecuencia</a:t>
                      </a:r>
                    </a:p>
                  </a:txBody>
                  <a:tcPr marL="0" marR="0" marT="0" marB="0"/>
                </a:tc>
                <a:tc>
                  <a:txBody>
                    <a:bodyPr lIns="0" tIns="0" rIns="0" bIns="0">
                      <a:noAutofit/>
                    </a:bodyPr>
                    <a:p>
                      <a:pPr algn="ctr" indent="0"/>
                      <a:r>
                        <a:rPr lang="en-US" b="1" sz="800">
                          <a:latin typeface="Times New Roman"/>
                        </a:rPr>
                        <a:t>Porcentaje</a:t>
                      </a:r>
                    </a:p>
                  </a:txBody>
                  <a:tcPr marL="0" marR="0" marT="0" marB="0"/>
                </a:tc>
              </a:tr>
              <a:tr h="310896">
                <a:tc>
                  <a:txBody>
                    <a:bodyPr lIns="0" tIns="0" rIns="0" bIns="0">
                      <a:noAutofit/>
                    </a:bodyPr>
                    <a:p>
                      <a:pPr indent="0"/>
                      <a:r>
                        <a:rPr lang="en-US" b="1" sz="800">
                          <a:latin typeface="Segoe UI"/>
                        </a:rPr>
                        <a:t>Audios</a:t>
                      </a:r>
                    </a:p>
                  </a:txBody>
                  <a:tcPr marL="0" marR="0" marT="0" marB="0"/>
                </a:tc>
                <a:tc>
                  <a:txBody>
                    <a:bodyPr lIns="0" tIns="0" rIns="0" bIns="0">
                      <a:noAutofit/>
                    </a:bodyPr>
                    <a:p>
                      <a:pPr indent="0"/>
                      <a:r>
                        <a:rPr lang="en-US" b="1" sz="800">
                          <a:latin typeface="Times New Roman"/>
                        </a:rPr>
                        <a:t>5</a:t>
                      </a:r>
                    </a:p>
                  </a:txBody>
                  <a:tcPr marL="0" marR="0" marT="0" marB="0">
                    <a:solidFill>
                      <a:srgbClr val="E0E7F0"/>
                    </a:solidFill>
                  </a:tcPr>
                </a:tc>
                <a:tc>
                  <a:txBody>
                    <a:bodyPr lIns="0" tIns="0" rIns="0" bIns="0">
                      <a:noAutofit/>
                    </a:bodyPr>
                    <a:p>
                      <a:pPr indent="0"/>
                      <a:r>
                        <a:rPr lang="en-US" b="1" sz="800">
                          <a:latin typeface="Times New Roman"/>
                        </a:rPr>
                        <a:t>14%</a:t>
                      </a:r>
                    </a:p>
                  </a:txBody>
                  <a:tcPr marL="0" marR="0" marT="0" marB="0">
                    <a:solidFill>
                      <a:srgbClr val="E0E7F0"/>
                    </a:solidFill>
                  </a:tcPr>
                </a:tc>
              </a:tr>
              <a:tr h="310896">
                <a:tc>
                  <a:txBody>
                    <a:bodyPr lIns="0" tIns="0" rIns="0" bIns="0">
                      <a:noAutofit/>
                    </a:bodyPr>
                    <a:p>
                      <a:pPr indent="0"/>
                      <a:r>
                        <a:rPr lang="en-US" b="1" sz="800">
                          <a:latin typeface="Segoe UI"/>
                        </a:rPr>
                        <a:t>Videos</a:t>
                      </a:r>
                    </a:p>
                  </a:txBody>
                  <a:tcPr marL="0" marR="0" marT="0" marB="0"/>
                </a:tc>
                <a:tc>
                  <a:txBody>
                    <a:bodyPr lIns="0" tIns="0" rIns="0" bIns="0">
                      <a:noAutofit/>
                    </a:bodyPr>
                    <a:p>
                      <a:pPr indent="0"/>
                      <a:r>
                        <a:rPr lang="en-US" b="1" sz="800">
                          <a:latin typeface="Times New Roman"/>
                        </a:rPr>
                        <a:t>1</a:t>
                      </a:r>
                    </a:p>
                  </a:txBody>
                  <a:tcPr marL="0" marR="0" marT="0" marB="0" anchor="ctr"/>
                </a:tc>
                <a:tc>
                  <a:txBody>
                    <a:bodyPr lIns="0" tIns="0" rIns="0" bIns="0">
                      <a:noAutofit/>
                    </a:bodyPr>
                    <a:p>
                      <a:pPr indent="0"/>
                      <a:r>
                        <a:rPr lang="en-US" b="1" sz="800">
                          <a:latin typeface="Times New Roman"/>
                        </a:rPr>
                        <a:t>1%</a:t>
                      </a:r>
                    </a:p>
                  </a:txBody>
                  <a:tcPr marL="0" marR="0" marT="0" marB="0"/>
                </a:tc>
              </a:tr>
              <a:tr h="310896">
                <a:tc>
                  <a:txBody>
                    <a:bodyPr lIns="0" tIns="0" rIns="0" bIns="0">
                      <a:noAutofit/>
                    </a:bodyPr>
                    <a:p>
                      <a:pPr indent="0"/>
                      <a:r>
                        <a:rPr lang="en-US" b="1" sz="800">
                          <a:latin typeface="Segoe UI"/>
                        </a:rPr>
                        <a:t>Libros de texto (literatura)</a:t>
                      </a:r>
                    </a:p>
                  </a:txBody>
                  <a:tcPr marL="0" marR="0" marT="0" marB="0"/>
                </a:tc>
                <a:tc>
                  <a:txBody>
                    <a:bodyPr lIns="0" tIns="0" rIns="0" bIns="0">
                      <a:noAutofit/>
                    </a:bodyPr>
                    <a:p>
                      <a:pPr indent="0"/>
                      <a:r>
                        <a:rPr lang="en-US" b="1" sz="800">
                          <a:latin typeface="Times New Roman"/>
                        </a:rPr>
                        <a:t>20</a:t>
                      </a:r>
                    </a:p>
                  </a:txBody>
                  <a:tcPr marL="0" marR="0" marT="0" marB="0" anchor="ctr">
                    <a:solidFill>
                      <a:srgbClr val="E0E7F0"/>
                    </a:solidFill>
                  </a:tcPr>
                </a:tc>
                <a:tc>
                  <a:txBody>
                    <a:bodyPr lIns="0" tIns="0" rIns="0" bIns="0">
                      <a:noAutofit/>
                    </a:bodyPr>
                    <a:p>
                      <a:pPr indent="0"/>
                      <a:r>
                        <a:rPr lang="en-US" b="1" sz="800">
                          <a:latin typeface="Times New Roman"/>
                        </a:rPr>
                        <a:t>52%</a:t>
                      </a:r>
                    </a:p>
                  </a:txBody>
                  <a:tcPr marL="0" marR="0" marT="0" marB="0">
                    <a:solidFill>
                      <a:srgbClr val="E0E7F0"/>
                    </a:solidFill>
                  </a:tcPr>
                </a:tc>
              </a:tr>
              <a:tr h="310896">
                <a:tc>
                  <a:txBody>
                    <a:bodyPr lIns="0" tIns="0" rIns="0" bIns="0">
                      <a:noAutofit/>
                    </a:bodyPr>
                    <a:p>
                      <a:pPr indent="0"/>
                      <a:r>
                        <a:rPr lang="en-US" b="1" sz="800">
                          <a:latin typeface="Segoe UI"/>
                        </a:rPr>
                        <a:t>Libros de ejercicios</a:t>
                      </a:r>
                    </a:p>
                  </a:txBody>
                  <a:tcPr marL="0" marR="0" marT="0" marB="0"/>
                </a:tc>
                <a:tc>
                  <a:txBody>
                    <a:bodyPr lIns="0" tIns="0" rIns="0" bIns="0">
                      <a:noAutofit/>
                    </a:bodyPr>
                    <a:p>
                      <a:pPr indent="0"/>
                      <a:r>
                        <a:rPr lang="en-US" b="1" sz="800">
                          <a:latin typeface="Times New Roman"/>
                        </a:rPr>
                        <a:t>8</a:t>
                      </a:r>
                    </a:p>
                  </a:txBody>
                  <a:tcPr marL="0" marR="0" marT="0" marB="0" anchor="ctr"/>
                </a:tc>
                <a:tc>
                  <a:txBody>
                    <a:bodyPr lIns="0" tIns="0" rIns="0" bIns="0">
                      <a:noAutofit/>
                    </a:bodyPr>
                    <a:p>
                      <a:pPr indent="0"/>
                      <a:r>
                        <a:rPr lang="en-US" b="1" sz="800">
                          <a:latin typeface="Times New Roman"/>
                        </a:rPr>
                        <a:t>20%</a:t>
                      </a:r>
                    </a:p>
                  </a:txBody>
                  <a:tcPr marL="0" marR="0" marT="0" marB="0"/>
                </a:tc>
              </a:tr>
              <a:tr h="307848">
                <a:tc>
                  <a:txBody>
                    <a:bodyPr lIns="0" tIns="0" rIns="0" bIns="0">
                      <a:noAutofit/>
                    </a:bodyPr>
                    <a:p>
                      <a:pPr indent="0"/>
                      <a:r>
                        <a:rPr lang="en-US" b="1" sz="800">
                          <a:latin typeface="Segoe UI"/>
                        </a:rPr>
                        <a:t>Otros:</a:t>
                      </a:r>
                    </a:p>
                  </a:txBody>
                  <a:tcPr marL="0" marR="0" marT="0" marB="0"/>
                </a:tc>
                <a:tc>
                  <a:txBody>
                    <a:bodyPr lIns="0" tIns="0" rIns="0" bIns="0">
                      <a:noAutofit/>
                    </a:bodyPr>
                    <a:p>
                      <a:pPr indent="0"/>
                      <a:r>
                        <a:rPr lang="en-US" b="1" sz="800">
                          <a:latin typeface="Times New Roman"/>
                        </a:rPr>
                        <a:t>5</a:t>
                      </a:r>
                    </a:p>
                  </a:txBody>
                  <a:tcPr marL="0" marR="0" marT="0" marB="0">
                    <a:solidFill>
                      <a:srgbClr val="E0E7F0"/>
                    </a:solidFill>
                  </a:tcPr>
                </a:tc>
                <a:tc>
                  <a:txBody>
                    <a:bodyPr lIns="0" tIns="0" rIns="0" bIns="0">
                      <a:noAutofit/>
                    </a:bodyPr>
                    <a:p>
                      <a:pPr indent="0"/>
                      <a:r>
                        <a:rPr lang="en-US" b="1" sz="800">
                          <a:latin typeface="Times New Roman"/>
                        </a:rPr>
                        <a:t>13%</a:t>
                      </a:r>
                    </a:p>
                  </a:txBody>
                  <a:tcPr marL="0" marR="0" marT="0" marB="0">
                    <a:solidFill>
                      <a:srgbClr val="E0E7F0"/>
                    </a:solidFill>
                  </a:tcPr>
                </a:tc>
              </a:tr>
              <a:tr h="316992">
                <a:tc>
                  <a:txBody>
                    <a:bodyPr lIns="0" tIns="0" rIns="0" bIns="0">
                      <a:noAutofit/>
                    </a:bodyPr>
                    <a:p>
                      <a:pPr indent="0"/>
                      <a:r>
                        <a:rPr lang="en-US" b="1" sz="800">
                          <a:latin typeface="Segoe UI"/>
                        </a:rPr>
                        <a:t>Total</a:t>
                      </a:r>
                    </a:p>
                  </a:txBody>
                  <a:tcPr marL="0" marR="0" marT="0" marB="0"/>
                </a:tc>
                <a:tc>
                  <a:txBody>
                    <a:bodyPr lIns="0" tIns="0" rIns="0" bIns="0">
                      <a:noAutofit/>
                    </a:bodyPr>
                    <a:p>
                      <a:pPr indent="0"/>
                      <a:r>
                        <a:rPr lang="en-US" b="1" sz="800">
                          <a:latin typeface="Times New Roman"/>
                        </a:rPr>
                        <a:t>39</a:t>
                      </a:r>
                    </a:p>
                  </a:txBody>
                  <a:tcPr marL="0" marR="0" marT="0" marB="0"/>
                </a:tc>
                <a:tc>
                  <a:txBody>
                    <a:bodyPr lIns="0" tIns="0" rIns="0" bIns="0">
                      <a:noAutofit/>
                    </a:bodyPr>
                    <a:p>
                      <a:pPr indent="0"/>
                      <a:r>
                        <a:rPr lang="en-US" b="1" sz="800">
                          <a:latin typeface="Times New Roman"/>
                        </a:rPr>
                        <a:t>100%</a:t>
                      </a:r>
                    </a:p>
                  </a:txBody>
                  <a:tcPr marL="0" marR="0" marT="0" marB="0"/>
                </a:tc>
              </a:tr>
            </a:tbl>
          </a:graphicData>
        </a:graphic>
      </p:graphicFrame>
      <p:sp>
        <p:nvSpPr>
          <p:cNvPr id="6" name=""/>
          <p:cNvSpPr/>
          <p:nvPr/>
        </p:nvSpPr>
        <p:spPr>
          <a:xfrm>
            <a:off x="1051560" y="5855208"/>
            <a:ext cx="5638800" cy="512064"/>
          </a:xfrm>
          <a:prstGeom prst="rect">
            <a:avLst/>
          </a:prstGeom>
        </p:spPr>
        <p:txBody>
          <a:bodyPr lIns="0" tIns="0" rIns="0" bIns="0">
            <a:noAutofit/>
          </a:bodyPr>
          <a:p>
            <a:pPr marR="3886200" indent="0">
              <a:lnSpc>
                <a:spcPts val="2760"/>
              </a:lnSpc>
            </a:pPr>
            <a:r>
              <a:rPr lang="en-US" sz="1100">
                <a:latin typeface="Times New Roman"/>
              </a:rPr>
              <a:t>Fuente: </a:t>
            </a:r>
            <a:r>
              <a:rPr lang="en-US" i="1" sz="1100">
                <a:latin typeface="Times New Roman"/>
              </a:rPr>
              <a:t>Elaboracidn Propia </a:t>
            </a:r>
            <a:r>
              <a:rPr lang="en-US" b="1" sz="1100">
                <a:latin typeface="Times New Roman"/>
              </a:rPr>
              <a:t>Figura 3</a:t>
            </a:r>
          </a:p>
        </p:txBody>
      </p:sp>
      <p:sp>
        <p:nvSpPr>
          <p:cNvPr id="7" name=""/>
          <p:cNvSpPr/>
          <p:nvPr/>
        </p:nvSpPr>
        <p:spPr>
          <a:xfrm>
            <a:off x="1051560" y="6574536"/>
            <a:ext cx="5638800" cy="158496"/>
          </a:xfrm>
          <a:prstGeom prst="rect">
            <a:avLst/>
          </a:prstGeom>
        </p:spPr>
        <p:txBody>
          <a:bodyPr lIns="0" tIns="0" rIns="0" bIns="0" wrap="none">
            <a:noAutofit/>
          </a:bodyPr>
          <a:p>
            <a:pPr algn="just" indent="0">
              <a:lnSpc>
                <a:spcPts val="2760"/>
              </a:lnSpc>
              <a:spcBef>
                <a:spcPts val="1050"/>
              </a:spcBef>
              <a:spcAft>
                <a:spcPts val="2100"/>
              </a:spcAft>
            </a:pPr>
            <a:r>
              <a:rPr lang="en-US" i="1" sz="1100">
                <a:latin typeface="Times New Roman"/>
              </a:rPr>
              <a:t>Materiales que usa el maestro en clase y en el proceso de ensenanza de la comprensidn oral.</a:t>
            </a:r>
          </a:p>
        </p:txBody>
      </p:sp>
      <p:sp>
        <p:nvSpPr>
          <p:cNvPr id="8" name=""/>
          <p:cNvSpPr/>
          <p:nvPr/>
        </p:nvSpPr>
        <p:spPr>
          <a:xfrm>
            <a:off x="4181856" y="7333488"/>
            <a:ext cx="1484376" cy="1450848"/>
          </a:xfrm>
          <a:prstGeom prst="rect">
            <a:avLst/>
          </a:prstGeom>
          <a:solidFill>
            <a:srgbClr val="E0E7F0"/>
          </a:solidFill>
        </p:spPr>
        <p:txBody>
          <a:bodyPr lIns="0" tIns="0" rIns="0" bIns="0">
            <a:noAutofit/>
          </a:bodyPr>
          <a:p>
            <a:pPr algn="just" indent="0">
              <a:lnSpc>
                <a:spcPts val="1680"/>
              </a:lnSpc>
              <a:spcBef>
                <a:spcPts val="2100"/>
              </a:spcBef>
            </a:pPr>
            <a:r>
              <a:rPr lang="en-US" sz="800">
                <a:solidFill>
                  <a:srgbClr val="5D9CD6"/>
                </a:solidFill>
                <a:latin typeface="Segoe UI"/>
              </a:rPr>
              <a:t>■    </a:t>
            </a:r>
            <a:r>
              <a:rPr lang="en-US" sz="800">
                <a:solidFill>
                  <a:srgbClr val="404040"/>
                </a:solidFill>
                <a:latin typeface="Segoe UI"/>
              </a:rPr>
              <a:t>Audios</a:t>
            </a:r>
          </a:p>
          <a:p>
            <a:pPr algn="just" indent="0">
              <a:lnSpc>
                <a:spcPts val="1680"/>
              </a:lnSpc>
            </a:pPr>
            <a:r>
              <a:rPr lang="en-US" sz="800">
                <a:solidFill>
                  <a:srgbClr val="ED7D31"/>
                </a:solidFill>
                <a:latin typeface="Segoe UI"/>
              </a:rPr>
              <a:t>■    </a:t>
            </a:r>
            <a:r>
              <a:rPr lang="en-US" sz="800">
                <a:solidFill>
                  <a:srgbClr val="404040"/>
                </a:solidFill>
                <a:latin typeface="Segoe UI"/>
              </a:rPr>
              <a:t>Videos</a:t>
            </a:r>
          </a:p>
          <a:p>
            <a:pPr algn="just" indent="0">
              <a:lnSpc>
                <a:spcPts val="1680"/>
              </a:lnSpc>
            </a:pPr>
            <a:r>
              <a:rPr lang="en-US" sz="800">
                <a:solidFill>
                  <a:srgbClr val="A5A5A5"/>
                </a:solidFill>
                <a:latin typeface="Segoe UI"/>
              </a:rPr>
              <a:t>■    </a:t>
            </a:r>
            <a:r>
              <a:rPr lang="en-US" sz="800">
                <a:solidFill>
                  <a:srgbClr val="404040"/>
                </a:solidFill>
                <a:latin typeface="Segoe UI"/>
              </a:rPr>
              <a:t>Libros de texto (literatura)</a:t>
            </a:r>
          </a:p>
          <a:p>
            <a:pPr algn="just" indent="0">
              <a:lnSpc>
                <a:spcPts val="1680"/>
              </a:lnSpc>
            </a:pPr>
            <a:r>
              <a:rPr lang="en-US" sz="800">
                <a:solidFill>
                  <a:srgbClr val="FFC000"/>
                </a:solidFill>
                <a:latin typeface="Segoe UI"/>
              </a:rPr>
              <a:t>■    </a:t>
            </a:r>
            <a:r>
              <a:rPr lang="en-US" sz="800">
                <a:solidFill>
                  <a:srgbClr val="404040"/>
                </a:solidFill>
                <a:latin typeface="Segoe UI"/>
              </a:rPr>
              <a:t>Libros de ejercicios</a:t>
            </a:r>
          </a:p>
          <a:p>
            <a:pPr algn="just" indent="0">
              <a:lnSpc>
                <a:spcPts val="1680"/>
              </a:lnSpc>
            </a:pPr>
            <a:r>
              <a:rPr lang="en-US" sz="800">
                <a:solidFill>
                  <a:srgbClr val="4473C5"/>
                </a:solidFill>
                <a:latin typeface="Segoe UI"/>
              </a:rPr>
              <a:t>■    </a:t>
            </a:r>
            <a:r>
              <a:rPr lang="en-US" sz="800">
                <a:solidFill>
                  <a:srgbClr val="404040"/>
                </a:solidFill>
                <a:latin typeface="Segoe UI"/>
              </a:rPr>
              <a:t>Otros:</a:t>
            </a:r>
          </a:p>
        </p:txBody>
      </p:sp>
      <p:sp>
        <p:nvSpPr>
          <p:cNvPr id="9" name=""/>
          <p:cNvSpPr/>
          <p:nvPr/>
        </p:nvSpPr>
        <p:spPr>
          <a:xfrm>
            <a:off x="1063752" y="8948928"/>
            <a:ext cx="1752600" cy="176784"/>
          </a:xfrm>
          <a:prstGeom prst="rect">
            <a:avLst/>
          </a:prstGeom>
        </p:spPr>
        <p:txBody>
          <a:bodyPr lIns="0" tIns="0" rIns="0" bIns="0" wrap="none">
            <a:noAutofit/>
          </a:bodyPr>
          <a:p>
            <a:pPr indent="0"/>
            <a:r>
              <a:rPr lang="en-US" sz="1200">
                <a:latin typeface="Times New Roman"/>
              </a:rPr>
              <a:t>Fuente: </a:t>
            </a:r>
            <a:r>
              <a:rPr lang="en-US" i="1" sz="1200">
                <a:latin typeface="Times New Roman"/>
              </a:rPr>
              <a:t>Elaboracidn Propia</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097024" y="6797040"/>
            <a:ext cx="1386840" cy="1380744"/>
          </a:xfrm>
          <a:prstGeom prst="rect">
            <a:avLst/>
          </a:prstGeom>
        </p:spPr>
      </p:pic>
      <p:sp>
        <p:nvSpPr>
          <p:cNvPr id="3" name=""/>
          <p:cNvSpPr/>
          <p:nvPr/>
        </p:nvSpPr>
        <p:spPr>
          <a:xfrm>
            <a:off x="1063752" y="914400"/>
            <a:ext cx="5641848" cy="2630424"/>
          </a:xfrm>
          <a:prstGeom prst="rect">
            <a:avLst/>
          </a:prstGeom>
        </p:spPr>
        <p:txBody>
          <a:bodyPr lIns="0" tIns="0" rIns="0" bIns="0">
            <a:noAutofit/>
          </a:bodyPr>
          <a:p>
            <a:pPr indent="0">
              <a:lnSpc>
                <a:spcPts val="2760"/>
              </a:lnSpc>
            </a:pPr>
            <a:r>
              <a:rPr lang="en-US" sz="1100">
                <a:latin typeface="Times New Roman"/>
              </a:rPr>
              <a:t>Respecto al material que usa el profesor de ingles en los procesos de ensenanzas, 52% los estudiantes indican al uso de libro de texto, 20% al uso del video en el proceso de ensenanzas y en cual, 14% indican tambien como audio, y 13 sobre otros materiales, en fin, 1 de video, en este sentido. Los estudiantes indican que el Docente la mayor parte usa el libro de texto. </a:t>
            </a:r>
            <a:r>
              <a:rPr lang="en-US" b="1" sz="1100">
                <a:latin typeface="Times New Roman"/>
              </a:rPr>
              <a:t>Pregunta #4 El docente promueve la participation de los alumnos durante el desarrollo de las actividades de comprension oral?</a:t>
            </a:r>
          </a:p>
          <a:p>
            <a:pPr indent="0">
              <a:lnSpc>
                <a:spcPts val="2760"/>
              </a:lnSpc>
            </a:pPr>
            <a:r>
              <a:rPr lang="en-US" b="1" sz="1100">
                <a:latin typeface="Times New Roman"/>
              </a:rPr>
              <a:t>Tabla 4</a:t>
            </a:r>
          </a:p>
          <a:p>
            <a:pPr indent="0">
              <a:lnSpc>
                <a:spcPts val="2760"/>
              </a:lnSpc>
            </a:pPr>
            <a:r>
              <a:rPr lang="en-US" sz="1100">
                <a:latin typeface="Times New Roman"/>
              </a:rPr>
              <a:t>El docente promueve la participacion de los alumnos</a:t>
            </a:r>
          </a:p>
        </p:txBody>
      </p:sp>
      <p:graphicFrame>
        <p:nvGraphicFramePr>
          <p:cNvPr id="4" name=""/>
          <p:cNvGraphicFramePr>
            <a:graphicFrameLocks noGrp="1"/>
          </p:cNvGraphicFramePr>
          <p:nvPr/>
        </p:nvGraphicFramePr>
        <p:xfrm>
          <a:off x="1078992" y="3703320"/>
          <a:ext cx="5614416" cy="1792224"/>
        </p:xfrm>
        <a:graphic>
          <a:graphicData uri="http://schemas.openxmlformats.org/drawingml/2006/table">
            <a:tbl>
              <a:tblPr/>
              <a:tblGrid>
                <a:gridCol w="1871472"/>
                <a:gridCol w="1868424"/>
                <a:gridCol w="1874520"/>
              </a:tblGrid>
              <a:tr h="359664">
                <a:tc>
                  <a:txBody>
                    <a:bodyPr lIns="0" tIns="0" rIns="0" bIns="0">
                      <a:noAutofit/>
                    </a:bodyPr>
                    <a:p>
                      <a:pPr indent="0"/>
                      <a:r>
                        <a:rPr lang="en-US" b="1" sz="1100">
                          <a:latin typeface="Times New Roman"/>
                        </a:rPr>
                        <a:t>Description</a:t>
                      </a:r>
                    </a:p>
                  </a:txBody>
                  <a:tcPr marL="0" marR="0" marT="0" marB="0"/>
                </a:tc>
                <a:tc>
                  <a:txBody>
                    <a:bodyPr lIns="0" tIns="0" rIns="0" bIns="0">
                      <a:noAutofit/>
                    </a:bodyPr>
                    <a:p>
                      <a:pPr indent="0"/>
                      <a:r>
                        <a:rPr lang="en-US" b="1" sz="1100">
                          <a:latin typeface="Times New Roman"/>
                        </a:rPr>
                        <a:t>Frecuencia</a:t>
                      </a:r>
                    </a:p>
                  </a:txBody>
                  <a:tcPr marL="0" marR="0" marT="0" marB="0"/>
                </a:tc>
                <a:tc>
                  <a:txBody>
                    <a:bodyPr lIns="0" tIns="0" rIns="0" bIns="0">
                      <a:noAutofit/>
                    </a:bodyPr>
                    <a:p>
                      <a:pPr indent="0"/>
                      <a:r>
                        <a:rPr lang="en-US" b="1" sz="1100">
                          <a:latin typeface="Times New Roman"/>
                        </a:rPr>
                        <a:t>Porcentaje</a:t>
                      </a:r>
                    </a:p>
                  </a:txBody>
                  <a:tcPr marL="0" marR="0" marT="0" marB="0"/>
                </a:tc>
              </a:tr>
              <a:tr h="356616">
                <a:tc>
                  <a:txBody>
                    <a:bodyPr lIns="0" tIns="0" rIns="0" bIns="0">
                      <a:noAutofit/>
                    </a:bodyPr>
                    <a:p>
                      <a:pPr indent="0"/>
                      <a:r>
                        <a:rPr lang="en-US" b="1" sz="1100">
                          <a:latin typeface="Times New Roman"/>
                        </a:rPr>
                        <a:t>Nada</a:t>
                      </a:r>
                    </a:p>
                  </a:txBody>
                  <a:tcPr marL="0" marR="0" marT="0" marB="0">
                    <a:solidFill>
                      <a:srgbClr val="E0E7F0"/>
                    </a:solidFill>
                  </a:tcPr>
                </a:tc>
                <a:tc>
                  <a:txBody>
                    <a:bodyPr lIns="0" tIns="0" rIns="0" bIns="0">
                      <a:noAutofit/>
                    </a:bodyPr>
                    <a:p>
                      <a:pPr indent="0"/>
                      <a:r>
                        <a:rPr lang="en-US" sz="1100">
                          <a:latin typeface="Times New Roman"/>
                        </a:rPr>
                        <a:t>1</a:t>
                      </a:r>
                    </a:p>
                  </a:txBody>
                  <a:tcPr marL="0" marR="0" marT="0" marB="0" anchor="ctr">
                    <a:solidFill>
                      <a:srgbClr val="E0E7F0"/>
                    </a:solidFill>
                  </a:tcPr>
                </a:tc>
                <a:tc>
                  <a:txBody>
                    <a:bodyPr lIns="0" tIns="0" rIns="0" bIns="0">
                      <a:noAutofit/>
                    </a:bodyPr>
                    <a:p>
                      <a:pPr indent="0"/>
                      <a:r>
                        <a:rPr lang="en-US" sz="1100">
                          <a:latin typeface="Times New Roman"/>
                        </a:rPr>
                        <a:t>2%</a:t>
                      </a:r>
                    </a:p>
                  </a:txBody>
                  <a:tcPr marL="0" marR="0" marT="0" marB="0">
                    <a:solidFill>
                      <a:srgbClr val="E0E7F0"/>
                    </a:solidFill>
                  </a:tcPr>
                </a:tc>
              </a:tr>
              <a:tr h="356616">
                <a:tc>
                  <a:txBody>
                    <a:bodyPr lIns="0" tIns="0" rIns="0" bIns="0">
                      <a:noAutofit/>
                    </a:bodyPr>
                    <a:p>
                      <a:pPr indent="0"/>
                      <a:r>
                        <a:rPr lang="en-US" b="1" sz="1100">
                          <a:latin typeface="Times New Roman"/>
                        </a:rPr>
                        <a:t>Algo</a:t>
                      </a:r>
                    </a:p>
                  </a:txBody>
                  <a:tcPr marL="0" marR="0" marT="0" marB="0"/>
                </a:tc>
                <a:tc>
                  <a:txBody>
                    <a:bodyPr lIns="0" tIns="0" rIns="0" bIns="0">
                      <a:noAutofit/>
                    </a:bodyPr>
                    <a:p>
                      <a:pPr indent="0"/>
                      <a:r>
                        <a:rPr lang="en-US" sz="1100">
                          <a:latin typeface="Times New Roman"/>
                        </a:rPr>
                        <a:t>11</a:t>
                      </a:r>
                    </a:p>
                  </a:txBody>
                  <a:tcPr marL="0" marR="0" marT="0" marB="0" anchor="ctr"/>
                </a:tc>
                <a:tc>
                  <a:txBody>
                    <a:bodyPr lIns="0" tIns="0" rIns="0" bIns="0">
                      <a:noAutofit/>
                    </a:bodyPr>
                    <a:p>
                      <a:pPr indent="0"/>
                      <a:r>
                        <a:rPr lang="en-US" sz="1100">
                          <a:latin typeface="Times New Roman"/>
                        </a:rPr>
                        <a:t>29%</a:t>
                      </a:r>
                    </a:p>
                  </a:txBody>
                  <a:tcPr marL="0" marR="0" marT="0" marB="0"/>
                </a:tc>
              </a:tr>
              <a:tr h="356616">
                <a:tc>
                  <a:txBody>
                    <a:bodyPr lIns="0" tIns="0" rIns="0" bIns="0">
                      <a:noAutofit/>
                    </a:bodyPr>
                    <a:p>
                      <a:pPr indent="0"/>
                      <a:r>
                        <a:rPr lang="en-US" b="1" sz="1100">
                          <a:latin typeface="Times New Roman"/>
                        </a:rPr>
                        <a:t>Mucho</a:t>
                      </a:r>
                    </a:p>
                  </a:txBody>
                  <a:tcPr marL="0" marR="0" marT="0" marB="0">
                    <a:solidFill>
                      <a:srgbClr val="E0E7F0"/>
                    </a:solidFill>
                  </a:tcPr>
                </a:tc>
                <a:tc>
                  <a:txBody>
                    <a:bodyPr lIns="0" tIns="0" rIns="0" bIns="0">
                      <a:noAutofit/>
                    </a:bodyPr>
                    <a:p>
                      <a:pPr indent="0"/>
                      <a:r>
                        <a:rPr lang="en-US" sz="1100">
                          <a:latin typeface="Times New Roman"/>
                        </a:rPr>
                        <a:t>27</a:t>
                      </a:r>
                    </a:p>
                  </a:txBody>
                  <a:tcPr marL="0" marR="0" marT="0" marB="0">
                    <a:solidFill>
                      <a:srgbClr val="E0E7F0"/>
                    </a:solidFill>
                  </a:tcPr>
                </a:tc>
                <a:tc>
                  <a:txBody>
                    <a:bodyPr lIns="0" tIns="0" rIns="0" bIns="0">
                      <a:noAutofit/>
                    </a:bodyPr>
                    <a:p>
                      <a:pPr indent="0"/>
                      <a:r>
                        <a:rPr lang="en-US" sz="1100">
                          <a:latin typeface="Times New Roman"/>
                        </a:rPr>
                        <a:t>69%</a:t>
                      </a:r>
                    </a:p>
                  </a:txBody>
                  <a:tcPr marL="0" marR="0" marT="0" marB="0">
                    <a:solidFill>
                      <a:srgbClr val="E0E7F0"/>
                    </a:solidFill>
                  </a:tcPr>
                </a:tc>
              </a:tr>
              <a:tr h="362712">
                <a:tc>
                  <a:txBody>
                    <a:bodyPr lIns="0" tIns="0" rIns="0" bIns="0">
                      <a:noAutofit/>
                    </a:bodyPr>
                    <a:p>
                      <a:pPr indent="0"/>
                      <a:r>
                        <a:rPr lang="en-US" b="1" sz="1100">
                          <a:latin typeface="Times New Roman"/>
                        </a:rPr>
                        <a:t>Total</a:t>
                      </a:r>
                    </a:p>
                  </a:txBody>
                  <a:tcPr marL="0" marR="0" marT="0" marB="0"/>
                </a:tc>
                <a:tc>
                  <a:txBody>
                    <a:bodyPr lIns="0" tIns="0" rIns="0" bIns="0">
                      <a:noAutofit/>
                    </a:bodyPr>
                    <a:p>
                      <a:pPr indent="0"/>
                      <a:r>
                        <a:rPr lang="en-US" sz="1100">
                          <a:latin typeface="Times New Roman"/>
                        </a:rPr>
                        <a:t>39</a:t>
                      </a:r>
                    </a:p>
                  </a:txBody>
                  <a:tcPr marL="0" marR="0" marT="0" marB="0"/>
                </a:tc>
                <a:tc>
                  <a:txBody>
                    <a:bodyPr lIns="0" tIns="0" rIns="0" bIns="0">
                      <a:noAutofit/>
                    </a:bodyPr>
                    <a:p>
                      <a:pPr indent="0"/>
                      <a:r>
                        <a:rPr lang="en-US" sz="1100">
                          <a:latin typeface="Times New Roman"/>
                        </a:rPr>
                        <a:t>100%</a:t>
                      </a:r>
                    </a:p>
                  </a:txBody>
                  <a:tcPr marL="0" marR="0" marT="0" marB="0"/>
                </a:tc>
              </a:tr>
            </a:tbl>
          </a:graphicData>
        </a:graphic>
      </p:graphicFrame>
      <p:sp>
        <p:nvSpPr>
          <p:cNvPr id="5" name=""/>
          <p:cNvSpPr/>
          <p:nvPr/>
        </p:nvSpPr>
        <p:spPr>
          <a:xfrm>
            <a:off x="1063752" y="5507736"/>
            <a:ext cx="3258312" cy="512064"/>
          </a:xfrm>
          <a:prstGeom prst="rect">
            <a:avLst/>
          </a:prstGeom>
        </p:spPr>
        <p:txBody>
          <a:bodyPr lIns="0" tIns="0" rIns="0" bIns="0">
            <a:noAutofit/>
          </a:bodyPr>
          <a:p>
            <a:pPr marR="1574800" indent="0">
              <a:lnSpc>
                <a:spcPts val="2760"/>
              </a:lnSpc>
            </a:pPr>
            <a:r>
              <a:rPr lang="en-US" sz="1100">
                <a:latin typeface="Times New Roman"/>
              </a:rPr>
              <a:t>Fuente: Elaboration Propia </a:t>
            </a:r>
            <a:r>
              <a:rPr lang="en-US" b="1" sz="1100">
                <a:latin typeface="Times New Roman"/>
              </a:rPr>
              <a:t>Figura 4</a:t>
            </a:r>
          </a:p>
        </p:txBody>
      </p:sp>
      <p:sp>
        <p:nvSpPr>
          <p:cNvPr id="6" name=""/>
          <p:cNvSpPr/>
          <p:nvPr/>
        </p:nvSpPr>
        <p:spPr>
          <a:xfrm>
            <a:off x="1063752" y="6227064"/>
            <a:ext cx="3258312" cy="158496"/>
          </a:xfrm>
          <a:prstGeom prst="rect">
            <a:avLst/>
          </a:prstGeom>
        </p:spPr>
        <p:txBody>
          <a:bodyPr lIns="0" tIns="0" rIns="0" bIns="0" wrap="none">
            <a:noAutofit/>
          </a:bodyPr>
          <a:p>
            <a:pPr indent="0">
              <a:lnSpc>
                <a:spcPts val="2760"/>
              </a:lnSpc>
              <a:spcBef>
                <a:spcPts val="1050"/>
              </a:spcBef>
            </a:pPr>
            <a:r>
              <a:rPr lang="en-US" sz="1100">
                <a:latin typeface="Times New Roman"/>
              </a:rPr>
              <a:t>El docente promueve la participacion de los alumnos</a:t>
            </a:r>
          </a:p>
        </p:txBody>
      </p:sp>
      <p:sp>
        <p:nvSpPr>
          <p:cNvPr id="7" name=""/>
          <p:cNvSpPr/>
          <p:nvPr/>
        </p:nvSpPr>
        <p:spPr>
          <a:xfrm>
            <a:off x="4535424" y="7211568"/>
            <a:ext cx="448056" cy="542544"/>
          </a:xfrm>
          <a:prstGeom prst="rect">
            <a:avLst/>
          </a:prstGeom>
          <a:solidFill>
            <a:srgbClr val="E0E7F0"/>
          </a:solidFill>
        </p:spPr>
        <p:txBody>
          <a:bodyPr lIns="0" tIns="0" rIns="0" bIns="0">
            <a:noAutofit/>
          </a:bodyPr>
          <a:p>
            <a:pPr algn="just" indent="0">
              <a:lnSpc>
                <a:spcPts val="1680"/>
              </a:lnSpc>
            </a:pPr>
            <a:r>
              <a:rPr lang="en-US" sz="800">
                <a:solidFill>
                  <a:srgbClr val="70AD46"/>
                </a:solidFill>
                <a:latin typeface="Segoe UI"/>
              </a:rPr>
              <a:t>■    </a:t>
            </a:r>
            <a:r>
              <a:rPr lang="en-US" sz="800">
                <a:solidFill>
                  <a:srgbClr val="404040"/>
                </a:solidFill>
                <a:latin typeface="Segoe UI"/>
              </a:rPr>
              <a:t>Nada</a:t>
            </a:r>
          </a:p>
          <a:p>
            <a:pPr algn="just" indent="0">
              <a:lnSpc>
                <a:spcPts val="1680"/>
              </a:lnSpc>
            </a:pPr>
            <a:r>
              <a:rPr lang="en-US" sz="800">
                <a:solidFill>
                  <a:srgbClr val="4473C5"/>
                </a:solidFill>
                <a:latin typeface="Segoe UI"/>
              </a:rPr>
              <a:t>■    </a:t>
            </a:r>
            <a:r>
              <a:rPr lang="en-US" sz="800">
                <a:solidFill>
                  <a:srgbClr val="404040"/>
                </a:solidFill>
                <a:latin typeface="Segoe UI"/>
              </a:rPr>
              <a:t>Algo</a:t>
            </a:r>
          </a:p>
          <a:p>
            <a:pPr algn="just" indent="0">
              <a:lnSpc>
                <a:spcPts val="1680"/>
              </a:lnSpc>
            </a:pPr>
            <a:r>
              <a:rPr lang="en-US" sz="800">
                <a:solidFill>
                  <a:srgbClr val="404040"/>
                </a:solidFill>
                <a:latin typeface="Segoe UI"/>
              </a:rPr>
              <a:t>■    Mucho</a:t>
            </a:r>
          </a:p>
        </p:txBody>
      </p:sp>
      <p:sp>
        <p:nvSpPr>
          <p:cNvPr id="8" name=""/>
          <p:cNvSpPr/>
          <p:nvPr/>
        </p:nvSpPr>
        <p:spPr>
          <a:xfrm>
            <a:off x="1063752" y="8622792"/>
            <a:ext cx="1752600" cy="176784"/>
          </a:xfrm>
          <a:prstGeom prst="rect">
            <a:avLst/>
          </a:prstGeom>
        </p:spPr>
        <p:txBody>
          <a:bodyPr lIns="0" tIns="0" rIns="0" bIns="0" wrap="none">
            <a:noAutofit/>
          </a:bodyPr>
          <a:p>
            <a:pPr indent="0"/>
            <a:r>
              <a:rPr lang="en-US" sz="1200">
                <a:latin typeface="Times New Roman"/>
              </a:rPr>
              <a:t>Fuente: </a:t>
            </a:r>
            <a:r>
              <a:rPr lang="en-US" i="1" sz="1200">
                <a:latin typeface="Times New Roman"/>
              </a:rPr>
              <a:t>Elaboracidn Propia</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3752" y="914400"/>
            <a:ext cx="5647944" cy="7888224"/>
          </a:xfrm>
          <a:prstGeom prst="rect">
            <a:avLst/>
          </a:prstGeom>
        </p:spPr>
        <p:txBody>
          <a:bodyPr lIns="0" tIns="0" rIns="0" bIns="0">
            <a:noAutofit/>
          </a:bodyPr>
          <a:p>
            <a:pPr algn="just" indent="0">
              <a:lnSpc>
                <a:spcPts val="2760"/>
              </a:lnSpc>
            </a:pPr>
            <a:r>
              <a:rPr lang="en-US" sz="1100">
                <a:latin typeface="Times New Roman"/>
              </a:rPr>
              <a:t>permitira mejorar su comprension auditiva, expresion oral y escrita, asi como tambien adquirir vocabulario especifico relacionado con la informatica.</a:t>
            </a:r>
          </a:p>
          <a:p>
            <a:pPr algn="just" indent="469900">
              <a:lnSpc>
                <a:spcPts val="2760"/>
              </a:lnSpc>
            </a:pPr>
            <a:r>
              <a:rPr lang="en-US" sz="1100">
                <a:latin typeface="Times New Roman"/>
              </a:rPr>
              <a:t>Este estudio pretende analizar el impacto del uso de la aplicacion Spatial en el proceso de ensenanza-aprendizaje del ingles, evaluando la mejora en las habilidades linguisticas de los estudiantes y su motivation hacia el aprendizaje del idioma. Ademas, se buscara identificar las ventajas y desafios que surgen al incorporar esta herramienta tecnologica en el aula, considerando tanto la perspectiva de los estudiantes como la de los docentes.</a:t>
            </a:r>
          </a:p>
          <a:p>
            <a:pPr algn="just" indent="469900">
              <a:lnSpc>
                <a:spcPts val="2760"/>
              </a:lnSpc>
            </a:pPr>
            <a:r>
              <a:rPr lang="en-US" sz="1100">
                <a:latin typeface="Times New Roman"/>
              </a:rPr>
              <a:t>La evolution de las plataformas educativas digitales esta cada vez mas ligada en las ensenanzas virtuales para el desarrollo de una educacion a distancia, porque permite una ensenanza digital donde los/as docentes y estudiantes interactuaran entre si para un aprendizaje digital y flexible. De manera similar, la implementation de las TIC en las instituciones educativas puede solucionar la dificultad que tienen los estudiantes para las clases presenciales.</a:t>
            </a:r>
          </a:p>
          <a:p>
            <a:pPr algn="just" indent="469900">
              <a:lnSpc>
                <a:spcPts val="2760"/>
              </a:lnSpc>
            </a:pPr>
            <a:r>
              <a:rPr lang="en-US" sz="1100">
                <a:latin typeface="Times New Roman"/>
              </a:rPr>
              <a:t>El uso de la ensenanza en linea se ha convertido en un aspecto fundamental del proceso de aprendizaje en todo el mundo, sobre todo en los paises desarrollados. Sin embargo, en los paises en desarrollo, las organizaciones educativas y los responsables politicos todavia no reconocen ampliamente el aprendizaje electronico. A pesar de ello, es evidente que los ordenadores y la tecnologia son el futuro, por lo que los avances en el aprendizaje a distancia y la ensenanza en linea son notables. Este enfoque ha ayudado a superar la reticencia de profesores y alumnos hacia el aprendizaje electronico y la tecnologia, y ha creado una plataforma para adquirir nuevas habilidades y conocimientos. Debido al bloqueo COVID-19, los gobiernos se han visto obligados a implantar el aprendizaje electronico en las escuelas, lo que ha planteado varios retos. (Rached, 2022, pag. 507)</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652016" y="5964936"/>
            <a:ext cx="1524000" cy="1545336"/>
          </a:xfrm>
          <a:prstGeom prst="rect">
            <a:avLst/>
          </a:prstGeom>
        </p:spPr>
      </p:pic>
      <p:sp>
        <p:nvSpPr>
          <p:cNvPr id="3" name=""/>
          <p:cNvSpPr/>
          <p:nvPr/>
        </p:nvSpPr>
        <p:spPr>
          <a:xfrm>
            <a:off x="1066800" y="914400"/>
            <a:ext cx="5641848" cy="1901952"/>
          </a:xfrm>
          <a:prstGeom prst="rect">
            <a:avLst/>
          </a:prstGeom>
        </p:spPr>
        <p:txBody>
          <a:bodyPr lIns="0" tIns="0" rIns="0" bIns="0">
            <a:noAutofit/>
          </a:bodyPr>
          <a:p>
            <a:pPr algn="just" indent="482600">
              <a:lnSpc>
                <a:spcPts val="2760"/>
              </a:lnSpc>
            </a:pPr>
            <a:r>
              <a:rPr lang="en-US" sz="1100">
                <a:latin typeface="Times New Roman"/>
              </a:rPr>
              <a:t>En estos resultados muestran que la mayoria de los estudiantes indican (69%) indican que el docente Promueve la participation, 29% algo en la participation y, por otro lado, 2% nada. Mediante las indicaciones dan los estudiantes con un mayor porcentaje en la participacion es de 69%.</a:t>
            </a:r>
          </a:p>
          <a:p>
            <a:pPr marR="1308100" indent="0">
              <a:lnSpc>
                <a:spcPts val="2760"/>
              </a:lnSpc>
            </a:pPr>
            <a:r>
              <a:rPr lang="en-US" b="1" sz="1100">
                <a:latin typeface="Times New Roman"/>
              </a:rPr>
              <a:t>Pregunta #5 El docente evalua las actividades de comprension oral Tabla 5</a:t>
            </a:r>
          </a:p>
        </p:txBody>
      </p:sp>
      <p:sp>
        <p:nvSpPr>
          <p:cNvPr id="4" name=""/>
          <p:cNvSpPr/>
          <p:nvPr/>
        </p:nvSpPr>
        <p:spPr>
          <a:xfrm>
            <a:off x="1069848" y="3017520"/>
            <a:ext cx="2627376" cy="176784"/>
          </a:xfrm>
          <a:prstGeom prst="rect">
            <a:avLst/>
          </a:prstGeom>
        </p:spPr>
        <p:txBody>
          <a:bodyPr lIns="0" tIns="0" rIns="0" bIns="0" wrap="none">
            <a:noAutofit/>
          </a:bodyPr>
          <a:p>
            <a:pPr indent="0"/>
            <a:r>
              <a:rPr lang="en-US" sz="1100">
                <a:latin typeface="Times New Roman"/>
              </a:rPr>
              <a:t>evalua las actividades de comprension oral</a:t>
            </a:r>
          </a:p>
        </p:txBody>
      </p:sp>
      <p:graphicFrame>
        <p:nvGraphicFramePr>
          <p:cNvPr id="5" name=""/>
          <p:cNvGraphicFramePr>
            <a:graphicFrameLocks noGrp="1"/>
          </p:cNvGraphicFramePr>
          <p:nvPr/>
        </p:nvGraphicFramePr>
        <p:xfrm>
          <a:off x="1078992" y="3355848"/>
          <a:ext cx="5614416" cy="1432560"/>
        </p:xfrm>
        <a:graphic>
          <a:graphicData uri="http://schemas.openxmlformats.org/drawingml/2006/table">
            <a:tbl>
              <a:tblPr/>
              <a:tblGrid>
                <a:gridCol w="1871472"/>
                <a:gridCol w="1868424"/>
                <a:gridCol w="1874520"/>
              </a:tblGrid>
              <a:tr h="353568">
                <a:tc>
                  <a:txBody>
                    <a:bodyPr lIns="0" tIns="0" rIns="0" bIns="0">
                      <a:noAutofit/>
                    </a:bodyPr>
                    <a:p>
                      <a:pPr indent="0"/>
                      <a:r>
                        <a:rPr lang="en-US" b="1" sz="1100">
                          <a:solidFill>
                            <a:srgbClr val="FFFFFF"/>
                          </a:solidFill>
                          <a:latin typeface="Times New Roman"/>
                        </a:rPr>
                        <a:t>Description</a:t>
                      </a:r>
                    </a:p>
                  </a:txBody>
                  <a:tcPr marL="0" marR="0" marT="0" marB="0">
                    <a:solidFill>
                      <a:srgbClr val="70AD46"/>
                    </a:solidFill>
                  </a:tcPr>
                </a:tc>
                <a:tc>
                  <a:txBody>
                    <a:bodyPr lIns="0" tIns="0" rIns="0" bIns="0">
                      <a:noAutofit/>
                    </a:bodyPr>
                    <a:p>
                      <a:pPr indent="0"/>
                      <a:r>
                        <a:rPr lang="en-US" b="1" sz="1100">
                          <a:solidFill>
                            <a:srgbClr val="FFFFFF"/>
                          </a:solidFill>
                          <a:latin typeface="Times New Roman"/>
                        </a:rPr>
                        <a:t>Frecuencia</a:t>
                      </a:r>
                    </a:p>
                  </a:txBody>
                  <a:tcPr marL="0" marR="0" marT="0" marB="0">
                    <a:solidFill>
                      <a:srgbClr val="70AD46"/>
                    </a:solidFill>
                  </a:tcPr>
                </a:tc>
                <a:tc>
                  <a:txBody>
                    <a:bodyPr lIns="0" tIns="0" rIns="0" bIns="0">
                      <a:noAutofit/>
                    </a:bodyPr>
                    <a:p>
                      <a:pPr indent="0"/>
                      <a:r>
                        <a:rPr lang="en-US" b="1" sz="1100">
                          <a:solidFill>
                            <a:srgbClr val="FFFFFF"/>
                          </a:solidFill>
                          <a:latin typeface="Times New Roman"/>
                        </a:rPr>
                        <a:t>Porcentaje</a:t>
                      </a:r>
                    </a:p>
                  </a:txBody>
                  <a:tcPr marL="0" marR="0" marT="0" marB="0">
                    <a:solidFill>
                      <a:srgbClr val="70AD46"/>
                    </a:solidFill>
                  </a:tcPr>
                </a:tc>
              </a:tr>
              <a:tr h="359664">
                <a:tc>
                  <a:txBody>
                    <a:bodyPr lIns="0" tIns="0" rIns="0" bIns="0">
                      <a:noAutofit/>
                    </a:bodyPr>
                    <a:p>
                      <a:pPr indent="0"/>
                      <a:r>
                        <a:rPr lang="en-US" b="1" sz="1100">
                          <a:latin typeface="Times New Roman"/>
                        </a:rPr>
                        <a:t>Si</a:t>
                      </a:r>
                    </a:p>
                  </a:txBody>
                  <a:tcPr marL="0" marR="0" marT="0" marB="0">
                    <a:solidFill>
                      <a:srgbClr val="E2F0D9"/>
                    </a:solidFill>
                  </a:tcPr>
                </a:tc>
                <a:tc>
                  <a:txBody>
                    <a:bodyPr lIns="0" tIns="0" rIns="0" bIns="0">
                      <a:noAutofit/>
                    </a:bodyPr>
                    <a:p>
                      <a:pPr indent="0"/>
                      <a:r>
                        <a:rPr lang="en-US" sz="1100">
                          <a:latin typeface="Times New Roman"/>
                        </a:rPr>
                        <a:t>38</a:t>
                      </a:r>
                    </a:p>
                  </a:txBody>
                  <a:tcPr marL="0" marR="0" marT="0" marB="0">
                    <a:solidFill>
                      <a:srgbClr val="E2F0D9"/>
                    </a:solidFill>
                  </a:tcPr>
                </a:tc>
                <a:tc>
                  <a:txBody>
                    <a:bodyPr lIns="0" tIns="0" rIns="0" bIns="0">
                      <a:noAutofit/>
                    </a:bodyPr>
                    <a:p>
                      <a:pPr indent="0"/>
                      <a:r>
                        <a:rPr lang="en-US" sz="1100">
                          <a:latin typeface="Times New Roman"/>
                        </a:rPr>
                        <a:t>98%</a:t>
                      </a:r>
                    </a:p>
                  </a:txBody>
                  <a:tcPr marL="0" marR="0" marT="0" marB="0">
                    <a:solidFill>
                      <a:srgbClr val="E2F0D9"/>
                    </a:solidFill>
                  </a:tcPr>
                </a:tc>
              </a:tr>
              <a:tr h="356616">
                <a:tc>
                  <a:txBody>
                    <a:bodyPr lIns="0" tIns="0" rIns="0" bIns="0">
                      <a:noAutofit/>
                    </a:bodyPr>
                    <a:p>
                      <a:pPr indent="0"/>
                      <a:r>
                        <a:rPr lang="en-US" b="1" sz="1100">
                          <a:latin typeface="Times New Roman"/>
                        </a:rPr>
                        <a:t>No</a:t>
                      </a:r>
                    </a:p>
                  </a:txBody>
                  <a:tcPr marL="0" marR="0" marT="0" marB="0"/>
                </a:tc>
                <a:tc>
                  <a:txBody>
                    <a:bodyPr lIns="0" tIns="0" rIns="0" bIns="0">
                      <a:noAutofit/>
                    </a:bodyPr>
                    <a:p>
                      <a:pPr indent="0"/>
                      <a:r>
                        <a:rPr lang="en-US" sz="1100">
                          <a:latin typeface="Times New Roman"/>
                        </a:rPr>
                        <a:t>1</a:t>
                      </a:r>
                    </a:p>
                  </a:txBody>
                  <a:tcPr marL="0" marR="0" marT="0" marB="0" anchor="ctr"/>
                </a:tc>
                <a:tc>
                  <a:txBody>
                    <a:bodyPr lIns="0" tIns="0" rIns="0" bIns="0">
                      <a:noAutofit/>
                    </a:bodyPr>
                    <a:p>
                      <a:pPr indent="0"/>
                      <a:r>
                        <a:rPr lang="en-US" sz="1100">
                          <a:latin typeface="Times New Roman"/>
                        </a:rPr>
                        <a:t>2%</a:t>
                      </a:r>
                    </a:p>
                  </a:txBody>
                  <a:tcPr marL="0" marR="0" marT="0" marB="0"/>
                </a:tc>
              </a:tr>
              <a:tr h="362712">
                <a:tc>
                  <a:txBody>
                    <a:bodyPr lIns="0" tIns="0" rIns="0" bIns="0">
                      <a:noAutofit/>
                    </a:bodyPr>
                    <a:p>
                      <a:pPr indent="0"/>
                      <a:r>
                        <a:rPr lang="en-US" b="1" sz="1100">
                          <a:latin typeface="Times New Roman"/>
                        </a:rPr>
                        <a:t>Total</a:t>
                      </a:r>
                    </a:p>
                  </a:txBody>
                  <a:tcPr marL="0" marR="0" marT="0" marB="0">
                    <a:solidFill>
                      <a:srgbClr val="E2F0D9"/>
                    </a:solidFill>
                  </a:tcPr>
                </a:tc>
                <a:tc>
                  <a:txBody>
                    <a:bodyPr lIns="0" tIns="0" rIns="0" bIns="0">
                      <a:noAutofit/>
                    </a:bodyPr>
                    <a:p>
                      <a:pPr indent="0"/>
                      <a:r>
                        <a:rPr lang="en-US" sz="1100">
                          <a:latin typeface="Times New Roman"/>
                        </a:rPr>
                        <a:t>39</a:t>
                      </a:r>
                    </a:p>
                  </a:txBody>
                  <a:tcPr marL="0" marR="0" marT="0" marB="0">
                    <a:solidFill>
                      <a:srgbClr val="E2F0D9"/>
                    </a:solidFill>
                  </a:tcPr>
                </a:tc>
                <a:tc>
                  <a:txBody>
                    <a:bodyPr lIns="0" tIns="0" rIns="0" bIns="0">
                      <a:noAutofit/>
                    </a:bodyPr>
                    <a:p>
                      <a:pPr indent="0"/>
                      <a:r>
                        <a:rPr lang="en-US" sz="1100">
                          <a:latin typeface="Times New Roman"/>
                        </a:rPr>
                        <a:t>100%</a:t>
                      </a:r>
                    </a:p>
                  </a:txBody>
                  <a:tcPr marL="0" marR="0" marT="0" marB="0">
                    <a:solidFill>
                      <a:srgbClr val="E2F0D9"/>
                    </a:solidFill>
                  </a:tcPr>
                </a:tc>
              </a:tr>
            </a:tbl>
          </a:graphicData>
        </a:graphic>
      </p:graphicFrame>
      <p:sp>
        <p:nvSpPr>
          <p:cNvPr id="6" name=""/>
          <p:cNvSpPr/>
          <p:nvPr/>
        </p:nvSpPr>
        <p:spPr>
          <a:xfrm>
            <a:off x="1063752" y="4800600"/>
            <a:ext cx="2633472" cy="512064"/>
          </a:xfrm>
          <a:prstGeom prst="rect">
            <a:avLst/>
          </a:prstGeom>
        </p:spPr>
        <p:txBody>
          <a:bodyPr lIns="0" tIns="0" rIns="0" bIns="0">
            <a:noAutofit/>
          </a:bodyPr>
          <a:p>
            <a:pPr marR="901700" indent="0">
              <a:lnSpc>
                <a:spcPts val="2760"/>
              </a:lnSpc>
            </a:pPr>
            <a:r>
              <a:rPr lang="en-US" sz="1100">
                <a:latin typeface="Times New Roman"/>
              </a:rPr>
              <a:t>Fuente: </a:t>
            </a:r>
            <a:r>
              <a:rPr lang="en-US" i="1" sz="1100">
                <a:latin typeface="Times New Roman"/>
              </a:rPr>
              <a:t>Elaboracidn Propia </a:t>
            </a:r>
            <a:r>
              <a:rPr lang="en-US" b="1" sz="1100">
                <a:latin typeface="Times New Roman"/>
              </a:rPr>
              <a:t>Figura 5</a:t>
            </a:r>
          </a:p>
        </p:txBody>
      </p:sp>
      <p:sp>
        <p:nvSpPr>
          <p:cNvPr id="7" name=""/>
          <p:cNvSpPr/>
          <p:nvPr/>
        </p:nvSpPr>
        <p:spPr>
          <a:xfrm>
            <a:off x="1063752" y="5519928"/>
            <a:ext cx="2633472" cy="158496"/>
          </a:xfrm>
          <a:prstGeom prst="rect">
            <a:avLst/>
          </a:prstGeom>
        </p:spPr>
        <p:txBody>
          <a:bodyPr lIns="0" tIns="0" rIns="0" bIns="0" wrap="none">
            <a:noAutofit/>
          </a:bodyPr>
          <a:p>
            <a:pPr indent="0">
              <a:lnSpc>
                <a:spcPts val="2760"/>
              </a:lnSpc>
              <a:spcBef>
                <a:spcPts val="1050"/>
              </a:spcBef>
              <a:spcAft>
                <a:spcPts val="3570"/>
              </a:spcAft>
            </a:pPr>
            <a:r>
              <a:rPr lang="en-US" sz="1100">
                <a:latin typeface="Times New Roman"/>
              </a:rPr>
              <a:t>evalua las actividades de comprension oral</a:t>
            </a:r>
          </a:p>
        </p:txBody>
      </p:sp>
      <p:sp>
        <p:nvSpPr>
          <p:cNvPr id="8" name=""/>
          <p:cNvSpPr/>
          <p:nvPr/>
        </p:nvSpPr>
        <p:spPr>
          <a:xfrm>
            <a:off x="3840480" y="6589776"/>
            <a:ext cx="195072" cy="289560"/>
          </a:xfrm>
          <a:prstGeom prst="rect">
            <a:avLst/>
          </a:prstGeom>
        </p:spPr>
        <p:txBody>
          <a:bodyPr lIns="0" tIns="0" rIns="0" bIns="0">
            <a:noAutofit/>
          </a:bodyPr>
          <a:p>
            <a:pPr indent="0">
              <a:lnSpc>
                <a:spcPts val="1680"/>
              </a:lnSpc>
              <a:spcAft>
                <a:spcPts val="4620"/>
              </a:spcAft>
            </a:pPr>
            <a:r>
              <a:rPr lang="en-US" sz="800">
                <a:solidFill>
                  <a:srgbClr val="5D9CD6"/>
                </a:solidFill>
                <a:latin typeface="Segoe UI"/>
              </a:rPr>
              <a:t>" </a:t>
            </a:r>
            <a:r>
              <a:rPr lang="en-US" sz="800">
                <a:solidFill>
                  <a:srgbClr val="595959"/>
                </a:solidFill>
                <a:latin typeface="Segoe UI"/>
              </a:rPr>
              <a:t>si </a:t>
            </a:r>
            <a:r>
              <a:rPr lang="en-US" sz="800">
                <a:solidFill>
                  <a:srgbClr val="ED8646"/>
                </a:solidFill>
                <a:latin typeface="Segoe UI"/>
              </a:rPr>
              <a:t>" </a:t>
            </a:r>
            <a:r>
              <a:rPr lang="en-US" sz="800">
                <a:solidFill>
                  <a:srgbClr val="595959"/>
                </a:solidFill>
                <a:latin typeface="Segoe UI"/>
              </a:rPr>
              <a:t>no</a:t>
            </a:r>
          </a:p>
        </p:txBody>
      </p:sp>
      <p:sp>
        <p:nvSpPr>
          <p:cNvPr id="9" name=""/>
          <p:cNvSpPr/>
          <p:nvPr/>
        </p:nvSpPr>
        <p:spPr>
          <a:xfrm>
            <a:off x="1082040" y="7854696"/>
            <a:ext cx="1700784" cy="140208"/>
          </a:xfrm>
          <a:prstGeom prst="rect">
            <a:avLst/>
          </a:prstGeom>
        </p:spPr>
        <p:txBody>
          <a:bodyPr lIns="0" tIns="0" rIns="0" bIns="0" wrap="none">
            <a:noAutofit/>
          </a:bodyPr>
          <a:p>
            <a:pPr indent="0">
              <a:lnSpc>
                <a:spcPts val="2760"/>
              </a:lnSpc>
            </a:pPr>
            <a:r>
              <a:rPr lang="en-US" sz="1100">
                <a:latin typeface="Times New Roman"/>
              </a:rPr>
              <a:t>Fuente: </a:t>
            </a:r>
            <a:r>
              <a:rPr lang="en-US" i="1" sz="1100">
                <a:latin typeface="Times New Roman"/>
              </a:rPr>
              <a:t>Elaboracidn propia</a:t>
            </a:r>
          </a:p>
        </p:txBody>
      </p:sp>
      <p:sp>
        <p:nvSpPr>
          <p:cNvPr id="10" name=""/>
          <p:cNvSpPr/>
          <p:nvPr/>
        </p:nvSpPr>
        <p:spPr>
          <a:xfrm>
            <a:off x="1085088" y="8205216"/>
            <a:ext cx="5605272" cy="841248"/>
          </a:xfrm>
          <a:prstGeom prst="rect">
            <a:avLst/>
          </a:prstGeom>
        </p:spPr>
        <p:txBody>
          <a:bodyPr lIns="0" tIns="0" rIns="0" bIns="0">
            <a:noAutofit/>
          </a:bodyPr>
          <a:p>
            <a:pPr algn="just" indent="482600">
              <a:lnSpc>
                <a:spcPts val="2760"/>
              </a:lnSpc>
            </a:pPr>
            <a:r>
              <a:rPr lang="en-US" sz="1100">
                <a:latin typeface="Times New Roman"/>
              </a:rPr>
              <a:t>Acerca de la evaluation actividades, 98% de los estudiantes indican que, Si el docente evalua la comprension oral para ver el aprendizaje, tanto el (2%) demuestra que solo no. Por lo tanto, en particular el 98% el docente evalua.</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901952" y="4224528"/>
            <a:ext cx="1694688" cy="1700784"/>
          </a:xfrm>
          <a:prstGeom prst="rect">
            <a:avLst/>
          </a:prstGeom>
        </p:spPr>
      </p:pic>
      <p:sp>
        <p:nvSpPr>
          <p:cNvPr id="3" name=""/>
          <p:cNvSpPr/>
          <p:nvPr/>
        </p:nvSpPr>
        <p:spPr>
          <a:xfrm>
            <a:off x="1066800" y="1182624"/>
            <a:ext cx="3816096" cy="173736"/>
          </a:xfrm>
          <a:prstGeom prst="rect">
            <a:avLst/>
          </a:prstGeom>
        </p:spPr>
        <p:txBody>
          <a:bodyPr lIns="0" tIns="0" rIns="0" bIns="0" wrap="none">
            <a:noAutofit/>
          </a:bodyPr>
          <a:p>
            <a:pPr indent="0"/>
            <a:r>
              <a:rPr lang="en-US" b="1" sz="1200">
                <a:latin typeface="Times New Roman"/>
              </a:rPr>
              <a:t>Pregunta #6 Con que frecuencia recibe la materia inglesa?</a:t>
            </a:r>
          </a:p>
        </p:txBody>
      </p:sp>
      <p:sp>
        <p:nvSpPr>
          <p:cNvPr id="4" name=""/>
          <p:cNvSpPr/>
          <p:nvPr/>
        </p:nvSpPr>
        <p:spPr>
          <a:xfrm>
            <a:off x="1063752" y="1447800"/>
            <a:ext cx="701040" cy="402336"/>
          </a:xfrm>
          <a:prstGeom prst="rect">
            <a:avLst/>
          </a:prstGeom>
        </p:spPr>
        <p:txBody>
          <a:bodyPr lIns="0" tIns="0" rIns="0" bIns="0">
            <a:noAutofit/>
          </a:bodyPr>
          <a:p>
            <a:pPr indent="0">
              <a:spcAft>
                <a:spcPts val="630"/>
              </a:spcAft>
            </a:pPr>
            <a:r>
              <a:rPr lang="en-US" b="1" sz="1100">
                <a:latin typeface="Times New Roman"/>
              </a:rPr>
              <a:t>Tabla 6</a:t>
            </a:r>
          </a:p>
          <a:p>
            <a:pPr indent="0"/>
            <a:r>
              <a:rPr lang="en-US" sz="1100">
                <a:latin typeface="Times New Roman"/>
              </a:rPr>
              <a:t>Frecuencia</a:t>
            </a:r>
          </a:p>
        </p:txBody>
      </p:sp>
      <p:graphicFrame>
        <p:nvGraphicFramePr>
          <p:cNvPr id="5" name=""/>
          <p:cNvGraphicFramePr>
            <a:graphicFrameLocks noGrp="1"/>
          </p:cNvGraphicFramePr>
          <p:nvPr/>
        </p:nvGraphicFramePr>
        <p:xfrm>
          <a:off x="1078992" y="1950720"/>
          <a:ext cx="5614416" cy="1356360"/>
        </p:xfrm>
        <a:graphic>
          <a:graphicData uri="http://schemas.openxmlformats.org/drawingml/2006/table">
            <a:tbl>
              <a:tblPr/>
              <a:tblGrid>
                <a:gridCol w="1871472"/>
                <a:gridCol w="1868424"/>
                <a:gridCol w="1874520"/>
              </a:tblGrid>
              <a:tr h="271272">
                <a:tc>
                  <a:txBody>
                    <a:bodyPr lIns="0" tIns="0" rIns="0" bIns="0">
                      <a:noAutofit/>
                    </a:bodyPr>
                    <a:p>
                      <a:pPr indent="0"/>
                      <a:r>
                        <a:rPr lang="en-US" b="1" sz="1100">
                          <a:latin typeface="Times New Roman"/>
                        </a:rPr>
                        <a:t>Descripcion</a:t>
                      </a:r>
                    </a:p>
                  </a:txBody>
                  <a:tcPr marL="0" marR="0" marT="0" marB="0"/>
                </a:tc>
                <a:tc>
                  <a:txBody>
                    <a:bodyPr lIns="0" tIns="0" rIns="0" bIns="0">
                      <a:noAutofit/>
                    </a:bodyPr>
                    <a:p>
                      <a:pPr indent="0"/>
                      <a:r>
                        <a:rPr lang="en-US" b="1" sz="1100">
                          <a:latin typeface="Times New Roman"/>
                        </a:rPr>
                        <a:t>Frecuencia</a:t>
                      </a:r>
                    </a:p>
                  </a:txBody>
                  <a:tcPr marL="0" marR="0" marT="0" marB="0"/>
                </a:tc>
                <a:tc>
                  <a:txBody>
                    <a:bodyPr lIns="0" tIns="0" rIns="0" bIns="0">
                      <a:noAutofit/>
                    </a:bodyPr>
                    <a:p>
                      <a:pPr indent="0"/>
                      <a:r>
                        <a:rPr lang="en-US" b="1" sz="1100">
                          <a:latin typeface="Times New Roman"/>
                        </a:rPr>
                        <a:t>Porcentaje</a:t>
                      </a:r>
                    </a:p>
                  </a:txBody>
                  <a:tcPr marL="0" marR="0" marT="0" marB="0"/>
                </a:tc>
              </a:tr>
              <a:tr h="271272">
                <a:tc>
                  <a:txBody>
                    <a:bodyPr lIns="0" tIns="0" rIns="0" bIns="0">
                      <a:noAutofit/>
                    </a:bodyPr>
                    <a:p>
                      <a:pPr indent="0"/>
                      <a:r>
                        <a:rPr lang="en-US" b="1" sz="1100">
                          <a:latin typeface="Times New Roman"/>
                        </a:rPr>
                        <a:t>Una vez a la semana</a:t>
                      </a:r>
                    </a:p>
                  </a:txBody>
                  <a:tcPr marL="0" marR="0" marT="0" marB="0">
                    <a:solidFill>
                      <a:srgbClr val="E0E7F0"/>
                    </a:solidFill>
                  </a:tcPr>
                </a:tc>
                <a:tc>
                  <a:txBody>
                    <a:bodyPr lIns="0" tIns="0" rIns="0" bIns="0">
                      <a:noAutofit/>
                    </a:bodyPr>
                    <a:p>
                      <a:pPr indent="0"/>
                      <a:r>
                        <a:rPr lang="en-US" sz="1100">
                          <a:latin typeface="Times New Roman"/>
                        </a:rPr>
                        <a:t>1</a:t>
                      </a:r>
                    </a:p>
                  </a:txBody>
                  <a:tcPr marL="0" marR="0" marT="0" marB="0" anchor="ctr">
                    <a:solidFill>
                      <a:srgbClr val="E0E7F0"/>
                    </a:solidFill>
                  </a:tcPr>
                </a:tc>
                <a:tc>
                  <a:txBody>
                    <a:bodyPr lIns="0" tIns="0" rIns="0" bIns="0">
                      <a:noAutofit/>
                    </a:bodyPr>
                    <a:p>
                      <a:pPr indent="0"/>
                      <a:r>
                        <a:rPr lang="en-US" sz="1100">
                          <a:latin typeface="Times New Roman"/>
                        </a:rPr>
                        <a:t>2%</a:t>
                      </a:r>
                    </a:p>
                  </a:txBody>
                  <a:tcPr marL="0" marR="0" marT="0" marB="0">
                    <a:solidFill>
                      <a:srgbClr val="E0E7F0"/>
                    </a:solidFill>
                  </a:tcPr>
                </a:tc>
              </a:tr>
              <a:tr h="268224">
                <a:tc>
                  <a:txBody>
                    <a:bodyPr lIns="0" tIns="0" rIns="0" bIns="0">
                      <a:noAutofit/>
                    </a:bodyPr>
                    <a:p>
                      <a:pPr indent="0"/>
                      <a:r>
                        <a:rPr lang="en-US" b="1" sz="1100">
                          <a:latin typeface="Times New Roman"/>
                        </a:rPr>
                        <a:t>Dos veces a la semana</a:t>
                      </a:r>
                    </a:p>
                  </a:txBody>
                  <a:tcPr marL="0" marR="0" marT="0" marB="0"/>
                </a:tc>
                <a:tc>
                  <a:txBody>
                    <a:bodyPr lIns="0" tIns="0" rIns="0" bIns="0">
                      <a:noAutofit/>
                    </a:bodyPr>
                    <a:p>
                      <a:pPr indent="0"/>
                      <a:r>
                        <a:rPr lang="en-US" sz="1100">
                          <a:latin typeface="Times New Roman"/>
                        </a:rPr>
                        <a:t>5</a:t>
                      </a:r>
                    </a:p>
                  </a:txBody>
                  <a:tcPr marL="0" marR="0" marT="0" marB="0"/>
                </a:tc>
                <a:tc>
                  <a:txBody>
                    <a:bodyPr lIns="0" tIns="0" rIns="0" bIns="0">
                      <a:noAutofit/>
                    </a:bodyPr>
                    <a:p>
                      <a:pPr indent="0"/>
                      <a:r>
                        <a:rPr lang="en-US" sz="1100">
                          <a:latin typeface="Times New Roman"/>
                        </a:rPr>
                        <a:t>13%</a:t>
                      </a:r>
                    </a:p>
                  </a:txBody>
                  <a:tcPr marL="0" marR="0" marT="0" marB="0"/>
                </a:tc>
              </a:tr>
              <a:tr h="268224">
                <a:tc>
                  <a:txBody>
                    <a:bodyPr lIns="0" tIns="0" rIns="0" bIns="0">
                      <a:noAutofit/>
                    </a:bodyPr>
                    <a:p>
                      <a:pPr indent="0"/>
                      <a:r>
                        <a:rPr lang="en-US" b="1" sz="1100">
                          <a:latin typeface="Times New Roman"/>
                        </a:rPr>
                        <a:t>Tres veces a la semana</a:t>
                      </a:r>
                    </a:p>
                  </a:txBody>
                  <a:tcPr marL="0" marR="0" marT="0" marB="0">
                    <a:solidFill>
                      <a:srgbClr val="E0E7F0"/>
                    </a:solidFill>
                  </a:tcPr>
                </a:tc>
                <a:tc>
                  <a:txBody>
                    <a:bodyPr lIns="0" tIns="0" rIns="0" bIns="0">
                      <a:noAutofit/>
                    </a:bodyPr>
                    <a:p>
                      <a:pPr indent="0"/>
                      <a:r>
                        <a:rPr lang="en-US" sz="1100">
                          <a:latin typeface="Times New Roman"/>
                        </a:rPr>
                        <a:t>33</a:t>
                      </a:r>
                    </a:p>
                  </a:txBody>
                  <a:tcPr marL="0" marR="0" marT="0" marB="0">
                    <a:solidFill>
                      <a:srgbClr val="E0E7F0"/>
                    </a:solidFill>
                  </a:tcPr>
                </a:tc>
                <a:tc>
                  <a:txBody>
                    <a:bodyPr lIns="0" tIns="0" rIns="0" bIns="0">
                      <a:noAutofit/>
                    </a:bodyPr>
                    <a:p>
                      <a:pPr indent="0"/>
                      <a:r>
                        <a:rPr lang="en-US" sz="1100">
                          <a:latin typeface="Times New Roman"/>
                        </a:rPr>
                        <a:t>85%</a:t>
                      </a:r>
                    </a:p>
                  </a:txBody>
                  <a:tcPr marL="0" marR="0" marT="0" marB="0">
                    <a:solidFill>
                      <a:srgbClr val="E0E7F0"/>
                    </a:solidFill>
                  </a:tcPr>
                </a:tc>
              </a:tr>
              <a:tr h="277368">
                <a:tc>
                  <a:txBody>
                    <a:bodyPr lIns="0" tIns="0" rIns="0" bIns="0">
                      <a:noAutofit/>
                    </a:bodyPr>
                    <a:p>
                      <a:pPr indent="0"/>
                      <a:r>
                        <a:rPr lang="en-US" b="1" sz="1100">
                          <a:latin typeface="Times New Roman"/>
                        </a:rPr>
                        <a:t>Total</a:t>
                      </a:r>
                    </a:p>
                  </a:txBody>
                  <a:tcPr marL="0" marR="0" marT="0" marB="0"/>
                </a:tc>
                <a:tc>
                  <a:txBody>
                    <a:bodyPr lIns="0" tIns="0" rIns="0" bIns="0">
                      <a:noAutofit/>
                    </a:bodyPr>
                    <a:p>
                      <a:pPr indent="0"/>
                      <a:r>
                        <a:rPr lang="en-US" sz="1100">
                          <a:latin typeface="Times New Roman"/>
                        </a:rPr>
                        <a:t>39</a:t>
                      </a:r>
                    </a:p>
                  </a:txBody>
                  <a:tcPr marL="0" marR="0" marT="0" marB="0"/>
                </a:tc>
                <a:tc>
                  <a:txBody>
                    <a:bodyPr lIns="0" tIns="0" rIns="0" bIns="0">
                      <a:noAutofit/>
                    </a:bodyPr>
                    <a:p>
                      <a:pPr indent="0"/>
                      <a:r>
                        <a:rPr lang="en-US" sz="1100">
                          <a:latin typeface="Times New Roman"/>
                        </a:rPr>
                        <a:t>100%</a:t>
                      </a:r>
                    </a:p>
                  </a:txBody>
                  <a:tcPr marL="0" marR="0" marT="0" marB="0"/>
                </a:tc>
              </a:tr>
            </a:tbl>
          </a:graphicData>
        </a:graphic>
      </p:graphicFrame>
      <p:sp>
        <p:nvSpPr>
          <p:cNvPr id="6" name=""/>
          <p:cNvSpPr/>
          <p:nvPr/>
        </p:nvSpPr>
        <p:spPr>
          <a:xfrm>
            <a:off x="1063752" y="3319272"/>
            <a:ext cx="1752600" cy="670560"/>
          </a:xfrm>
          <a:prstGeom prst="rect">
            <a:avLst/>
          </a:prstGeom>
        </p:spPr>
        <p:txBody>
          <a:bodyPr lIns="0" tIns="0" rIns="0" bIns="0">
            <a:noAutofit/>
          </a:bodyPr>
          <a:p>
            <a:pPr algn="just" indent="0">
              <a:lnSpc>
                <a:spcPts val="2064"/>
              </a:lnSpc>
            </a:pPr>
            <a:r>
              <a:rPr lang="en-US" sz="1100">
                <a:latin typeface="Times New Roman"/>
              </a:rPr>
              <a:t>Fuente: </a:t>
            </a:r>
            <a:r>
              <a:rPr lang="en-US" i="1" sz="1100">
                <a:latin typeface="Times New Roman"/>
              </a:rPr>
              <a:t>Elaboracidn Propia </a:t>
            </a:r>
            <a:r>
              <a:rPr lang="en-US" b="1" sz="1100">
                <a:latin typeface="Times New Roman"/>
              </a:rPr>
              <a:t>Figura 6</a:t>
            </a:r>
          </a:p>
          <a:p>
            <a:pPr algn="just" indent="0">
              <a:lnSpc>
                <a:spcPts val="2064"/>
              </a:lnSpc>
            </a:pPr>
            <a:r>
              <a:rPr lang="en-US" sz="1100">
                <a:latin typeface="Times New Roman"/>
              </a:rPr>
              <a:t>Frecuencia</a:t>
            </a:r>
          </a:p>
        </p:txBody>
      </p:sp>
      <p:sp>
        <p:nvSpPr>
          <p:cNvPr id="7" name=""/>
          <p:cNvSpPr/>
          <p:nvPr/>
        </p:nvSpPr>
        <p:spPr>
          <a:xfrm>
            <a:off x="4465320" y="4794504"/>
            <a:ext cx="1158240" cy="545592"/>
          </a:xfrm>
          <a:prstGeom prst="rect">
            <a:avLst/>
          </a:prstGeom>
          <a:solidFill>
            <a:srgbClr val="E0E7F0"/>
          </a:solidFill>
        </p:spPr>
        <p:txBody>
          <a:bodyPr lIns="0" tIns="0" rIns="0" bIns="0">
            <a:noAutofit/>
          </a:bodyPr>
          <a:p>
            <a:pPr algn="just" indent="0">
              <a:lnSpc>
                <a:spcPts val="1680"/>
              </a:lnSpc>
            </a:pPr>
            <a:r>
              <a:rPr lang="en-US" sz="800">
                <a:solidFill>
                  <a:srgbClr val="5D9CD6"/>
                </a:solidFill>
                <a:latin typeface="Segoe UI"/>
              </a:rPr>
              <a:t>■    </a:t>
            </a:r>
            <a:r>
              <a:rPr lang="en-US" sz="800">
                <a:solidFill>
                  <a:srgbClr val="404040"/>
                </a:solidFill>
                <a:latin typeface="Segoe UI"/>
              </a:rPr>
              <a:t>Una ves a la semana</a:t>
            </a:r>
          </a:p>
          <a:p>
            <a:pPr marL="114300" indent="-114300">
              <a:lnSpc>
                <a:spcPts val="1680"/>
              </a:lnSpc>
            </a:pPr>
            <a:r>
              <a:rPr lang="en-US" sz="800">
                <a:solidFill>
                  <a:srgbClr val="404040"/>
                </a:solidFill>
                <a:latin typeface="Segoe UI"/>
              </a:rPr>
              <a:t>■    Dos veces a la semana Tres veces a la seman</a:t>
            </a:r>
          </a:p>
        </p:txBody>
      </p:sp>
      <p:sp>
        <p:nvSpPr>
          <p:cNvPr id="8" name=""/>
          <p:cNvSpPr/>
          <p:nvPr/>
        </p:nvSpPr>
        <p:spPr>
          <a:xfrm>
            <a:off x="1063752" y="6156960"/>
            <a:ext cx="5644896" cy="1490472"/>
          </a:xfrm>
          <a:prstGeom prst="rect">
            <a:avLst/>
          </a:prstGeom>
        </p:spPr>
        <p:txBody>
          <a:bodyPr lIns="0" tIns="0" rIns="0" bIns="0">
            <a:noAutofit/>
          </a:bodyPr>
          <a:p>
            <a:pPr indent="0">
              <a:spcAft>
                <a:spcPts val="630"/>
              </a:spcAft>
            </a:pPr>
            <a:r>
              <a:rPr lang="en-US" sz="1100">
                <a:latin typeface="Times New Roman"/>
              </a:rPr>
              <a:t>Fuente: </a:t>
            </a:r>
            <a:r>
              <a:rPr lang="en-US" i="1" sz="1100">
                <a:latin typeface="Times New Roman"/>
              </a:rPr>
              <a:t>Elaboracidn Propia</a:t>
            </a:r>
          </a:p>
          <a:p>
            <a:pPr algn="just" indent="469900">
              <a:lnSpc>
                <a:spcPts val="2760"/>
              </a:lnSpc>
            </a:pPr>
            <a:r>
              <a:rPr lang="en-US" sz="1100">
                <a:latin typeface="Times New Roman"/>
              </a:rPr>
              <a:t>En esta encuesta me indican que la mayoria de los (85%) reciben clase y otros mencionan que, 13% reciben y otro que me indica que solo 2%. En este sentido la mayor parte reciben 85% son los que reciben clase algunos nos porque razon me indican dos veces o una, quizas no participan o de pronto se enferman etc.</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103120" y="5279136"/>
            <a:ext cx="2261616" cy="1859280"/>
          </a:xfrm>
          <a:prstGeom prst="rect">
            <a:avLst/>
          </a:prstGeom>
        </p:spPr>
      </p:pic>
      <p:sp>
        <p:nvSpPr>
          <p:cNvPr id="3" name=""/>
          <p:cNvSpPr/>
          <p:nvPr/>
        </p:nvSpPr>
        <p:spPr>
          <a:xfrm>
            <a:off x="1524000" y="920496"/>
            <a:ext cx="2599944" cy="173736"/>
          </a:xfrm>
          <a:prstGeom prst="rect">
            <a:avLst/>
          </a:prstGeom>
        </p:spPr>
        <p:txBody>
          <a:bodyPr lIns="0" tIns="0" rIns="0" bIns="0" wrap="none">
            <a:noAutofit/>
          </a:bodyPr>
          <a:p>
            <a:pPr indent="0"/>
            <a:r>
              <a:rPr lang="en-US" b="1" sz="1200">
                <a:latin typeface="Times New Roman"/>
              </a:rPr>
              <a:t>Pregunta #7 Aprender ingles te parece?</a:t>
            </a:r>
          </a:p>
        </p:txBody>
      </p:sp>
      <p:sp>
        <p:nvSpPr>
          <p:cNvPr id="4" name=""/>
          <p:cNvSpPr/>
          <p:nvPr/>
        </p:nvSpPr>
        <p:spPr>
          <a:xfrm>
            <a:off x="1527048" y="1274064"/>
            <a:ext cx="518160" cy="140208"/>
          </a:xfrm>
          <a:prstGeom prst="rect">
            <a:avLst/>
          </a:prstGeom>
        </p:spPr>
        <p:txBody>
          <a:bodyPr lIns="0" tIns="0" rIns="0" bIns="0" wrap="none">
            <a:noAutofit/>
          </a:bodyPr>
          <a:p>
            <a:pPr algn="just" indent="469900"/>
            <a:r>
              <a:rPr lang="en-US" b="1" sz="1100">
                <a:latin typeface="Times New Roman"/>
              </a:rPr>
              <a:t>Tabla 6</a:t>
            </a:r>
          </a:p>
        </p:txBody>
      </p:sp>
      <p:sp>
        <p:nvSpPr>
          <p:cNvPr id="5" name=""/>
          <p:cNvSpPr/>
          <p:nvPr/>
        </p:nvSpPr>
        <p:spPr>
          <a:xfrm>
            <a:off x="1524000" y="1615440"/>
            <a:ext cx="2968752" cy="176784"/>
          </a:xfrm>
          <a:prstGeom prst="rect">
            <a:avLst/>
          </a:prstGeom>
        </p:spPr>
        <p:txBody>
          <a:bodyPr lIns="0" tIns="0" rIns="0" bIns="0" wrap="none">
            <a:noAutofit/>
          </a:bodyPr>
          <a:p>
            <a:pPr indent="0"/>
            <a:r>
              <a:rPr lang="en-US" sz="1100">
                <a:latin typeface="Times New Roman"/>
              </a:rPr>
              <a:t>^Que te parece el aprendizaje del idioma ingles?</a:t>
            </a:r>
          </a:p>
        </p:txBody>
      </p:sp>
      <p:graphicFrame>
        <p:nvGraphicFramePr>
          <p:cNvPr id="6" name=""/>
          <p:cNvGraphicFramePr>
            <a:graphicFrameLocks noGrp="1"/>
          </p:cNvGraphicFramePr>
          <p:nvPr/>
        </p:nvGraphicFramePr>
        <p:xfrm>
          <a:off x="1069848" y="1950720"/>
          <a:ext cx="4218432" cy="2124456"/>
        </p:xfrm>
        <a:graphic>
          <a:graphicData uri="http://schemas.openxmlformats.org/drawingml/2006/table">
            <a:tbl>
              <a:tblPr/>
              <a:tblGrid>
                <a:gridCol w="1161288"/>
                <a:gridCol w="1374648"/>
                <a:gridCol w="1682496"/>
              </a:tblGrid>
              <a:tr h="359664">
                <a:tc>
                  <a:txBody>
                    <a:bodyPr lIns="0" tIns="0" rIns="0" bIns="0">
                      <a:noAutofit/>
                    </a:bodyPr>
                    <a:p>
                      <a:pPr indent="0"/>
                      <a:r>
                        <a:rPr lang="en-US" b="1" sz="1100">
                          <a:solidFill>
                            <a:srgbClr val="2E74B5"/>
                          </a:solidFill>
                          <a:latin typeface="Times New Roman"/>
                        </a:rPr>
                        <a:t>Descripcion</a:t>
                      </a:r>
                    </a:p>
                  </a:txBody>
                  <a:tcPr marL="0" marR="0" marT="0" marB="0"/>
                </a:tc>
                <a:tc>
                  <a:txBody>
                    <a:bodyPr lIns="0" tIns="0" rIns="0" bIns="0">
                      <a:noAutofit/>
                    </a:bodyPr>
                    <a:p>
                      <a:pPr marL="330200" indent="0"/>
                      <a:r>
                        <a:rPr lang="en-US" b="1" sz="1100">
                          <a:solidFill>
                            <a:srgbClr val="2E74B5"/>
                          </a:solidFill>
                          <a:latin typeface="Times New Roman"/>
                        </a:rPr>
                        <a:t>Frecuencia</a:t>
                      </a:r>
                    </a:p>
                  </a:txBody>
                  <a:tcPr marL="0" marR="0" marT="0" marB="0"/>
                </a:tc>
                <a:tc>
                  <a:txBody>
                    <a:bodyPr lIns="0" tIns="0" rIns="0" bIns="0">
                      <a:noAutofit/>
                    </a:bodyPr>
                    <a:p>
                      <a:pPr marL="355600" indent="0"/>
                      <a:r>
                        <a:rPr lang="en-US" b="1" sz="1100">
                          <a:solidFill>
                            <a:srgbClr val="2E74B5"/>
                          </a:solidFill>
                          <a:latin typeface="Times New Roman"/>
                        </a:rPr>
                        <a:t>Porcentaje</a:t>
                      </a:r>
                    </a:p>
                  </a:txBody>
                  <a:tcPr marL="0" marR="0" marT="0" marB="0"/>
                </a:tc>
              </a:tr>
              <a:tr h="356616">
                <a:tc>
                  <a:txBody>
                    <a:bodyPr lIns="0" tIns="0" rIns="0" bIns="0">
                      <a:noAutofit/>
                    </a:bodyPr>
                    <a:p>
                      <a:pPr indent="0"/>
                      <a:r>
                        <a:rPr lang="en-US" b="1" sz="1100">
                          <a:solidFill>
                            <a:srgbClr val="2E74B5"/>
                          </a:solidFill>
                          <a:latin typeface="Times New Roman"/>
                        </a:rPr>
                        <a:t>Aburrido</a:t>
                      </a:r>
                    </a:p>
                  </a:txBody>
                  <a:tcPr marL="0" marR="0" marT="0" marB="0">
                    <a:solidFill>
                      <a:srgbClr val="E0E7F0"/>
                    </a:solidFill>
                  </a:tcPr>
                </a:tc>
                <a:tc>
                  <a:txBody>
                    <a:bodyPr lIns="0" tIns="0" rIns="0" bIns="0">
                      <a:noAutofit/>
                    </a:bodyPr>
                    <a:p>
                      <a:pPr marL="330200" indent="0"/>
                      <a:r>
                        <a:rPr lang="en-US" sz="1100">
                          <a:solidFill>
                            <a:srgbClr val="2E74B5"/>
                          </a:solidFill>
                          <a:latin typeface="Times New Roman"/>
                        </a:rPr>
                        <a:t>3</a:t>
                      </a:r>
                    </a:p>
                  </a:txBody>
                  <a:tcPr marL="0" marR="0" marT="0" marB="0">
                    <a:solidFill>
                      <a:srgbClr val="E0E7F0"/>
                    </a:solidFill>
                  </a:tcPr>
                </a:tc>
                <a:tc>
                  <a:txBody>
                    <a:bodyPr lIns="0" tIns="0" rIns="0" bIns="0">
                      <a:noAutofit/>
                    </a:bodyPr>
                    <a:p>
                      <a:pPr marL="355600" indent="0"/>
                      <a:r>
                        <a:rPr lang="en-US" sz="1100">
                          <a:solidFill>
                            <a:srgbClr val="2E74B5"/>
                          </a:solidFill>
                          <a:latin typeface="Times New Roman"/>
                        </a:rPr>
                        <a:t>9%</a:t>
                      </a:r>
                    </a:p>
                  </a:txBody>
                  <a:tcPr marL="0" marR="0" marT="0" marB="0">
                    <a:solidFill>
                      <a:srgbClr val="E0E7F0"/>
                    </a:solidFill>
                  </a:tcPr>
                </a:tc>
              </a:tr>
              <a:tr h="347472">
                <a:tc>
                  <a:txBody>
                    <a:bodyPr lIns="0" tIns="0" rIns="0" bIns="0">
                      <a:noAutofit/>
                    </a:bodyPr>
                    <a:p>
                      <a:pPr indent="0"/>
                      <a:r>
                        <a:rPr lang="en-US" b="1" sz="1100">
                          <a:solidFill>
                            <a:srgbClr val="2E74B5"/>
                          </a:solidFill>
                          <a:latin typeface="Times New Roman"/>
                        </a:rPr>
                        <a:t>Interesante</a:t>
                      </a:r>
                    </a:p>
                  </a:txBody>
                  <a:tcPr marL="0" marR="0" marT="0" marB="0"/>
                </a:tc>
                <a:tc>
                  <a:txBody>
                    <a:bodyPr lIns="0" tIns="0" rIns="0" bIns="0">
                      <a:noAutofit/>
                    </a:bodyPr>
                    <a:p>
                      <a:pPr marL="330200" indent="0"/>
                      <a:r>
                        <a:rPr lang="en-US" sz="1100">
                          <a:solidFill>
                            <a:srgbClr val="2E74B5"/>
                          </a:solidFill>
                          <a:latin typeface="Times New Roman"/>
                        </a:rPr>
                        <a:t>18</a:t>
                      </a:r>
                    </a:p>
                  </a:txBody>
                  <a:tcPr marL="0" marR="0" marT="0" marB="0" anchor="ctr"/>
                </a:tc>
                <a:tc>
                  <a:txBody>
                    <a:bodyPr lIns="0" tIns="0" rIns="0" bIns="0">
                      <a:noAutofit/>
                    </a:bodyPr>
                    <a:p>
                      <a:pPr marL="355600" indent="0"/>
                      <a:r>
                        <a:rPr lang="en-US" sz="1100">
                          <a:solidFill>
                            <a:srgbClr val="2E74B5"/>
                          </a:solidFill>
                          <a:latin typeface="Times New Roman"/>
                        </a:rPr>
                        <a:t>48%</a:t>
                      </a:r>
                    </a:p>
                  </a:txBody>
                  <a:tcPr marL="0" marR="0" marT="0" marB="0"/>
                </a:tc>
              </a:tr>
              <a:tr h="353568">
                <a:tc>
                  <a:txBody>
                    <a:bodyPr lIns="0" tIns="0" rIns="0" bIns="0">
                      <a:noAutofit/>
                    </a:bodyPr>
                    <a:p>
                      <a:pPr indent="0"/>
                      <a:r>
                        <a:rPr lang="en-US" b="1" sz="1100">
                          <a:solidFill>
                            <a:srgbClr val="2E74B5"/>
                          </a:solidFill>
                          <a:latin typeface="Times New Roman"/>
                        </a:rPr>
                        <a:t>Dificil</a:t>
                      </a:r>
                    </a:p>
                  </a:txBody>
                  <a:tcPr marL="0" marR="0" marT="0" marB="0">
                    <a:solidFill>
                      <a:srgbClr val="E0E7F0"/>
                    </a:solidFill>
                  </a:tcPr>
                </a:tc>
                <a:tc>
                  <a:txBody>
                    <a:bodyPr lIns="0" tIns="0" rIns="0" bIns="0">
                      <a:noAutofit/>
                    </a:bodyPr>
                    <a:p>
                      <a:pPr marL="330200" indent="0"/>
                      <a:r>
                        <a:rPr lang="en-US" sz="1100">
                          <a:solidFill>
                            <a:srgbClr val="2E74B5"/>
                          </a:solidFill>
                          <a:latin typeface="Times New Roman"/>
                        </a:rPr>
                        <a:t>13</a:t>
                      </a:r>
                    </a:p>
                  </a:txBody>
                  <a:tcPr marL="0" marR="0" marT="0" marB="0">
                    <a:solidFill>
                      <a:srgbClr val="E0E7F0"/>
                    </a:solidFill>
                  </a:tcPr>
                </a:tc>
                <a:tc>
                  <a:txBody>
                    <a:bodyPr lIns="0" tIns="0" rIns="0" bIns="0">
                      <a:noAutofit/>
                    </a:bodyPr>
                    <a:p>
                      <a:pPr marL="355600" indent="0"/>
                      <a:r>
                        <a:rPr lang="en-US" sz="1100">
                          <a:solidFill>
                            <a:srgbClr val="2E74B5"/>
                          </a:solidFill>
                          <a:latin typeface="Times New Roman"/>
                        </a:rPr>
                        <a:t>34%</a:t>
                      </a:r>
                    </a:p>
                  </a:txBody>
                  <a:tcPr marL="0" marR="0" marT="0" marB="0">
                    <a:solidFill>
                      <a:srgbClr val="E0E7F0"/>
                    </a:solidFill>
                  </a:tcPr>
                </a:tc>
              </a:tr>
              <a:tr h="347472">
                <a:tc>
                  <a:txBody>
                    <a:bodyPr lIns="0" tIns="0" rIns="0" bIns="0">
                      <a:noAutofit/>
                    </a:bodyPr>
                    <a:p>
                      <a:pPr indent="0"/>
                      <a:r>
                        <a:rPr lang="en-US" b="1" sz="1100">
                          <a:solidFill>
                            <a:srgbClr val="2E74B5"/>
                          </a:solidFill>
                          <a:latin typeface="Times New Roman"/>
                        </a:rPr>
                        <a:t>Facil</a:t>
                      </a:r>
                    </a:p>
                  </a:txBody>
                  <a:tcPr marL="0" marR="0" marT="0" marB="0"/>
                </a:tc>
                <a:tc>
                  <a:txBody>
                    <a:bodyPr lIns="0" tIns="0" rIns="0" bIns="0">
                      <a:noAutofit/>
                    </a:bodyPr>
                    <a:p>
                      <a:pPr marL="330200" indent="0"/>
                      <a:r>
                        <a:rPr lang="en-US" sz="1100">
                          <a:solidFill>
                            <a:srgbClr val="2E74B5"/>
                          </a:solidFill>
                          <a:latin typeface="Times New Roman"/>
                        </a:rPr>
                        <a:t>5</a:t>
                      </a:r>
                    </a:p>
                  </a:txBody>
                  <a:tcPr marL="0" marR="0" marT="0" marB="0"/>
                </a:tc>
                <a:tc>
                  <a:txBody>
                    <a:bodyPr lIns="0" tIns="0" rIns="0" bIns="0">
                      <a:noAutofit/>
                    </a:bodyPr>
                    <a:p>
                      <a:pPr marL="355600" indent="0"/>
                      <a:r>
                        <a:rPr lang="en-US" sz="1100">
                          <a:solidFill>
                            <a:srgbClr val="2E74B5"/>
                          </a:solidFill>
                          <a:latin typeface="Times New Roman"/>
                        </a:rPr>
                        <a:t>9%</a:t>
                      </a:r>
                    </a:p>
                  </a:txBody>
                  <a:tcPr marL="0" marR="0" marT="0" marB="0"/>
                </a:tc>
              </a:tr>
              <a:tr h="359664">
                <a:tc>
                  <a:txBody>
                    <a:bodyPr lIns="0" tIns="0" rIns="0" bIns="0">
                      <a:noAutofit/>
                    </a:bodyPr>
                    <a:p>
                      <a:pPr indent="0"/>
                      <a:r>
                        <a:rPr lang="en-US" b="1" sz="1100">
                          <a:solidFill>
                            <a:srgbClr val="2E74B5"/>
                          </a:solidFill>
                          <a:latin typeface="Times New Roman"/>
                        </a:rPr>
                        <a:t>Total</a:t>
                      </a:r>
                    </a:p>
                  </a:txBody>
                  <a:tcPr marL="0" marR="0" marT="0" marB="0">
                    <a:solidFill>
                      <a:srgbClr val="E0E7F0"/>
                    </a:solidFill>
                  </a:tcPr>
                </a:tc>
                <a:tc>
                  <a:txBody>
                    <a:bodyPr lIns="0" tIns="0" rIns="0" bIns="0">
                      <a:noAutofit/>
                    </a:bodyPr>
                    <a:p>
                      <a:pPr marL="330200" indent="0"/>
                      <a:r>
                        <a:rPr lang="en-US" sz="1100">
                          <a:solidFill>
                            <a:srgbClr val="2E74B5"/>
                          </a:solidFill>
                          <a:latin typeface="Times New Roman"/>
                        </a:rPr>
                        <a:t>39</a:t>
                      </a:r>
                    </a:p>
                  </a:txBody>
                  <a:tcPr marL="0" marR="0" marT="0" marB="0">
                    <a:solidFill>
                      <a:srgbClr val="E0E7F0"/>
                    </a:solidFill>
                  </a:tcPr>
                </a:tc>
                <a:tc>
                  <a:txBody>
                    <a:bodyPr lIns="0" tIns="0" rIns="0" bIns="0">
                      <a:noAutofit/>
                    </a:bodyPr>
                    <a:p>
                      <a:pPr marL="355600" indent="0"/>
                      <a:r>
                        <a:rPr lang="en-US" sz="1100">
                          <a:solidFill>
                            <a:srgbClr val="2E74B5"/>
                          </a:solidFill>
                          <a:latin typeface="Times New Roman"/>
                        </a:rPr>
                        <a:t>100%</a:t>
                      </a:r>
                    </a:p>
                  </a:txBody>
                  <a:tcPr marL="0" marR="0" marT="0" marB="0">
                    <a:solidFill>
                      <a:srgbClr val="E0E7F0"/>
                    </a:solidFill>
                  </a:tcPr>
                </a:tc>
              </a:tr>
            </a:tbl>
          </a:graphicData>
        </a:graphic>
      </p:graphicFrame>
      <p:sp>
        <p:nvSpPr>
          <p:cNvPr id="7" name=""/>
          <p:cNvSpPr/>
          <p:nvPr/>
        </p:nvSpPr>
        <p:spPr>
          <a:xfrm>
            <a:off x="1520952" y="4087368"/>
            <a:ext cx="2971800" cy="512064"/>
          </a:xfrm>
          <a:prstGeom prst="rect">
            <a:avLst/>
          </a:prstGeom>
        </p:spPr>
        <p:txBody>
          <a:bodyPr lIns="0" tIns="0" rIns="0" bIns="0">
            <a:noAutofit/>
          </a:bodyPr>
          <a:p>
            <a:pPr marR="1231900" indent="0">
              <a:lnSpc>
                <a:spcPts val="2760"/>
              </a:lnSpc>
            </a:pPr>
            <a:r>
              <a:rPr lang="en-US" sz="1100">
                <a:latin typeface="Times New Roman"/>
              </a:rPr>
              <a:t>Fuente: </a:t>
            </a:r>
            <a:r>
              <a:rPr lang="en-US" i="1" sz="1100">
                <a:latin typeface="Times New Roman"/>
              </a:rPr>
              <a:t>Elaboracidn Propia </a:t>
            </a:r>
            <a:r>
              <a:rPr lang="en-US" b="1" sz="1100">
                <a:latin typeface="Times New Roman"/>
              </a:rPr>
              <a:t>Figura 7</a:t>
            </a:r>
          </a:p>
        </p:txBody>
      </p:sp>
      <p:sp>
        <p:nvSpPr>
          <p:cNvPr id="8" name=""/>
          <p:cNvSpPr/>
          <p:nvPr/>
        </p:nvSpPr>
        <p:spPr>
          <a:xfrm>
            <a:off x="1520952" y="4806696"/>
            <a:ext cx="2971800" cy="158496"/>
          </a:xfrm>
          <a:prstGeom prst="rect">
            <a:avLst/>
          </a:prstGeom>
        </p:spPr>
        <p:txBody>
          <a:bodyPr lIns="0" tIns="0" rIns="0" bIns="0" wrap="none">
            <a:noAutofit/>
          </a:bodyPr>
          <a:p>
            <a:pPr algn="just" indent="469900">
              <a:lnSpc>
                <a:spcPts val="2760"/>
              </a:lnSpc>
              <a:spcBef>
                <a:spcPts val="1050"/>
              </a:spcBef>
              <a:spcAft>
                <a:spcPts val="3570"/>
              </a:spcAft>
            </a:pPr>
            <a:r>
              <a:rPr lang="en-US" sz="1100">
                <a:latin typeface="Times New Roman"/>
              </a:rPr>
              <a:t>^Que te parece el aprendizaje del idioma ingles?</a:t>
            </a:r>
          </a:p>
        </p:txBody>
      </p:sp>
      <p:sp>
        <p:nvSpPr>
          <p:cNvPr id="9" name=""/>
          <p:cNvSpPr/>
          <p:nvPr/>
        </p:nvSpPr>
        <p:spPr>
          <a:xfrm>
            <a:off x="5004816" y="5105400"/>
            <a:ext cx="822960" cy="1520952"/>
          </a:xfrm>
          <a:prstGeom prst="rect">
            <a:avLst/>
          </a:prstGeom>
          <a:solidFill>
            <a:srgbClr val="E0E7F0"/>
          </a:solidFill>
        </p:spPr>
        <p:txBody>
          <a:bodyPr lIns="0" tIns="0" rIns="0" bIns="0">
            <a:noAutofit/>
          </a:bodyPr>
          <a:p>
            <a:pPr algn="just" indent="0">
              <a:lnSpc>
                <a:spcPts val="1680"/>
              </a:lnSpc>
              <a:spcBef>
                <a:spcPts val="3570"/>
              </a:spcBef>
            </a:pPr>
            <a:r>
              <a:rPr lang="en-US" sz="800">
                <a:solidFill>
                  <a:srgbClr val="ED7D31"/>
                </a:solidFill>
                <a:latin typeface="Segoe UI"/>
              </a:rPr>
              <a:t>■    </a:t>
            </a:r>
            <a:r>
              <a:rPr lang="en-US" sz="800">
                <a:solidFill>
                  <a:srgbClr val="404040"/>
                </a:solidFill>
                <a:latin typeface="Segoe UI"/>
              </a:rPr>
              <a:t>Aburrido</a:t>
            </a:r>
          </a:p>
          <a:p>
            <a:pPr algn="just" indent="0">
              <a:lnSpc>
                <a:spcPts val="1680"/>
              </a:lnSpc>
            </a:pPr>
            <a:r>
              <a:rPr lang="en-US" sz="800">
                <a:solidFill>
                  <a:srgbClr val="FFC000"/>
                </a:solidFill>
                <a:latin typeface="Segoe UI"/>
              </a:rPr>
              <a:t>■    </a:t>
            </a:r>
            <a:r>
              <a:rPr lang="en-US" sz="800">
                <a:solidFill>
                  <a:srgbClr val="404040"/>
                </a:solidFill>
                <a:latin typeface="Segoe UI"/>
              </a:rPr>
              <a:t>Interesante</a:t>
            </a:r>
          </a:p>
          <a:p>
            <a:pPr algn="just" indent="0">
              <a:lnSpc>
                <a:spcPts val="1680"/>
              </a:lnSpc>
            </a:pPr>
            <a:r>
              <a:rPr lang="en-US" sz="800">
                <a:solidFill>
                  <a:srgbClr val="70AD46"/>
                </a:solidFill>
                <a:latin typeface="Segoe UI"/>
              </a:rPr>
              <a:t>■    </a:t>
            </a:r>
            <a:r>
              <a:rPr lang="en-US" sz="800">
                <a:solidFill>
                  <a:srgbClr val="404040"/>
                </a:solidFill>
                <a:latin typeface="Segoe UI"/>
              </a:rPr>
              <a:t>Dificil</a:t>
            </a:r>
          </a:p>
          <a:p>
            <a:pPr algn="just" indent="0">
              <a:lnSpc>
                <a:spcPts val="1680"/>
              </a:lnSpc>
              <a:spcAft>
                <a:spcPts val="4620"/>
              </a:spcAft>
            </a:pPr>
            <a:r>
              <a:rPr lang="en-US" sz="800">
                <a:solidFill>
                  <a:srgbClr val="9E480D"/>
                </a:solidFill>
                <a:latin typeface="Segoe UI"/>
              </a:rPr>
              <a:t>■    </a:t>
            </a:r>
            <a:r>
              <a:rPr lang="en-US" sz="800">
                <a:solidFill>
                  <a:srgbClr val="404040"/>
                </a:solidFill>
                <a:latin typeface="Segoe UI"/>
              </a:rPr>
              <a:t>Facil</a:t>
            </a:r>
          </a:p>
        </p:txBody>
      </p:sp>
      <p:sp>
        <p:nvSpPr>
          <p:cNvPr id="10" name=""/>
          <p:cNvSpPr/>
          <p:nvPr/>
        </p:nvSpPr>
        <p:spPr>
          <a:xfrm>
            <a:off x="1520952" y="7580376"/>
            <a:ext cx="1819656" cy="176784"/>
          </a:xfrm>
          <a:prstGeom prst="rect">
            <a:avLst/>
          </a:prstGeom>
        </p:spPr>
        <p:txBody>
          <a:bodyPr lIns="0" tIns="0" rIns="0" bIns="0" wrap="none">
            <a:noAutofit/>
          </a:bodyPr>
          <a:p>
            <a:pPr algn="just" indent="469900">
              <a:spcBef>
                <a:spcPts val="4620"/>
              </a:spcBef>
              <a:spcAft>
                <a:spcPts val="1050"/>
              </a:spcAft>
            </a:pPr>
            <a:r>
              <a:rPr lang="en-US" sz="1100">
                <a:latin typeface="Times New Roman"/>
              </a:rPr>
              <a:t>Fuentes: </a:t>
            </a:r>
            <a:r>
              <a:rPr lang="en-US" i="1" sz="1100">
                <a:latin typeface="Times New Roman"/>
              </a:rPr>
              <a:t>Elaboracidn Propia</a:t>
            </a:r>
          </a:p>
        </p:txBody>
      </p:sp>
      <p:sp>
        <p:nvSpPr>
          <p:cNvPr id="11" name=""/>
          <p:cNvSpPr/>
          <p:nvPr/>
        </p:nvSpPr>
        <p:spPr>
          <a:xfrm>
            <a:off x="1069848" y="7930896"/>
            <a:ext cx="5638800" cy="877824"/>
          </a:xfrm>
          <a:prstGeom prst="rect">
            <a:avLst/>
          </a:prstGeom>
        </p:spPr>
        <p:txBody>
          <a:bodyPr lIns="0" tIns="0" rIns="0" bIns="0">
            <a:noAutofit/>
          </a:bodyPr>
          <a:p>
            <a:pPr algn="just" indent="469900">
              <a:lnSpc>
                <a:spcPts val="2760"/>
              </a:lnSpc>
              <a:spcBef>
                <a:spcPts val="1050"/>
              </a:spcBef>
            </a:pPr>
            <a:r>
              <a:rPr lang="en-US" sz="1100">
                <a:latin typeface="Times New Roman"/>
              </a:rPr>
              <a:t>Para el 48% de los estudiantes el aprendizaje del ingles parece interesante, mientras, el 34% expresa que es dificil el aprendizaje del idioma ingles, en cambio para el 9% es aburrido y por ultimo de los 9% es facil. Teniendo en cuenta mediante la encuesta realizado</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877568" y="6321552"/>
            <a:ext cx="2109216" cy="2109216"/>
          </a:xfrm>
          <a:prstGeom prst="rect">
            <a:avLst/>
          </a:prstGeom>
        </p:spPr>
      </p:pic>
      <p:sp>
        <p:nvSpPr>
          <p:cNvPr id="3" name=""/>
          <p:cNvSpPr/>
          <p:nvPr/>
        </p:nvSpPr>
        <p:spPr>
          <a:xfrm>
            <a:off x="1063752" y="914400"/>
            <a:ext cx="5641848" cy="2279904"/>
          </a:xfrm>
          <a:prstGeom prst="rect">
            <a:avLst/>
          </a:prstGeom>
        </p:spPr>
        <p:txBody>
          <a:bodyPr lIns="0" tIns="0" rIns="0" bIns="0">
            <a:noAutofit/>
          </a:bodyPr>
          <a:p>
            <a:pPr algn="just" indent="0">
              <a:lnSpc>
                <a:spcPts val="2736"/>
              </a:lnSpc>
            </a:pPr>
            <a:r>
              <a:rPr lang="en-US" sz="1100">
                <a:latin typeface="Times New Roman"/>
              </a:rPr>
              <a:t>a los estudiantes de tercer ano de bachillerato el mayor porcentaje es 48% cual describen que es interesante aprender el idioma ingles.</a:t>
            </a:r>
          </a:p>
          <a:p>
            <a:pPr algn="just" indent="0">
              <a:lnSpc>
                <a:spcPts val="2736"/>
              </a:lnSpc>
            </a:pPr>
            <a:r>
              <a:rPr lang="en-US" b="1" sz="1100">
                <a:latin typeface="Times New Roman"/>
              </a:rPr>
              <a:t>Pregunta #8 ^Crees que la implementation de aplicaciones espaciales es importante para mejorar el aprendizaje del idioma ingles?</a:t>
            </a:r>
          </a:p>
          <a:p>
            <a:pPr indent="469900">
              <a:lnSpc>
                <a:spcPts val="2736"/>
              </a:lnSpc>
            </a:pPr>
            <a:r>
              <a:rPr lang="en-US" b="1" sz="1100">
                <a:latin typeface="Times New Roman"/>
              </a:rPr>
              <a:t>Tabla 8</a:t>
            </a:r>
          </a:p>
          <a:p>
            <a:pPr indent="469900">
              <a:lnSpc>
                <a:spcPts val="2736"/>
              </a:lnSpc>
            </a:pPr>
            <a:r>
              <a:rPr lang="en-US" i="1" sz="1100">
                <a:latin typeface="Times New Roman"/>
              </a:rPr>
              <a:t>La importancia de la implementacidn de la aplicacidn espacial para un aprendizaje significativo</a:t>
            </a:r>
          </a:p>
        </p:txBody>
      </p:sp>
      <p:graphicFrame>
        <p:nvGraphicFramePr>
          <p:cNvPr id="4" name=""/>
          <p:cNvGraphicFramePr>
            <a:graphicFrameLocks noGrp="1"/>
          </p:cNvGraphicFramePr>
          <p:nvPr/>
        </p:nvGraphicFramePr>
        <p:xfrm>
          <a:off x="1078992" y="3352800"/>
          <a:ext cx="5614416" cy="1435608"/>
        </p:xfrm>
        <a:graphic>
          <a:graphicData uri="http://schemas.openxmlformats.org/drawingml/2006/table">
            <a:tbl>
              <a:tblPr/>
              <a:tblGrid>
                <a:gridCol w="1871472"/>
                <a:gridCol w="1868424"/>
                <a:gridCol w="1874520"/>
              </a:tblGrid>
              <a:tr h="359664">
                <a:tc>
                  <a:txBody>
                    <a:bodyPr lIns="0" tIns="0" rIns="0" bIns="0">
                      <a:noAutofit/>
                    </a:bodyPr>
                    <a:p>
                      <a:pPr indent="0"/>
                      <a:r>
                        <a:rPr lang="en-US" b="1" sz="1100">
                          <a:latin typeface="Times New Roman"/>
                        </a:rPr>
                        <a:t>Descripcion</a:t>
                      </a:r>
                    </a:p>
                  </a:txBody>
                  <a:tcPr marL="0" marR="0" marT="0" marB="0"/>
                </a:tc>
                <a:tc>
                  <a:txBody>
                    <a:bodyPr lIns="0" tIns="0" rIns="0" bIns="0">
                      <a:noAutofit/>
                    </a:bodyPr>
                    <a:p>
                      <a:pPr indent="0"/>
                      <a:r>
                        <a:rPr lang="en-US" b="1" sz="1100">
                          <a:latin typeface="Times New Roman"/>
                        </a:rPr>
                        <a:t>Frecuencia</a:t>
                      </a:r>
                    </a:p>
                  </a:txBody>
                  <a:tcPr marL="0" marR="0" marT="0" marB="0"/>
                </a:tc>
                <a:tc>
                  <a:txBody>
                    <a:bodyPr lIns="0" tIns="0" rIns="0" bIns="0">
                      <a:noAutofit/>
                    </a:bodyPr>
                    <a:p>
                      <a:pPr indent="0"/>
                      <a:r>
                        <a:rPr lang="en-US" b="1" sz="1100">
                          <a:latin typeface="Times New Roman"/>
                        </a:rPr>
                        <a:t>Porcentaje</a:t>
                      </a:r>
                    </a:p>
                  </a:txBody>
                  <a:tcPr marL="0" marR="0" marT="0" marB="0"/>
                </a:tc>
              </a:tr>
              <a:tr h="356616">
                <a:tc>
                  <a:txBody>
                    <a:bodyPr lIns="0" tIns="0" rIns="0" bIns="0">
                      <a:noAutofit/>
                    </a:bodyPr>
                    <a:p>
                      <a:pPr indent="0"/>
                      <a:r>
                        <a:rPr lang="en-US" b="1" sz="1100">
                          <a:latin typeface="Times New Roman"/>
                        </a:rPr>
                        <a:t>Si</a:t>
                      </a:r>
                    </a:p>
                  </a:txBody>
                  <a:tcPr marL="0" marR="0" marT="0" marB="0">
                    <a:solidFill>
                      <a:srgbClr val="E0E7F0"/>
                    </a:solidFill>
                  </a:tcPr>
                </a:tc>
                <a:tc>
                  <a:txBody>
                    <a:bodyPr lIns="0" tIns="0" rIns="0" bIns="0">
                      <a:noAutofit/>
                    </a:bodyPr>
                    <a:p>
                      <a:pPr indent="0"/>
                      <a:r>
                        <a:rPr lang="en-US" sz="1100">
                          <a:latin typeface="Times New Roman"/>
                        </a:rPr>
                        <a:t>33</a:t>
                      </a:r>
                    </a:p>
                  </a:txBody>
                  <a:tcPr marL="0" marR="0" marT="0" marB="0">
                    <a:solidFill>
                      <a:srgbClr val="E0E7F0"/>
                    </a:solidFill>
                  </a:tcPr>
                </a:tc>
                <a:tc>
                  <a:txBody>
                    <a:bodyPr lIns="0" tIns="0" rIns="0" bIns="0">
                      <a:noAutofit/>
                    </a:bodyPr>
                    <a:p>
                      <a:pPr indent="0"/>
                      <a:r>
                        <a:rPr lang="en-US" sz="1100">
                          <a:latin typeface="Times New Roman"/>
                        </a:rPr>
                        <a:t>85%</a:t>
                      </a:r>
                    </a:p>
                  </a:txBody>
                  <a:tcPr marL="0" marR="0" marT="0" marB="0">
                    <a:solidFill>
                      <a:srgbClr val="E0E7F0"/>
                    </a:solidFill>
                  </a:tcPr>
                </a:tc>
              </a:tr>
              <a:tr h="356616">
                <a:tc>
                  <a:txBody>
                    <a:bodyPr lIns="0" tIns="0" rIns="0" bIns="0">
                      <a:noAutofit/>
                    </a:bodyPr>
                    <a:p>
                      <a:pPr indent="0"/>
                      <a:r>
                        <a:rPr lang="en-US" b="1" sz="1100">
                          <a:latin typeface="Times New Roman"/>
                        </a:rPr>
                        <a:t>No</a:t>
                      </a:r>
                    </a:p>
                  </a:txBody>
                  <a:tcPr marL="0" marR="0" marT="0" marB="0"/>
                </a:tc>
                <a:tc>
                  <a:txBody>
                    <a:bodyPr lIns="0" tIns="0" rIns="0" bIns="0">
                      <a:noAutofit/>
                    </a:bodyPr>
                    <a:p>
                      <a:pPr indent="0"/>
                      <a:r>
                        <a:rPr lang="en-US" sz="1100">
                          <a:latin typeface="Times New Roman"/>
                        </a:rPr>
                        <a:t>6</a:t>
                      </a:r>
                    </a:p>
                  </a:txBody>
                  <a:tcPr marL="0" marR="0" marT="0" marB="0" anchor="ctr"/>
                </a:tc>
                <a:tc>
                  <a:txBody>
                    <a:bodyPr lIns="0" tIns="0" rIns="0" bIns="0">
                      <a:noAutofit/>
                    </a:bodyPr>
                    <a:p>
                      <a:pPr indent="0"/>
                      <a:r>
                        <a:rPr lang="en-US" sz="1100">
                          <a:latin typeface="Times New Roman"/>
                        </a:rPr>
                        <a:t>13%</a:t>
                      </a:r>
                    </a:p>
                  </a:txBody>
                  <a:tcPr marL="0" marR="0" marT="0" marB="0"/>
                </a:tc>
              </a:tr>
              <a:tr h="362712">
                <a:tc>
                  <a:txBody>
                    <a:bodyPr lIns="0" tIns="0" rIns="0" bIns="0">
                      <a:noAutofit/>
                    </a:bodyPr>
                    <a:p>
                      <a:pPr indent="0"/>
                      <a:r>
                        <a:rPr lang="en-US" b="1" sz="1100">
                          <a:latin typeface="Times New Roman"/>
                        </a:rPr>
                        <a:t>Total</a:t>
                      </a:r>
                    </a:p>
                  </a:txBody>
                  <a:tcPr marL="0" marR="0" marT="0" marB="0">
                    <a:solidFill>
                      <a:srgbClr val="E0E7F0"/>
                    </a:solidFill>
                  </a:tcPr>
                </a:tc>
                <a:tc>
                  <a:txBody>
                    <a:bodyPr lIns="0" tIns="0" rIns="0" bIns="0">
                      <a:noAutofit/>
                    </a:bodyPr>
                    <a:p>
                      <a:pPr indent="0"/>
                      <a:r>
                        <a:rPr lang="en-US" sz="1100">
                          <a:latin typeface="Times New Roman"/>
                        </a:rPr>
                        <a:t>39</a:t>
                      </a:r>
                    </a:p>
                  </a:txBody>
                  <a:tcPr marL="0" marR="0" marT="0" marB="0">
                    <a:solidFill>
                      <a:srgbClr val="E0E7F0"/>
                    </a:solidFill>
                  </a:tcPr>
                </a:tc>
                <a:tc>
                  <a:txBody>
                    <a:bodyPr lIns="0" tIns="0" rIns="0" bIns="0">
                      <a:noAutofit/>
                    </a:bodyPr>
                    <a:p>
                      <a:pPr indent="0"/>
                      <a:r>
                        <a:rPr lang="en-US" sz="1100">
                          <a:latin typeface="Times New Roman"/>
                        </a:rPr>
                        <a:t>100%</a:t>
                      </a:r>
                    </a:p>
                  </a:txBody>
                  <a:tcPr marL="0" marR="0" marT="0" marB="0">
                    <a:solidFill>
                      <a:srgbClr val="E0E7F0"/>
                    </a:solidFill>
                  </a:tcPr>
                </a:tc>
              </a:tr>
            </a:tbl>
          </a:graphicData>
        </a:graphic>
      </p:graphicFrame>
      <p:sp>
        <p:nvSpPr>
          <p:cNvPr id="5" name=""/>
          <p:cNvSpPr/>
          <p:nvPr/>
        </p:nvSpPr>
        <p:spPr>
          <a:xfrm>
            <a:off x="1514856" y="4800600"/>
            <a:ext cx="5190744" cy="512064"/>
          </a:xfrm>
          <a:prstGeom prst="rect">
            <a:avLst/>
          </a:prstGeom>
        </p:spPr>
        <p:txBody>
          <a:bodyPr lIns="0" tIns="0" rIns="0" bIns="0">
            <a:noAutofit/>
          </a:bodyPr>
          <a:p>
            <a:pPr marR="3454400" indent="0">
              <a:lnSpc>
                <a:spcPts val="2760"/>
              </a:lnSpc>
            </a:pPr>
            <a:r>
              <a:rPr lang="en-US" sz="1100">
                <a:latin typeface="Times New Roman"/>
              </a:rPr>
              <a:t>Fuente: </a:t>
            </a:r>
            <a:r>
              <a:rPr lang="en-US" i="1" sz="1100">
                <a:latin typeface="Times New Roman"/>
              </a:rPr>
              <a:t>Elaboracidn Propia </a:t>
            </a:r>
            <a:r>
              <a:rPr lang="en-US" b="1" sz="1100">
                <a:latin typeface="Times New Roman"/>
              </a:rPr>
              <a:t>Figura 8</a:t>
            </a:r>
          </a:p>
        </p:txBody>
      </p:sp>
      <p:sp>
        <p:nvSpPr>
          <p:cNvPr id="6" name=""/>
          <p:cNvSpPr/>
          <p:nvPr/>
        </p:nvSpPr>
        <p:spPr>
          <a:xfrm>
            <a:off x="1514856" y="5519928"/>
            <a:ext cx="5190744" cy="158496"/>
          </a:xfrm>
          <a:prstGeom prst="rect">
            <a:avLst/>
          </a:prstGeom>
        </p:spPr>
        <p:txBody>
          <a:bodyPr lIns="0" tIns="0" rIns="0" bIns="0" wrap="none">
            <a:noAutofit/>
          </a:bodyPr>
          <a:p>
            <a:pPr indent="469900">
              <a:lnSpc>
                <a:spcPts val="2760"/>
              </a:lnSpc>
              <a:spcBef>
                <a:spcPts val="1050"/>
              </a:spcBef>
            </a:pPr>
            <a:r>
              <a:rPr lang="en-US" i="1" sz="1100">
                <a:latin typeface="Times New Roman"/>
              </a:rPr>
              <a:t>La importancia de la implementacidn de la aplicacidn espacial para un aprendizaje</a:t>
            </a:r>
          </a:p>
        </p:txBody>
      </p:sp>
      <p:sp>
        <p:nvSpPr>
          <p:cNvPr id="7" name=""/>
          <p:cNvSpPr/>
          <p:nvPr/>
        </p:nvSpPr>
        <p:spPr>
          <a:xfrm>
            <a:off x="1063752" y="5852160"/>
            <a:ext cx="786384" cy="176784"/>
          </a:xfrm>
          <a:prstGeom prst="rect">
            <a:avLst/>
          </a:prstGeom>
        </p:spPr>
        <p:txBody>
          <a:bodyPr lIns="0" tIns="0" rIns="0" bIns="0" wrap="none">
            <a:noAutofit/>
          </a:bodyPr>
          <a:p>
            <a:pPr algn="just" indent="0"/>
            <a:r>
              <a:rPr lang="en-US" i="1" sz="1100">
                <a:latin typeface="Times New Roman"/>
              </a:rPr>
              <a:t>significativo</a:t>
            </a:r>
          </a:p>
        </p:txBody>
      </p:sp>
      <p:sp>
        <p:nvSpPr>
          <p:cNvPr id="8" name=""/>
          <p:cNvSpPr/>
          <p:nvPr/>
        </p:nvSpPr>
        <p:spPr>
          <a:xfrm>
            <a:off x="4821936" y="7205472"/>
            <a:ext cx="256032" cy="329184"/>
          </a:xfrm>
          <a:prstGeom prst="rect">
            <a:avLst/>
          </a:prstGeom>
          <a:solidFill>
            <a:srgbClr val="DBDBDB"/>
          </a:solidFill>
        </p:spPr>
        <p:txBody>
          <a:bodyPr lIns="0" tIns="0" rIns="0" bIns="0">
            <a:noAutofit/>
          </a:bodyPr>
          <a:p>
            <a:pPr marL="114300" indent="-114300">
              <a:lnSpc>
                <a:spcPts val="1704"/>
              </a:lnSpc>
            </a:pPr>
            <a:r>
              <a:rPr lang="en-US" sz="800">
                <a:solidFill>
                  <a:srgbClr val="5D9CD6"/>
                </a:solidFill>
                <a:latin typeface="Segoe UI"/>
              </a:rPr>
              <a:t>■ </a:t>
            </a:r>
            <a:r>
              <a:rPr lang="en-US" sz="800">
                <a:solidFill>
                  <a:srgbClr val="404040"/>
                </a:solidFill>
                <a:latin typeface="Segoe UI"/>
              </a:rPr>
              <a:t>Si No</a:t>
            </a:r>
          </a:p>
        </p:txBody>
      </p:sp>
      <p:sp>
        <p:nvSpPr>
          <p:cNvPr id="9" name=""/>
          <p:cNvSpPr/>
          <p:nvPr/>
        </p:nvSpPr>
        <p:spPr>
          <a:xfrm>
            <a:off x="1063752" y="8759952"/>
            <a:ext cx="1752600" cy="176784"/>
          </a:xfrm>
          <a:prstGeom prst="rect">
            <a:avLst/>
          </a:prstGeom>
        </p:spPr>
        <p:txBody>
          <a:bodyPr lIns="0" tIns="0" rIns="0" bIns="0" wrap="none">
            <a:noAutofit/>
          </a:bodyPr>
          <a:p>
            <a:pPr indent="0"/>
            <a:r>
              <a:rPr lang="en-US" sz="1200">
                <a:latin typeface="Times New Roman"/>
              </a:rPr>
              <a:t>Fuente: </a:t>
            </a:r>
            <a:r>
              <a:rPr lang="en-US" i="1" sz="1200">
                <a:latin typeface="Times New Roman"/>
              </a:rPr>
              <a:t>Elaboracidn Propia</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3752" y="914400"/>
            <a:ext cx="5644896" cy="1228344"/>
          </a:xfrm>
          <a:prstGeom prst="rect">
            <a:avLst/>
          </a:prstGeom>
        </p:spPr>
        <p:txBody>
          <a:bodyPr lIns="0" tIns="0" rIns="0" bIns="0">
            <a:noAutofit/>
          </a:bodyPr>
          <a:p>
            <a:pPr algn="just" indent="482600">
              <a:lnSpc>
                <a:spcPts val="2760"/>
              </a:lnSpc>
            </a:pPr>
            <a:r>
              <a:rPr lang="en-US" sz="1100">
                <a:latin typeface="Times New Roman"/>
              </a:rPr>
              <a:t>Segun las observaciones al respecto sobre la implementation de la aplicacion spatial, 87% de los estudiantes estan de acuerdo, mientras los (13%) estan indeciso. Por lo tanto, mayoria de los estudiantes estan con de acuerdo ya que piensan que eso facilitara el acceso a un aprendizaje inmersivo.</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596640" y="920496"/>
            <a:ext cx="1042416" cy="143256"/>
          </a:xfrm>
          <a:prstGeom prst="rect">
            <a:avLst/>
          </a:prstGeom>
        </p:spPr>
        <p:txBody>
          <a:bodyPr lIns="0" tIns="0" rIns="0" bIns="0" wrap="none">
            <a:noAutofit/>
          </a:bodyPr>
          <a:p>
            <a:pPr indent="0">
              <a:spcAft>
                <a:spcPts val="1260"/>
              </a:spcAft>
            </a:pPr>
            <a:r>
              <a:rPr lang="en-US" b="1" sz="1100">
                <a:latin typeface="Times New Roman"/>
              </a:rPr>
              <a:t>CAPITULO IV</a:t>
            </a:r>
          </a:p>
        </p:txBody>
      </p:sp>
      <p:sp>
        <p:nvSpPr>
          <p:cNvPr id="3" name=""/>
          <p:cNvSpPr/>
          <p:nvPr/>
        </p:nvSpPr>
        <p:spPr>
          <a:xfrm>
            <a:off x="1066800" y="1271016"/>
            <a:ext cx="5605272" cy="7181088"/>
          </a:xfrm>
          <a:prstGeom prst="rect">
            <a:avLst/>
          </a:prstGeom>
        </p:spPr>
        <p:txBody>
          <a:bodyPr lIns="0" tIns="0" rIns="0" bIns="0">
            <a:noAutofit/>
          </a:bodyPr>
          <a:p>
            <a:pPr indent="469900">
              <a:lnSpc>
                <a:spcPts val="2760"/>
              </a:lnSpc>
              <a:spcBef>
                <a:spcPts val="1260"/>
              </a:spcBef>
            </a:pPr>
            <a:r>
              <a:rPr lang="en-US" b="1" sz="1100">
                <a:latin typeface="Times New Roman"/>
              </a:rPr>
              <a:t>PROPUESTA</a:t>
            </a:r>
          </a:p>
          <a:p>
            <a:pPr indent="469900">
              <a:lnSpc>
                <a:spcPts val="2760"/>
              </a:lnSpc>
            </a:pPr>
            <a:r>
              <a:rPr lang="en-US" b="1" sz="1100">
                <a:latin typeface="Times New Roman"/>
              </a:rPr>
              <a:t>Introduccion de Tema</a:t>
            </a:r>
          </a:p>
          <a:p>
            <a:pPr indent="469900">
              <a:lnSpc>
                <a:spcPts val="2760"/>
              </a:lnSpc>
            </a:pPr>
            <a:r>
              <a:rPr lang="en-US" sz="1100">
                <a:latin typeface="Times New Roman"/>
              </a:rPr>
              <a:t>El dominio del ingles es esencial para que los estudiantes accedan a las oportunidades academicas y laborales en un mundo cada vez mas globalizado. Proponemos la inclusion de la aplicacion educativa "Spatial" en el proceso de aprendizaje de los estudiantes de tercer ano de bachillerato de la Unidad Educativa Comunitaria Bilingue "Atalaya" con el fin de mejorar la ensenanza del idioma ingles y asegurar una education de alta calidad.</a:t>
            </a:r>
          </a:p>
          <a:p>
            <a:pPr indent="469900">
              <a:lnSpc>
                <a:spcPts val="2760"/>
              </a:lnSpc>
            </a:pPr>
            <a:r>
              <a:rPr lang="en-US" sz="1100">
                <a:latin typeface="Times New Roman"/>
              </a:rPr>
              <a:t>Para esto se realizo un estudio descriptivo para lograr los objetivos de este trabajo en cual, para implementar esta recomendacion, se divide en varios pasos.</a:t>
            </a:r>
          </a:p>
          <a:p>
            <a:pPr marL="939800" indent="-228600">
              <a:lnSpc>
                <a:spcPts val="2760"/>
              </a:lnSpc>
            </a:pPr>
            <a:r>
              <a:rPr lang="en-US" sz="1100">
                <a:latin typeface="Times New Roman"/>
              </a:rPr>
              <a:t>1.    Disenar el cuestionario: Crear un cuestionario con preguntas abiertas y cerradas que aborden aspectos clave para un aprendizaje flexible. Las preguntas abiertas permitiran a los participantes proporcionar information y perspectivas detalladas.</a:t>
            </a:r>
          </a:p>
          <a:p>
            <a:pPr marL="939800" indent="-228600">
              <a:lnSpc>
                <a:spcPts val="2760"/>
              </a:lnSpc>
            </a:pPr>
            <a:r>
              <a:rPr lang="en-US" sz="1100">
                <a:latin typeface="Times New Roman"/>
              </a:rPr>
              <a:t>2.    Recopilacion de datos: Administra cuestionarios a los participantes en persona o en linea segun la disponibilidad y preferencia. Asegurese de explicar claramente el proposito de la encuesta y asegurese de que las respuestas sean confidenciales.</a:t>
            </a:r>
          </a:p>
          <a:p>
            <a:pPr algn="just" marL="939800" marR="508000" indent="-228600">
              <a:lnSpc>
                <a:spcPts val="2760"/>
              </a:lnSpc>
            </a:pPr>
            <a:r>
              <a:rPr lang="en-US" sz="1100">
                <a:latin typeface="Times New Roman"/>
              </a:rPr>
              <a:t>3.    Analisis de datos: Analizar los datos recopilados utilizando metodos descriptivos como estimaciones de frecuencia, porcentajes, medias y medianas. Estos analisis le ayudaran a describir tendencias y patrones a los</a:t>
            </a:r>
          </a:p>
        </p:txBody>
      </p:sp>
      <p:sp>
        <p:nvSpPr>
          <p:cNvPr id="4" name=""/>
          <p:cNvSpPr/>
          <p:nvPr/>
        </p:nvSpPr>
        <p:spPr>
          <a:xfrm>
            <a:off x="1984248" y="8625840"/>
            <a:ext cx="2496312" cy="146304"/>
          </a:xfrm>
          <a:prstGeom prst="rect">
            <a:avLst/>
          </a:prstGeom>
        </p:spPr>
        <p:txBody>
          <a:bodyPr lIns="0" tIns="0" rIns="0" bIns="0" wrap="none">
            <a:noAutofit/>
          </a:bodyPr>
          <a:p>
            <a:pPr indent="0"/>
            <a:r>
              <a:rPr lang="en-US" sz="1100">
                <a:latin typeface="Times New Roman"/>
              </a:rPr>
              <a:t>estudiantes de tercer ano de bachillerato.</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0704" y="914400"/>
            <a:ext cx="5605272" cy="7537704"/>
          </a:xfrm>
          <a:prstGeom prst="rect">
            <a:avLst/>
          </a:prstGeom>
        </p:spPr>
        <p:txBody>
          <a:bodyPr lIns="0" tIns="0" rIns="0" bIns="0">
            <a:noAutofit/>
          </a:bodyPr>
          <a:p>
            <a:pPr marL="939800" indent="-228600">
              <a:lnSpc>
                <a:spcPts val="2760"/>
              </a:lnSpc>
            </a:pPr>
            <a:r>
              <a:rPr lang="en-US" sz="1100">
                <a:latin typeface="Times New Roman"/>
              </a:rPr>
              <a:t>4.    Presentation de resultados: Organizar los resultados de forma clara y coherente en un informe o presentation. Utiliza tablas, graficos y respuestas de examenes para ilustrar los resultados de la investigation y obtener una comprension integral de los estudiantes.</a:t>
            </a:r>
          </a:p>
          <a:p>
            <a:pPr marL="939800" indent="-228600">
              <a:lnSpc>
                <a:spcPts val="2760"/>
              </a:lnSpc>
              <a:spcAft>
                <a:spcPts val="1680"/>
              </a:spcAft>
            </a:pPr>
            <a:r>
              <a:rPr lang="en-US" sz="1100">
                <a:latin typeface="Times New Roman"/>
              </a:rPr>
              <a:t>5.    Conclusiones y recomendaciones: Concluya el estudio descriptivo resumiendo los hallazgos clave y destacando las tendencias clave. Con base en los resultados se dan recomendaciones para implementar plataformas digitales y promover el aprendizaje significativo.</a:t>
            </a:r>
          </a:p>
          <a:p>
            <a:pPr indent="0">
              <a:lnSpc>
                <a:spcPts val="2736"/>
              </a:lnSpc>
            </a:pPr>
            <a:r>
              <a:rPr lang="en-US" b="1" sz="1100">
                <a:latin typeface="Times New Roman"/>
              </a:rPr>
              <a:t>Presentation de su propuesta</a:t>
            </a:r>
          </a:p>
          <a:p>
            <a:pPr indent="0">
              <a:lnSpc>
                <a:spcPts val="2736"/>
              </a:lnSpc>
            </a:pPr>
            <a:r>
              <a:rPr lang="en-US" b="1" i="1" sz="1200">
                <a:latin typeface="Times New Roman"/>
              </a:rPr>
              <a:t>Desarrollo</a:t>
            </a:r>
          </a:p>
          <a:p>
            <a:pPr indent="482600">
              <a:lnSpc>
                <a:spcPts val="2736"/>
              </a:lnSpc>
            </a:pPr>
            <a:r>
              <a:rPr lang="en-US" sz="1100">
                <a:latin typeface="Times New Roman"/>
              </a:rPr>
              <a:t>En un mundo globalizado e interconectado, el dominio del idioma ingles se ha convertido en una habilidad esencial para los estudiantes de tercer ano de bachillerato. Con el fin de promover la ensenanza del ingles de una manera efectiva y atractiva, ofrecemos presentar la aplicacion educativa "Spatial"</a:t>
            </a:r>
          </a:p>
          <a:p>
            <a:pPr indent="0">
              <a:lnSpc>
                <a:spcPts val="2736"/>
              </a:lnSpc>
            </a:pPr>
            <a:r>
              <a:rPr lang="en-US" b="1" sz="1100">
                <a:latin typeface="Times New Roman"/>
              </a:rPr>
              <a:t>Description de la Aplicacion "Spatial"</a:t>
            </a:r>
          </a:p>
          <a:p>
            <a:pPr indent="482600">
              <a:lnSpc>
                <a:spcPts val="2736"/>
              </a:lnSpc>
            </a:pPr>
            <a:r>
              <a:rPr lang="en-US" sz="1100">
                <a:latin typeface="Times New Roman"/>
              </a:rPr>
              <a:t>Spatial es una aplicacion de aprendizaje de idiomas que utiliza tecnologia de realidad virtual para crear un entorno inmersivo en el que los estudiantes pueden mejorar sus habilidades linguisticas mientras exploran situaciones y contextos del mundo real. La aplicacion brinda una experiencia interactiva que promueve la comunicacion oral y escrita, el vocabulario y la comprension auditiva, todo adaptado a las necesidades e intereses de los estudiantes de tecnologia informatica de la escuela secundaria.</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6800" y="920496"/>
            <a:ext cx="5632704" cy="7970520"/>
          </a:xfrm>
          <a:prstGeom prst="rect">
            <a:avLst/>
          </a:prstGeom>
        </p:spPr>
        <p:txBody>
          <a:bodyPr lIns="0" tIns="0" rIns="0" bIns="0">
            <a:noAutofit/>
          </a:bodyPr>
          <a:p>
            <a:pPr marL="482600" indent="0">
              <a:lnSpc>
                <a:spcPts val="2784"/>
              </a:lnSpc>
            </a:pPr>
            <a:r>
              <a:rPr lang="en-US" b="1" sz="1100">
                <a:latin typeface="Times New Roman"/>
              </a:rPr>
              <a:t>Objetivo:</a:t>
            </a:r>
          </a:p>
          <a:p>
            <a:pPr marL="482600" indent="-228600">
              <a:lnSpc>
                <a:spcPts val="2784"/>
              </a:lnSpc>
            </a:pPr>
            <a:r>
              <a:rPr lang="en-US" sz="1100">
                <a:latin typeface="Times New Roman"/>
              </a:rPr>
              <a:t>•    Crear un entorno de aprendizaje atractivo e interesante donde se aliente a los estudiantes a practicar y mejorar sus habilidades en ingles.</a:t>
            </a:r>
          </a:p>
          <a:p>
            <a:pPr marL="482600" indent="-228600">
              <a:lnSpc>
                <a:spcPts val="2784"/>
              </a:lnSpc>
            </a:pPr>
            <a:r>
              <a:rPr lang="en-US" sz="1100">
                <a:latin typeface="Times New Roman"/>
              </a:rPr>
              <a:t>•    Fomentar la comunicacion oral y escrita se facilita a traves de la interaction simulada en un entorno relevante para su area tematica.</a:t>
            </a:r>
          </a:p>
          <a:p>
            <a:pPr marL="482600" indent="-228600">
              <a:lnSpc>
                <a:spcPts val="2784"/>
              </a:lnSpc>
            </a:pPr>
            <a:r>
              <a:rPr lang="en-US" sz="1100">
                <a:latin typeface="Times New Roman"/>
              </a:rPr>
              <a:t>•    Reforzar el vocabulario del ingles tecnico utilizado en los campos de la informatica y la tecnologia.</a:t>
            </a:r>
          </a:p>
          <a:p>
            <a:pPr algn="just" marL="254000" indent="0">
              <a:lnSpc>
                <a:spcPts val="2784"/>
              </a:lnSpc>
            </a:pPr>
            <a:r>
              <a:rPr lang="en-US" sz="1100">
                <a:latin typeface="Times New Roman"/>
              </a:rPr>
              <a:t>•    Mejorar la comprension auditiva a traves de conversaciones autenticas y variadas.</a:t>
            </a:r>
          </a:p>
          <a:p>
            <a:pPr indent="0">
              <a:lnSpc>
                <a:spcPts val="2784"/>
              </a:lnSpc>
            </a:pPr>
            <a:r>
              <a:rPr lang="en-US" b="1" sz="1100">
                <a:latin typeface="Times New Roman"/>
              </a:rPr>
              <a:t>Ventajas</a:t>
            </a:r>
          </a:p>
          <a:p>
            <a:pPr marL="482600" indent="-228600">
              <a:lnSpc>
                <a:spcPts val="2784"/>
              </a:lnSpc>
            </a:pPr>
            <a:r>
              <a:rPr lang="en-US" sz="1100">
                <a:latin typeface="Times New Roman"/>
              </a:rPr>
              <a:t>•    Aprendizaje Inmersivo: La aplicacion Spatial brinda a los estudiantes una experiencia inmersiva que les permite sumergirse en contextos y situaciones reales en ingles para un aprendizaje mas autentico y efectivo.</a:t>
            </a:r>
          </a:p>
          <a:p>
            <a:pPr marL="482600" indent="-228600">
              <a:lnSpc>
                <a:spcPts val="2784"/>
              </a:lnSpc>
            </a:pPr>
            <a:r>
              <a:rPr lang="en-US" sz="1100">
                <a:latin typeface="Times New Roman"/>
              </a:rPr>
              <a:t>•    Motivation Mejorada: Los estudiantes se sentiran motivados por la naturaleza interactiva y envolvente de la realidad virtual en "Spatial", que les ofrece un enfoque innovador y emocionante para el aprendizaje del idioma.</a:t>
            </a:r>
          </a:p>
          <a:p>
            <a:pPr marL="482600" indent="-228600">
              <a:lnSpc>
                <a:spcPts val="2760"/>
              </a:lnSpc>
            </a:pPr>
            <a:r>
              <a:rPr lang="en-US" sz="1100">
                <a:latin typeface="Times New Roman"/>
              </a:rPr>
              <a:t>•    Practica en Contextos Reales: Los estudiantes tendran la oportunidad de practicar sus habilidades linguisticas en situaciones practicas en su campo de estudio, aumentando su confianza para comunicarse en ingles en futuras situaciones laborales.</a:t>
            </a:r>
          </a:p>
          <a:p>
            <a:pPr marL="482600" indent="-228600">
              <a:lnSpc>
                <a:spcPts val="2760"/>
              </a:lnSpc>
            </a:pPr>
            <a:r>
              <a:rPr lang="en-US" sz="1100">
                <a:latin typeface="Times New Roman"/>
              </a:rPr>
              <a:t>•    Flexibilidad de Horario: Los estudiantes pueden acceder a la aplicacion en cualquier momento y en cualquier lugar, lo que les brinda la flexibilidad de adaptar el aprendizaje a su horario y estilo de vida.</a:t>
            </a:r>
          </a:p>
          <a:p>
            <a:pPr indent="0">
              <a:lnSpc>
                <a:spcPts val="2760"/>
              </a:lnSpc>
            </a:pPr>
            <a:r>
              <a:rPr lang="en-US" b="1" sz="1100">
                <a:latin typeface="Times New Roman"/>
              </a:rPr>
              <a:t>Desventajas</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289304" y="923544"/>
            <a:ext cx="5422392" cy="7912608"/>
          </a:xfrm>
          <a:prstGeom prst="rect">
            <a:avLst/>
          </a:prstGeom>
        </p:spPr>
        <p:txBody>
          <a:bodyPr lIns="0" tIns="0" rIns="0" bIns="0">
            <a:noAutofit/>
          </a:bodyPr>
          <a:p>
            <a:pPr marL="259588" indent="-241300">
              <a:lnSpc>
                <a:spcPts val="2760"/>
              </a:lnSpc>
            </a:pPr>
            <a:r>
              <a:rPr lang="en-US" sz="1100">
                <a:latin typeface="Times New Roman"/>
              </a:rPr>
              <a:t>•    Requerimientos Tecnologicos: La implementation de la realidad virtual puede requerir equipos y dispositivos especiales que pueden ser costosos para las instituciones y pueden limitar el acceso para algunos estudiantes.</a:t>
            </a:r>
          </a:p>
          <a:p>
            <a:pPr marL="259588" indent="-241300">
              <a:lnSpc>
                <a:spcPts val="2760"/>
              </a:lnSpc>
            </a:pPr>
            <a:r>
              <a:rPr lang="en-US" sz="1100">
                <a:latin typeface="Times New Roman"/>
              </a:rPr>
              <a:t>•    Limitation de Interaction Personal: Aunque la aplicacion ofrece interacciones simuladas, no puede reemplazar por completo las interacciones humanas, como los comentarios en tiempo real de los maestros y la colaboracion con los companeros.</a:t>
            </a:r>
          </a:p>
          <a:p>
            <a:pPr marL="259588" indent="-241300">
              <a:lnSpc>
                <a:spcPts val="2760"/>
              </a:lnSpc>
            </a:pPr>
            <a:r>
              <a:rPr lang="en-US" sz="1100">
                <a:latin typeface="Times New Roman"/>
              </a:rPr>
              <a:t>•    Falta de Adaptation Universal: Algunos estudiantes pueden tener dificultades para adaptarse a la tecnologia o adaptarse a la realidad virtual, lo que puede generar desigualdades en el aprendizaje.</a:t>
            </a:r>
          </a:p>
          <a:p>
            <a:pPr marL="259588" indent="-241300">
              <a:lnSpc>
                <a:spcPts val="2760"/>
              </a:lnSpc>
            </a:pPr>
            <a:r>
              <a:rPr lang="en-US" b="1" sz="1100">
                <a:latin typeface="Times New Roman"/>
              </a:rPr>
              <a:t>Analisis general de los resultados obtenidos</a:t>
            </a:r>
          </a:p>
          <a:p>
            <a:pPr algn="just" indent="457200">
              <a:lnSpc>
                <a:spcPts val="2760"/>
              </a:lnSpc>
            </a:pPr>
            <a:r>
              <a:rPr lang="en-US" sz="1100">
                <a:latin typeface="Times New Roman"/>
              </a:rPr>
              <a:t>Los estudiantes de tercer ano de bachillerato de Education Comunitaria Bilingue de Atalaya estan muy interesados en usar la aplicacion "Spatial", pero a menudo tienen algunas preocupaciones sobre el uso de los dos sitios debido a la inestabilidad de la red y la electricidad. - Clases presenciales o momentos de feedback.</a:t>
            </a:r>
          </a:p>
          <a:p>
            <a:pPr algn="just" indent="457200">
              <a:lnSpc>
                <a:spcPts val="2760"/>
              </a:lnSpc>
            </a:pPr>
            <a:r>
              <a:rPr lang="en-US" sz="1100">
                <a:latin typeface="Times New Roman"/>
              </a:rPr>
              <a:t>La unidad educativa comunitaria bilingue “Atalaya” cuenta con el 50% de los recursos tecnicos para atender las necesidades de los estudiantes, pero a veces carece de recursos humanos y conocimientos tecnicos en las areas de diversidad. Las principales razones de esto son el manejo insuficiente de la tecnologia por parte de los docentes y administradores y la capacitacion insuficiente de los nuevos metodologia de ensenanza-aprendizaje.</a:t>
            </a:r>
          </a:p>
          <a:p>
            <a:pPr algn="just" indent="457200">
              <a:lnSpc>
                <a:spcPts val="2760"/>
              </a:lnSpc>
            </a:pPr>
            <a:r>
              <a:rPr lang="en-US" sz="1100">
                <a:latin typeface="Times New Roman"/>
              </a:rPr>
              <a:t>La falta de recursos tecnologicos es un problema comun debido a que la institution no cuenta con el mejor equipo en la section de tecnologia para brindar oportunidades practicas a los estudiantes interesados en una educacion innovadora de</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292352" y="914400"/>
            <a:ext cx="5419344" cy="1929384"/>
          </a:xfrm>
          <a:prstGeom prst="rect">
            <a:avLst/>
          </a:prstGeom>
        </p:spPr>
        <p:txBody>
          <a:bodyPr lIns="0" tIns="0" rIns="0" bIns="0">
            <a:noAutofit/>
          </a:bodyPr>
          <a:p>
            <a:pPr algn="just" indent="0">
              <a:lnSpc>
                <a:spcPts val="2760"/>
              </a:lnSpc>
              <a:spcAft>
                <a:spcPts val="1680"/>
              </a:spcAft>
            </a:pPr>
            <a:r>
              <a:rPr lang="en-US" sz="1100">
                <a:latin typeface="Times New Roman"/>
              </a:rPr>
              <a:t>calidad a traves de aplicaciones inmersivas para que no sea eliminada. exposition al aprendizaje tradicional. Contrariamente a lo observado durante la encuesta, solian saber que los metodos utilizados por los docentes en las instituciones encargadas de la ensenanza difieren. En la encuesta expresaron interes en utilizar la aplicacion inmersiva, pero, por otro lado, otros estudiantes no estaban lo suficientemente preparados para los desafios de implementar la plataforma.</a:t>
            </a:r>
          </a:p>
        </p:txBody>
      </p:sp>
      <p:sp>
        <p:nvSpPr>
          <p:cNvPr id="3" name=""/>
          <p:cNvSpPr/>
          <p:nvPr/>
        </p:nvSpPr>
        <p:spPr>
          <a:xfrm>
            <a:off x="1292352" y="3374136"/>
            <a:ext cx="5419344" cy="5077968"/>
          </a:xfrm>
          <a:prstGeom prst="rect">
            <a:avLst/>
          </a:prstGeom>
        </p:spPr>
        <p:txBody>
          <a:bodyPr lIns="0" tIns="0" rIns="0" bIns="0">
            <a:noAutofit/>
          </a:bodyPr>
          <a:p>
            <a:pPr algn="just" indent="0">
              <a:lnSpc>
                <a:spcPts val="2736"/>
              </a:lnSpc>
              <a:spcBef>
                <a:spcPts val="1680"/>
              </a:spcBef>
            </a:pPr>
            <a:r>
              <a:rPr lang="en-US" b="1" sz="1100">
                <a:latin typeface="Times New Roman"/>
              </a:rPr>
              <a:t>CONCLUSIONES Y RECOMENDACIONES</a:t>
            </a:r>
          </a:p>
          <a:p>
            <a:pPr algn="just" indent="457200">
              <a:lnSpc>
                <a:spcPts val="2736"/>
              </a:lnSpc>
            </a:pPr>
            <a:r>
              <a:rPr lang="en-US" b="1" i="1" sz="1200">
                <a:latin typeface="Times New Roman"/>
              </a:rPr>
              <a:t>Conclusiones</a:t>
            </a:r>
          </a:p>
          <a:p>
            <a:pPr algn="just" indent="0">
              <a:lnSpc>
                <a:spcPts val="2736"/>
              </a:lnSpc>
            </a:pPr>
            <a:r>
              <a:rPr lang="en-US" sz="1100">
                <a:latin typeface="Times New Roman"/>
              </a:rPr>
              <a:t>La aplicacion "Spatial" se presenta como una herramienta innovadora y poderosa en el entorno educativo actual para mejorar la ensenanza del ingles a los estudiantes de tercer ano de bachillerato en la Unidad Educativa "Atalaya". La aplicacion ha demostrado ofrecer una experiencia de aprendizaje autentica y motivadora a traves de su enfoque inmersivo y contextualizado. Los resultados en las encuestas realizada muestran que los estudiantes se han vuelto mas involucrados, participativos y capaces de comprender el idioma ingles.</a:t>
            </a:r>
          </a:p>
          <a:p>
            <a:pPr algn="just" indent="457200">
              <a:lnSpc>
                <a:spcPts val="2736"/>
              </a:lnSpc>
            </a:pPr>
            <a:r>
              <a:rPr lang="en-US" sz="1100">
                <a:latin typeface="Times New Roman"/>
              </a:rPr>
              <a:t>La adaptation de "Spatial" a los contextos de informatica y tecnologia ha permitido que los estudiantes se integren efectivamente en el campo de estudio, lo que les permite utilizar sus habilidades linguisticas en situaciones practicas y relevantes para su futuro profesional. El docente ahora puede personalizar la instruction y ofrecer apoyo individualizado a traves de la retroalimentacion constante y los informes de seguimiento. Como resultado, las competencias linguisticas de los estudiantes.</a:t>
            </a:r>
          </a:p>
        </p:txBody>
      </p:sp>
      <p:sp>
        <p:nvSpPr>
          <p:cNvPr id="4" name=""/>
          <p:cNvSpPr/>
          <p:nvPr/>
        </p:nvSpPr>
        <p:spPr>
          <a:xfrm>
            <a:off x="1060704" y="8628888"/>
            <a:ext cx="1167384" cy="143256"/>
          </a:xfrm>
          <a:prstGeom prst="rect">
            <a:avLst/>
          </a:prstGeom>
        </p:spPr>
        <p:txBody>
          <a:bodyPr lIns="0" tIns="0" rIns="0" bIns="0" wrap="none">
            <a:noAutofit/>
          </a:bodyPr>
          <a:p>
            <a:pPr indent="0"/>
            <a:r>
              <a:rPr lang="en-US" b="1" i="1" sz="1200">
                <a:latin typeface="Times New Roman"/>
              </a:rPr>
              <a:t>Recomendaciones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450592" y="911352"/>
            <a:ext cx="2880360" cy="149352"/>
          </a:xfrm>
          <a:prstGeom prst="rect">
            <a:avLst/>
          </a:prstGeom>
        </p:spPr>
        <p:txBody>
          <a:bodyPr lIns="0" tIns="0" rIns="0" bIns="0" wrap="none">
            <a:noAutofit/>
          </a:bodyPr>
          <a:p>
            <a:pPr algn="ctr" indent="0">
              <a:spcAft>
                <a:spcPts val="3360"/>
              </a:spcAft>
            </a:pPr>
            <a:r>
              <a:rPr lang="en-US" b="1" sz="1300">
                <a:latin typeface="Times New Roman"/>
              </a:rPr>
              <a:t>PLANTEAMIENTO DEL PROBLEMA</a:t>
            </a:r>
          </a:p>
        </p:txBody>
      </p:sp>
      <p:sp>
        <p:nvSpPr>
          <p:cNvPr id="3" name=""/>
          <p:cNvSpPr/>
          <p:nvPr/>
        </p:nvSpPr>
        <p:spPr>
          <a:xfrm>
            <a:off x="1063752" y="1652016"/>
            <a:ext cx="5644896" cy="6455664"/>
          </a:xfrm>
          <a:prstGeom prst="rect">
            <a:avLst/>
          </a:prstGeom>
        </p:spPr>
        <p:txBody>
          <a:bodyPr lIns="0" tIns="0" rIns="0" bIns="0">
            <a:noAutofit/>
          </a:bodyPr>
          <a:p>
            <a:pPr algn="just" indent="482600">
              <a:lnSpc>
                <a:spcPts val="2760"/>
              </a:lnSpc>
              <a:spcBef>
                <a:spcPts val="3360"/>
              </a:spcBef>
            </a:pPr>
            <a:r>
              <a:rPr lang="en-US" sz="1100">
                <a:latin typeface="Times New Roman"/>
              </a:rPr>
              <a:t>La adquisicion de habilidades en el idioma ingles se ha convertido en una necesidad crucial para los estudiantes de bachillerato tecnico en informatica, ya que el dominio de este idioma es fundamental en el entorno laboral y academico actual. Sin embargo, la ensenanza tradicional del ingles en las aulas se ha centrado en metodos convencionales que no siempre logran mantener el interes y la motivation de los estudiantes.</a:t>
            </a:r>
          </a:p>
          <a:p>
            <a:pPr algn="just" indent="482600">
              <a:lnSpc>
                <a:spcPts val="2760"/>
              </a:lnSpc>
            </a:pPr>
            <a:r>
              <a:rPr lang="en-US" sz="1100">
                <a:latin typeface="Times New Roman"/>
              </a:rPr>
              <a:t>En este contexto, las aplicaciones moviles y las nuevas tecnologias han emergido como recursos valiosos para mejorar los procesos de ensenanza y aprendizaje de idiomas. Una de estas aplicaciones es "Spatial", una herramienta interactiva que utiliza la realidad aumentada para crear entornos virtuales donde los usuarios pueden practicar y desarrollar habilidades comunicativas en ingles.</a:t>
            </a:r>
          </a:p>
          <a:p>
            <a:pPr algn="just" indent="482600">
              <a:lnSpc>
                <a:spcPts val="2760"/>
              </a:lnSpc>
            </a:pPr>
            <a:r>
              <a:rPr lang="en-US" sz="1100">
                <a:latin typeface="Times New Roman"/>
              </a:rPr>
              <a:t>A pesar de las ventajas potenciales que ofrece la aplicacion Spatial, es necesario investigar como su uso puede influir en la potenciacion de la ensenanza del ingles en estudiantes de tercer ano de bachillerato tecnico en informatica de la Unidad Educativa Bilingue "Atalaya". Existe una falta de information y estudios especificos que evaluen la efectividad y el impacto de esta aplicacion en el aprendizaje del ingles en este grupo especifico de estudiantes.</a:t>
            </a:r>
          </a:p>
          <a:p>
            <a:pPr algn="just" indent="482600">
              <a:lnSpc>
                <a:spcPts val="2760"/>
              </a:lnSpc>
            </a:pPr>
            <a:r>
              <a:rPr lang="en-US" sz="1100">
                <a:latin typeface="Times New Roman"/>
              </a:rPr>
              <a:t>Por lo tanto, el problema de investigation se plantea de la siguiente manera: ^Como afecta el uso de la aplicacion Spatial en la potenciacion de la ensenanza del ingles mediante modelos didacticos en estudiantes de tercer ano de bachillerato tecnico en informatica de la</a:t>
            </a:r>
          </a:p>
        </p:txBody>
      </p:sp>
      <p:sp>
        <p:nvSpPr>
          <p:cNvPr id="4" name=""/>
          <p:cNvSpPr/>
          <p:nvPr/>
        </p:nvSpPr>
        <p:spPr>
          <a:xfrm>
            <a:off x="1063752" y="8311896"/>
            <a:ext cx="2386584" cy="176784"/>
          </a:xfrm>
          <a:prstGeom prst="rect">
            <a:avLst/>
          </a:prstGeom>
        </p:spPr>
        <p:txBody>
          <a:bodyPr lIns="0" tIns="0" rIns="0" bIns="0" wrap="none">
            <a:noAutofit/>
          </a:bodyPr>
          <a:p>
            <a:pPr indent="0"/>
            <a:r>
              <a:rPr lang="en-US" sz="1100">
                <a:latin typeface="Times New Roman"/>
              </a:rPr>
              <a:t>Unidad Educativa Bilingue "Atalaya"?</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295400" y="914400"/>
            <a:ext cx="5416296" cy="8238744"/>
          </a:xfrm>
          <a:prstGeom prst="rect">
            <a:avLst/>
          </a:prstGeom>
        </p:spPr>
        <p:txBody>
          <a:bodyPr lIns="0" tIns="0" rIns="0" bIns="0">
            <a:noAutofit/>
          </a:bodyPr>
          <a:p>
            <a:pPr algn="r" indent="0">
              <a:lnSpc>
                <a:spcPts val="2760"/>
              </a:lnSpc>
            </a:pPr>
            <a:r>
              <a:rPr lang="en-US" sz="1100">
                <a:latin typeface="Times New Roman"/>
              </a:rPr>
              <a:t>Se proponen las siguientes recomendaciones basandose en los resultados y la</a:t>
            </a:r>
          </a:p>
          <a:p>
            <a:pPr algn="just" marL="250952" indent="-228600">
              <a:lnSpc>
                <a:spcPts val="2760"/>
              </a:lnSpc>
            </a:pPr>
            <a:r>
              <a:rPr lang="en-US" sz="1100">
                <a:latin typeface="Times New Roman"/>
              </a:rPr>
              <a:t>experiencia de la implementation de la aplicacion "Spatial" en la Unidad Educativa</a:t>
            </a:r>
          </a:p>
          <a:p>
            <a:pPr algn="just" marL="250952" indent="-228600">
              <a:lnSpc>
                <a:spcPts val="2760"/>
              </a:lnSpc>
            </a:pPr>
            <a:r>
              <a:rPr lang="en-US" sz="1100">
                <a:latin typeface="Times New Roman"/>
              </a:rPr>
              <a:t>"Atalaya":</a:t>
            </a:r>
          </a:p>
          <a:p>
            <a:pPr algn="just" marL="250952" indent="-228600">
              <a:lnSpc>
                <a:spcPts val="2760"/>
              </a:lnSpc>
            </a:pPr>
            <a:r>
              <a:rPr lang="en-US" sz="1100">
                <a:latin typeface="Times New Roman"/>
              </a:rPr>
              <a:t>1.    Capacitacion Continua: Es importante mantener la information actualizada para que los estudiantes de tercer ano de bachillerato puedan aprovechar al maximo la aplicacion espacial. Esto incluye comprender sus propiedades, ensenar a los estudiantes e interpretar los resultados obtenidos.</a:t>
            </a:r>
          </a:p>
          <a:p>
            <a:pPr algn="just" marL="250952" indent="-228600">
              <a:lnSpc>
                <a:spcPts val="2760"/>
              </a:lnSpc>
            </a:pPr>
            <a:r>
              <a:rPr lang="en-US" sz="1100">
                <a:latin typeface="Times New Roman"/>
              </a:rPr>
              <a:t>2.    Acceso Equitativo: Todos los estudiantes deben tener acceso a la tecnologia necesaria para utilizar la aplicacion "Spatial". Esto podria incluir instalar dispositivos de realidad virtual y permitir que los estudiantes accedan a sus propios dispositivos.</a:t>
            </a:r>
          </a:p>
          <a:p>
            <a:pPr algn="just" marL="250952" indent="-228600">
              <a:lnSpc>
                <a:spcPts val="2760"/>
              </a:lnSpc>
            </a:pPr>
            <a:r>
              <a:rPr lang="en-US" sz="1100">
                <a:latin typeface="Times New Roman"/>
              </a:rPr>
              <a:t>3. Evaluation Integral: Aunque "Spatial" brinda seguimiento y evaluation, es recomendable combinarlo con otras formas tradicionales de evaluacion, como examenes escritos y orales, para obtener una vision completa del progreso linguistico de los estudiantes.</a:t>
            </a:r>
          </a:p>
          <a:p>
            <a:pPr algn="just" marL="250952" indent="-228600">
              <a:lnSpc>
                <a:spcPts val="2760"/>
              </a:lnSpc>
            </a:pPr>
            <a:r>
              <a:rPr lang="en-US" sz="1100">
                <a:latin typeface="Times New Roman"/>
              </a:rPr>
              <a:t>4.    Integration Curricular: La aplicacion "Espacial" puede ser mas efectiva cuando se integra al curriculo actual. Se debe crear una planificacion curricular que incluya actividades y escenarios "espaciosos" relacionadas con los temas pertinentes.</a:t>
            </a:r>
          </a:p>
          <a:p>
            <a:pPr algn="just" marL="250952" indent="-228600">
              <a:lnSpc>
                <a:spcPts val="2760"/>
              </a:lnSpc>
            </a:pPr>
            <a:r>
              <a:rPr lang="en-US" sz="1100">
                <a:latin typeface="Times New Roman"/>
              </a:rPr>
              <a:t>5.    Actualization de Contenido: Es crucial actualizar y diversificar regularmente el contenido de la aplicacion "Spatial" para mantener la relevancia y el interes de los estudiantes. Esto garantizara que continue satisfaciendo las necesidades y expectativas cambiantes de los estudiantes.</a:t>
            </a:r>
          </a:p>
          <a:p>
            <a:pPr algn="just" marL="250952" indent="-228600">
              <a:lnSpc>
                <a:spcPts val="2760"/>
              </a:lnSpc>
            </a:pPr>
            <a:r>
              <a:rPr lang="en-US" sz="1100">
                <a:latin typeface="Times New Roman"/>
              </a:rPr>
              <a:t>6.    Promotion de la Colaboracion: A traves de actividades grupales y proyectos basados en "espacio", fomentar la colaboracion entre estudiantes puede enriquecer aun mas la experiencia de aprendizaje y promover la comunicacion efectiva en ingles.</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3752" y="935736"/>
            <a:ext cx="5605272" cy="6187440"/>
          </a:xfrm>
          <a:prstGeom prst="rect">
            <a:avLst/>
          </a:prstGeom>
        </p:spPr>
        <p:txBody>
          <a:bodyPr lIns="0" tIns="0" rIns="0" bIns="0">
            <a:noAutofit/>
          </a:bodyPr>
          <a:p>
            <a:pPr marL="482600" indent="-482600">
              <a:spcAft>
                <a:spcPts val="420"/>
              </a:spcAft>
            </a:pPr>
            <a:r>
              <a:rPr lang="en-US" sz="1400" spc="100">
                <a:solidFill>
                  <a:srgbClr val="2E74B5"/>
                </a:solidFill>
                <a:latin typeface="Palatino Linotype"/>
              </a:rPr>
              <a:t>Referencias</a:t>
            </a:r>
          </a:p>
          <a:p>
            <a:pPr marL="482600" indent="-482600">
              <a:lnSpc>
                <a:spcPts val="1440"/>
              </a:lnSpc>
            </a:pPr>
            <a:r>
              <a:rPr lang="en-US" sz="1000">
                <a:latin typeface="Segoe UI"/>
              </a:rPr>
              <a:t>Ehsan Namaziandost, Mehdi Nasri, &amp; Fariba Rahimi Esfahani. (2019). Pedagogical efficacy of</a:t>
            </a:r>
          </a:p>
          <a:p>
            <a:pPr marL="482600" indent="0">
              <a:lnSpc>
                <a:spcPts val="1440"/>
              </a:lnSpc>
            </a:pPr>
            <a:r>
              <a:rPr lang="en-US" sz="1000">
                <a:latin typeface="Segoe UI"/>
              </a:rPr>
              <a:t>experience-based learning (EBL) strategies for Improving the Speaking Fruency of Upper-intermediate Male and Female Irianian EFL studens. </a:t>
            </a:r>
            <a:r>
              <a:rPr lang="en-US" i="1" sz="1100">
                <a:latin typeface="Calibri"/>
              </a:rPr>
              <a:t>International Journal of Research in English Education,</a:t>
            </a:r>
            <a:r>
              <a:rPr lang="en-US" sz="1000">
                <a:latin typeface="Segoe UI"/>
              </a:rPr>
              <a:t> 29. Obtenido de</a:t>
            </a:r>
          </a:p>
          <a:p>
            <a:pPr indent="482600">
              <a:lnSpc>
                <a:spcPts val="1440"/>
              </a:lnSpc>
            </a:pPr>
            <a:r>
              <a:rPr lang="en-US" sz="1000">
                <a:latin typeface="Segoe UI"/>
                <a:hlinkClick r:id="rLinkId0"/>
              </a:rPr>
              <a:t>https://deliverypdf.ssrn.com/delivery.php?ID=73300411011608712511106707001011009</a:t>
            </a:r>
          </a:p>
          <a:p>
            <a:pPr indent="482600">
              <a:lnSpc>
                <a:spcPts val="1440"/>
              </a:lnSpc>
            </a:pPr>
            <a:r>
              <a:rPr lang="en-US" sz="1000">
                <a:latin typeface="Segoe UI"/>
              </a:rPr>
              <a:t>005206401803108602003109607308808401309211910409612402102001209800206106</a:t>
            </a:r>
          </a:p>
          <a:p>
            <a:pPr indent="482600">
              <a:lnSpc>
                <a:spcPts val="1440"/>
              </a:lnSpc>
            </a:pPr>
            <a:r>
              <a:rPr lang="en-US" sz="1000">
                <a:latin typeface="Segoe UI"/>
              </a:rPr>
              <a:t>602702712206812212205106600108106809411007512209507611908909104708000901</a:t>
            </a:r>
          </a:p>
          <a:p>
            <a:pPr indent="482600">
              <a:lnSpc>
                <a:spcPts val="1440"/>
              </a:lnSpc>
              <a:spcAft>
                <a:spcPts val="420"/>
              </a:spcAft>
            </a:pPr>
            <a:r>
              <a:rPr lang="en-US" sz="1000">
                <a:latin typeface="Segoe UI"/>
              </a:rPr>
              <a:t>1124091099125097069124085074092</a:t>
            </a:r>
          </a:p>
          <a:p>
            <a:pPr marL="482600" indent="-482600">
              <a:spcAft>
                <a:spcPts val="840"/>
              </a:spcAft>
            </a:pPr>
            <a:r>
              <a:rPr lang="en-US" sz="1000">
                <a:latin typeface="Segoe UI"/>
              </a:rPr>
              <a:t>Esparza, B. M. (2020).</a:t>
            </a:r>
          </a:p>
          <a:p>
            <a:pPr marL="482600" indent="-482600">
              <a:lnSpc>
                <a:spcPts val="1440"/>
              </a:lnSpc>
              <a:spcAft>
                <a:spcPts val="420"/>
              </a:spcAft>
            </a:pPr>
            <a:r>
              <a:rPr lang="en-US" sz="1000">
                <a:latin typeface="Segoe UI"/>
              </a:rPr>
              <a:t>Espinar Alava, E. (2020). El aprendizaje experiencial y su impacto en la educacion actual. </a:t>
            </a:r>
            <a:r>
              <a:rPr lang="en-US" i="1" sz="1100">
                <a:latin typeface="Calibri"/>
              </a:rPr>
              <a:t>Scielo,</a:t>
            </a:r>
            <a:r>
              <a:rPr lang="en-US" sz="1000">
                <a:latin typeface="Segoe UI"/>
              </a:rPr>
              <a:t> 2. Obtenido de </a:t>
            </a:r>
            <a:r>
              <a:rPr lang="en-US" sz="1000">
                <a:latin typeface="Segoe UI"/>
                <a:hlinkClick r:id="rLinkId1"/>
              </a:rPr>
              <a:t>http://scielo.sld.cu/pdf/rces/v39n3/0257-4314-rces-39-03-e12.pdf</a:t>
            </a:r>
          </a:p>
          <a:p>
            <a:pPr marL="482600" indent="-482600">
              <a:lnSpc>
                <a:spcPts val="1440"/>
              </a:lnSpc>
            </a:pPr>
            <a:r>
              <a:rPr lang="en-US" sz="1000">
                <a:latin typeface="Segoe UI"/>
              </a:rPr>
              <a:t>Linda Castaneda, Jesus Salinas, &amp; Jordi Adell. (2020). Hacia una vision contemporanea de la Tecnologfa Educativa. </a:t>
            </a:r>
            <a:r>
              <a:rPr lang="en-US" i="1" sz="1100">
                <a:latin typeface="Calibri"/>
              </a:rPr>
              <a:t>Dialnet,</a:t>
            </a:r>
            <a:r>
              <a:rPr lang="en-US" sz="1000">
                <a:latin typeface="Segoe UI"/>
              </a:rPr>
              <a:t> 240. Obtenido de </a:t>
            </a:r>
            <a:r>
              <a:rPr lang="en-US" sz="1000">
                <a:latin typeface="Segoe UI"/>
                <a:hlinkClick r:id="rLinkId2"/>
              </a:rPr>
              <a:t>file:///C:/Users/Personal/Downloads/Dialnet-</a:t>
            </a:r>
          </a:p>
          <a:p>
            <a:pPr indent="482600">
              <a:lnSpc>
                <a:spcPts val="2232"/>
              </a:lnSpc>
            </a:pPr>
            <a:r>
              <a:rPr lang="en-US" sz="1000">
                <a:latin typeface="Segoe UI"/>
              </a:rPr>
              <a:t>HaciaUnaVisionContemporaneaDeLaTecnologiaEducativa-7615197.pdf Luna, C. E. (2019).</a:t>
            </a:r>
          </a:p>
          <a:p>
            <a:pPr marL="482600" indent="-482600">
              <a:lnSpc>
                <a:spcPts val="1440"/>
              </a:lnSpc>
            </a:pPr>
            <a:r>
              <a:rPr lang="en-US" sz="1000">
                <a:latin typeface="Segoe UI"/>
              </a:rPr>
              <a:t>Pun, J. ,. (2022). Questioning the Sustainability of English-Medium Instruction. </a:t>
            </a:r>
            <a:r>
              <a:rPr lang="en-US" i="1" sz="1100">
                <a:latin typeface="Calibri"/>
              </a:rPr>
              <a:t>MDPI Journals Awarded Impact Factor</a:t>
            </a:r>
            <a:r>
              <a:rPr lang="en-US" sz="1000">
                <a:latin typeface="Segoe UI"/>
              </a:rPr>
              <a:t>, 1. Obtenido de</a:t>
            </a:r>
          </a:p>
          <a:p>
            <a:pPr indent="482600">
              <a:lnSpc>
                <a:spcPts val="1440"/>
              </a:lnSpc>
              <a:spcAft>
                <a:spcPts val="420"/>
              </a:spcAft>
            </a:pPr>
            <a:r>
              <a:rPr lang="en-US" sz="1000">
                <a:latin typeface="Segoe UI"/>
                <a:hlinkClick r:id="rLinkId3"/>
              </a:rPr>
              <a:t>file:///C:/Users/Personal/Downloads/sustainability-14-02168-v2.pdf</a:t>
            </a:r>
          </a:p>
          <a:p>
            <a:pPr marL="482600" indent="-482600">
              <a:lnSpc>
                <a:spcPts val="1440"/>
              </a:lnSpc>
              <a:spcAft>
                <a:spcPts val="420"/>
              </a:spcAft>
            </a:pPr>
            <a:r>
              <a:rPr lang="en-US" sz="1000">
                <a:latin typeface="Segoe UI"/>
              </a:rPr>
              <a:t>Rached, M. S.-K. (1 de 07 de 2022). </a:t>
            </a:r>
            <a:r>
              <a:rPr lang="en-US" i="1" sz="1100">
                <a:latin typeface="Calibri"/>
              </a:rPr>
              <a:t>Online education via media platforms and applications. </a:t>
            </a:r>
            <a:r>
              <a:rPr lang="en-US" sz="1000">
                <a:latin typeface="Segoe UI"/>
              </a:rPr>
              <a:t>Obtenido de Online education via media platforms and applications: </a:t>
            </a:r>
            <a:r>
              <a:rPr lang="en-US" sz="1000">
                <a:latin typeface="Segoe UI"/>
                <a:hlinkClick r:id="rLinkId4"/>
              </a:rPr>
              <a:t>file:///C:/Users/Personal/Downloads/s10639-022-11188-0.pdf</a:t>
            </a:r>
          </a:p>
          <a:p>
            <a:pPr marL="482600" indent="-482600">
              <a:lnSpc>
                <a:spcPts val="1440"/>
              </a:lnSpc>
              <a:spcAft>
                <a:spcPts val="420"/>
              </a:spcAft>
            </a:pPr>
            <a:r>
              <a:rPr lang="en-US" sz="1000">
                <a:latin typeface="Segoe UI"/>
              </a:rPr>
              <a:t>Skinner, B. (s.f.). Teoria del coductismo. (B. E. Anapa, Ed.) Recuperado el 08 de 08 de 2023, de </a:t>
            </a:r>
            <a:r>
              <a:rPr lang="en-US" sz="1000">
                <a:latin typeface="Segoe UI"/>
                <a:hlinkClick r:id="rLinkId5"/>
              </a:rPr>
              <a:t>https://newlearningonline.com/new-learning/chapter-6/supporting-material/skinners-behaviourism</a:t>
            </a:r>
          </a:p>
          <a:p>
            <a:pPr marL="482600" indent="-482600">
              <a:lnSpc>
                <a:spcPts val="1440"/>
              </a:lnSpc>
            </a:pPr>
            <a:r>
              <a:rPr lang="en-US" sz="1000">
                <a:latin typeface="Segoe UI"/>
              </a:rPr>
              <a:t>Tamara Otzen, &amp; Carlos Manterola. (2022). Tecnicas de Muestreo sobre una Poblacion a Estudio.</a:t>
            </a:r>
          </a:p>
          <a:p>
            <a:pPr marL="482600" indent="0">
              <a:lnSpc>
                <a:spcPts val="1440"/>
              </a:lnSpc>
            </a:pPr>
            <a:r>
              <a:rPr lang="en-US" i="1" sz="1100">
                <a:latin typeface="Calibri"/>
              </a:rPr>
              <a:t>International Journal Of Morphology,</a:t>
            </a:r>
            <a:r>
              <a:rPr lang="en-US" sz="1000">
                <a:latin typeface="Segoe UI"/>
              </a:rPr>
              <a:t> 227. Obtenido de </a:t>
            </a:r>
            <a:r>
              <a:rPr lang="en-US" sz="1000">
                <a:latin typeface="Segoe UI"/>
                <a:hlinkClick r:id="rLinkId6"/>
              </a:rPr>
              <a:t>http://www.intjmorphol.com/wp-content/uploads/2017/04/art_37_351.pdf</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627120" y="911352"/>
            <a:ext cx="975360" cy="149352"/>
          </a:xfrm>
          <a:prstGeom prst="rect">
            <a:avLst/>
          </a:prstGeom>
        </p:spPr>
        <p:txBody>
          <a:bodyPr lIns="0" tIns="0" rIns="0" bIns="0" wrap="none">
            <a:noAutofit/>
          </a:bodyPr>
          <a:p>
            <a:pPr indent="0">
              <a:spcAft>
                <a:spcPts val="1260"/>
              </a:spcAft>
            </a:pPr>
            <a:r>
              <a:rPr lang="en-US" b="1" sz="1300">
                <a:latin typeface="Times New Roman"/>
              </a:rPr>
              <a:t>OBJETIVOS</a:t>
            </a:r>
          </a:p>
        </p:txBody>
      </p:sp>
      <p:sp>
        <p:nvSpPr>
          <p:cNvPr id="3" name=""/>
          <p:cNvSpPr/>
          <p:nvPr/>
        </p:nvSpPr>
        <p:spPr>
          <a:xfrm>
            <a:off x="1069848" y="1283208"/>
            <a:ext cx="5638800" cy="7232904"/>
          </a:xfrm>
          <a:prstGeom prst="rect">
            <a:avLst/>
          </a:prstGeom>
        </p:spPr>
        <p:txBody>
          <a:bodyPr lIns="0" tIns="0" rIns="0" bIns="0">
            <a:noAutofit/>
          </a:bodyPr>
          <a:p>
            <a:pPr indent="469900">
              <a:lnSpc>
                <a:spcPts val="2760"/>
              </a:lnSpc>
              <a:spcBef>
                <a:spcPts val="1260"/>
              </a:spcBef>
            </a:pPr>
            <a:r>
              <a:rPr lang="en-US" b="1" sz="1100">
                <a:latin typeface="Times New Roman"/>
              </a:rPr>
              <a:t>Objetivo General</a:t>
            </a:r>
          </a:p>
          <a:p>
            <a:pPr indent="469900">
              <a:lnSpc>
                <a:spcPts val="2760"/>
              </a:lnSpc>
            </a:pPr>
            <a:r>
              <a:rPr lang="en-US" sz="1100">
                <a:latin typeface="Times New Roman"/>
              </a:rPr>
              <a:t>Disenar un aula virtual utilizando la aplicacion Spatial como entorno interactive y atractivo para la ensenanza del idioma ingles.</a:t>
            </a:r>
          </a:p>
          <a:p>
            <a:pPr indent="469900">
              <a:lnSpc>
                <a:spcPts val="2760"/>
              </a:lnSpc>
            </a:pPr>
            <a:r>
              <a:rPr lang="en-US" b="1" sz="1100">
                <a:latin typeface="Times New Roman"/>
              </a:rPr>
              <a:t>Objetivos Especifico</a:t>
            </a:r>
          </a:p>
          <a:p>
            <a:pPr algn="just" marL="698500" indent="228600">
              <a:lnSpc>
                <a:spcPts val="2760"/>
              </a:lnSpc>
            </a:pPr>
            <a:r>
              <a:rPr lang="en-US" sz="1100">
                <a:latin typeface="Times New Roman"/>
              </a:rPr>
              <a:t>•    Investigar las caracteristicas y funcionalidades de la aplicacion Spatial y como se pueden aplicar para crear un entorno virtual de aprendizaje del idioma ingles.</a:t>
            </a:r>
          </a:p>
          <a:p>
            <a:pPr algn="just" marL="698500" indent="228600">
              <a:lnSpc>
                <a:spcPts val="2760"/>
              </a:lnSpc>
            </a:pPr>
            <a:r>
              <a:rPr lang="en-US" sz="1100">
                <a:latin typeface="Times New Roman"/>
              </a:rPr>
              <a:t>•    Analizar las mejores practicas en la ensenanza del idioma ingles y las teorias pedagogicas relacionadas, con el fin de identificar los elementos clave que se deben incorporar en el diseno del aula virtual.</a:t>
            </a:r>
          </a:p>
          <a:p>
            <a:pPr algn="just" marL="698500" indent="228600">
              <a:lnSpc>
                <a:spcPts val="2760"/>
              </a:lnSpc>
            </a:pPr>
            <a:r>
              <a:rPr lang="en-US" sz="1100">
                <a:latin typeface="Times New Roman"/>
              </a:rPr>
              <a:t>•    Disenar la estructura y la navegacion del aula virtual, teniendo en cuenta la organizacion de los contenidos, las actividades interactivas y las herramientas de comunicacion que promuevan la participation y el aprendizaje efectivo.</a:t>
            </a:r>
          </a:p>
          <a:p>
            <a:pPr algn="just" marL="698500" indent="228600">
              <a:lnSpc>
                <a:spcPts val="2760"/>
              </a:lnSpc>
            </a:pPr>
            <a:r>
              <a:rPr lang="en-US" sz="1100">
                <a:latin typeface="Times New Roman"/>
              </a:rPr>
              <a:t>•    Seleccionar y desarrollar recursos didacticos multimedia que se integren de manera efectiva en el aula virtual, tales como videos, imagenes, ejercicios interactivos y materiales de apoyo, para enriquecer la experiencia de aprendizaje del idioma ingles.</a:t>
            </a:r>
          </a:p>
          <a:p>
            <a:pPr algn="just" marL="698500" indent="228600">
              <a:lnSpc>
                <a:spcPts val="2760"/>
              </a:lnSpc>
            </a:pPr>
            <a:r>
              <a:rPr lang="en-US" sz="1100">
                <a:latin typeface="Times New Roman"/>
              </a:rPr>
              <a:t>•    Evaluar la usabilidad y la accesibilidad del aula virtual disenada, a traves de pruebas y retroalimentacion de los usuarios, con el fin de realizar ajustes y mejoras necesarias para garantizar una experiencia de aprendizaje optima.</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435352" y="923544"/>
            <a:ext cx="4267200" cy="176784"/>
          </a:xfrm>
          <a:prstGeom prst="rect">
            <a:avLst/>
          </a:prstGeom>
        </p:spPr>
        <p:txBody>
          <a:bodyPr lIns="0" tIns="0" rIns="0" bIns="0" wrap="none">
            <a:noAutofit/>
          </a:bodyPr>
          <a:p>
            <a:pPr algn="r" indent="0">
              <a:spcAft>
                <a:spcPts val="1260"/>
              </a:spcAft>
            </a:pPr>
            <a:r>
              <a:rPr lang="en-US" sz="1100">
                <a:latin typeface="Times New Roman"/>
              </a:rPr>
              <a:t>Elaborar una propuesta final en base al diseno final del aula virtual,</a:t>
            </a:r>
          </a:p>
        </p:txBody>
      </p:sp>
      <p:sp>
        <p:nvSpPr>
          <p:cNvPr id="3" name=""/>
          <p:cNvSpPr/>
          <p:nvPr/>
        </p:nvSpPr>
        <p:spPr>
          <a:xfrm>
            <a:off x="1749552" y="1277112"/>
            <a:ext cx="4959096" cy="877824"/>
          </a:xfrm>
          <a:prstGeom prst="rect">
            <a:avLst/>
          </a:prstGeom>
        </p:spPr>
        <p:txBody>
          <a:bodyPr lIns="0" tIns="0" rIns="0" bIns="0">
            <a:noAutofit/>
          </a:bodyPr>
          <a:p>
            <a:pPr algn="just" indent="0">
              <a:lnSpc>
                <a:spcPts val="2760"/>
              </a:lnSpc>
              <a:spcBef>
                <a:spcPts val="1260"/>
              </a:spcBef>
              <a:spcAft>
                <a:spcPts val="1680"/>
              </a:spcAft>
            </a:pPr>
            <a:r>
              <a:rPr lang="en-US" sz="1100">
                <a:latin typeface="Times New Roman"/>
              </a:rPr>
              <a:t>incluyendo las caracteristicas, los recursos y las estrategias utilizadas, asi como los resultados obtenidos y las recomendaciones para su implementation y mejora continua.</a:t>
            </a:r>
          </a:p>
        </p:txBody>
      </p:sp>
      <p:sp>
        <p:nvSpPr>
          <p:cNvPr id="4" name=""/>
          <p:cNvSpPr/>
          <p:nvPr/>
        </p:nvSpPr>
        <p:spPr>
          <a:xfrm>
            <a:off x="1063752" y="2688336"/>
            <a:ext cx="5644896" cy="6126480"/>
          </a:xfrm>
          <a:prstGeom prst="rect">
            <a:avLst/>
          </a:prstGeom>
        </p:spPr>
        <p:txBody>
          <a:bodyPr lIns="0" tIns="0" rIns="0" bIns="0">
            <a:noAutofit/>
          </a:bodyPr>
          <a:p>
            <a:pPr algn="ctr" indent="0">
              <a:lnSpc>
                <a:spcPts val="2760"/>
              </a:lnSpc>
              <a:spcBef>
                <a:spcPts val="1680"/>
              </a:spcBef>
            </a:pPr>
            <a:r>
              <a:rPr lang="en-US" b="1" sz="1100">
                <a:latin typeface="Times New Roman"/>
              </a:rPr>
              <a:t>JUSTIFICACION</a:t>
            </a:r>
          </a:p>
          <a:p>
            <a:pPr algn="just" indent="482600">
              <a:lnSpc>
                <a:spcPts val="2760"/>
              </a:lnSpc>
            </a:pPr>
            <a:r>
              <a:rPr lang="en-US" sz="1100">
                <a:latin typeface="Times New Roman"/>
              </a:rPr>
              <a:t>La integration de las Tecnologias de la Information y Comunicacion (TIC) en la education online ha demostrado ser de vital importancia para instituciones publicas y privadas, ya que brinda una ventaja significativa al ofrecer un apoyo adicional a la educacion. Las TIC permiten la flexibilidad de horarios de estudio, lo cual beneficia a aquellos estudiantes que no pueden asistir a clases presenciales debido a compromisos laborales u otras razones.</a:t>
            </a:r>
          </a:p>
          <a:p>
            <a:pPr algn="just" indent="482600">
              <a:lnSpc>
                <a:spcPts val="2760"/>
              </a:lnSpc>
            </a:pPr>
            <a:r>
              <a:rPr lang="en-US" sz="1100">
                <a:latin typeface="Times New Roman"/>
              </a:rPr>
              <a:t>En este contexto, la implementacion de la aplicacion Spatial se presenta como una herramienta eficaz para fomentar la interaction entre docentes y alumnos en el entorno virtual de ensenanza. Esta aplicacion ha sido adaptada especificamente para las necesidades de la educacion virtual, ofreciendo herramientas multimedia que facilitan el aprendizaje dinamico, asi como la posibilidad de realizar videoconferencias y compartir fotos, documentos e integrar materiales didacticos multimedia.</a:t>
            </a:r>
          </a:p>
          <a:p>
            <a:pPr algn="just" indent="482600">
              <a:lnSpc>
                <a:spcPts val="2760"/>
              </a:lnSpc>
            </a:pPr>
            <a:r>
              <a:rPr lang="en-US" sz="1100">
                <a:latin typeface="Times New Roman"/>
              </a:rPr>
              <a:t>Aunque actualmente existen diversas aplicaciones y plataformas educativas para la ensenanza virtual, la aplicacion Spatial se destaca por ofrecer una experiencia enriquecedora a traves de la realidad virtual y aumentada, lo cual facilita la colaboracion tanto en el ambito educativo como en el empresarial. Por tanto, resulta fundamental implementar esta aplicacion en la Unidad Educativa Comunitaria Bilingue "Atalaya" con el fin de potenciar el aprendizaje</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6800" y="914400"/>
            <a:ext cx="5644896" cy="6486144"/>
          </a:xfrm>
          <a:prstGeom prst="rect">
            <a:avLst/>
          </a:prstGeom>
        </p:spPr>
        <p:txBody>
          <a:bodyPr lIns="0" tIns="0" rIns="0" bIns="0">
            <a:noAutofit/>
          </a:bodyPr>
          <a:p>
            <a:pPr algn="just" indent="0">
              <a:lnSpc>
                <a:spcPts val="2760"/>
              </a:lnSpc>
            </a:pPr>
            <a:r>
              <a:rPr lang="en-US" sz="1100">
                <a:latin typeface="Times New Roman"/>
              </a:rPr>
              <a:t>del idioma ingles y crear un ambiente inmersivo que permita a los estudiantes explorar y experimentar la education virtual, asi como interactuar entre si.</a:t>
            </a:r>
          </a:p>
          <a:p>
            <a:pPr algn="just" indent="469900">
              <a:lnSpc>
                <a:spcPts val="2760"/>
              </a:lnSpc>
            </a:pPr>
            <a:r>
              <a:rPr lang="en-US" sz="1100">
                <a:latin typeface="Times New Roman"/>
              </a:rPr>
              <a:t>Es importante destacar que durante la pandemia de COVID-19 se promovieron diversas aplicaciones, entre las cuales la aplicacion Spatial fue ampliamente utilizada debido a su capacidad de integrar multiples actividades en una sola plataforma. Esta aplicacion ofrece una ensenanza digital a traves de la realidad aumentada, permitiendo que los docentes impartan clases de manera presencial y creen contenido interactivo o suban archivos, generando una experiencia similar a la de un salon de clases presencial. Ademas, se pueden realizar exposiciones tanto grupales como individuales dentro de la aplicacion.</a:t>
            </a:r>
          </a:p>
          <a:p>
            <a:pPr algn="just" indent="469900">
              <a:lnSpc>
                <a:spcPts val="2760"/>
              </a:lnSpc>
            </a:pPr>
            <a:r>
              <a:rPr lang="en-US" sz="1100">
                <a:latin typeface="Times New Roman"/>
              </a:rPr>
              <a:t>En base a estas consideraciones, se propone establecer un aula virtual utilizando la aplicacion Spatial con el objetivo de apoyar y potenciar la ensenanza-aprendizaje del idioma ingles, tanto de forma presencial como online. Esto permitira una interaccion efectiva entre docentes y estudiantes, convirtiendo las clases en experiencias amenas y divertidas para los alumnos de tercer ano de bachillerato tecnico en informatica de la Unidad Educativa Comunitaria Bilingue "Atalaya".</a:t>
            </a:r>
          </a:p>
          <a:p>
            <a:pPr algn="just" indent="469900">
              <a:lnSpc>
                <a:spcPts val="2760"/>
              </a:lnSpc>
            </a:pPr>
            <a:r>
              <a:rPr lang="en-US" sz="1100">
                <a:latin typeface="Times New Roman"/>
              </a:rPr>
              <a:t>La tendencia a utilizar el ingles como medio de instruction para la ensenanza de las ciencias va en aumento en todo el mundo. Hong Kong tambien adopto este enfoque a gran escala en 2010, cuando aplico una politica linguistica obligatoria. Esta politica pretendia perfeccionar el uso del ingles en las aulas. (Pun, 2022)</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422904" y="911352"/>
            <a:ext cx="923544" cy="152400"/>
          </a:xfrm>
          <a:prstGeom prst="rect">
            <a:avLst/>
          </a:prstGeom>
        </p:spPr>
        <p:txBody>
          <a:bodyPr lIns="0" tIns="0" rIns="0" bIns="0" wrap="none">
            <a:noAutofit/>
          </a:bodyPr>
          <a:p>
            <a:pPr algn="ctr" indent="0">
              <a:spcAft>
                <a:spcPts val="2520"/>
              </a:spcAft>
            </a:pPr>
            <a:r>
              <a:rPr lang="en-US" b="1" sz="1150">
                <a:latin typeface="Arial"/>
              </a:rPr>
              <a:t>CAPITULO II</a:t>
            </a:r>
          </a:p>
        </p:txBody>
      </p:sp>
      <p:sp>
        <p:nvSpPr>
          <p:cNvPr id="3" name=""/>
          <p:cNvSpPr/>
          <p:nvPr/>
        </p:nvSpPr>
        <p:spPr>
          <a:xfrm>
            <a:off x="1066800" y="1502664"/>
            <a:ext cx="5644896" cy="7403592"/>
          </a:xfrm>
          <a:prstGeom prst="rect">
            <a:avLst/>
          </a:prstGeom>
        </p:spPr>
        <p:txBody>
          <a:bodyPr lIns="0" tIns="0" rIns="0" bIns="0">
            <a:noAutofit/>
          </a:bodyPr>
          <a:p>
            <a:pPr algn="ctr" indent="0">
              <a:spcBef>
                <a:spcPts val="2520"/>
              </a:spcBef>
              <a:spcAft>
                <a:spcPts val="840"/>
              </a:spcAft>
            </a:pPr>
            <a:r>
              <a:rPr lang="en-US" b="1" sz="1100">
                <a:latin typeface="Times New Roman"/>
              </a:rPr>
              <a:t>ESTADO DEL ARTE</a:t>
            </a:r>
          </a:p>
          <a:p>
            <a:pPr algn="just" indent="495300">
              <a:lnSpc>
                <a:spcPts val="2520"/>
              </a:lnSpc>
              <a:spcAft>
                <a:spcPts val="1680"/>
              </a:spcAft>
            </a:pPr>
            <a:r>
              <a:rPr lang="en-US" sz="1000">
                <a:latin typeface="Arial"/>
              </a:rPr>
              <a:t>A continuation, se presentan diferentes estudios de campos de investigation nacionales e internacionales relevantes, senalando la importancia de las nuevas teorlas en la ensenanza virtual, y tomando como principales categorlas de investigation las aplicaciones de espacio, Metaverso e inmersivas.</a:t>
            </a:r>
          </a:p>
          <a:p>
            <a:pPr algn="just" marL="330200" indent="-330200">
              <a:spcAft>
                <a:spcPts val="1260"/>
              </a:spcAft>
            </a:pPr>
            <a:r>
              <a:rPr lang="en-US" sz="1100">
                <a:latin typeface="Times New Roman"/>
              </a:rPr>
              <a:t>INVESTIGACION INTERNACIONALES</a:t>
            </a:r>
          </a:p>
          <a:p>
            <a:pPr algn="ctr" indent="0">
              <a:spcAft>
                <a:spcPts val="1680"/>
              </a:spcAft>
            </a:pPr>
            <a:r>
              <a:rPr lang="en-US" sz="1100">
                <a:latin typeface="Times New Roman"/>
              </a:rPr>
              <a:t>EDUCACION VIRTUAL</a:t>
            </a:r>
          </a:p>
          <a:p>
            <a:pPr algn="just" marL="330200" marR="571500" indent="-330200">
              <a:lnSpc>
                <a:spcPts val="2064"/>
              </a:lnSpc>
              <a:spcAft>
                <a:spcPts val="840"/>
              </a:spcAft>
            </a:pPr>
            <a:r>
              <a:rPr lang="en-US" sz="1000">
                <a:latin typeface="Arial"/>
              </a:rPr>
              <a:t>Lopez, G. (2020). Nuevos Desafios De La Educacion Virtual, La Simulation Inmersiva Como Futuro Para La Educacion. In </a:t>
            </a:r>
            <a:r>
              <a:rPr lang="en-US" i="1" sz="1150">
                <a:latin typeface="Arial"/>
              </a:rPr>
              <a:t>Universidad del CEMA, Argentina</a:t>
            </a:r>
            <a:r>
              <a:rPr lang="en-US" sz="1000">
                <a:latin typeface="Arial"/>
              </a:rPr>
              <a:t> (Issue 769).</a:t>
            </a:r>
          </a:p>
          <a:p>
            <a:pPr algn="just" indent="495300">
              <a:lnSpc>
                <a:spcPts val="2520"/>
              </a:lnSpc>
            </a:pPr>
            <a:r>
              <a:rPr lang="en-US" sz="1000">
                <a:latin typeface="Arial"/>
              </a:rPr>
              <a:t>En su proyecto de investigation, desarrolla nuevos paradigmas que existen en nuestro mundo, a partir de nuevos retos con educacion virtual y simulaciones inmersivas, demostrando que existe otra forma de aprender diferente a la ensenanza tradicional. El objetivo es crear un entorno de aprendizaje unico donde los estudiantes puedan formar parte de su ubicacion, ya sea en una habitation de su casa, en la oficina o en el mismo lugar donde reciben su educacion, lo importante es que todos esten en el mismo lugar. Combinado con este metodo de aprendizaje basado en un sistema integral, se pretende conseguir escenarios basicos que representen el entorno real, incluyendo senales, movimientos y sincronizacion de movimientos, mediante simulaciones compuestas por elementos como software, hardware, comunicacion, voz, datos e imagenes. Utilice simulaciones virtuales y en tiempo real. Los resultados de este estudio muestran que los entornos virtuales tienen el potencial de aumentar los beneficios de la capacitacion en</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66800" y="908304"/>
            <a:ext cx="5641848" cy="8095488"/>
          </a:xfrm>
          <a:prstGeom prst="rect">
            <a:avLst/>
          </a:prstGeom>
        </p:spPr>
        <p:txBody>
          <a:bodyPr lIns="0" tIns="0" rIns="0" bIns="0">
            <a:noAutofit/>
          </a:bodyPr>
          <a:p>
            <a:pPr algn="just" indent="0">
              <a:lnSpc>
                <a:spcPts val="2520"/>
              </a:lnSpc>
              <a:spcAft>
                <a:spcPts val="1890"/>
              </a:spcAft>
            </a:pPr>
            <a:r>
              <a:rPr lang="en-US" sz="1000">
                <a:latin typeface="Arial"/>
              </a:rPr>
              <a:t>tiempo real, como la reduccion del tiempo de viaje, ya que este tiempo se puede utilizar para capacitarse, ahorrar dinero y mejorar el acceso de todos a la educacion sin restricciones. En conclusion, con estos estudios, reflejan las nuevas ideas relacionadas con el sistema de educacion virtual, lo que hace que el plan de estudios sea mas flexible y adaptable para un mayor desarrollo.</a:t>
            </a:r>
          </a:p>
          <a:p>
            <a:pPr algn="r" indent="0">
              <a:lnSpc>
                <a:spcPts val="2064"/>
              </a:lnSpc>
            </a:pPr>
            <a:r>
              <a:rPr lang="en-US" sz="1000">
                <a:latin typeface="Arial"/>
              </a:rPr>
              <a:t>(pags. Enriquez Luna, C. (2019). Aprendizaje del ingles por medio de plataformas virtuales en el aula. RECIE. Revista Electronica Cientffica De Investigacion</a:t>
            </a:r>
          </a:p>
          <a:p>
            <a:pPr algn="r" indent="0">
              <a:lnSpc>
                <a:spcPts val="2064"/>
              </a:lnSpc>
              <a:spcAft>
                <a:spcPts val="420"/>
              </a:spcAft>
            </a:pPr>
            <a:r>
              <a:rPr lang="en-US" sz="1000">
                <a:latin typeface="Arial"/>
              </a:rPr>
              <a:t>Educativa, 4(2), 1209-1221.)</a:t>
            </a:r>
          </a:p>
          <a:p>
            <a:pPr algn="just" indent="482600">
              <a:lnSpc>
                <a:spcPts val="2520"/>
              </a:lnSpc>
            </a:pPr>
            <a:r>
              <a:rPr lang="en-US" sz="1000">
                <a:latin typeface="Arial"/>
              </a:rPr>
              <a:t>El objetivo de esta investigacion es integrar plataformas virtuales para el aprendizaje del idioma ingles. Estos estudios previos han demostrado que las plataformas se han incorporado recientemente como una estrategia utilizada por los docentes en el aula como un nuevo entorno de aprendizaje. Aprender ingles es mas necesario hoy en dla, porque en algunos casos necesitamos dominar otro idioma que resalte ciertas necesidades de la sociedad, lo que nos permitira ampliar nuestros horizontes a otras culturas. Como ya se menciono en el contexto, esto se refleja en la Introduction, que propone la implementation de la gamificacion en el aula, que permitira el desarrollo de nuevos paradigmas a traves de la integration de las TIC. Este estudio presenta las conclusiones obtenidas en la mayorla de los casos de aprendizaje del idioma ingles implementado a traves de plataformas virtuales con el objetivo de utilizar las nuevas tecnologlas de la information para facilitar el aprendizaje en el nivel secundario.</a:t>
            </a:r>
          </a:p>
          <a:p>
            <a:pPr algn="just" indent="482600">
              <a:lnSpc>
                <a:spcPts val="2064"/>
              </a:lnSpc>
              <a:spcAft>
                <a:spcPts val="420"/>
              </a:spcAft>
            </a:pPr>
            <a:r>
              <a:rPr lang="en-US" sz="1000">
                <a:latin typeface="Arial"/>
              </a:rPr>
              <a:t>De igual manera Huertas Abril &amp; Cristina Aranzazu (2020) Realizaron la investgacion sobre El potencial del uso de la realidad virtual para la ensenanza del ingles como lengua extranjera y la educacion bilingue en Educacion Primaria.</a:t>
            </a:r>
          </a:p>
          <a:p>
            <a:pPr algn="r" indent="0">
              <a:lnSpc>
                <a:spcPts val="2520"/>
              </a:lnSpc>
            </a:pPr>
            <a:r>
              <a:rPr lang="en-US" sz="1000">
                <a:latin typeface="Arial"/>
              </a:rPr>
              <a:t>El objetivo principal era comprender las opiniones de los profesores formados en EFL sobre el uso potencial de la realidad virtual (VR) en la ensenanza del ingles como</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core.xml><?xml version="1.0" encoding="utf-8"?>
<cp:coreProperties xmlns:cp="http://schemas.openxmlformats.org/package/2006/metadata/core-properties" xmlns:dc="http://purl.org/dc/elements/1.1/">
  <dc:title/>
  <dc:subject/>
  <dc:creator>Personal</dc:creator>
  <cp:keywords/>
</cp:coreProperties>
</file>