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75" r:id="rId2"/>
    <p:sldId id="273" r:id="rId3"/>
    <p:sldId id="25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324872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54E3B2-AB9A-4BA3-B102-0C299AE1B1E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39321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3837171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14072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103778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2804791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1734091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3403741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268945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51234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396928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54E3B2-AB9A-4BA3-B102-0C299AE1B1E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336707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54E3B2-AB9A-4BA3-B102-0C299AE1B1E8}"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108564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326765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275142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454E3B2-AB9A-4BA3-B102-0C299AE1B1E8}" type="datetimeFigureOut">
              <a:rPr lang="en-US" smtClean="0"/>
              <a:t>4/17/2024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34047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54E3B2-AB9A-4BA3-B102-0C299AE1B1E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99B8A4-713E-4B57-A90A-C3F527A4E433}" type="slidenum">
              <a:rPr lang="en-US" smtClean="0"/>
              <a:t>‹#›</a:t>
            </a:fld>
            <a:endParaRPr lang="en-US"/>
          </a:p>
        </p:txBody>
      </p:sp>
    </p:spTree>
    <p:extLst>
      <p:ext uri="{BB962C8B-B14F-4D97-AF65-F5344CB8AC3E}">
        <p14:creationId xmlns:p14="http://schemas.microsoft.com/office/powerpoint/2010/main" val="63092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54E3B2-AB9A-4BA3-B102-0C299AE1B1E8}" type="datetimeFigureOut">
              <a:rPr lang="en-US" smtClean="0"/>
              <a:t>4/17/2024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199B8A4-713E-4B57-A90A-C3F527A4E433}" type="slidenum">
              <a:rPr lang="en-US" smtClean="0"/>
              <a:t>‹#›</a:t>
            </a:fld>
            <a:endParaRPr lang="en-US"/>
          </a:p>
        </p:txBody>
      </p:sp>
    </p:spTree>
    <p:extLst>
      <p:ext uri="{BB962C8B-B14F-4D97-AF65-F5344CB8AC3E}">
        <p14:creationId xmlns:p14="http://schemas.microsoft.com/office/powerpoint/2010/main" val="167500719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recruiterflow.com/blog/recruiting-tools/" TargetMode="External"/><Relationship Id="rId2" Type="http://schemas.openxmlformats.org/officeDocument/2006/relationships/hyperlink" Target="https://lazyapply.com/job-application-automation/best-ai-for-job-seekers" TargetMode="External"/><Relationship Id="rId1" Type="http://schemas.openxmlformats.org/officeDocument/2006/relationships/slideLayout" Target="../slideLayouts/slideLayout10.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hyperlink" Target="https://www.netflix.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lang=en" TargetMode="External"/><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hyperlink" Target="https://www.amazon.c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052" y="1804999"/>
            <a:ext cx="9404723" cy="2831395"/>
          </a:xfrm>
        </p:spPr>
        <p:txBody>
          <a:bodyPr/>
          <a:lstStyle/>
          <a:p>
            <a:pPr algn="ctr"/>
            <a:r>
              <a:rPr lang="en-US" sz="6600" b="1" dirty="0" smtClean="0"/>
              <a:t>Full Guide Web Development in 2024</a:t>
            </a:r>
            <a:endParaRPr lang="en-US" sz="6600" b="1" dirty="0"/>
          </a:p>
        </p:txBody>
      </p:sp>
      <p:sp>
        <p:nvSpPr>
          <p:cNvPr id="4" name="TextBox 3"/>
          <p:cNvSpPr txBox="1"/>
          <p:nvPr/>
        </p:nvSpPr>
        <p:spPr>
          <a:xfrm>
            <a:off x="90152" y="6375042"/>
            <a:ext cx="3358612" cy="369332"/>
          </a:xfrm>
          <a:prstGeom prst="rect">
            <a:avLst/>
          </a:prstGeom>
          <a:noFill/>
        </p:spPr>
        <p:txBody>
          <a:bodyPr wrap="none" rtlCol="0">
            <a:spAutoFit/>
          </a:bodyPr>
          <a:lstStyle/>
          <a:p>
            <a:r>
              <a:rPr lang="en-US" b="1" i="1" dirty="0" smtClean="0"/>
              <a:t>Created by : Abdul Rehman</a:t>
            </a:r>
            <a:endParaRPr lang="en-US" b="1" i="1" dirty="0"/>
          </a:p>
        </p:txBody>
      </p:sp>
    </p:spTree>
    <p:extLst>
      <p:ext uri="{BB962C8B-B14F-4D97-AF65-F5344CB8AC3E}">
        <p14:creationId xmlns:p14="http://schemas.microsoft.com/office/powerpoint/2010/main" val="2112650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54956" y="4739425"/>
            <a:ext cx="9122385" cy="2021983"/>
          </a:xfrm>
        </p:spPr>
        <p:txBody>
          <a:bodyPr>
            <a:noAutofit/>
          </a:bodyPr>
          <a:lstStyle/>
          <a:p>
            <a:r>
              <a:rPr lang="en-US" sz="1800" dirty="0"/>
              <a:t>The roles and responsibilities of a developer changes with the kind of job profile and company they work in. Freelance web developers or startup tech teams require knowledge of both back-end and front-end development. But enterprise-level companies have dedicated jobs for developers that require specialization in a programming language or technology. They may use </a:t>
            </a:r>
            <a:r>
              <a:rPr lang="en-US" sz="1800" dirty="0">
                <a:hlinkClick r:id="rId2"/>
              </a:rPr>
              <a:t>Best AI for job seekers</a:t>
            </a:r>
            <a:r>
              <a:rPr lang="en-US" sz="1800" dirty="0"/>
              <a:t> or specialized </a:t>
            </a:r>
            <a:r>
              <a:rPr lang="en-US" sz="1800" dirty="0">
                <a:hlinkClick r:id="rId3"/>
              </a:rPr>
              <a:t>recruitment tools</a:t>
            </a:r>
            <a:r>
              <a:rPr lang="en-US" sz="1800" dirty="0"/>
              <a:t> to find developers with the exact skills they need.</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956" y="284629"/>
            <a:ext cx="8825656" cy="4232589"/>
          </a:xfrm>
          <a:prstGeom prst="rect">
            <a:avLst/>
          </a:prstGeom>
        </p:spPr>
      </p:pic>
    </p:spTree>
    <p:extLst>
      <p:ext uri="{BB962C8B-B14F-4D97-AF65-F5344CB8AC3E}">
        <p14:creationId xmlns:p14="http://schemas.microsoft.com/office/powerpoint/2010/main" val="14372141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5017"/>
          </a:xfrm>
        </p:spPr>
        <p:txBody>
          <a:bodyPr/>
          <a:lstStyle/>
          <a:p>
            <a:r>
              <a:rPr lang="en-US" sz="2000" dirty="0"/>
              <a:t>There are mainly three types of profiles for web developers available today-</a:t>
            </a:r>
          </a:p>
        </p:txBody>
      </p:sp>
      <p:sp>
        <p:nvSpPr>
          <p:cNvPr id="3" name="Content Placeholder 2"/>
          <p:cNvSpPr>
            <a:spLocks noGrp="1"/>
          </p:cNvSpPr>
          <p:nvPr>
            <p:ph sz="half" idx="1"/>
          </p:nvPr>
        </p:nvSpPr>
        <p:spPr>
          <a:xfrm>
            <a:off x="952133" y="1352238"/>
            <a:ext cx="4396339" cy="1429600"/>
          </a:xfrm>
        </p:spPr>
        <p:txBody>
          <a:bodyPr>
            <a:normAutofit/>
          </a:bodyPr>
          <a:lstStyle/>
          <a:p>
            <a:pPr fontAlgn="base">
              <a:buFont typeface="+mj-lt"/>
              <a:buAutoNum type="arabicParenR"/>
            </a:pPr>
            <a:r>
              <a:rPr lang="en-US" dirty="0"/>
              <a:t>Front-end web developer</a:t>
            </a:r>
          </a:p>
          <a:p>
            <a:pPr fontAlgn="base">
              <a:buFont typeface="+mj-lt"/>
              <a:buAutoNum type="arabicParenR"/>
            </a:pPr>
            <a:r>
              <a:rPr lang="en-US" dirty="0"/>
              <a:t>Back-end web developer</a:t>
            </a:r>
          </a:p>
          <a:p>
            <a:pPr fontAlgn="base">
              <a:buFont typeface="+mj-lt"/>
              <a:buAutoNum type="arabicParenR"/>
            </a:pPr>
            <a:r>
              <a:rPr lang="en-US" dirty="0"/>
              <a:t>Full-stack web developer</a:t>
            </a:r>
          </a:p>
          <a:p>
            <a:pPr>
              <a:buFont typeface="+mj-lt"/>
              <a:buAutoNum type="arabicParenR"/>
            </a:pPr>
            <a:endParaRPr lang="en-US" dirty="0"/>
          </a:p>
        </p:txBody>
      </p:sp>
      <p:sp>
        <p:nvSpPr>
          <p:cNvPr id="5" name="Title 1"/>
          <p:cNvSpPr txBox="1">
            <a:spLocks/>
          </p:cNvSpPr>
          <p:nvPr/>
        </p:nvSpPr>
        <p:spPr>
          <a:xfrm>
            <a:off x="646112" y="2781838"/>
            <a:ext cx="4016040" cy="4250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t>Front end Developers</a:t>
            </a:r>
          </a:p>
          <a:p>
            <a:endParaRPr lang="en-US" sz="2800" dirty="0"/>
          </a:p>
        </p:txBody>
      </p:sp>
      <p:sp>
        <p:nvSpPr>
          <p:cNvPr id="6" name="Title 1"/>
          <p:cNvSpPr txBox="1">
            <a:spLocks/>
          </p:cNvSpPr>
          <p:nvPr/>
        </p:nvSpPr>
        <p:spPr>
          <a:xfrm>
            <a:off x="646110" y="3335439"/>
            <a:ext cx="9404723" cy="176459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Let’s take the example of </a:t>
            </a:r>
            <a:r>
              <a:rPr lang="en-US" sz="2000" dirty="0">
                <a:hlinkClick r:id="rId2"/>
              </a:rPr>
              <a:t>Netflix.com</a:t>
            </a:r>
            <a:r>
              <a:rPr lang="en-US" sz="2000" dirty="0"/>
              <a:t> to understand the main role of front-end web developers. A trailer of some new releases will be playing as soon as the page loads. You can swipe to see the previews of 5 or 7 popular movies and series. If you scroll, you will see a grid of movies and </a:t>
            </a:r>
            <a:r>
              <a:rPr lang="en-US" sz="2000" dirty="0" err="1"/>
              <a:t>tv</a:t>
            </a:r>
            <a:r>
              <a:rPr lang="en-US" sz="2000" dirty="0"/>
              <a:t> shows for viewing. Hovering over any movie will start a preview.</a:t>
            </a:r>
          </a:p>
        </p:txBody>
      </p:sp>
    </p:spTree>
    <p:extLst>
      <p:ext uri="{BB962C8B-B14F-4D97-AF65-F5344CB8AC3E}">
        <p14:creationId xmlns:p14="http://schemas.microsoft.com/office/powerpoint/2010/main" val="628838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Wondering what skills you will need as a frontend developer?</a:t>
            </a:r>
            <a:endParaRPr lang="en-US" dirty="0"/>
          </a:p>
        </p:txBody>
      </p:sp>
      <p:sp>
        <p:nvSpPr>
          <p:cNvPr id="3" name="Content Placeholder 2"/>
          <p:cNvSpPr>
            <a:spLocks noGrp="1"/>
          </p:cNvSpPr>
          <p:nvPr>
            <p:ph idx="1"/>
          </p:nvPr>
        </p:nvSpPr>
        <p:spPr>
          <a:xfrm>
            <a:off x="1103312" y="3026535"/>
            <a:ext cx="8946541" cy="3221864"/>
          </a:xfrm>
        </p:spPr>
        <p:txBody>
          <a:bodyPr>
            <a:normAutofit/>
          </a:bodyPr>
          <a:lstStyle/>
          <a:p>
            <a:pPr fontAlgn="base"/>
            <a:r>
              <a:rPr lang="en-US" b="1" dirty="0"/>
              <a:t>HTML and CSS</a:t>
            </a:r>
            <a:r>
              <a:rPr lang="en-US" dirty="0"/>
              <a:t> – for building the layout of the website</a:t>
            </a:r>
          </a:p>
          <a:p>
            <a:pPr fontAlgn="base"/>
            <a:r>
              <a:rPr lang="en-US" b="1" dirty="0"/>
              <a:t>JavaScript</a:t>
            </a:r>
            <a:r>
              <a:rPr lang="en-US" dirty="0"/>
              <a:t> – for adding dynamic content like images, scrolling, animation</a:t>
            </a:r>
          </a:p>
          <a:p>
            <a:pPr fontAlgn="base"/>
            <a:r>
              <a:rPr lang="en-US" dirty="0"/>
              <a:t>CSS frameworks like </a:t>
            </a:r>
            <a:r>
              <a:rPr lang="en-US" b="1" dirty="0"/>
              <a:t>BootStrap, Foundation or Bulma</a:t>
            </a:r>
            <a:r>
              <a:rPr lang="en-US" dirty="0"/>
              <a:t> and CSS preprocessors like </a:t>
            </a:r>
            <a:r>
              <a:rPr lang="en-US" b="1" dirty="0"/>
              <a:t>SASS</a:t>
            </a:r>
            <a:r>
              <a:rPr lang="en-US" dirty="0"/>
              <a:t> or </a:t>
            </a:r>
            <a:r>
              <a:rPr lang="en-US" b="1" dirty="0"/>
              <a:t>LESS</a:t>
            </a:r>
            <a:r>
              <a:rPr lang="en-US" dirty="0"/>
              <a:t> offer templates and pre-written code snippets for efficient coding.</a:t>
            </a:r>
          </a:p>
          <a:p>
            <a:pPr fontAlgn="base"/>
            <a:r>
              <a:rPr lang="en-US" dirty="0"/>
              <a:t>JavaScript frameworks and libraries such as </a:t>
            </a:r>
            <a:r>
              <a:rPr lang="en-US" b="1" dirty="0"/>
              <a:t>jQuery, EmberJS, React or VueJS</a:t>
            </a:r>
            <a:r>
              <a:rPr lang="en-US" dirty="0"/>
              <a:t> for simplifying and speeding up the entire development process.</a:t>
            </a:r>
          </a:p>
          <a:p>
            <a:pPr marL="0" indent="0">
              <a:buNone/>
            </a:pPr>
            <a:endParaRPr lang="en-US" dirty="0"/>
          </a:p>
        </p:txBody>
      </p:sp>
      <p:sp>
        <p:nvSpPr>
          <p:cNvPr id="4" name="Title 1"/>
          <p:cNvSpPr txBox="1">
            <a:spLocks/>
          </p:cNvSpPr>
          <p:nvPr/>
        </p:nvSpPr>
        <p:spPr>
          <a:xfrm>
            <a:off x="646111" y="1853247"/>
            <a:ext cx="9404723" cy="82555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If you are aspiring a career in front-end development, here is a list of skills you need to develop to have a successful career.</a:t>
            </a:r>
          </a:p>
        </p:txBody>
      </p:sp>
    </p:spTree>
    <p:extLst>
      <p:ext uri="{BB962C8B-B14F-4D97-AF65-F5344CB8AC3E}">
        <p14:creationId xmlns:p14="http://schemas.microsoft.com/office/powerpoint/2010/main" val="20672956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27280"/>
            <a:ext cx="8946541" cy="4700788"/>
          </a:xfrm>
        </p:spPr>
        <p:txBody>
          <a:bodyPr>
            <a:normAutofit/>
          </a:bodyPr>
          <a:lstStyle/>
          <a:p>
            <a:pPr fontAlgn="base"/>
            <a:r>
              <a:rPr lang="en-US" b="1" dirty="0"/>
              <a:t>Responsive design</a:t>
            </a:r>
            <a:r>
              <a:rPr lang="en-US" dirty="0"/>
              <a:t> for cross-platform compatibility, that is the website looks good on any device be it a smartphone, tablet or desktop.</a:t>
            </a:r>
          </a:p>
          <a:p>
            <a:pPr fontAlgn="base"/>
            <a:r>
              <a:rPr lang="en-US" b="1" dirty="0"/>
              <a:t>Version control</a:t>
            </a:r>
            <a:r>
              <a:rPr lang="en-US" dirty="0"/>
              <a:t> for managing different updates and keep a track of changes in code</a:t>
            </a:r>
          </a:p>
          <a:p>
            <a:pPr fontAlgn="base"/>
            <a:r>
              <a:rPr lang="en-US" dirty="0"/>
              <a:t>Testing and </a:t>
            </a:r>
            <a:r>
              <a:rPr lang="en-US" b="1" dirty="0"/>
              <a:t>debugging</a:t>
            </a:r>
            <a:r>
              <a:rPr lang="en-US" dirty="0"/>
              <a:t> process for an error-free code</a:t>
            </a:r>
          </a:p>
          <a:p>
            <a:pPr fontAlgn="base"/>
            <a:r>
              <a:rPr lang="en-US" dirty="0"/>
              <a:t>Building and automation tools and web performance optimization (</a:t>
            </a:r>
            <a:r>
              <a:rPr lang="en-US" b="1" dirty="0"/>
              <a:t>WPO</a:t>
            </a:r>
            <a:r>
              <a:rPr lang="en-US" dirty="0"/>
              <a:t>) techniques for enhancing the performance and speed of websites.</a:t>
            </a:r>
          </a:p>
          <a:p>
            <a:pPr fontAlgn="base"/>
            <a:r>
              <a:rPr lang="en-US" dirty="0"/>
              <a:t>Optional – Google Developer Tools and Browser tools to optimize website for different web browsers</a:t>
            </a:r>
          </a:p>
          <a:p>
            <a:pPr fontAlgn="base"/>
            <a:r>
              <a:rPr lang="en-US" dirty="0"/>
              <a:t>Optional – Search Engine </a:t>
            </a:r>
            <a:r>
              <a:rPr lang="en-US" dirty="0" smtClean="0"/>
              <a:t>Optimization </a:t>
            </a:r>
            <a:r>
              <a:rPr lang="en-US" dirty="0"/>
              <a:t>(</a:t>
            </a:r>
            <a:r>
              <a:rPr lang="en-US" b="1" dirty="0"/>
              <a:t>SEO</a:t>
            </a:r>
            <a:r>
              <a:rPr lang="en-US" dirty="0" smtClean="0"/>
              <a:t>)</a:t>
            </a:r>
            <a:endParaRPr lang="en-US" dirty="0"/>
          </a:p>
        </p:txBody>
      </p:sp>
    </p:spTree>
    <p:extLst>
      <p:ext uri="{BB962C8B-B14F-4D97-AF65-F5344CB8AC3E}">
        <p14:creationId xmlns:p14="http://schemas.microsoft.com/office/powerpoint/2010/main" val="9386907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5321"/>
          </a:xfrm>
        </p:spPr>
        <p:txBody>
          <a:bodyPr>
            <a:normAutofit fontScale="90000"/>
          </a:bodyPr>
          <a:lstStyle/>
          <a:p>
            <a:r>
              <a:rPr lang="en-US" b="1" dirty="0"/>
              <a:t>Back-end Developers</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dirty="0"/>
              <a:t>Back-end web developers code the logic behind the website. They instruct the servers, database, and browsers to interact with each other and display the right content on the web page when a user requests something.</a:t>
            </a:r>
          </a:p>
          <a:p>
            <a:pPr fontAlgn="base"/>
            <a:r>
              <a:rPr lang="en-US" dirty="0"/>
              <a:t>Continuing our example of Netflix, let’s understand what the role of a backend web developer is. Each user will get different recommendations on their Netflix page based on their watch history. This is because of the database that backend developers handle, which collects user data, analyses and runs an algorithm to recommend similar content. Apart from data management, as a backend web developer, you are also responsible for writing the codes for user login, and monthly/yearly payment management profiles.</a:t>
            </a:r>
          </a:p>
          <a:p>
            <a:pPr marL="0" indent="0">
              <a:buNone/>
            </a:pPr>
            <a:endParaRPr lang="en-US" dirty="0"/>
          </a:p>
        </p:txBody>
      </p:sp>
    </p:spTree>
    <p:extLst>
      <p:ext uri="{BB962C8B-B14F-4D97-AF65-F5344CB8AC3E}">
        <p14:creationId xmlns:p14="http://schemas.microsoft.com/office/powerpoint/2010/main" val="74938987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5626"/>
          </a:xfrm>
        </p:spPr>
        <p:txBody>
          <a:bodyPr>
            <a:normAutofit fontScale="90000"/>
          </a:bodyPr>
          <a:lstStyle/>
          <a:p>
            <a:r>
              <a:rPr lang="en-US" sz="3200" b="1" dirty="0"/>
              <a:t>Wondering what skills you will need as a backend developer?</a:t>
            </a:r>
            <a:br>
              <a:rPr lang="en-US" sz="3200" b="1" dirty="0"/>
            </a:br>
            <a:endParaRPr lang="en-US" sz="3200" dirty="0"/>
          </a:p>
        </p:txBody>
      </p:sp>
      <p:sp>
        <p:nvSpPr>
          <p:cNvPr id="3" name="Content Placeholder 2"/>
          <p:cNvSpPr>
            <a:spLocks noGrp="1"/>
          </p:cNvSpPr>
          <p:nvPr>
            <p:ph idx="1"/>
          </p:nvPr>
        </p:nvSpPr>
        <p:spPr>
          <a:xfrm>
            <a:off x="987402" y="2426405"/>
            <a:ext cx="8946541" cy="4195481"/>
          </a:xfrm>
        </p:spPr>
        <p:txBody>
          <a:bodyPr>
            <a:normAutofit/>
          </a:bodyPr>
          <a:lstStyle/>
          <a:p>
            <a:pPr fontAlgn="base"/>
            <a:r>
              <a:rPr lang="en-US" dirty="0"/>
              <a:t>A strong grasp of one or more backend coding languages- </a:t>
            </a:r>
            <a:r>
              <a:rPr lang="en-US" b="1" dirty="0"/>
              <a:t>PHP, Java, Ruby, JavaScript, C#, or Python</a:t>
            </a:r>
            <a:endParaRPr lang="en-US" dirty="0"/>
          </a:p>
          <a:p>
            <a:pPr fontAlgn="base"/>
            <a:r>
              <a:rPr lang="en-US" dirty="0"/>
              <a:t>Backend web frameworks such as </a:t>
            </a:r>
            <a:r>
              <a:rPr lang="en-US" b="1" dirty="0"/>
              <a:t>Django, Laravel, .NET, Ruby on Rails, Node.js, or Spring</a:t>
            </a:r>
            <a:r>
              <a:rPr lang="en-US" dirty="0"/>
              <a:t> will provide libraries and templates so that you can work faster with the programming language.</a:t>
            </a:r>
          </a:p>
          <a:p>
            <a:pPr fontAlgn="base"/>
            <a:r>
              <a:rPr lang="en-US" b="1" dirty="0"/>
              <a:t>Data structures and Algorithms</a:t>
            </a:r>
            <a:r>
              <a:rPr lang="en-US" dirty="0"/>
              <a:t> – Data structures let you know how to store and manage data. Learning common searching/sorting algorithms is essential for performative, efficient code and building your problem-solving skills.</a:t>
            </a:r>
          </a:p>
          <a:p>
            <a:pPr fontAlgn="base"/>
            <a:r>
              <a:rPr lang="en-US" dirty="0"/>
              <a:t>Database languages – </a:t>
            </a:r>
            <a:r>
              <a:rPr lang="en-US" b="1" dirty="0"/>
              <a:t>SQL and NoSQL</a:t>
            </a:r>
            <a:r>
              <a:rPr lang="en-US" dirty="0"/>
              <a:t> are languages that actually tell the device to store information in memory using data structures like tables or arrays.</a:t>
            </a:r>
          </a:p>
          <a:p>
            <a:pPr marL="0" indent="0">
              <a:buNone/>
            </a:pPr>
            <a:endParaRPr lang="en-US" dirty="0"/>
          </a:p>
        </p:txBody>
      </p:sp>
      <p:sp>
        <p:nvSpPr>
          <p:cNvPr id="4" name="Title 1"/>
          <p:cNvSpPr txBox="1">
            <a:spLocks/>
          </p:cNvSpPr>
          <p:nvPr/>
        </p:nvSpPr>
        <p:spPr>
          <a:xfrm>
            <a:off x="646111" y="1558344"/>
            <a:ext cx="9404723" cy="68258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For a prosperous career in back-end web development, here are some of the technologies you will require –</a:t>
            </a:r>
          </a:p>
        </p:txBody>
      </p:sp>
    </p:spTree>
    <p:extLst>
      <p:ext uri="{BB962C8B-B14F-4D97-AF65-F5344CB8AC3E}">
        <p14:creationId xmlns:p14="http://schemas.microsoft.com/office/powerpoint/2010/main" val="23231349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4523" y="1300766"/>
            <a:ext cx="8946541" cy="4445357"/>
          </a:xfrm>
        </p:spPr>
        <p:txBody>
          <a:bodyPr>
            <a:normAutofit fontScale="92500" lnSpcReduction="20000"/>
          </a:bodyPr>
          <a:lstStyle/>
          <a:p>
            <a:pPr fontAlgn="base">
              <a:lnSpc>
                <a:spcPct val="110000"/>
              </a:lnSpc>
            </a:pPr>
            <a:r>
              <a:rPr lang="en-US" dirty="0"/>
              <a:t>Database management systems such as </a:t>
            </a:r>
            <a:r>
              <a:rPr lang="en-US" b="1" dirty="0"/>
              <a:t>MongoDB, PostgreSQL, or MySQL</a:t>
            </a:r>
            <a:r>
              <a:rPr lang="en-US" dirty="0"/>
              <a:t> use SQL or NoSQL to create relationships between the stored data and perform operations on it like adding, modifying, searching or making queries.</a:t>
            </a:r>
          </a:p>
          <a:p>
            <a:pPr fontAlgn="base">
              <a:lnSpc>
                <a:spcPct val="110000"/>
              </a:lnSpc>
            </a:pPr>
            <a:r>
              <a:rPr lang="en-US" dirty="0"/>
              <a:t>Networks and servers to understand how the World Wide Web(www) works and how you can host the website on the internet.</a:t>
            </a:r>
          </a:p>
          <a:p>
            <a:pPr fontAlgn="base">
              <a:lnSpc>
                <a:spcPct val="110000"/>
              </a:lnSpc>
            </a:pPr>
            <a:r>
              <a:rPr lang="en-US" dirty="0"/>
              <a:t>Knowledge of APIs- They control the transfer of data between database and web servers.</a:t>
            </a:r>
          </a:p>
          <a:p>
            <a:pPr fontAlgn="base">
              <a:lnSpc>
                <a:spcPct val="110000"/>
              </a:lnSpc>
            </a:pPr>
            <a:r>
              <a:rPr lang="en-US" dirty="0"/>
              <a:t>Version control with </a:t>
            </a:r>
            <a:r>
              <a:rPr lang="en-US" dirty="0" err="1"/>
              <a:t>Git</a:t>
            </a:r>
            <a:r>
              <a:rPr lang="en-US" dirty="0"/>
              <a:t> to help you track changes in your code.</a:t>
            </a:r>
          </a:p>
          <a:p>
            <a:pPr fontAlgn="base">
              <a:lnSpc>
                <a:spcPct val="110000"/>
              </a:lnSpc>
            </a:pPr>
            <a:r>
              <a:rPr lang="en-US" dirty="0"/>
              <a:t>Optional – Server hosting environments like </a:t>
            </a:r>
            <a:r>
              <a:rPr lang="en-US" b="1" dirty="0"/>
              <a:t>Apache, Nginx, IIS servers, or Microsoft IIS</a:t>
            </a:r>
            <a:endParaRPr lang="en-US" dirty="0"/>
          </a:p>
          <a:p>
            <a:pPr fontAlgn="base">
              <a:lnSpc>
                <a:spcPct val="110000"/>
              </a:lnSpc>
            </a:pPr>
            <a:r>
              <a:rPr lang="en-US" dirty="0"/>
              <a:t>Optional – Cloud hosting platforms such as AWS, </a:t>
            </a:r>
            <a:r>
              <a:rPr lang="en-US" dirty="0" err="1"/>
              <a:t>Heroku</a:t>
            </a:r>
            <a:r>
              <a:rPr lang="en-US" dirty="0"/>
              <a:t>, Google Cloud Platform</a:t>
            </a:r>
          </a:p>
          <a:p>
            <a:pPr marL="0" indent="0">
              <a:lnSpc>
                <a:spcPct val="110000"/>
              </a:lnSpc>
              <a:buNone/>
            </a:pPr>
            <a:endParaRPr lang="en-US" dirty="0"/>
          </a:p>
        </p:txBody>
      </p:sp>
    </p:spTree>
    <p:extLst>
      <p:ext uri="{BB962C8B-B14F-4D97-AF65-F5344CB8AC3E}">
        <p14:creationId xmlns:p14="http://schemas.microsoft.com/office/powerpoint/2010/main" val="23623277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6685"/>
          </a:xfrm>
        </p:spPr>
        <p:txBody>
          <a:bodyPr>
            <a:normAutofit fontScale="90000"/>
          </a:bodyPr>
          <a:lstStyle/>
          <a:p>
            <a:r>
              <a:rPr lang="en-US" b="1" dirty="0"/>
              <a:t>Full-stack Developers</a:t>
            </a:r>
            <a:br>
              <a:rPr lang="en-US" b="1" dirty="0"/>
            </a:br>
            <a:endParaRPr lang="en-US" dirty="0"/>
          </a:p>
        </p:txBody>
      </p:sp>
      <p:sp>
        <p:nvSpPr>
          <p:cNvPr id="3" name="Content Placeholder 2"/>
          <p:cNvSpPr>
            <a:spLocks noGrp="1"/>
          </p:cNvSpPr>
          <p:nvPr>
            <p:ph idx="1"/>
          </p:nvPr>
        </p:nvSpPr>
        <p:spPr>
          <a:xfrm>
            <a:off x="1104293" y="1339404"/>
            <a:ext cx="9894265" cy="3451538"/>
          </a:xfrm>
        </p:spPr>
        <p:txBody>
          <a:bodyPr>
            <a:normAutofit/>
          </a:bodyPr>
          <a:lstStyle/>
          <a:p>
            <a:pPr marL="0" indent="0" fontAlgn="base">
              <a:buNone/>
            </a:pPr>
            <a:r>
              <a:rPr lang="en-US" dirty="0"/>
              <a:t>Full-stack development entails working on the whole tech stack of a web project. This means working with a frontend framework, database technology, backend language, server, operating system, and testing tools.</a:t>
            </a:r>
          </a:p>
          <a:p>
            <a:pPr marL="0" indent="0" fontAlgn="base">
              <a:buNone/>
            </a:pPr>
            <a:r>
              <a:rPr lang="en-US" dirty="0"/>
              <a:t>Full-stack web developers are involved throughout the web development process. Since they have both frontend and backend skills along with in-depth knowledge of databases, they can successfully build websites and web applications single-handedly.</a:t>
            </a:r>
          </a:p>
          <a:p>
            <a:pPr marL="0" indent="0" fontAlgn="base">
              <a:buNone/>
            </a:pPr>
            <a:r>
              <a:rPr lang="en-US" dirty="0"/>
              <a:t>A wider knowledge base and multitasking are key requirements for a career in full-stack development. Apart from the front-end and back-end development skills, full-stack developers should also be proficient in-</a:t>
            </a:r>
          </a:p>
          <a:p>
            <a:pPr marL="0" indent="0">
              <a:buNone/>
            </a:pPr>
            <a:endParaRPr lang="en-US" dirty="0"/>
          </a:p>
        </p:txBody>
      </p:sp>
      <p:sp>
        <p:nvSpPr>
          <p:cNvPr id="4" name="Content Placeholder 2"/>
          <p:cNvSpPr txBox="1">
            <a:spLocks/>
          </p:cNvSpPr>
          <p:nvPr/>
        </p:nvSpPr>
        <p:spPr>
          <a:xfrm>
            <a:off x="1104292" y="4904705"/>
            <a:ext cx="9894265" cy="16892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fontAlgn="base"/>
            <a:r>
              <a:rPr lang="en-US" sz="1800" dirty="0"/>
              <a:t>HTTP and REST – the connecting link between frontend and backend codes</a:t>
            </a:r>
          </a:p>
          <a:p>
            <a:pPr fontAlgn="base"/>
            <a:r>
              <a:rPr lang="en-US" sz="1800" dirty="0"/>
              <a:t>Web architecture</a:t>
            </a:r>
          </a:p>
          <a:p>
            <a:pPr fontAlgn="base"/>
            <a:r>
              <a:rPr lang="en-US" sz="1800" dirty="0"/>
              <a:t>Basic design capabilities</a:t>
            </a:r>
          </a:p>
          <a:p>
            <a:pPr fontAlgn="base"/>
            <a:r>
              <a:rPr lang="en-US" sz="1800" dirty="0"/>
              <a:t>Internet security</a:t>
            </a:r>
          </a:p>
          <a:p>
            <a:pPr marL="0" indent="0">
              <a:buNone/>
            </a:pPr>
            <a:endParaRPr lang="en-US" sz="1800" dirty="0"/>
          </a:p>
        </p:txBody>
      </p:sp>
    </p:spTree>
    <p:extLst>
      <p:ext uri="{BB962C8B-B14F-4D97-AF65-F5344CB8AC3E}">
        <p14:creationId xmlns:p14="http://schemas.microsoft.com/office/powerpoint/2010/main" val="1751066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Average Salary for Web Developers?</a:t>
            </a:r>
            <a:br>
              <a:rPr lang="en-US" b="1" dirty="0"/>
            </a:br>
            <a:endParaRPr lang="en-US" dirty="0"/>
          </a:p>
        </p:txBody>
      </p:sp>
      <p:sp>
        <p:nvSpPr>
          <p:cNvPr id="3" name="Content Placeholder 2"/>
          <p:cNvSpPr>
            <a:spLocks noGrp="1"/>
          </p:cNvSpPr>
          <p:nvPr>
            <p:ph idx="1"/>
          </p:nvPr>
        </p:nvSpPr>
        <p:spPr>
          <a:xfrm>
            <a:off x="1103312" y="2052919"/>
            <a:ext cx="10062671" cy="1991047"/>
          </a:xfrm>
        </p:spPr>
        <p:txBody>
          <a:bodyPr>
            <a:normAutofit/>
          </a:bodyPr>
          <a:lstStyle/>
          <a:p>
            <a:pPr marL="0" indent="0">
              <a:buNone/>
            </a:pPr>
            <a:r>
              <a:rPr lang="en-US" dirty="0"/>
              <a:t>In a world that is going online, web developers are, without a doubt, one of the highest-paid software developers. The range of salaries for web developers in Canada is </a:t>
            </a:r>
            <a:r>
              <a:rPr lang="en-US" b="1" dirty="0"/>
              <a:t>$49,585 </a:t>
            </a:r>
            <a:r>
              <a:rPr lang="en-US" dirty="0"/>
              <a:t>to </a:t>
            </a:r>
            <a:r>
              <a:rPr lang="en-US" b="1" dirty="0"/>
              <a:t>$83,838 </a:t>
            </a:r>
            <a:r>
              <a:rPr lang="en-US" dirty="0"/>
              <a:t>annually depending on the job profile you use.</a:t>
            </a:r>
            <a:br>
              <a:rPr lang="en-US" dirty="0"/>
            </a:br>
            <a:r>
              <a:rPr lang="en-US" dirty="0"/>
              <a:t/>
            </a:r>
            <a:br>
              <a:rPr lang="en-US" dirty="0"/>
            </a:br>
            <a:r>
              <a:rPr lang="en-US" dirty="0"/>
              <a:t>We have created a list of average salaries for different job profiles of web developers in Canada.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052" y="3721995"/>
            <a:ext cx="7280246" cy="3036733"/>
          </a:xfrm>
          <a:prstGeom prst="rect">
            <a:avLst/>
          </a:prstGeom>
        </p:spPr>
      </p:pic>
    </p:spTree>
    <p:extLst>
      <p:ext uri="{BB962C8B-B14F-4D97-AF65-F5344CB8AC3E}">
        <p14:creationId xmlns:p14="http://schemas.microsoft.com/office/powerpoint/2010/main" val="16230962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66234"/>
          </a:xfrm>
        </p:spPr>
        <p:txBody>
          <a:bodyPr/>
          <a:lstStyle/>
          <a:p>
            <a:r>
              <a:rPr lang="en-US" b="1" dirty="0" smtClean="0">
                <a:effectLst>
                  <a:outerShdw blurRad="38100" dist="38100" dir="2700000" algn="tl">
                    <a:srgbClr val="000000">
                      <a:alpha val="43137"/>
                    </a:srgbClr>
                  </a:outerShdw>
                </a:effectLst>
              </a:rPr>
              <a:t>You are learning languages in this YouTube channel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03312" y="2052918"/>
            <a:ext cx="3661871" cy="4195481"/>
          </a:xfrm>
        </p:spPr>
        <p:txBody>
          <a:bodyPr>
            <a:normAutofit/>
          </a:bodyPr>
          <a:lstStyle/>
          <a:p>
            <a:r>
              <a:rPr lang="en-US" dirty="0" smtClean="0"/>
              <a:t>HTML 5</a:t>
            </a:r>
          </a:p>
          <a:p>
            <a:r>
              <a:rPr lang="en-US" dirty="0" smtClean="0"/>
              <a:t>CSS</a:t>
            </a:r>
          </a:p>
          <a:p>
            <a:r>
              <a:rPr lang="en-US" dirty="0" smtClean="0"/>
              <a:t>JavaScript</a:t>
            </a:r>
          </a:p>
          <a:p>
            <a:r>
              <a:rPr lang="en-US" dirty="0" smtClean="0"/>
              <a:t>Bootstrap</a:t>
            </a:r>
          </a:p>
          <a:p>
            <a:r>
              <a:rPr lang="en-US" dirty="0" smtClean="0"/>
              <a:t>Typescript</a:t>
            </a:r>
          </a:p>
          <a:p>
            <a:r>
              <a:rPr lang="en-US" dirty="0" smtClean="0"/>
              <a:t>Tailwind CSS</a:t>
            </a:r>
          </a:p>
          <a:p>
            <a:r>
              <a:rPr lang="en-US" dirty="0" smtClean="0"/>
              <a:t>React JS </a:t>
            </a:r>
          </a:p>
          <a:p>
            <a:r>
              <a:rPr lang="en-US" dirty="0" smtClean="0"/>
              <a:t>React redux</a:t>
            </a:r>
          </a:p>
          <a:p>
            <a:r>
              <a:rPr lang="en-US" dirty="0" smtClean="0"/>
              <a:t>Firebase</a:t>
            </a:r>
          </a:p>
          <a:p>
            <a:pPr marL="0" indent="0">
              <a:buNone/>
            </a:pPr>
            <a:endParaRPr lang="en-US" dirty="0"/>
          </a:p>
        </p:txBody>
      </p:sp>
      <p:sp>
        <p:nvSpPr>
          <p:cNvPr id="4" name="Content Placeholder 2"/>
          <p:cNvSpPr txBox="1">
            <a:spLocks/>
          </p:cNvSpPr>
          <p:nvPr/>
        </p:nvSpPr>
        <p:spPr>
          <a:xfrm>
            <a:off x="8530129" y="2052918"/>
            <a:ext cx="36618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a:t>PHP</a:t>
            </a:r>
          </a:p>
          <a:p>
            <a:r>
              <a:rPr lang="en-US" dirty="0"/>
              <a:t>Laravel</a:t>
            </a:r>
          </a:p>
          <a:p>
            <a:r>
              <a:rPr lang="en-US" dirty="0" smtClean="0"/>
              <a:t>Python</a:t>
            </a:r>
          </a:p>
          <a:p>
            <a:r>
              <a:rPr lang="en-US" dirty="0" smtClean="0"/>
              <a:t>D Django</a:t>
            </a:r>
          </a:p>
          <a:p>
            <a:r>
              <a:rPr lang="en-US" dirty="0" smtClean="0"/>
              <a:t>Data Science</a:t>
            </a:r>
          </a:p>
          <a:p>
            <a:r>
              <a:rPr lang="en-US" dirty="0" smtClean="0"/>
              <a:t>Web SEO</a:t>
            </a:r>
          </a:p>
          <a:p>
            <a:r>
              <a:rPr lang="en-US" dirty="0" smtClean="0"/>
              <a:t>Artificial Intelligence</a:t>
            </a:r>
          </a:p>
          <a:p>
            <a:r>
              <a:rPr lang="en-US" dirty="0" smtClean="0"/>
              <a:t>Other Libraries &amp; Framework’s &amp; Programming Languages </a:t>
            </a:r>
          </a:p>
        </p:txBody>
      </p:sp>
      <p:sp>
        <p:nvSpPr>
          <p:cNvPr id="5" name="Content Placeholder 2"/>
          <p:cNvSpPr txBox="1">
            <a:spLocks/>
          </p:cNvSpPr>
          <p:nvPr/>
        </p:nvSpPr>
        <p:spPr>
          <a:xfrm>
            <a:off x="4881137" y="2052918"/>
            <a:ext cx="366187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US" dirty="0"/>
              <a:t>Next JS</a:t>
            </a:r>
          </a:p>
          <a:p>
            <a:r>
              <a:rPr lang="en-US" dirty="0"/>
              <a:t>Material UI</a:t>
            </a:r>
          </a:p>
          <a:p>
            <a:r>
              <a:rPr lang="en-US" dirty="0"/>
              <a:t>ShadeCN</a:t>
            </a:r>
          </a:p>
          <a:p>
            <a:r>
              <a:rPr lang="en-US" dirty="0" smtClean="0"/>
              <a:t>Node JS</a:t>
            </a:r>
          </a:p>
          <a:p>
            <a:r>
              <a:rPr lang="en-US" dirty="0" smtClean="0"/>
              <a:t>Express JS</a:t>
            </a:r>
          </a:p>
          <a:p>
            <a:r>
              <a:rPr lang="en-US" dirty="0" smtClean="0"/>
              <a:t>Mongo DB</a:t>
            </a:r>
          </a:p>
          <a:p>
            <a:r>
              <a:rPr lang="en-US" dirty="0" smtClean="0"/>
              <a:t>SQL </a:t>
            </a:r>
          </a:p>
          <a:p>
            <a:r>
              <a:rPr lang="en-US" dirty="0" smtClean="0"/>
              <a:t>MY SQL</a:t>
            </a:r>
          </a:p>
          <a:p>
            <a:r>
              <a:rPr lang="en-US" dirty="0" smtClean="0"/>
              <a:t>Postgre SQL</a:t>
            </a:r>
          </a:p>
        </p:txBody>
      </p:sp>
      <p:sp>
        <p:nvSpPr>
          <p:cNvPr id="6" name="TextBox 5"/>
          <p:cNvSpPr txBox="1"/>
          <p:nvPr/>
        </p:nvSpPr>
        <p:spPr>
          <a:xfrm>
            <a:off x="2498501" y="6248399"/>
            <a:ext cx="2008883"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React Native </a:t>
            </a:r>
            <a:endParaRPr lang="en-US" dirty="0"/>
          </a:p>
        </p:txBody>
      </p:sp>
      <p:sp>
        <p:nvSpPr>
          <p:cNvPr id="7" name="TextBox 6"/>
          <p:cNvSpPr txBox="1"/>
          <p:nvPr/>
        </p:nvSpPr>
        <p:spPr>
          <a:xfrm>
            <a:off x="7055476" y="6248399"/>
            <a:ext cx="1672253"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Electron JS</a:t>
            </a:r>
            <a:endParaRPr lang="en-US" dirty="0"/>
          </a:p>
        </p:txBody>
      </p:sp>
    </p:spTree>
    <p:extLst>
      <p:ext uri="{BB962C8B-B14F-4D97-AF65-F5344CB8AC3E}">
        <p14:creationId xmlns:p14="http://schemas.microsoft.com/office/powerpoint/2010/main" val="28433346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fill="hold"/>
                                        <p:tgtEl>
                                          <p:spTgt spid="5"/>
                                        </p:tgtEl>
                                        <p:attrNameLst>
                                          <p:attrName>ppt_x</p:attrName>
                                        </p:attrNameLst>
                                      </p:cBhvr>
                                      <p:tavLst>
                                        <p:tav tm="0">
                                          <p:val>
                                            <p:strVal val="#ppt_x"/>
                                          </p:val>
                                        </p:tav>
                                        <p:tav tm="100000">
                                          <p:val>
                                            <p:strVal val="#ppt_x"/>
                                          </p:val>
                                        </p:tav>
                                      </p:tavLst>
                                    </p:anim>
                                    <p:anim calcmode="lin" valueType="num">
                                      <p:cBhvr additive="base">
                                        <p:cTn id="7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anim calcmode="lin" valueType="num">
                                      <p:cBhvr additive="base">
                                        <p:cTn id="76" dur="500" fill="hold"/>
                                        <p:tgtEl>
                                          <p:spTgt spid="4"/>
                                        </p:tgtEl>
                                        <p:attrNameLst>
                                          <p:attrName>ppt_x</p:attrName>
                                        </p:attrNameLst>
                                      </p:cBhvr>
                                      <p:tavLst>
                                        <p:tav tm="0">
                                          <p:val>
                                            <p:strVal val="#ppt_x"/>
                                          </p:val>
                                        </p:tav>
                                        <p:tav tm="100000">
                                          <p:val>
                                            <p:strVal val="#ppt_x"/>
                                          </p:val>
                                        </p:tav>
                                      </p:tavLst>
                                    </p:anim>
                                    <p:anim calcmode="lin" valueType="num">
                                      <p:cBhvr additive="base">
                                        <p:cTn id="7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 calcmode="lin" valueType="num">
                                      <p:cBhvr additive="base">
                                        <p:cTn id="82" dur="500" fill="hold"/>
                                        <p:tgtEl>
                                          <p:spTgt spid="7"/>
                                        </p:tgtEl>
                                        <p:attrNameLst>
                                          <p:attrName>ppt_x</p:attrName>
                                        </p:attrNameLst>
                                      </p:cBhvr>
                                      <p:tavLst>
                                        <p:tav tm="0">
                                          <p:val>
                                            <p:strVal val="#ppt_x"/>
                                          </p:val>
                                        </p:tav>
                                        <p:tav tm="100000">
                                          <p:val>
                                            <p:strVal val="#ppt_x"/>
                                          </p:val>
                                        </p:tav>
                                      </p:tavLst>
                                    </p:anim>
                                    <p:anim calcmode="lin" valueType="num">
                                      <p:cBhvr additive="base">
                                        <p:cTn id="8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6"/>
                                        </p:tgtEl>
                                        <p:attrNameLst>
                                          <p:attrName>style.visibility</p:attrName>
                                        </p:attrNameLst>
                                      </p:cBhvr>
                                      <p:to>
                                        <p:strVal val="visible"/>
                                      </p:to>
                                    </p:set>
                                    <p:anim calcmode="lin" valueType="num">
                                      <p:cBhvr additive="base">
                                        <p:cTn id="88" dur="500" fill="hold"/>
                                        <p:tgtEl>
                                          <p:spTgt spid="6"/>
                                        </p:tgtEl>
                                        <p:attrNameLst>
                                          <p:attrName>ppt_x</p:attrName>
                                        </p:attrNameLst>
                                      </p:cBhvr>
                                      <p:tavLst>
                                        <p:tav tm="0">
                                          <p:val>
                                            <p:strVal val="#ppt_x"/>
                                          </p:val>
                                        </p:tav>
                                        <p:tav tm="100000">
                                          <p:val>
                                            <p:strVal val="#ppt_x"/>
                                          </p:val>
                                        </p:tav>
                                      </p:tavLst>
                                    </p:anim>
                                    <p:anim calcmode="lin" valueType="num">
                                      <p:cBhvr additive="base">
                                        <p:cTn id="8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338470"/>
            <a:ext cx="9711828" cy="881242"/>
          </a:xfrm>
        </p:spPr>
        <p:txBody>
          <a:bodyPr/>
          <a:lstStyle/>
          <a:p>
            <a:r>
              <a:rPr lang="en-US" sz="5400" b="1" dirty="0" smtClean="0"/>
              <a:t>How many types developer</a:t>
            </a:r>
            <a:endParaRPr lang="en-US" sz="5400" b="1" dirty="0"/>
          </a:p>
        </p:txBody>
      </p:sp>
      <p:sp>
        <p:nvSpPr>
          <p:cNvPr id="3" name="Subtitle 2"/>
          <p:cNvSpPr>
            <a:spLocks noGrp="1"/>
          </p:cNvSpPr>
          <p:nvPr>
            <p:ph type="subTitle" idx="1"/>
          </p:nvPr>
        </p:nvSpPr>
        <p:spPr>
          <a:xfrm>
            <a:off x="253807" y="6334510"/>
            <a:ext cx="8825658" cy="523490"/>
          </a:xfrm>
        </p:spPr>
        <p:txBody>
          <a:bodyPr/>
          <a:lstStyle/>
          <a:p>
            <a:r>
              <a:rPr lang="en-US" b="1" i="1" cap="none" dirty="0" smtClean="0">
                <a:solidFill>
                  <a:schemeClr val="tx1"/>
                </a:solidFill>
              </a:rPr>
              <a:t>Created By: Abdul Rehman</a:t>
            </a:r>
            <a:endParaRPr lang="en-US" b="1" i="1" cap="none" dirty="0">
              <a:solidFill>
                <a:schemeClr val="tx1"/>
              </a:solidFill>
            </a:endParaRPr>
          </a:p>
        </p:txBody>
      </p:sp>
      <p:sp>
        <p:nvSpPr>
          <p:cNvPr id="4" name="Subtitle 2"/>
          <p:cNvSpPr txBox="1">
            <a:spLocks/>
          </p:cNvSpPr>
          <p:nvPr/>
        </p:nvSpPr>
        <p:spPr>
          <a:xfrm>
            <a:off x="1154955" y="2577517"/>
            <a:ext cx="8825658" cy="208724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2000" b="0" i="0" kern="1200" cap="all">
                <a:solidFill>
                  <a:schemeClr val="accent1">
                    <a:lumMod val="60000"/>
                    <a:lumOff val="40000"/>
                  </a:schemeClr>
                </a:solidFill>
                <a:latin typeface="+mj-lt"/>
                <a:ea typeface="+mj-ea"/>
                <a:cs typeface="+mj-cs"/>
              </a:defRPr>
            </a:lvl1pPr>
            <a:lvl2pPr marL="4572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9pPr>
          </a:lstStyle>
          <a:p>
            <a:pPr marL="514350" indent="-514350">
              <a:buFont typeface="+mj-lt"/>
              <a:buAutoNum type="arabicParenR"/>
            </a:pPr>
            <a:r>
              <a:rPr lang="en-US" sz="3200" cap="none" dirty="0" smtClean="0">
                <a:solidFill>
                  <a:schemeClr val="tx1"/>
                </a:solidFill>
              </a:rPr>
              <a:t>Web App Developer</a:t>
            </a:r>
          </a:p>
          <a:p>
            <a:pPr marL="514350" indent="-514350">
              <a:buFont typeface="+mj-lt"/>
              <a:buAutoNum type="arabicParenR"/>
            </a:pPr>
            <a:r>
              <a:rPr lang="en-US" sz="3200" cap="none" dirty="0" smtClean="0">
                <a:solidFill>
                  <a:schemeClr val="tx1"/>
                </a:solidFill>
              </a:rPr>
              <a:t>Android &amp; </a:t>
            </a:r>
            <a:r>
              <a:rPr lang="en-US" sz="3200" cap="none" dirty="0" smtClean="0">
                <a:solidFill>
                  <a:schemeClr val="tx1"/>
                </a:solidFill>
              </a:rPr>
              <a:t>IOS</a:t>
            </a:r>
            <a:r>
              <a:rPr lang="en-US" sz="3200" cap="none" dirty="0" smtClean="0">
                <a:solidFill>
                  <a:schemeClr val="tx1"/>
                </a:solidFill>
              </a:rPr>
              <a:t> </a:t>
            </a:r>
            <a:r>
              <a:rPr lang="en-US" sz="3200" cap="none" dirty="0" smtClean="0">
                <a:solidFill>
                  <a:schemeClr val="tx1"/>
                </a:solidFill>
              </a:rPr>
              <a:t>App Developer</a:t>
            </a:r>
          </a:p>
          <a:p>
            <a:pPr marL="514350" indent="-514350">
              <a:buFont typeface="+mj-lt"/>
              <a:buAutoNum type="arabicParenR"/>
            </a:pPr>
            <a:r>
              <a:rPr lang="en-US" sz="3200" cap="none" dirty="0" smtClean="0">
                <a:solidFill>
                  <a:schemeClr val="tx1"/>
                </a:solidFill>
              </a:rPr>
              <a:t>Desktop App Developer</a:t>
            </a:r>
            <a:endParaRPr lang="en-US" sz="3200" cap="none" dirty="0">
              <a:solidFill>
                <a:schemeClr val="tx1"/>
              </a:solidFill>
            </a:endParaRPr>
          </a:p>
        </p:txBody>
      </p:sp>
    </p:spTree>
    <p:extLst>
      <p:ext uri="{BB962C8B-B14F-4D97-AF65-F5344CB8AC3E}">
        <p14:creationId xmlns:p14="http://schemas.microsoft.com/office/powerpoint/2010/main" val="21827970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372" y="1122363"/>
            <a:ext cx="9431628" cy="2387600"/>
          </a:xfrm>
        </p:spPr>
        <p:txBody>
          <a:bodyPr>
            <a:normAutofit fontScale="90000"/>
          </a:bodyPr>
          <a:lstStyle/>
          <a:p>
            <a:r>
              <a:rPr lang="en-US" b="1" dirty="0"/>
              <a:t>What Does a Web Developer </a:t>
            </a:r>
            <a:r>
              <a:rPr lang="en-US" b="1" dirty="0" smtClean="0"/>
              <a:t>Do ?</a:t>
            </a:r>
            <a:r>
              <a:rPr lang="en-US" b="1" dirty="0"/>
              <a:t/>
            </a:r>
            <a:br>
              <a:rPr lang="en-US" b="1" dirty="0"/>
            </a:br>
            <a:endParaRPr lang="en-US" dirty="0"/>
          </a:p>
        </p:txBody>
      </p:sp>
      <p:sp>
        <p:nvSpPr>
          <p:cNvPr id="3" name="Subtitle 2"/>
          <p:cNvSpPr>
            <a:spLocks noGrp="1"/>
          </p:cNvSpPr>
          <p:nvPr>
            <p:ph type="subTitle" idx="1"/>
          </p:nvPr>
        </p:nvSpPr>
        <p:spPr>
          <a:xfrm>
            <a:off x="1524000" y="2829305"/>
            <a:ext cx="9144000" cy="557839"/>
          </a:xfrm>
        </p:spPr>
        <p:txBody>
          <a:bodyPr/>
          <a:lstStyle/>
          <a:p>
            <a:pPr fontAlgn="base"/>
            <a:r>
              <a:rPr lang="en-US" b="1" dirty="0"/>
              <a:t>[Roles, Responsibilities and Salary]</a:t>
            </a:r>
          </a:p>
        </p:txBody>
      </p:sp>
      <p:sp>
        <p:nvSpPr>
          <p:cNvPr id="4" name="Subtitle 2"/>
          <p:cNvSpPr txBox="1">
            <a:spLocks/>
          </p:cNvSpPr>
          <p:nvPr/>
        </p:nvSpPr>
        <p:spPr>
          <a:xfrm>
            <a:off x="-2615251" y="6300161"/>
            <a:ext cx="9144000" cy="5578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r>
              <a:rPr lang="en-US" sz="2000" b="1" dirty="0" smtClean="0"/>
              <a:t>Created by : Abdul Rehman</a:t>
            </a:r>
            <a:endParaRPr lang="en-US" sz="2000" b="1" dirty="0"/>
          </a:p>
        </p:txBody>
      </p:sp>
    </p:spTree>
    <p:extLst>
      <p:ext uri="{BB962C8B-B14F-4D97-AF65-F5344CB8AC3E}">
        <p14:creationId xmlns:p14="http://schemas.microsoft.com/office/powerpoint/2010/main" val="13451117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13335" b="13335"/>
          <a:stretch>
            <a:fillRect/>
          </a:stretch>
        </p:blipFill>
        <p:spPr>
          <a:xfrm>
            <a:off x="1154956" y="153182"/>
            <a:ext cx="8825658" cy="3640666"/>
          </a:xfrm>
        </p:spPr>
      </p:pic>
      <p:sp>
        <p:nvSpPr>
          <p:cNvPr id="6" name="Text Placeholder 5"/>
          <p:cNvSpPr>
            <a:spLocks noGrp="1"/>
          </p:cNvSpPr>
          <p:nvPr>
            <p:ph type="body" sz="half" idx="2"/>
          </p:nvPr>
        </p:nvSpPr>
        <p:spPr>
          <a:xfrm>
            <a:off x="1154956" y="4002157"/>
            <a:ext cx="8825656" cy="1338470"/>
          </a:xfrm>
        </p:spPr>
        <p:txBody>
          <a:bodyPr>
            <a:noAutofit/>
          </a:bodyPr>
          <a:lstStyle/>
          <a:p>
            <a:r>
              <a:rPr lang="en-US" sz="1800" dirty="0"/>
              <a:t>Web developers create websites and web apps like </a:t>
            </a:r>
            <a:r>
              <a:rPr lang="en-US" sz="1800" u="sng" dirty="0">
                <a:solidFill>
                  <a:schemeClr val="bg2">
                    <a:lumMod val="60000"/>
                    <a:lumOff val="40000"/>
                  </a:schemeClr>
                </a:solidFill>
              </a:rPr>
              <a:t>Disney</a:t>
            </a:r>
            <a:r>
              <a:rPr lang="en-US" sz="1800" dirty="0" smtClean="0"/>
              <a:t>,</a:t>
            </a:r>
            <a:r>
              <a:rPr lang="en-US" sz="1800" dirty="0"/>
              <a:t> </a:t>
            </a:r>
            <a:r>
              <a:rPr lang="en-US" sz="1800" dirty="0">
                <a:hlinkClick r:id="rId3"/>
              </a:rPr>
              <a:t>Twitter</a:t>
            </a:r>
            <a:r>
              <a:rPr lang="en-US" sz="1800" dirty="0"/>
              <a:t>, and </a:t>
            </a:r>
            <a:r>
              <a:rPr lang="en-US" sz="1800" dirty="0">
                <a:hlinkClick r:id="rId4"/>
              </a:rPr>
              <a:t>Amazon</a:t>
            </a:r>
            <a:r>
              <a:rPr lang="en-US" sz="1800" dirty="0"/>
              <a:t> that you see on the internet. They code the logic behind each feature of the website, create web pages using the designs given by web designers, and take care of all the data the websites collect from the users</a:t>
            </a:r>
            <a:r>
              <a:rPr lang="en-US" sz="1800" dirty="0" smtClean="0"/>
              <a:t>.</a:t>
            </a:r>
          </a:p>
          <a:p>
            <a:endParaRPr lang="en-US" sz="1800" dirty="0"/>
          </a:p>
        </p:txBody>
      </p:sp>
      <p:sp>
        <p:nvSpPr>
          <p:cNvPr id="8" name="Text Placeholder 5"/>
          <p:cNvSpPr txBox="1">
            <a:spLocks/>
          </p:cNvSpPr>
          <p:nvPr/>
        </p:nvSpPr>
        <p:spPr>
          <a:xfrm>
            <a:off x="1154956" y="5340627"/>
            <a:ext cx="8825656" cy="1338470"/>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sz="1800" dirty="0"/>
              <a:t>To be a successful web developer you have to understand the client’s problems and requirements and devise a feasible solution. Then you get to use your actual programming skills to convert the solution into a website</a:t>
            </a:r>
            <a:r>
              <a:rPr lang="en-US" sz="1800" dirty="0" smtClean="0"/>
              <a:t>.</a:t>
            </a:r>
            <a:endParaRPr lang="en-US" sz="1800" dirty="0"/>
          </a:p>
        </p:txBody>
      </p:sp>
    </p:spTree>
    <p:extLst>
      <p:ext uri="{BB962C8B-B14F-4D97-AF65-F5344CB8AC3E}">
        <p14:creationId xmlns:p14="http://schemas.microsoft.com/office/powerpoint/2010/main" val="21189898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Responsibilities of Web Developers?</a:t>
            </a:r>
            <a:br>
              <a:rPr lang="en-US" b="1" dirty="0"/>
            </a:br>
            <a:endParaRPr lang="en-US" dirty="0"/>
          </a:p>
        </p:txBody>
      </p:sp>
      <p:sp>
        <p:nvSpPr>
          <p:cNvPr id="3" name="Text Placeholder 2"/>
          <p:cNvSpPr>
            <a:spLocks noGrp="1"/>
          </p:cNvSpPr>
          <p:nvPr>
            <p:ph type="body" sz="half" idx="2"/>
          </p:nvPr>
        </p:nvSpPr>
        <p:spPr>
          <a:xfrm>
            <a:off x="1154954" y="3207026"/>
            <a:ext cx="8825659" cy="1258957"/>
          </a:xfrm>
        </p:spPr>
        <p:txBody>
          <a:bodyPr/>
          <a:lstStyle/>
          <a:p>
            <a:r>
              <a:rPr lang="en-US" dirty="0"/>
              <a:t>Of course, the main responsibility of a developer is coding the web application. A web developer must have extensive knowledge of programming languages and logical thinking abilities to provide the best web-based solutions for clients.</a:t>
            </a:r>
          </a:p>
        </p:txBody>
      </p:sp>
      <p:sp>
        <p:nvSpPr>
          <p:cNvPr id="4" name="Text Placeholder 2"/>
          <p:cNvSpPr txBox="1">
            <a:spLocks/>
          </p:cNvSpPr>
          <p:nvPr/>
        </p:nvSpPr>
        <p:spPr>
          <a:xfrm>
            <a:off x="1154953" y="4465983"/>
            <a:ext cx="8825659" cy="1258957"/>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But apart from coding, there are many tasks that come under the profile of a website developer.</a:t>
            </a:r>
          </a:p>
        </p:txBody>
      </p:sp>
    </p:spTree>
    <p:extLst>
      <p:ext uri="{BB962C8B-B14F-4D97-AF65-F5344CB8AC3E}">
        <p14:creationId xmlns:p14="http://schemas.microsoft.com/office/powerpoint/2010/main" val="7786313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Whether you are working as a freelancer or in a multi-national company there are some additional jobs that you will be responsible for as a developer.</a:t>
            </a:r>
          </a:p>
        </p:txBody>
      </p:sp>
      <p:sp>
        <p:nvSpPr>
          <p:cNvPr id="3" name="Content Placeholder 2"/>
          <p:cNvSpPr>
            <a:spLocks noGrp="1"/>
          </p:cNvSpPr>
          <p:nvPr>
            <p:ph idx="1"/>
          </p:nvPr>
        </p:nvSpPr>
        <p:spPr/>
        <p:txBody>
          <a:bodyPr>
            <a:normAutofit/>
          </a:bodyPr>
          <a:lstStyle/>
          <a:p>
            <a:r>
              <a:rPr lang="en-US" dirty="0"/>
              <a:t>Collaborate with client/team (to decide specifications and understand the features required)</a:t>
            </a:r>
          </a:p>
          <a:p>
            <a:r>
              <a:rPr lang="en-US" dirty="0"/>
              <a:t>Convert wireframes and designs into a working user interface (making the actual website/web app)</a:t>
            </a:r>
          </a:p>
          <a:p>
            <a:r>
              <a:rPr lang="en-US" dirty="0"/>
              <a:t>Code application logic (writing a step-by-step instruction manual for the computer or browser)</a:t>
            </a:r>
          </a:p>
          <a:p>
            <a:r>
              <a:rPr lang="en-US" dirty="0"/>
              <a:t>Create cross-platform web apps (sites that work great on a mobile, tablet, desktop and sometimes even Smart TVs)</a:t>
            </a:r>
          </a:p>
          <a:p>
            <a:r>
              <a:rPr lang="en-US" dirty="0"/>
              <a:t>Test codes and remove errors (review your own or other developer’s programs)</a:t>
            </a:r>
          </a:p>
          <a:p>
            <a:r>
              <a:rPr lang="en-US" dirty="0"/>
              <a:t>Update existing </a:t>
            </a:r>
            <a:r>
              <a:rPr lang="en-US" dirty="0" smtClean="0"/>
              <a:t>websites</a:t>
            </a:r>
            <a:endParaRPr lang="en-US" dirty="0"/>
          </a:p>
        </p:txBody>
      </p:sp>
    </p:spTree>
    <p:extLst>
      <p:ext uri="{BB962C8B-B14F-4D97-AF65-F5344CB8AC3E}">
        <p14:creationId xmlns:p14="http://schemas.microsoft.com/office/powerpoint/2010/main" val="1648961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54955" y="4800655"/>
            <a:ext cx="8825656" cy="1226658"/>
          </a:xfrm>
        </p:spPr>
        <p:txBody>
          <a:bodyPr>
            <a:noAutofit/>
          </a:bodyPr>
          <a:lstStyle/>
          <a:p>
            <a:r>
              <a:rPr lang="en-US" sz="1800" dirty="0"/>
              <a:t>Today, just being a good programmer is not enough to get a web developer’s job. Along with in-depth knowledge about web development languages and frameworks, successful developers also need to have communication and interpersonal skills.</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9" t="455" r="129" b="17955"/>
          <a:stretch/>
        </p:blipFill>
        <p:spPr>
          <a:xfrm>
            <a:off x="1154955" y="373487"/>
            <a:ext cx="8473936" cy="3915177"/>
          </a:xfrm>
          <a:prstGeom prst="rect">
            <a:avLst/>
          </a:prstGeom>
        </p:spPr>
      </p:pic>
    </p:spTree>
    <p:extLst>
      <p:ext uri="{BB962C8B-B14F-4D97-AF65-F5344CB8AC3E}">
        <p14:creationId xmlns:p14="http://schemas.microsoft.com/office/powerpoint/2010/main" val="23590882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sz="2400" dirty="0"/>
              <a:t>Here is a list of the basic skills you require to become a skilled web </a:t>
            </a:r>
            <a:r>
              <a:rPr lang="en-US" sz="2400" dirty="0" smtClean="0"/>
              <a:t>developer.</a:t>
            </a:r>
            <a:r>
              <a:rPr lang="en-US" sz="2400" dirty="0"/>
              <a:t/>
            </a:r>
            <a:br>
              <a:rPr lang="en-US" sz="2400" dirty="0"/>
            </a:br>
            <a:r>
              <a:rPr lang="en-US" sz="2400" dirty="0"/>
              <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r>
              <a:rPr lang="en-US" dirty="0"/>
              <a:t>HTML5</a:t>
            </a:r>
          </a:p>
          <a:p>
            <a:r>
              <a:rPr lang="en-US" dirty="0"/>
              <a:t>CSS</a:t>
            </a:r>
          </a:p>
          <a:p>
            <a:r>
              <a:rPr lang="en-US" dirty="0"/>
              <a:t>JavaScript</a:t>
            </a:r>
          </a:p>
          <a:p>
            <a:r>
              <a:rPr lang="en-US" dirty="0"/>
              <a:t>Data structures and algorithms</a:t>
            </a:r>
          </a:p>
          <a:p>
            <a:pPr fontAlgn="base"/>
            <a:r>
              <a:rPr lang="en-US" dirty="0"/>
              <a:t>Web programming languages</a:t>
            </a:r>
          </a:p>
          <a:p>
            <a:pPr fontAlgn="base"/>
            <a:r>
              <a:rPr lang="en-US" dirty="0"/>
              <a:t>Version control systems</a:t>
            </a:r>
          </a:p>
          <a:p>
            <a:pPr fontAlgn="base"/>
            <a:r>
              <a:rPr lang="en-US" dirty="0"/>
              <a:t>Testing and debugging</a:t>
            </a:r>
          </a:p>
          <a:p>
            <a:pPr fontAlgn="base"/>
            <a:r>
              <a:rPr lang="en-US" dirty="0"/>
              <a:t>Web performance principles</a:t>
            </a:r>
          </a:p>
          <a:p>
            <a:pPr fontAlgn="base"/>
            <a:r>
              <a:rPr lang="en-US" dirty="0"/>
              <a:t>Responsive design</a:t>
            </a:r>
          </a:p>
          <a:p>
            <a:pPr fontAlgn="base"/>
            <a:r>
              <a:rPr lang="en-US" dirty="0"/>
              <a:t>Server </a:t>
            </a:r>
            <a:r>
              <a:rPr lang="en-US" dirty="0" smtClean="0"/>
              <a:t>hosting</a:t>
            </a:r>
            <a:endParaRPr lang="en-US" dirty="0"/>
          </a:p>
        </p:txBody>
      </p:sp>
    </p:spTree>
    <p:extLst>
      <p:ext uri="{BB962C8B-B14F-4D97-AF65-F5344CB8AC3E}">
        <p14:creationId xmlns:p14="http://schemas.microsoft.com/office/powerpoint/2010/main" val="26582514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Along with technical proficiency, aspiring web developers also need to have strong interpersonal skills to work in the tech industry. Some soft (personal) skills you will require-</a:t>
            </a:r>
          </a:p>
        </p:txBody>
      </p:sp>
      <p:sp>
        <p:nvSpPr>
          <p:cNvPr id="3" name="Content Placeholder 2"/>
          <p:cNvSpPr>
            <a:spLocks noGrp="1"/>
          </p:cNvSpPr>
          <p:nvPr>
            <p:ph idx="1"/>
          </p:nvPr>
        </p:nvSpPr>
        <p:spPr/>
        <p:txBody>
          <a:bodyPr/>
          <a:lstStyle/>
          <a:p>
            <a:pPr fontAlgn="base"/>
            <a:r>
              <a:rPr lang="en-US" dirty="0"/>
              <a:t>Strong problem-solving abilities</a:t>
            </a:r>
          </a:p>
          <a:p>
            <a:pPr fontAlgn="base"/>
            <a:r>
              <a:rPr lang="en-US" dirty="0"/>
              <a:t>Analytical thinking</a:t>
            </a:r>
          </a:p>
          <a:p>
            <a:pPr fontAlgn="base"/>
            <a:r>
              <a:rPr lang="en-US" dirty="0"/>
              <a:t>Creativity</a:t>
            </a:r>
          </a:p>
          <a:p>
            <a:pPr fontAlgn="base"/>
            <a:r>
              <a:rPr lang="en-US" dirty="0"/>
              <a:t>Strong communication</a:t>
            </a:r>
          </a:p>
          <a:p>
            <a:pPr fontAlgn="base"/>
            <a:r>
              <a:rPr lang="en-US" dirty="0"/>
              <a:t>Collaboration and </a:t>
            </a:r>
            <a:r>
              <a:rPr lang="en-US" dirty="0" smtClean="0"/>
              <a:t>teamwork</a:t>
            </a:r>
            <a:endParaRPr lang="en-US" dirty="0"/>
          </a:p>
        </p:txBody>
      </p:sp>
    </p:spTree>
    <p:extLst>
      <p:ext uri="{BB962C8B-B14F-4D97-AF65-F5344CB8AC3E}">
        <p14:creationId xmlns:p14="http://schemas.microsoft.com/office/powerpoint/2010/main" val="19767288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182</TotalTime>
  <Words>936</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Ion</vt:lpstr>
      <vt:lpstr>Full Guide Web Development in 2024</vt:lpstr>
      <vt:lpstr>How many types developer</vt:lpstr>
      <vt:lpstr>What Does a Web Developer Do ? </vt:lpstr>
      <vt:lpstr>PowerPoint Presentation</vt:lpstr>
      <vt:lpstr>What are the Responsibilities of Web Developers? </vt:lpstr>
      <vt:lpstr>Whether you are working as a freelancer or in a multi-national company there are some additional jobs that you will be responsible for as a developer.</vt:lpstr>
      <vt:lpstr>PowerPoint Presentation</vt:lpstr>
      <vt:lpstr>Here is a list of the basic skills you require to become a skilled web developer.  </vt:lpstr>
      <vt:lpstr>Along with technical proficiency, aspiring web developers also need to have strong interpersonal skills to work in the tech industry. Some soft (personal) skills you will require-</vt:lpstr>
      <vt:lpstr>PowerPoint Presentation</vt:lpstr>
      <vt:lpstr>There are mainly three types of profiles for web developers available today-</vt:lpstr>
      <vt:lpstr>Wondering what skills you will need as a frontend developer?</vt:lpstr>
      <vt:lpstr>PowerPoint Presentation</vt:lpstr>
      <vt:lpstr>Back-end Developers </vt:lpstr>
      <vt:lpstr>Wondering what skills you will need as a backend developer? </vt:lpstr>
      <vt:lpstr>PowerPoint Presentation</vt:lpstr>
      <vt:lpstr>Full-stack Developers </vt:lpstr>
      <vt:lpstr>What is the Average Salary for Web Developers? </vt:lpstr>
      <vt:lpstr>You are learning languages in this YouTube channel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Does a Web Developer Do ?</dc:title>
  <dc:creator>Microsoft account</dc:creator>
  <cp:lastModifiedBy>Microsoft account</cp:lastModifiedBy>
  <cp:revision>16</cp:revision>
  <dcterms:created xsi:type="dcterms:W3CDTF">2024-04-14T12:20:51Z</dcterms:created>
  <dcterms:modified xsi:type="dcterms:W3CDTF">2024-04-17T04:00:08Z</dcterms:modified>
</cp:coreProperties>
</file>