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600"/>
  </p:normalViewPr>
  <p:slideViewPr>
    <p:cSldViewPr snapToGrid="0" snapToObjects="1">
      <p:cViewPr varScale="1">
        <p:scale>
          <a:sx n="82" d="100"/>
          <a:sy n="82" d="100"/>
        </p:scale>
        <p:origin x="13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BE15EB0-C5F2-C04A-8C14-2DD7027A76B5}"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7FE34-84C2-DA46-9A41-DAB94CB7CF99}" type="slidenum">
              <a:rPr lang="en-US" smtClean="0"/>
              <a:t>‹#›</a:t>
            </a:fld>
            <a:endParaRPr lang="en-US"/>
          </a:p>
        </p:txBody>
      </p:sp>
    </p:spTree>
    <p:extLst>
      <p:ext uri="{BB962C8B-B14F-4D97-AF65-F5344CB8AC3E}">
        <p14:creationId xmlns:p14="http://schemas.microsoft.com/office/powerpoint/2010/main" val="50199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BE15EB0-C5F2-C04A-8C14-2DD7027A76B5}" type="datetimeFigureOut">
              <a:rPr lang="en-US" smtClean="0"/>
              <a:t>3/31/22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7FE34-84C2-DA46-9A41-DAB94CB7CF99}" type="slidenum">
              <a:rPr lang="en-US" smtClean="0"/>
              <a:t>‹#›</a:t>
            </a:fld>
            <a:endParaRPr lang="en-US"/>
          </a:p>
        </p:txBody>
      </p:sp>
    </p:spTree>
    <p:extLst>
      <p:ext uri="{BB962C8B-B14F-4D97-AF65-F5344CB8AC3E}">
        <p14:creationId xmlns:p14="http://schemas.microsoft.com/office/powerpoint/2010/main" val="378233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BE15EB0-C5F2-C04A-8C14-2DD7027A76B5}"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7FE34-84C2-DA46-9A41-DAB94CB7CF99}" type="slidenum">
              <a:rPr lang="en-US" smtClean="0"/>
              <a:t>‹#›</a:t>
            </a:fld>
            <a:endParaRPr lang="en-US"/>
          </a:p>
        </p:txBody>
      </p:sp>
    </p:spTree>
    <p:extLst>
      <p:ext uri="{BB962C8B-B14F-4D97-AF65-F5344CB8AC3E}">
        <p14:creationId xmlns:p14="http://schemas.microsoft.com/office/powerpoint/2010/main" val="3688280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BE15EB0-C5F2-C04A-8C14-2DD7027A76B5}"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7FE34-84C2-DA46-9A41-DAB94CB7CF99}"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19557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E15EB0-C5F2-C04A-8C14-2DD7027A76B5}"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7FE34-84C2-DA46-9A41-DAB94CB7CF99}" type="slidenum">
              <a:rPr lang="en-US" smtClean="0"/>
              <a:t>‹#›</a:t>
            </a:fld>
            <a:endParaRPr lang="en-US"/>
          </a:p>
        </p:txBody>
      </p:sp>
    </p:spTree>
    <p:extLst>
      <p:ext uri="{BB962C8B-B14F-4D97-AF65-F5344CB8AC3E}">
        <p14:creationId xmlns:p14="http://schemas.microsoft.com/office/powerpoint/2010/main" val="51618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E15EB0-C5F2-C04A-8C14-2DD7027A76B5}" type="datetimeFigureOut">
              <a:rPr lang="en-US" smtClean="0"/>
              <a:t>3/31/22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7FE34-84C2-DA46-9A41-DAB94CB7CF99}" type="slidenum">
              <a:rPr lang="en-US" smtClean="0"/>
              <a:t>‹#›</a:t>
            </a:fld>
            <a:endParaRPr lang="en-US"/>
          </a:p>
        </p:txBody>
      </p:sp>
    </p:spTree>
    <p:extLst>
      <p:ext uri="{BB962C8B-B14F-4D97-AF65-F5344CB8AC3E}">
        <p14:creationId xmlns:p14="http://schemas.microsoft.com/office/powerpoint/2010/main" val="3347666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E15EB0-C5F2-C04A-8C14-2DD7027A76B5}" type="datetimeFigureOut">
              <a:rPr lang="en-US" smtClean="0"/>
              <a:t>3/31/22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7FE34-84C2-DA46-9A41-DAB94CB7CF99}" type="slidenum">
              <a:rPr lang="en-US" smtClean="0"/>
              <a:t>‹#›</a:t>
            </a:fld>
            <a:endParaRPr lang="en-US"/>
          </a:p>
        </p:txBody>
      </p:sp>
    </p:spTree>
    <p:extLst>
      <p:ext uri="{BB962C8B-B14F-4D97-AF65-F5344CB8AC3E}">
        <p14:creationId xmlns:p14="http://schemas.microsoft.com/office/powerpoint/2010/main" val="3911316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E15EB0-C5F2-C04A-8C14-2DD7027A76B5}"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7FE34-84C2-DA46-9A41-DAB94CB7CF99}" type="slidenum">
              <a:rPr lang="en-US" smtClean="0"/>
              <a:t>‹#›</a:t>
            </a:fld>
            <a:endParaRPr lang="en-US"/>
          </a:p>
        </p:txBody>
      </p:sp>
    </p:spTree>
    <p:extLst>
      <p:ext uri="{BB962C8B-B14F-4D97-AF65-F5344CB8AC3E}">
        <p14:creationId xmlns:p14="http://schemas.microsoft.com/office/powerpoint/2010/main" val="2450670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E15EB0-C5F2-C04A-8C14-2DD7027A76B5}"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7FE34-84C2-DA46-9A41-DAB94CB7CF99}" type="slidenum">
              <a:rPr lang="en-US" smtClean="0"/>
              <a:t>‹#›</a:t>
            </a:fld>
            <a:endParaRPr lang="en-US"/>
          </a:p>
        </p:txBody>
      </p:sp>
    </p:spTree>
    <p:extLst>
      <p:ext uri="{BB962C8B-B14F-4D97-AF65-F5344CB8AC3E}">
        <p14:creationId xmlns:p14="http://schemas.microsoft.com/office/powerpoint/2010/main" val="416096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E15EB0-C5F2-C04A-8C14-2DD7027A76B5}"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7FE34-84C2-DA46-9A41-DAB94CB7CF99}" type="slidenum">
              <a:rPr lang="en-US" smtClean="0"/>
              <a:t>‹#›</a:t>
            </a:fld>
            <a:endParaRPr lang="en-US"/>
          </a:p>
        </p:txBody>
      </p:sp>
    </p:spTree>
    <p:extLst>
      <p:ext uri="{BB962C8B-B14F-4D97-AF65-F5344CB8AC3E}">
        <p14:creationId xmlns:p14="http://schemas.microsoft.com/office/powerpoint/2010/main" val="268052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E15EB0-C5F2-C04A-8C14-2DD7027A76B5}"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7FE34-84C2-DA46-9A41-DAB94CB7CF99}" type="slidenum">
              <a:rPr lang="en-US" smtClean="0"/>
              <a:t>‹#›</a:t>
            </a:fld>
            <a:endParaRPr lang="en-US"/>
          </a:p>
        </p:txBody>
      </p:sp>
    </p:spTree>
    <p:extLst>
      <p:ext uri="{BB962C8B-B14F-4D97-AF65-F5344CB8AC3E}">
        <p14:creationId xmlns:p14="http://schemas.microsoft.com/office/powerpoint/2010/main" val="250616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BE15EB0-C5F2-C04A-8C14-2DD7027A76B5}" type="datetimeFigureOut">
              <a:rPr lang="en-US" smtClean="0"/>
              <a:t>3/31/22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7FE34-84C2-DA46-9A41-DAB94CB7CF99}" type="slidenum">
              <a:rPr lang="en-US" smtClean="0"/>
              <a:t>‹#›</a:t>
            </a:fld>
            <a:endParaRPr lang="en-US"/>
          </a:p>
        </p:txBody>
      </p:sp>
    </p:spTree>
    <p:extLst>
      <p:ext uri="{BB962C8B-B14F-4D97-AF65-F5344CB8AC3E}">
        <p14:creationId xmlns:p14="http://schemas.microsoft.com/office/powerpoint/2010/main" val="389839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BE15EB0-C5F2-C04A-8C14-2DD7027A76B5}" type="datetimeFigureOut">
              <a:rPr lang="en-US" smtClean="0"/>
              <a:t>3/31/22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F7FE34-84C2-DA46-9A41-DAB94CB7CF99}" type="slidenum">
              <a:rPr lang="en-US" smtClean="0"/>
              <a:t>‹#›</a:t>
            </a:fld>
            <a:endParaRPr lang="en-US"/>
          </a:p>
        </p:txBody>
      </p:sp>
    </p:spTree>
    <p:extLst>
      <p:ext uri="{BB962C8B-B14F-4D97-AF65-F5344CB8AC3E}">
        <p14:creationId xmlns:p14="http://schemas.microsoft.com/office/powerpoint/2010/main" val="2339495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FBE15EB0-C5F2-C04A-8C14-2DD7027A76B5}" type="datetimeFigureOut">
              <a:rPr lang="en-US" smtClean="0"/>
              <a:t>3/31/22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F7FE34-84C2-DA46-9A41-DAB94CB7CF99}" type="slidenum">
              <a:rPr lang="en-US" smtClean="0"/>
              <a:t>‹#›</a:t>
            </a:fld>
            <a:endParaRPr lang="en-US"/>
          </a:p>
        </p:txBody>
      </p:sp>
    </p:spTree>
    <p:extLst>
      <p:ext uri="{BB962C8B-B14F-4D97-AF65-F5344CB8AC3E}">
        <p14:creationId xmlns:p14="http://schemas.microsoft.com/office/powerpoint/2010/main" val="16201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E15EB0-C5F2-C04A-8C14-2DD7027A76B5}" type="datetimeFigureOut">
              <a:rPr lang="en-US" smtClean="0"/>
              <a:t>3/31/22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F7FE34-84C2-DA46-9A41-DAB94CB7CF99}" type="slidenum">
              <a:rPr lang="en-US" smtClean="0"/>
              <a:t>‹#›</a:t>
            </a:fld>
            <a:endParaRPr lang="en-US"/>
          </a:p>
        </p:txBody>
      </p:sp>
    </p:spTree>
    <p:extLst>
      <p:ext uri="{BB962C8B-B14F-4D97-AF65-F5344CB8AC3E}">
        <p14:creationId xmlns:p14="http://schemas.microsoft.com/office/powerpoint/2010/main" val="3418413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FBE15EB0-C5F2-C04A-8C14-2DD7027A76B5}" type="datetimeFigureOut">
              <a:rPr lang="en-US" smtClean="0"/>
              <a:t>3/31/22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F7FE34-84C2-DA46-9A41-DAB94CB7CF99}" type="slidenum">
              <a:rPr lang="en-US" smtClean="0"/>
              <a:t>‹#›</a:t>
            </a:fld>
            <a:endParaRPr lang="en-US"/>
          </a:p>
        </p:txBody>
      </p:sp>
    </p:spTree>
    <p:extLst>
      <p:ext uri="{BB962C8B-B14F-4D97-AF65-F5344CB8AC3E}">
        <p14:creationId xmlns:p14="http://schemas.microsoft.com/office/powerpoint/2010/main" val="2695464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BE15EB0-C5F2-C04A-8C14-2DD7027A76B5}" type="datetimeFigureOut">
              <a:rPr lang="en-US" smtClean="0"/>
              <a:t>3/31/22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7FE34-84C2-DA46-9A41-DAB94CB7CF99}" type="slidenum">
              <a:rPr lang="en-US" smtClean="0"/>
              <a:t>‹#›</a:t>
            </a:fld>
            <a:endParaRPr lang="en-US"/>
          </a:p>
        </p:txBody>
      </p:sp>
    </p:spTree>
    <p:extLst>
      <p:ext uri="{BB962C8B-B14F-4D97-AF65-F5344CB8AC3E}">
        <p14:creationId xmlns:p14="http://schemas.microsoft.com/office/powerpoint/2010/main" val="4261714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E15EB0-C5F2-C04A-8C14-2DD7027A76B5}" type="datetimeFigureOut">
              <a:rPr lang="en-US" smtClean="0"/>
              <a:t>3/31/22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F7FE34-84C2-DA46-9A41-DAB94CB7CF99}" type="slidenum">
              <a:rPr lang="en-US" smtClean="0"/>
              <a:t>‹#›</a:t>
            </a:fld>
            <a:endParaRPr lang="en-US"/>
          </a:p>
        </p:txBody>
      </p:sp>
    </p:spTree>
    <p:extLst>
      <p:ext uri="{BB962C8B-B14F-4D97-AF65-F5344CB8AC3E}">
        <p14:creationId xmlns:p14="http://schemas.microsoft.com/office/powerpoint/2010/main" val="2047840238"/>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64073-A5B1-DC4E-8AF8-3597C7C05E1B}"/>
              </a:ext>
            </a:extLst>
          </p:cNvPr>
          <p:cNvSpPr>
            <a:spLocks noGrp="1"/>
          </p:cNvSpPr>
          <p:nvPr>
            <p:ph type="ctrTitle"/>
          </p:nvPr>
        </p:nvSpPr>
        <p:spPr>
          <a:xfrm>
            <a:off x="2659529" y="2085788"/>
            <a:ext cx="6884895" cy="1496649"/>
          </a:xfrm>
        </p:spPr>
        <p:txBody>
          <a:bodyPr anchor="b">
            <a:normAutofit/>
          </a:bodyPr>
          <a:lstStyle/>
          <a:p>
            <a:r>
              <a:rPr lang="en-US" sz="3200" dirty="0">
                <a:solidFill>
                  <a:schemeClr val="tx1">
                    <a:lumMod val="65000"/>
                    <a:lumOff val="35000"/>
                  </a:schemeClr>
                </a:solidFill>
              </a:rPr>
              <a:t>Dimensionality Reduction – Principal Factor Analysis (PCA)</a:t>
            </a:r>
          </a:p>
        </p:txBody>
      </p:sp>
      <p:sp>
        <p:nvSpPr>
          <p:cNvPr id="3" name="Subtitle 2">
            <a:extLst>
              <a:ext uri="{FF2B5EF4-FFF2-40B4-BE49-F238E27FC236}">
                <a16:creationId xmlns:a16="http://schemas.microsoft.com/office/drawing/2014/main" id="{D92D8CE9-7E7E-704F-8277-A71FEC243532}"/>
              </a:ext>
            </a:extLst>
          </p:cNvPr>
          <p:cNvSpPr>
            <a:spLocks noGrp="1"/>
          </p:cNvSpPr>
          <p:nvPr>
            <p:ph type="subTitle" idx="1"/>
          </p:nvPr>
        </p:nvSpPr>
        <p:spPr>
          <a:xfrm>
            <a:off x="3048000" y="3948056"/>
            <a:ext cx="6096000" cy="830134"/>
          </a:xfrm>
        </p:spPr>
        <p:txBody>
          <a:bodyPr anchor="t">
            <a:normAutofit/>
          </a:bodyPr>
          <a:lstStyle/>
          <a:p>
            <a:r>
              <a:rPr lang="en-US" sz="1400" dirty="0">
                <a:solidFill>
                  <a:schemeClr val="tx1">
                    <a:lumMod val="65000"/>
                    <a:lumOff val="35000"/>
                  </a:schemeClr>
                </a:solidFill>
              </a:rPr>
              <a:t>Christina</a:t>
            </a:r>
          </a:p>
          <a:p>
            <a:r>
              <a:rPr lang="en-US" sz="1400" dirty="0">
                <a:solidFill>
                  <a:schemeClr val="tx1">
                    <a:lumMod val="65000"/>
                    <a:lumOff val="35000"/>
                  </a:schemeClr>
                </a:solidFill>
              </a:rPr>
              <a:t>25 March 2022</a:t>
            </a:r>
          </a:p>
        </p:txBody>
      </p:sp>
    </p:spTree>
    <p:extLst>
      <p:ext uri="{BB962C8B-B14F-4D97-AF65-F5344CB8AC3E}">
        <p14:creationId xmlns:p14="http://schemas.microsoft.com/office/powerpoint/2010/main" val="539596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EF93-A79E-9846-A2B0-0F492E3FE938}"/>
              </a:ext>
            </a:extLst>
          </p:cNvPr>
          <p:cNvSpPr>
            <a:spLocks noGrp="1"/>
          </p:cNvSpPr>
          <p:nvPr>
            <p:ph type="title"/>
          </p:nvPr>
        </p:nvSpPr>
        <p:spPr/>
        <p:txBody>
          <a:bodyPr/>
          <a:lstStyle/>
          <a:p>
            <a:r>
              <a:rPr lang="en-US" dirty="0"/>
              <a:t>Step 4: Sort feature vectors</a:t>
            </a:r>
          </a:p>
        </p:txBody>
      </p:sp>
      <p:sp>
        <p:nvSpPr>
          <p:cNvPr id="3" name="Content Placeholder 2">
            <a:extLst>
              <a:ext uri="{FF2B5EF4-FFF2-40B4-BE49-F238E27FC236}">
                <a16:creationId xmlns:a16="http://schemas.microsoft.com/office/drawing/2014/main" id="{D1EA0815-6A23-7B4F-9387-0877507776D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70633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BAF1-13C1-8340-89AA-37D795B65FD5}"/>
              </a:ext>
            </a:extLst>
          </p:cNvPr>
          <p:cNvSpPr>
            <a:spLocks noGrp="1"/>
          </p:cNvSpPr>
          <p:nvPr>
            <p:ph type="title"/>
          </p:nvPr>
        </p:nvSpPr>
        <p:spPr/>
        <p:txBody>
          <a:bodyPr/>
          <a:lstStyle/>
          <a:p>
            <a:r>
              <a:rPr lang="en-US" dirty="0"/>
              <a:t>Step 5: Recast data</a:t>
            </a:r>
          </a:p>
        </p:txBody>
      </p:sp>
      <p:sp>
        <p:nvSpPr>
          <p:cNvPr id="3" name="Content Placeholder 2">
            <a:extLst>
              <a:ext uri="{FF2B5EF4-FFF2-40B4-BE49-F238E27FC236}">
                <a16:creationId xmlns:a16="http://schemas.microsoft.com/office/drawing/2014/main" id="{077686F1-8BFB-4040-A4BA-5A63882003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6948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E823-8CCC-5343-B37C-A8AF487B391D}"/>
              </a:ext>
            </a:extLst>
          </p:cNvPr>
          <p:cNvSpPr>
            <a:spLocks noGrp="1"/>
          </p:cNvSpPr>
          <p:nvPr>
            <p:ph type="title"/>
          </p:nvPr>
        </p:nvSpPr>
        <p:spPr/>
        <p:txBody>
          <a:bodyPr/>
          <a:lstStyle/>
          <a:p>
            <a:r>
              <a:rPr lang="en-US" dirty="0"/>
              <a:t>Case study: STB</a:t>
            </a:r>
          </a:p>
        </p:txBody>
      </p:sp>
      <p:sp>
        <p:nvSpPr>
          <p:cNvPr id="3" name="Content Placeholder 2">
            <a:extLst>
              <a:ext uri="{FF2B5EF4-FFF2-40B4-BE49-F238E27FC236}">
                <a16:creationId xmlns:a16="http://schemas.microsoft.com/office/drawing/2014/main" id="{ACEDD09B-6EB0-AB4C-950A-F9AC9BCCD31A}"/>
              </a:ext>
            </a:extLst>
          </p:cNvPr>
          <p:cNvSpPr>
            <a:spLocks noGrp="1"/>
          </p:cNvSpPr>
          <p:nvPr>
            <p:ph idx="1"/>
          </p:nvPr>
        </p:nvSpPr>
        <p:spPr/>
        <p:txBody>
          <a:bodyPr/>
          <a:lstStyle/>
          <a:p>
            <a:r>
              <a:rPr lang="en-US" dirty="0"/>
              <a:t>Problem statement: As part of a segmentation exercise, we had collected millions of organic comments, tagged by the travel-related categories they belonged under</a:t>
            </a:r>
          </a:p>
          <a:p>
            <a:r>
              <a:rPr lang="en-US" dirty="0"/>
              <a:t>We now need to sort them into groups according to the correlation of the categories to one another, so that we can group them into audiences that are as mutually exclusive as possible</a:t>
            </a:r>
          </a:p>
        </p:txBody>
      </p:sp>
    </p:spTree>
    <p:extLst>
      <p:ext uri="{BB962C8B-B14F-4D97-AF65-F5344CB8AC3E}">
        <p14:creationId xmlns:p14="http://schemas.microsoft.com/office/powerpoint/2010/main" val="307686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B852A-1161-0A4C-B1D6-A19AF9EC3C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AF6D47-0EE0-C745-B036-EEE186971EFA}"/>
              </a:ext>
            </a:extLst>
          </p:cNvPr>
          <p:cNvSpPr>
            <a:spLocks noGrp="1"/>
          </p:cNvSpPr>
          <p:nvPr>
            <p:ph idx="1"/>
          </p:nvPr>
        </p:nvSpPr>
        <p:spPr/>
        <p:txBody>
          <a:bodyPr/>
          <a:lstStyle/>
          <a:p>
            <a:r>
              <a:rPr lang="en-US" dirty="0"/>
              <a:t>Screenshot of rows</a:t>
            </a:r>
          </a:p>
        </p:txBody>
      </p:sp>
    </p:spTree>
    <p:extLst>
      <p:ext uri="{BB962C8B-B14F-4D97-AF65-F5344CB8AC3E}">
        <p14:creationId xmlns:p14="http://schemas.microsoft.com/office/powerpoint/2010/main" val="2301407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EAAA-3FCB-4845-9B54-DF9549AAC40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EAE73D2-EB13-5B4B-BCB8-1CD9C02DCBBB}"/>
              </a:ext>
            </a:extLst>
          </p:cNvPr>
          <p:cNvSpPr>
            <a:spLocks noGrp="1"/>
          </p:cNvSpPr>
          <p:nvPr>
            <p:ph idx="1"/>
          </p:nvPr>
        </p:nvSpPr>
        <p:spPr/>
        <p:txBody>
          <a:bodyPr/>
          <a:lstStyle/>
          <a:p>
            <a:r>
              <a:rPr lang="en-US" dirty="0" err="1"/>
              <a:t>Picure</a:t>
            </a:r>
            <a:r>
              <a:rPr lang="en-US" dirty="0"/>
              <a:t> of PCA Excel here</a:t>
            </a:r>
          </a:p>
        </p:txBody>
      </p:sp>
    </p:spTree>
    <p:extLst>
      <p:ext uri="{BB962C8B-B14F-4D97-AF65-F5344CB8AC3E}">
        <p14:creationId xmlns:p14="http://schemas.microsoft.com/office/powerpoint/2010/main" val="3914124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5861-A5DA-8848-B362-8BC65540244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E534F7D-C544-6841-A409-7144BE74A871}"/>
              </a:ext>
            </a:extLst>
          </p:cNvPr>
          <p:cNvSpPr>
            <a:spLocks noGrp="1"/>
          </p:cNvSpPr>
          <p:nvPr>
            <p:ph idx="1"/>
          </p:nvPr>
        </p:nvSpPr>
        <p:spPr/>
        <p:txBody>
          <a:bodyPr/>
          <a:lstStyle/>
          <a:p>
            <a:r>
              <a:rPr lang="en-US" dirty="0"/>
              <a:t>Screenshot of audience groups here</a:t>
            </a:r>
          </a:p>
        </p:txBody>
      </p:sp>
    </p:spTree>
    <p:extLst>
      <p:ext uri="{BB962C8B-B14F-4D97-AF65-F5344CB8AC3E}">
        <p14:creationId xmlns:p14="http://schemas.microsoft.com/office/powerpoint/2010/main" val="812865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695D-DD37-5D4F-A428-2CDB61CBB26C}"/>
              </a:ext>
            </a:extLst>
          </p:cNvPr>
          <p:cNvSpPr>
            <a:spLocks noGrp="1"/>
          </p:cNvSpPr>
          <p:nvPr>
            <p:ph type="title"/>
          </p:nvPr>
        </p:nvSpPr>
        <p:spPr/>
        <p:txBody>
          <a:bodyPr/>
          <a:lstStyle/>
          <a:p>
            <a:r>
              <a:rPr lang="en-US" dirty="0"/>
              <a:t>Pro and cons</a:t>
            </a:r>
          </a:p>
        </p:txBody>
      </p:sp>
      <p:sp>
        <p:nvSpPr>
          <p:cNvPr id="3" name="Content Placeholder 2">
            <a:extLst>
              <a:ext uri="{FF2B5EF4-FFF2-40B4-BE49-F238E27FC236}">
                <a16:creationId xmlns:a16="http://schemas.microsoft.com/office/drawing/2014/main" id="{506FD105-D1DF-ED47-92B1-53E1AF1B5C08}"/>
              </a:ext>
            </a:extLst>
          </p:cNvPr>
          <p:cNvSpPr>
            <a:spLocks noGrp="1"/>
          </p:cNvSpPr>
          <p:nvPr>
            <p:ph idx="1"/>
          </p:nvPr>
        </p:nvSpPr>
        <p:spPr>
          <a:xfrm>
            <a:off x="646112" y="2052918"/>
            <a:ext cx="11389370" cy="4195481"/>
          </a:xfrm>
        </p:spPr>
        <p:txBody>
          <a:bodyPr/>
          <a:lstStyle/>
          <a:p>
            <a:r>
              <a:rPr lang="en-US" dirty="0"/>
              <a:t>Pros:</a:t>
            </a:r>
          </a:p>
          <a:p>
            <a:pPr lvl="1"/>
            <a:r>
              <a:rPr lang="en-US" dirty="0"/>
              <a:t>Removes correlation: Establishes new factors (features) that are independent of one another</a:t>
            </a:r>
          </a:p>
          <a:p>
            <a:pPr lvl="1"/>
            <a:r>
              <a:rPr lang="en-US" dirty="0"/>
              <a:t>Improves algorithm performance: Computations become less expensive with a lighter dataset that has less features</a:t>
            </a:r>
          </a:p>
          <a:p>
            <a:pPr lvl="1"/>
            <a:r>
              <a:rPr lang="en-US" dirty="0"/>
              <a:t>Reduces overfitting: By reducing features, risk of overfitting is also reduced</a:t>
            </a:r>
          </a:p>
          <a:p>
            <a:pPr lvl="1"/>
            <a:r>
              <a:rPr lang="en-US" dirty="0"/>
              <a:t>Improves visualization</a:t>
            </a:r>
          </a:p>
          <a:p>
            <a:pPr lvl="1"/>
            <a:endParaRPr lang="en-US" dirty="0"/>
          </a:p>
          <a:p>
            <a:r>
              <a:rPr lang="en-US" dirty="0"/>
              <a:t>Cons:</a:t>
            </a:r>
          </a:p>
          <a:p>
            <a:pPr lvl="1"/>
            <a:r>
              <a:rPr lang="en-US" dirty="0"/>
              <a:t>Loss of factor </a:t>
            </a:r>
            <a:r>
              <a:rPr lang="en-US" dirty="0" err="1"/>
              <a:t>explainability</a:t>
            </a:r>
            <a:r>
              <a:rPr lang="en-US" dirty="0"/>
              <a:t>: Factors are not easily explainable between features</a:t>
            </a:r>
          </a:p>
          <a:p>
            <a:pPr lvl="1"/>
            <a:r>
              <a:rPr lang="en-US" dirty="0"/>
              <a:t>Information loss: There is bound to be some loss of data compared to the original list</a:t>
            </a:r>
          </a:p>
          <a:p>
            <a:pPr lvl="1"/>
            <a:endParaRPr lang="en-US" dirty="0"/>
          </a:p>
          <a:p>
            <a:pPr lvl="1"/>
            <a:endParaRPr lang="en-US" dirty="0"/>
          </a:p>
          <a:p>
            <a:endParaRPr lang="en-US" dirty="0"/>
          </a:p>
        </p:txBody>
      </p:sp>
    </p:spTree>
    <p:extLst>
      <p:ext uri="{BB962C8B-B14F-4D97-AF65-F5344CB8AC3E}">
        <p14:creationId xmlns:p14="http://schemas.microsoft.com/office/powerpoint/2010/main" val="3284724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44ECE-42E8-0745-BF91-2679B8274FD8}"/>
              </a:ext>
            </a:extLst>
          </p:cNvPr>
          <p:cNvSpPr>
            <a:spLocks noGrp="1"/>
          </p:cNvSpPr>
          <p:nvPr>
            <p:ph idx="1"/>
          </p:nvPr>
        </p:nvSpPr>
        <p:spPr>
          <a:xfrm>
            <a:off x="1622729" y="1331259"/>
            <a:ext cx="8946541" cy="4195481"/>
          </a:xfrm>
        </p:spPr>
        <p:txBody>
          <a:bodyPr anchor="ctr">
            <a:normAutofit/>
          </a:bodyPr>
          <a:lstStyle/>
          <a:p>
            <a:pPr marL="0" indent="0" algn="ctr">
              <a:buNone/>
            </a:pPr>
            <a:r>
              <a:rPr lang="en-US" sz="7200" dirty="0"/>
              <a:t>Q&amp;A</a:t>
            </a:r>
          </a:p>
        </p:txBody>
      </p:sp>
    </p:spTree>
    <p:extLst>
      <p:ext uri="{BB962C8B-B14F-4D97-AF65-F5344CB8AC3E}">
        <p14:creationId xmlns:p14="http://schemas.microsoft.com/office/powerpoint/2010/main" val="175142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B924-7C16-FF42-8976-4F886D03423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98C8D47-CB5A-254B-95EC-80B8AA760B73}"/>
              </a:ext>
            </a:extLst>
          </p:cNvPr>
          <p:cNvSpPr>
            <a:spLocks noGrp="1"/>
          </p:cNvSpPr>
          <p:nvPr>
            <p:ph idx="1"/>
          </p:nvPr>
        </p:nvSpPr>
        <p:spPr/>
        <p:txBody>
          <a:bodyPr>
            <a:normAutofit lnSpcReduction="10000"/>
          </a:bodyPr>
          <a:lstStyle/>
          <a:p>
            <a:pPr>
              <a:spcAft>
                <a:spcPts val="600"/>
              </a:spcAft>
            </a:pPr>
            <a:r>
              <a:rPr lang="en-US" sz="2400" dirty="0"/>
              <a:t>What is PCA?</a:t>
            </a:r>
          </a:p>
          <a:p>
            <a:pPr>
              <a:spcAft>
                <a:spcPts val="600"/>
              </a:spcAft>
            </a:pPr>
            <a:r>
              <a:rPr lang="en-US" sz="2400" dirty="0"/>
              <a:t>PCA use cases – think of PCA when you encounter these problems</a:t>
            </a:r>
          </a:p>
          <a:p>
            <a:pPr>
              <a:spcAft>
                <a:spcPts val="600"/>
              </a:spcAft>
            </a:pPr>
            <a:r>
              <a:rPr lang="en-US" sz="2400" dirty="0"/>
              <a:t>Process flow</a:t>
            </a:r>
          </a:p>
          <a:p>
            <a:pPr>
              <a:spcAft>
                <a:spcPts val="600"/>
              </a:spcAft>
            </a:pPr>
            <a:r>
              <a:rPr lang="en-US" sz="2400" dirty="0"/>
              <a:t>Case study – Singapore Tourism Board</a:t>
            </a:r>
          </a:p>
          <a:p>
            <a:pPr>
              <a:spcAft>
                <a:spcPts val="600"/>
              </a:spcAft>
            </a:pPr>
            <a:r>
              <a:rPr lang="en-US" sz="2400" dirty="0"/>
              <a:t>Pro and cons</a:t>
            </a:r>
          </a:p>
          <a:p>
            <a:pPr>
              <a:spcAft>
                <a:spcPts val="600"/>
              </a:spcAft>
            </a:pPr>
            <a:r>
              <a:rPr lang="en-US" sz="2400" dirty="0"/>
              <a:t>Q&amp;A</a:t>
            </a:r>
          </a:p>
          <a:p>
            <a:pPr>
              <a:spcAft>
                <a:spcPts val="600"/>
              </a:spcAft>
            </a:pPr>
            <a:r>
              <a:rPr lang="en-US" sz="2400" dirty="0"/>
              <a:t>PCA example – code walkthrough</a:t>
            </a:r>
          </a:p>
          <a:p>
            <a:pPr>
              <a:spcAft>
                <a:spcPts val="600"/>
              </a:spcAft>
            </a:pPr>
            <a:endParaRPr lang="en-US" sz="2400" dirty="0"/>
          </a:p>
        </p:txBody>
      </p:sp>
    </p:spTree>
    <p:extLst>
      <p:ext uri="{BB962C8B-B14F-4D97-AF65-F5344CB8AC3E}">
        <p14:creationId xmlns:p14="http://schemas.microsoft.com/office/powerpoint/2010/main" val="129199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774A-5699-314E-BA99-175BA7894743}"/>
              </a:ext>
            </a:extLst>
          </p:cNvPr>
          <p:cNvSpPr>
            <a:spLocks noGrp="1"/>
          </p:cNvSpPr>
          <p:nvPr>
            <p:ph type="title"/>
          </p:nvPr>
        </p:nvSpPr>
        <p:spPr/>
        <p:txBody>
          <a:bodyPr/>
          <a:lstStyle/>
          <a:p>
            <a:r>
              <a:rPr lang="en-US" dirty="0"/>
              <a:t>What is PCA</a:t>
            </a:r>
          </a:p>
        </p:txBody>
      </p:sp>
      <p:sp>
        <p:nvSpPr>
          <p:cNvPr id="3" name="Content Placeholder 2">
            <a:extLst>
              <a:ext uri="{FF2B5EF4-FFF2-40B4-BE49-F238E27FC236}">
                <a16:creationId xmlns:a16="http://schemas.microsoft.com/office/drawing/2014/main" id="{E8675498-8268-5942-85E8-65E617242A4B}"/>
              </a:ext>
            </a:extLst>
          </p:cNvPr>
          <p:cNvSpPr>
            <a:spLocks noGrp="1"/>
          </p:cNvSpPr>
          <p:nvPr>
            <p:ph idx="1"/>
          </p:nvPr>
        </p:nvSpPr>
        <p:spPr>
          <a:xfrm>
            <a:off x="1103312" y="2052918"/>
            <a:ext cx="9955985" cy="4195481"/>
          </a:xfrm>
        </p:spPr>
        <p:txBody>
          <a:bodyPr anchor="ctr">
            <a:normAutofit/>
          </a:bodyPr>
          <a:lstStyle/>
          <a:p>
            <a:pPr marL="0" indent="0" algn="ctr">
              <a:buNone/>
            </a:pPr>
            <a:r>
              <a:rPr lang="en-US" sz="2800" dirty="0"/>
              <a:t>“</a:t>
            </a:r>
            <a:r>
              <a:rPr lang="en-SG" sz="2800" dirty="0"/>
              <a:t>Principal Component Analysis, or PCA, is a dimensionality-reduction method that is often used to reduce the dimensionality of large data sets, by transforming a large set of variables into a smaller one that still contains most of the information in the large set.”</a:t>
            </a:r>
            <a:endParaRPr lang="en-US" sz="2800" dirty="0"/>
          </a:p>
        </p:txBody>
      </p:sp>
    </p:spTree>
    <p:extLst>
      <p:ext uri="{BB962C8B-B14F-4D97-AF65-F5344CB8AC3E}">
        <p14:creationId xmlns:p14="http://schemas.microsoft.com/office/powerpoint/2010/main" val="111263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A84E-0B46-0243-B7ED-30BF261C71A0}"/>
              </a:ext>
            </a:extLst>
          </p:cNvPr>
          <p:cNvSpPr>
            <a:spLocks noGrp="1"/>
          </p:cNvSpPr>
          <p:nvPr>
            <p:ph type="title"/>
          </p:nvPr>
        </p:nvSpPr>
        <p:spPr/>
        <p:txBody>
          <a:bodyPr/>
          <a:lstStyle/>
          <a:p>
            <a:r>
              <a:rPr lang="en-US" dirty="0"/>
              <a:t>Translation!</a:t>
            </a:r>
          </a:p>
        </p:txBody>
      </p:sp>
      <p:sp>
        <p:nvSpPr>
          <p:cNvPr id="3" name="Content Placeholder 2">
            <a:extLst>
              <a:ext uri="{FF2B5EF4-FFF2-40B4-BE49-F238E27FC236}">
                <a16:creationId xmlns:a16="http://schemas.microsoft.com/office/drawing/2014/main" id="{E812BC43-09EC-374E-9871-F07C5CEAEAD9}"/>
              </a:ext>
            </a:extLst>
          </p:cNvPr>
          <p:cNvSpPr>
            <a:spLocks noGrp="1"/>
          </p:cNvSpPr>
          <p:nvPr>
            <p:ph idx="1"/>
          </p:nvPr>
        </p:nvSpPr>
        <p:spPr/>
        <p:txBody>
          <a:bodyPr>
            <a:normAutofit/>
          </a:bodyPr>
          <a:lstStyle/>
          <a:p>
            <a:pPr>
              <a:spcAft>
                <a:spcPts val="600"/>
              </a:spcAft>
            </a:pPr>
            <a:r>
              <a:rPr lang="en-US" sz="2400" dirty="0"/>
              <a:t>PCA is a way of </a:t>
            </a:r>
            <a:r>
              <a:rPr lang="en-US" sz="2400" b="1" dirty="0"/>
              <a:t>simplifying data </a:t>
            </a:r>
            <a:r>
              <a:rPr lang="en-US" sz="2400" dirty="0"/>
              <a:t>by combining factors that are being measured, in a way that </a:t>
            </a:r>
            <a:r>
              <a:rPr lang="en-US" sz="2400" b="1" dirty="0"/>
              <a:t>conserves a large proportion </a:t>
            </a:r>
            <a:r>
              <a:rPr lang="en-US" sz="2400" dirty="0"/>
              <a:t>of the data</a:t>
            </a:r>
          </a:p>
          <a:p>
            <a:pPr>
              <a:spcAft>
                <a:spcPts val="600"/>
              </a:spcAft>
            </a:pPr>
            <a:r>
              <a:rPr lang="en-US" sz="2400" dirty="0"/>
              <a:t>It allows us to </a:t>
            </a:r>
            <a:r>
              <a:rPr lang="en-US" sz="2400" b="1" dirty="0"/>
              <a:t>reduce noise </a:t>
            </a:r>
            <a:r>
              <a:rPr lang="en-US" sz="2400" dirty="0"/>
              <a:t>while </a:t>
            </a:r>
            <a:r>
              <a:rPr lang="en-US" sz="2400" b="1" dirty="0"/>
              <a:t>maximizing data relevance</a:t>
            </a:r>
          </a:p>
        </p:txBody>
      </p:sp>
    </p:spTree>
    <p:extLst>
      <p:ext uri="{BB962C8B-B14F-4D97-AF65-F5344CB8AC3E}">
        <p14:creationId xmlns:p14="http://schemas.microsoft.com/office/powerpoint/2010/main" val="382083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2924-FE7F-2E49-B0E1-62D0725E53BD}"/>
              </a:ext>
            </a:extLst>
          </p:cNvPr>
          <p:cNvSpPr>
            <a:spLocks noGrp="1"/>
          </p:cNvSpPr>
          <p:nvPr>
            <p:ph type="title"/>
          </p:nvPr>
        </p:nvSpPr>
        <p:spPr/>
        <p:txBody>
          <a:bodyPr/>
          <a:lstStyle/>
          <a:p>
            <a:r>
              <a:rPr lang="en-US" dirty="0"/>
              <a:t>PCA use cases</a:t>
            </a:r>
          </a:p>
        </p:txBody>
      </p:sp>
      <p:sp>
        <p:nvSpPr>
          <p:cNvPr id="3" name="Content Placeholder 2">
            <a:extLst>
              <a:ext uri="{FF2B5EF4-FFF2-40B4-BE49-F238E27FC236}">
                <a16:creationId xmlns:a16="http://schemas.microsoft.com/office/drawing/2014/main" id="{0EBD460A-B85D-1541-AAD3-E9B6383604E3}"/>
              </a:ext>
            </a:extLst>
          </p:cNvPr>
          <p:cNvSpPr>
            <a:spLocks noGrp="1"/>
          </p:cNvSpPr>
          <p:nvPr>
            <p:ph idx="1"/>
          </p:nvPr>
        </p:nvSpPr>
        <p:spPr/>
        <p:txBody>
          <a:bodyPr>
            <a:normAutofit/>
          </a:bodyPr>
          <a:lstStyle/>
          <a:p>
            <a:pPr>
              <a:spcAft>
                <a:spcPts val="600"/>
              </a:spcAft>
            </a:pPr>
            <a:r>
              <a:rPr lang="en-US" sz="2400" dirty="0"/>
              <a:t>Usually used as a processing step before further analysis of the data</a:t>
            </a:r>
          </a:p>
          <a:p>
            <a:pPr>
              <a:spcAft>
                <a:spcPts val="600"/>
              </a:spcAft>
            </a:pPr>
            <a:r>
              <a:rPr lang="en-US" sz="2400" dirty="0"/>
              <a:t>Useful for large datasets with multiple features (factors) being measured at the same time</a:t>
            </a:r>
          </a:p>
          <a:p>
            <a:pPr>
              <a:spcAft>
                <a:spcPts val="600"/>
              </a:spcAft>
            </a:pPr>
            <a:r>
              <a:rPr lang="en-US" sz="2400" dirty="0"/>
              <a:t>Automatically captures the most important correlations between features, combining them into principal components for analysis</a:t>
            </a:r>
          </a:p>
          <a:p>
            <a:pPr>
              <a:spcAft>
                <a:spcPts val="600"/>
              </a:spcAft>
            </a:pPr>
            <a:endParaRPr lang="en-US" sz="2400" dirty="0"/>
          </a:p>
        </p:txBody>
      </p:sp>
    </p:spTree>
    <p:extLst>
      <p:ext uri="{BB962C8B-B14F-4D97-AF65-F5344CB8AC3E}">
        <p14:creationId xmlns:p14="http://schemas.microsoft.com/office/powerpoint/2010/main" val="31177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CF2F-B190-EB44-A988-93C74E42009C}"/>
              </a:ext>
            </a:extLst>
          </p:cNvPr>
          <p:cNvSpPr>
            <a:spLocks noGrp="1"/>
          </p:cNvSpPr>
          <p:nvPr>
            <p:ph type="title"/>
          </p:nvPr>
        </p:nvSpPr>
        <p:spPr/>
        <p:txBody>
          <a:bodyPr/>
          <a:lstStyle/>
          <a:p>
            <a:r>
              <a:rPr lang="en-US" dirty="0"/>
              <a:t>PCA example – code walkthrough</a:t>
            </a:r>
          </a:p>
        </p:txBody>
      </p:sp>
      <p:sp>
        <p:nvSpPr>
          <p:cNvPr id="3" name="Content Placeholder 2">
            <a:extLst>
              <a:ext uri="{FF2B5EF4-FFF2-40B4-BE49-F238E27FC236}">
                <a16:creationId xmlns:a16="http://schemas.microsoft.com/office/drawing/2014/main" id="{BE521B24-2F2B-A14D-A0CC-945E46D40D52}"/>
              </a:ext>
            </a:extLst>
          </p:cNvPr>
          <p:cNvSpPr>
            <a:spLocks noGrp="1"/>
          </p:cNvSpPr>
          <p:nvPr>
            <p:ph idx="1"/>
          </p:nvPr>
        </p:nvSpPr>
        <p:spPr/>
        <p:txBody>
          <a:bodyPr>
            <a:normAutofit/>
          </a:bodyPr>
          <a:lstStyle/>
          <a:p>
            <a:pPr>
              <a:spcAft>
                <a:spcPts val="600"/>
              </a:spcAft>
            </a:pPr>
            <a:r>
              <a:rPr lang="en-US" sz="2400" dirty="0"/>
              <a:t>PCA typically comprises 5 steps:</a:t>
            </a:r>
          </a:p>
          <a:p>
            <a:pPr lvl="1">
              <a:spcAft>
                <a:spcPts val="600"/>
              </a:spcAft>
            </a:pPr>
            <a:r>
              <a:rPr lang="en-US" sz="2000" dirty="0"/>
              <a:t>Standardization</a:t>
            </a:r>
          </a:p>
          <a:p>
            <a:pPr lvl="1">
              <a:spcAft>
                <a:spcPts val="600"/>
              </a:spcAft>
            </a:pPr>
            <a:r>
              <a:rPr lang="en-US" sz="2000" dirty="0"/>
              <a:t>Covariance matrix computation</a:t>
            </a:r>
          </a:p>
          <a:p>
            <a:pPr lvl="1">
              <a:spcAft>
                <a:spcPts val="600"/>
              </a:spcAft>
            </a:pPr>
            <a:r>
              <a:rPr lang="en-US" sz="2000" dirty="0"/>
              <a:t>Compute </a:t>
            </a:r>
            <a:r>
              <a:rPr lang="en-US" sz="2000" dirty="0" err="1"/>
              <a:t>eigenfactors</a:t>
            </a:r>
            <a:r>
              <a:rPr lang="en-US" sz="2000" dirty="0"/>
              <a:t> and eigenvalues to determine principal components</a:t>
            </a:r>
          </a:p>
          <a:p>
            <a:pPr lvl="1">
              <a:spcAft>
                <a:spcPts val="600"/>
              </a:spcAft>
            </a:pPr>
            <a:r>
              <a:rPr lang="en-US" sz="2000" dirty="0"/>
              <a:t>Calculate feature vector</a:t>
            </a:r>
          </a:p>
          <a:p>
            <a:pPr lvl="1">
              <a:spcAft>
                <a:spcPts val="600"/>
              </a:spcAft>
            </a:pPr>
            <a:r>
              <a:rPr lang="en-US" sz="2000" dirty="0"/>
              <a:t>Recast data along principal component axes</a:t>
            </a:r>
          </a:p>
          <a:p>
            <a:pPr lvl="1">
              <a:spcAft>
                <a:spcPts val="600"/>
              </a:spcAft>
            </a:pPr>
            <a:endParaRPr lang="en-US" sz="2000" dirty="0"/>
          </a:p>
        </p:txBody>
      </p:sp>
    </p:spTree>
    <p:extLst>
      <p:ext uri="{BB962C8B-B14F-4D97-AF65-F5344CB8AC3E}">
        <p14:creationId xmlns:p14="http://schemas.microsoft.com/office/powerpoint/2010/main" val="273292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ADEC-4B95-1A4A-894C-6DA25C1AD4EB}"/>
              </a:ext>
            </a:extLst>
          </p:cNvPr>
          <p:cNvSpPr>
            <a:spLocks noGrp="1"/>
          </p:cNvSpPr>
          <p:nvPr>
            <p:ph type="title"/>
          </p:nvPr>
        </p:nvSpPr>
        <p:spPr/>
        <p:txBody>
          <a:bodyPr/>
          <a:lstStyle/>
          <a:p>
            <a:r>
              <a:rPr lang="en-US" dirty="0"/>
              <a:t>Step 1: </a:t>
            </a:r>
            <a:r>
              <a:rPr lang="en-US" dirty="0" err="1"/>
              <a:t>Standardisation</a:t>
            </a:r>
            <a:endParaRPr lang="en-US" dirty="0"/>
          </a:p>
        </p:txBody>
      </p:sp>
      <p:sp>
        <p:nvSpPr>
          <p:cNvPr id="3" name="Content Placeholder 2">
            <a:extLst>
              <a:ext uri="{FF2B5EF4-FFF2-40B4-BE49-F238E27FC236}">
                <a16:creationId xmlns:a16="http://schemas.microsoft.com/office/drawing/2014/main" id="{6D8EA863-7296-9E47-8670-80E6448EA1D8}"/>
              </a:ext>
            </a:extLst>
          </p:cNvPr>
          <p:cNvSpPr>
            <a:spLocks noGrp="1"/>
          </p:cNvSpPr>
          <p:nvPr>
            <p:ph idx="1"/>
          </p:nvPr>
        </p:nvSpPr>
        <p:spPr/>
        <p:txBody>
          <a:bodyPr/>
          <a:lstStyle/>
          <a:p>
            <a:r>
              <a:rPr lang="en-US" dirty="0"/>
              <a:t>This is where the dataset is standardized, </a:t>
            </a:r>
            <a:r>
              <a:rPr lang="en-US" dirty="0" err="1"/>
              <a:t>ie</a:t>
            </a:r>
            <a:r>
              <a:rPr lang="en-US" dirty="0"/>
              <a:t> transformed such that all values have a mean of 0 and standard deviation of 1</a:t>
            </a:r>
          </a:p>
        </p:txBody>
      </p:sp>
      <p:pic>
        <p:nvPicPr>
          <p:cNvPr id="4098" name="Picture 2" descr="Principal Component Analysis Standardization">
            <a:extLst>
              <a:ext uri="{FF2B5EF4-FFF2-40B4-BE49-F238E27FC236}">
                <a16:creationId xmlns:a16="http://schemas.microsoft.com/office/drawing/2014/main" id="{96D45630-62DF-A54A-88A0-682238108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950" y="3086100"/>
            <a:ext cx="33401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086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36F-3ADE-A34E-90F3-08E6761E1E81}"/>
              </a:ext>
            </a:extLst>
          </p:cNvPr>
          <p:cNvSpPr>
            <a:spLocks noGrp="1"/>
          </p:cNvSpPr>
          <p:nvPr>
            <p:ph type="title"/>
          </p:nvPr>
        </p:nvSpPr>
        <p:spPr>
          <a:xfrm>
            <a:off x="646111" y="452718"/>
            <a:ext cx="9807705" cy="1400530"/>
          </a:xfrm>
        </p:spPr>
        <p:txBody>
          <a:bodyPr/>
          <a:lstStyle/>
          <a:p>
            <a:r>
              <a:rPr lang="en-US" dirty="0"/>
              <a:t>Step 2: Generate covariance matrix</a:t>
            </a:r>
          </a:p>
        </p:txBody>
      </p:sp>
      <p:sp>
        <p:nvSpPr>
          <p:cNvPr id="3" name="Content Placeholder 2">
            <a:extLst>
              <a:ext uri="{FF2B5EF4-FFF2-40B4-BE49-F238E27FC236}">
                <a16:creationId xmlns:a16="http://schemas.microsoft.com/office/drawing/2014/main" id="{73722AD0-C2C1-9E46-B4ED-04E0672D38D3}"/>
              </a:ext>
            </a:extLst>
          </p:cNvPr>
          <p:cNvSpPr>
            <a:spLocks noGrp="1"/>
          </p:cNvSpPr>
          <p:nvPr>
            <p:ph idx="1"/>
          </p:nvPr>
        </p:nvSpPr>
        <p:spPr/>
        <p:txBody>
          <a:bodyPr/>
          <a:lstStyle/>
          <a:p>
            <a:endParaRPr lang="en-US" dirty="0"/>
          </a:p>
        </p:txBody>
      </p:sp>
      <p:pic>
        <p:nvPicPr>
          <p:cNvPr id="5122" name="Picture 2" descr="Covariance Matrix for 3-Dimensional Data">
            <a:extLst>
              <a:ext uri="{FF2B5EF4-FFF2-40B4-BE49-F238E27FC236}">
                <a16:creationId xmlns:a16="http://schemas.microsoft.com/office/drawing/2014/main" id="{3DDD7737-07C9-D64C-9CF3-D2E68CDF8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725" y="3317875"/>
            <a:ext cx="5156200" cy="119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91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7E24-97D7-3A41-BDE4-AD74BEDC973A}"/>
              </a:ext>
            </a:extLst>
          </p:cNvPr>
          <p:cNvSpPr>
            <a:spLocks noGrp="1"/>
          </p:cNvSpPr>
          <p:nvPr>
            <p:ph type="title"/>
          </p:nvPr>
        </p:nvSpPr>
        <p:spPr>
          <a:xfrm>
            <a:off x="646111" y="452718"/>
            <a:ext cx="9980700" cy="1400530"/>
          </a:xfrm>
        </p:spPr>
        <p:txBody>
          <a:bodyPr/>
          <a:lstStyle/>
          <a:p>
            <a:r>
              <a:rPr lang="en-US" dirty="0"/>
              <a:t>Step 3: </a:t>
            </a:r>
            <a:r>
              <a:rPr lang="en-US" dirty="0" err="1"/>
              <a:t>Eigenfactors</a:t>
            </a:r>
            <a:r>
              <a:rPr lang="en-US" dirty="0"/>
              <a:t> and eigenvalues</a:t>
            </a:r>
          </a:p>
        </p:txBody>
      </p:sp>
      <p:sp>
        <p:nvSpPr>
          <p:cNvPr id="3" name="Content Placeholder 2">
            <a:extLst>
              <a:ext uri="{FF2B5EF4-FFF2-40B4-BE49-F238E27FC236}">
                <a16:creationId xmlns:a16="http://schemas.microsoft.com/office/drawing/2014/main" id="{03123E05-C6F0-DD44-A990-C92340DC2392}"/>
              </a:ext>
            </a:extLst>
          </p:cNvPr>
          <p:cNvSpPr>
            <a:spLocks noGrp="1"/>
          </p:cNvSpPr>
          <p:nvPr>
            <p:ph idx="1"/>
          </p:nvPr>
        </p:nvSpPr>
        <p:spPr/>
        <p:txBody>
          <a:bodyPr/>
          <a:lstStyle/>
          <a:p>
            <a:endParaRPr lang="en-US"/>
          </a:p>
        </p:txBody>
      </p:sp>
      <p:pic>
        <p:nvPicPr>
          <p:cNvPr id="4" name="Picture 4" descr="Principal Component Analysis second principal">
            <a:extLst>
              <a:ext uri="{FF2B5EF4-FFF2-40B4-BE49-F238E27FC236}">
                <a16:creationId xmlns:a16="http://schemas.microsoft.com/office/drawing/2014/main" id="{86FD7D58-EDBA-5C44-9E73-E9E2A90ED6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477" r="26620"/>
          <a:stretch/>
        </p:blipFill>
        <p:spPr bwMode="auto">
          <a:xfrm>
            <a:off x="8325892" y="2247697"/>
            <a:ext cx="3447921" cy="307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279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{261B68B6-FECF-E247-9C6A-818F4A4A5333}tf10001062</Template>
  <TotalTime>247</TotalTime>
  <Words>430</Words>
  <Application>Microsoft Macintosh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Dimensionality Reduction – Principal Factor Analysis (PCA)</vt:lpstr>
      <vt:lpstr>Agenda</vt:lpstr>
      <vt:lpstr>What is PCA</vt:lpstr>
      <vt:lpstr>Translation!</vt:lpstr>
      <vt:lpstr>PCA use cases</vt:lpstr>
      <vt:lpstr>PCA example – code walkthrough</vt:lpstr>
      <vt:lpstr>Step 1: Standardisation</vt:lpstr>
      <vt:lpstr>Step 2: Generate covariance matrix</vt:lpstr>
      <vt:lpstr>Step 3: Eigenfactors and eigenvalues</vt:lpstr>
      <vt:lpstr>Step 4: Sort feature vectors</vt:lpstr>
      <vt:lpstr>Step 5: Recast data</vt:lpstr>
      <vt:lpstr>Case study: STB</vt:lpstr>
      <vt:lpstr>PowerPoint Presentation</vt:lpstr>
      <vt:lpstr>PowerPoint Presentation</vt:lpstr>
      <vt:lpstr>PowerPoint Presentation</vt:lpstr>
      <vt:lpstr>Pro and cons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 – Principal Factor Analysis (PCA)</dc:title>
  <dc:creator>Christina Tjen</dc:creator>
  <cp:lastModifiedBy>Chi Lin Tang</cp:lastModifiedBy>
  <cp:revision>1</cp:revision>
  <dcterms:created xsi:type="dcterms:W3CDTF">2022-03-25T02:25:48Z</dcterms:created>
  <dcterms:modified xsi:type="dcterms:W3CDTF">2022-03-31T07:39:59Z</dcterms:modified>
</cp:coreProperties>
</file>