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5"/>
  </p:notesMasterIdLst>
  <p:handoutMasterIdLst>
    <p:handoutMasterId r:id="rId16"/>
  </p:handoutMasterIdLst>
  <p:sldIdLst>
    <p:sldId id="508" r:id="rId5"/>
    <p:sldId id="15565" r:id="rId6"/>
    <p:sldId id="15566" r:id="rId7"/>
    <p:sldId id="15618" r:id="rId8"/>
    <p:sldId id="15619" r:id="rId9"/>
    <p:sldId id="15620" r:id="rId10"/>
    <p:sldId id="15621" r:id="rId11"/>
    <p:sldId id="15622" r:id="rId12"/>
    <p:sldId id="15623" r:id="rId13"/>
    <p:sldId id="1562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79FC09-04BD-E79B-046F-530A6AF123C8}" name="Mark Shu" initials="MS" userId="S::marshu@publicisgroupe.net::596b1e90-8775-4f9c-9635-e4030fa7556f" providerId="AD"/>
  <p188:author id="{16B2984C-6284-5DFB-FA16-CAB88A3FC7B4}" name="Zaveed Husref" initials="ZH" userId="S::zavhusre@publicisgroupe.net::89fd6d58-3e81-4595-b579-0577e983a23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26"/>
    <p:restoredTop sz="94600"/>
  </p:normalViewPr>
  <p:slideViewPr>
    <p:cSldViewPr snapToGrid="0">
      <p:cViewPr>
        <p:scale>
          <a:sx n="85" d="100"/>
          <a:sy n="85" d="100"/>
        </p:scale>
        <p:origin x="32" y="200"/>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99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baseline="0" dirty="0">
                <a:solidFill>
                  <a:schemeClr val="bg1"/>
                </a:solidFill>
              </a:rPr>
              <a:t>Marketing Spends and Spreads</a:t>
            </a:r>
            <a:endParaRPr lang="en-US" sz="1400" b="1" dirty="0">
              <a:solidFill>
                <a:schemeClr val="bg1"/>
              </a:solidFill>
            </a:endParaRPr>
          </a:p>
        </c:rich>
      </c:tx>
      <c:layout>
        <c:manualLayout>
          <c:xMode val="edge"/>
          <c:yMode val="edge"/>
          <c:x val="0.29373354733907892"/>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4.1399047245206481E-2"/>
          <c:y val="0.13380074299223232"/>
          <c:w val="0.93918279147813766"/>
          <c:h val="0.57597372278229952"/>
        </c:manualLayout>
      </c:layout>
      <c:barChart>
        <c:barDir val="col"/>
        <c:grouping val="clustered"/>
        <c:varyColors val="0"/>
        <c:ser>
          <c:idx val="1"/>
          <c:order val="0"/>
          <c:tx>
            <c:strRef>
              <c:f>Sheet1!$C$1</c:f>
              <c:strCache>
                <c:ptCount val="1"/>
                <c:pt idx="0">
                  <c:v>Digital Media</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c:formatCode>
                <c:ptCount val="1"/>
                <c:pt idx="0">
                  <c:v>0.10954724469215604</c:v>
                </c:pt>
              </c:numCache>
            </c:numRef>
          </c:val>
          <c:extLst>
            <c:ext xmlns:c16="http://schemas.microsoft.com/office/drawing/2014/chart" uri="{C3380CC4-5D6E-409C-BE32-E72D297353CC}">
              <c16:uniqueId val="{00000001-B87A-244E-AE82-6577F45C1267}"/>
            </c:ext>
          </c:extLst>
        </c:ser>
        <c:ser>
          <c:idx val="3"/>
          <c:order val="1"/>
          <c:tx>
            <c:strRef>
              <c:f>Sheet1!$E$1</c:f>
              <c:strCache>
                <c:ptCount val="1"/>
                <c:pt idx="0">
                  <c:v>Distribution Channels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c:formatCode>
                <c:ptCount val="1"/>
                <c:pt idx="0">
                  <c:v>9.1037057967192733E-2</c:v>
                </c:pt>
              </c:numCache>
            </c:numRef>
          </c:val>
          <c:extLst>
            <c:ext xmlns:c16="http://schemas.microsoft.com/office/drawing/2014/chart" uri="{C3380CC4-5D6E-409C-BE32-E72D297353CC}">
              <c16:uniqueId val="{00000003-B87A-244E-AE82-6577F45C1267}"/>
            </c:ext>
          </c:extLst>
        </c:ser>
        <c:ser>
          <c:idx val="7"/>
          <c:order val="2"/>
          <c:tx>
            <c:strRef>
              <c:f>Sheet1!$I$1</c:f>
              <c:strCache>
                <c:ptCount val="1"/>
                <c:pt idx="0">
                  <c:v>TV GRP</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Sheet1!$I$2</c:f>
              <c:numCache>
                <c:formatCode>0.0%</c:formatCode>
                <c:ptCount val="1"/>
                <c:pt idx="0">
                  <c:v>3.7704928138064073E-2</c:v>
                </c:pt>
              </c:numCache>
            </c:numRef>
          </c:val>
          <c:extLst>
            <c:ext xmlns:c16="http://schemas.microsoft.com/office/drawing/2014/chart" uri="{C3380CC4-5D6E-409C-BE32-E72D297353CC}">
              <c16:uniqueId val="{00000007-B87A-244E-AE82-6577F45C1267}"/>
            </c:ext>
          </c:extLst>
        </c:ser>
        <c:dLbls>
          <c:dLblPos val="outEnd"/>
          <c:showLegendKey val="0"/>
          <c:showVal val="1"/>
          <c:showCatName val="0"/>
          <c:showSerName val="0"/>
          <c:showPercent val="0"/>
          <c:showBubbleSize val="0"/>
        </c:dLbls>
        <c:gapWidth val="219"/>
        <c:overlap val="-27"/>
        <c:axId val="980942992"/>
        <c:axId val="980942576"/>
      </c:barChart>
      <c:catAx>
        <c:axId val="98094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942576"/>
        <c:crosses val="autoZero"/>
        <c:auto val="1"/>
        <c:lblAlgn val="ctr"/>
        <c:lblOffset val="100"/>
        <c:noMultiLvlLbl val="0"/>
      </c:catAx>
      <c:valAx>
        <c:axId val="980942576"/>
        <c:scaling>
          <c:orientation val="minMax"/>
        </c:scaling>
        <c:delete val="1"/>
        <c:axPos val="l"/>
        <c:numFmt formatCode="0.0%" sourceLinked="1"/>
        <c:majorTickMark val="none"/>
        <c:minorTickMark val="none"/>
        <c:tickLblPos val="nextTo"/>
        <c:crossAx val="980942992"/>
        <c:crosses val="autoZero"/>
        <c:crossBetween val="between"/>
      </c:valAx>
      <c:spPr>
        <a:noFill/>
        <a:ln w="25400">
          <a:noFill/>
        </a:ln>
        <a:effectLst/>
      </c:spPr>
    </c:plotArea>
    <c:legend>
      <c:legendPos val="b"/>
      <c:layout>
        <c:manualLayout>
          <c:xMode val="edge"/>
          <c:yMode val="edge"/>
          <c:x val="0"/>
          <c:y val="0.76197242052103609"/>
          <c:w val="1"/>
          <c:h val="0.2148984793375485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MarketingMixEffectiveness3!$B$1</c:f>
              <c:strCache>
                <c:ptCount val="1"/>
                <c:pt idx="0">
                  <c:v>Sales </c:v>
                </c:pt>
              </c:strCache>
            </c:strRef>
          </c:tx>
          <c:spPr>
            <a:ln w="19050" cap="rnd">
              <a:noFill/>
              <a:round/>
            </a:ln>
            <a:effectLst/>
          </c:spPr>
          <c:marker>
            <c:symbol val="circle"/>
            <c:size val="5"/>
            <c:spPr>
              <a:solidFill>
                <a:srgbClr val="00B050"/>
              </a:solidFill>
              <a:ln w="9525">
                <a:noFill/>
              </a:ln>
              <a:effectLst/>
            </c:spPr>
          </c:marker>
          <c:trendline>
            <c:spPr>
              <a:ln w="19050" cap="rnd">
                <a:solidFill>
                  <a:schemeClr val="bg1"/>
                </a:solidFill>
                <a:prstDash val="sysDot"/>
              </a:ln>
              <a:effectLst/>
            </c:spPr>
            <c:trendlineType val="linear"/>
            <c:dispRSqr val="0"/>
            <c:dispEq val="0"/>
          </c:trendline>
          <c:xVal>
            <c:numRef>
              <c:f>MarketingMixEffectiveness3!$A$2:$A$21</c:f>
              <c:numCache>
                <c:formatCode>mmm\-yy</c:formatCode>
                <c:ptCount val="20"/>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numCache>
            </c:numRef>
          </c:xVal>
          <c:yVal>
            <c:numRef>
              <c:f>MarketingMixEffectiveness3!$B$2:$B$21</c:f>
              <c:numCache>
                <c:formatCode>General</c:formatCode>
                <c:ptCount val="20"/>
                <c:pt idx="0">
                  <c:v>37</c:v>
                </c:pt>
                <c:pt idx="1">
                  <c:v>89</c:v>
                </c:pt>
                <c:pt idx="2">
                  <c:v>82</c:v>
                </c:pt>
                <c:pt idx="3">
                  <c:v>58</c:v>
                </c:pt>
                <c:pt idx="4">
                  <c:v>110</c:v>
                </c:pt>
                <c:pt idx="5">
                  <c:v>77</c:v>
                </c:pt>
                <c:pt idx="6">
                  <c:v>103</c:v>
                </c:pt>
                <c:pt idx="7">
                  <c:v>78</c:v>
                </c:pt>
                <c:pt idx="8">
                  <c:v>95</c:v>
                </c:pt>
                <c:pt idx="9">
                  <c:v>106</c:v>
                </c:pt>
                <c:pt idx="10">
                  <c:v>98</c:v>
                </c:pt>
                <c:pt idx="11">
                  <c:v>96</c:v>
                </c:pt>
                <c:pt idx="12">
                  <c:v>68</c:v>
                </c:pt>
                <c:pt idx="13">
                  <c:v>96</c:v>
                </c:pt>
                <c:pt idx="14">
                  <c:v>157</c:v>
                </c:pt>
                <c:pt idx="15">
                  <c:v>198</c:v>
                </c:pt>
                <c:pt idx="16">
                  <c:v>145</c:v>
                </c:pt>
                <c:pt idx="17">
                  <c:v>132</c:v>
                </c:pt>
                <c:pt idx="18">
                  <c:v>96</c:v>
                </c:pt>
                <c:pt idx="19">
                  <c:v>135</c:v>
                </c:pt>
              </c:numCache>
            </c:numRef>
          </c:yVal>
          <c:smooth val="0"/>
          <c:extLst>
            <c:ext xmlns:c16="http://schemas.microsoft.com/office/drawing/2014/chart" uri="{C3380CC4-5D6E-409C-BE32-E72D297353CC}">
              <c16:uniqueId val="{00000001-C2ED-FE40-A867-90CD3EF2DA97}"/>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Dates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Sales (in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MarketingMixEffectiveness3!$C$1</c:f>
              <c:strCache>
                <c:ptCount val="1"/>
                <c:pt idx="0">
                  <c:v>TV (GRP's)</c:v>
                </c:pt>
              </c:strCache>
            </c:strRef>
          </c:tx>
          <c:spPr>
            <a:ln w="19050" cap="rnd">
              <a:noFill/>
              <a:round/>
            </a:ln>
            <a:effectLst/>
          </c:spPr>
          <c:marker>
            <c:symbol val="circle"/>
            <c:size val="5"/>
            <c:spPr>
              <a:solidFill>
                <a:srgbClr val="FF0000"/>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MarketingMixEffectiveness3!$C$1:$C$21</c:f>
              <c:strCache>
                <c:ptCount val="21"/>
                <c:pt idx="0">
                  <c:v>TV (GRP's)</c:v>
                </c:pt>
                <c:pt idx="1">
                  <c:v>6</c:v>
                </c:pt>
                <c:pt idx="2">
                  <c:v>27</c:v>
                </c:pt>
                <c:pt idx="3">
                  <c:v>0</c:v>
                </c:pt>
                <c:pt idx="4">
                  <c:v>0</c:v>
                </c:pt>
                <c:pt idx="5">
                  <c:v>20</c:v>
                </c:pt>
                <c:pt idx="6">
                  <c:v>0</c:v>
                </c:pt>
                <c:pt idx="7">
                  <c:v>20</c:v>
                </c:pt>
                <c:pt idx="8">
                  <c:v>0</c:v>
                </c:pt>
                <c:pt idx="9">
                  <c:v>0</c:v>
                </c:pt>
                <c:pt idx="10">
                  <c:v>18</c:v>
                </c:pt>
                <c:pt idx="11">
                  <c:v>9</c:v>
                </c:pt>
                <c:pt idx="12">
                  <c:v>0</c:v>
                </c:pt>
                <c:pt idx="13">
                  <c:v>0</c:v>
                </c:pt>
                <c:pt idx="14">
                  <c:v>0</c:v>
                </c:pt>
                <c:pt idx="15">
                  <c:v>13</c:v>
                </c:pt>
                <c:pt idx="16">
                  <c:v>25</c:v>
                </c:pt>
                <c:pt idx="17">
                  <c:v>0</c:v>
                </c:pt>
                <c:pt idx="18">
                  <c:v>15</c:v>
                </c:pt>
                <c:pt idx="19">
                  <c:v>0</c:v>
                </c:pt>
                <c:pt idx="20">
                  <c:v>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5F74-CE4D-A3F7-F54A5ED556D2}"/>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TV GRPs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Sales (in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MarketingMixEffectiveness3!$D$1</c:f>
              <c:strCache>
                <c:ptCount val="1"/>
                <c:pt idx="0">
                  <c:v>Digital (IMPRESSIONS)</c:v>
                </c:pt>
              </c:strCache>
            </c:strRef>
          </c:tx>
          <c:spPr>
            <a:ln w="19050" cap="rnd">
              <a:noFill/>
              <a:round/>
            </a:ln>
            <a:effectLst/>
          </c:spPr>
          <c:marker>
            <c:symbol val="circle"/>
            <c:size val="5"/>
            <c:spPr>
              <a:solidFill>
                <a:srgbClr val="FFC000"/>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MarketingMixEffectiveness3!$D$1:$D$21</c:f>
              <c:strCache>
                <c:ptCount val="21"/>
                <c:pt idx="0">
                  <c:v>Digital (IMPRESSIONS)</c:v>
                </c:pt>
                <c:pt idx="1">
                  <c:v>3000000</c:v>
                </c:pt>
                <c:pt idx="2">
                  <c:v>0</c:v>
                </c:pt>
                <c:pt idx="3">
                  <c:v>4000000</c:v>
                </c:pt>
                <c:pt idx="4">
                  <c:v>0</c:v>
                </c:pt>
                <c:pt idx="5">
                  <c:v>5000000</c:v>
                </c:pt>
                <c:pt idx="6">
                  <c:v>0</c:v>
                </c:pt>
                <c:pt idx="7">
                  <c:v>0</c:v>
                </c:pt>
                <c:pt idx="8">
                  <c:v>0</c:v>
                </c:pt>
                <c:pt idx="9">
                  <c:v>8000000</c:v>
                </c:pt>
                <c:pt idx="10">
                  <c:v>0</c:v>
                </c:pt>
                <c:pt idx="11">
                  <c:v>0</c:v>
                </c:pt>
                <c:pt idx="12">
                  <c:v>5000000</c:v>
                </c:pt>
                <c:pt idx="13">
                  <c:v>0</c:v>
                </c:pt>
                <c:pt idx="14">
                  <c:v>11000000</c:v>
                </c:pt>
                <c:pt idx="15">
                  <c:v>16000000</c:v>
                </c:pt>
                <c:pt idx="16">
                  <c:v>11000000</c:v>
                </c:pt>
                <c:pt idx="17">
                  <c:v>5000000</c:v>
                </c:pt>
                <c:pt idx="18">
                  <c:v>0</c:v>
                </c:pt>
                <c:pt idx="19">
                  <c:v>0</c:v>
                </c:pt>
                <c:pt idx="20">
                  <c:v>15000000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0A67-C541-8297-4CA7611C9718}"/>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Digital Impressions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Sales (in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MarketingMixEffectiveness3!$E$1</c:f>
              <c:strCache>
                <c:ptCount val="1"/>
                <c:pt idx="0">
                  <c:v>Distribution</c:v>
                </c:pt>
              </c:strCache>
            </c:strRef>
          </c:tx>
          <c:spPr>
            <a:ln w="19050" cap="rnd">
              <a:noFill/>
              <a:round/>
            </a:ln>
            <a:effectLst/>
          </c:spPr>
          <c:marker>
            <c:symbol val="circle"/>
            <c:size val="5"/>
            <c:spPr>
              <a:solidFill>
                <a:srgbClr val="FF40FF"/>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MarketingMixEffectiveness3!$E$1:$E$21</c:f>
              <c:strCache>
                <c:ptCount val="21"/>
                <c:pt idx="0">
                  <c:v>Distribution</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E70C-FB4D-BF33-1B6462EA9AFD}"/>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Distribution Channels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t>Sales (in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baseline="0" dirty="0">
                <a:solidFill>
                  <a:schemeClr val="bg1"/>
                </a:solidFill>
              </a:rPr>
              <a:t>Marketing Spends and Spreads</a:t>
            </a:r>
            <a:endParaRPr lang="en-US" sz="1400" b="1" dirty="0">
              <a:solidFill>
                <a:schemeClr val="bg1"/>
              </a:solidFill>
            </a:endParaRPr>
          </a:p>
        </c:rich>
      </c:tx>
      <c:layout>
        <c:manualLayout>
          <c:xMode val="edge"/>
          <c:yMode val="edge"/>
          <c:x val="0.29373354733907892"/>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4.1399047245206481E-2"/>
          <c:y val="0.13380074299223232"/>
          <c:w val="0.93918279147813766"/>
          <c:h val="0.57597372278229952"/>
        </c:manualLayout>
      </c:layout>
      <c:barChart>
        <c:barDir val="col"/>
        <c:grouping val="clustered"/>
        <c:varyColors val="0"/>
        <c:ser>
          <c:idx val="1"/>
          <c:order val="0"/>
          <c:tx>
            <c:strRef>
              <c:f>Sheet1!$C$1</c:f>
              <c:strCache>
                <c:ptCount val="1"/>
                <c:pt idx="0">
                  <c:v>Digital Media</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c:formatCode>
                <c:ptCount val="1"/>
                <c:pt idx="0">
                  <c:v>0.10954724469215604</c:v>
                </c:pt>
              </c:numCache>
            </c:numRef>
          </c:val>
          <c:extLst>
            <c:ext xmlns:c16="http://schemas.microsoft.com/office/drawing/2014/chart" uri="{C3380CC4-5D6E-409C-BE32-E72D297353CC}">
              <c16:uniqueId val="{00000000-8CAF-1C41-9E39-A08FEFE97CE5}"/>
            </c:ext>
          </c:extLst>
        </c:ser>
        <c:ser>
          <c:idx val="3"/>
          <c:order val="1"/>
          <c:tx>
            <c:strRef>
              <c:f>Sheet1!$E$1</c:f>
              <c:strCache>
                <c:ptCount val="1"/>
                <c:pt idx="0">
                  <c:v>Distribution Channels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c:formatCode>
                <c:ptCount val="1"/>
                <c:pt idx="0">
                  <c:v>9.1037057967192733E-2</c:v>
                </c:pt>
              </c:numCache>
            </c:numRef>
          </c:val>
          <c:extLst>
            <c:ext xmlns:c16="http://schemas.microsoft.com/office/drawing/2014/chart" uri="{C3380CC4-5D6E-409C-BE32-E72D297353CC}">
              <c16:uniqueId val="{00000001-8CAF-1C41-9E39-A08FEFE97CE5}"/>
            </c:ext>
          </c:extLst>
        </c:ser>
        <c:ser>
          <c:idx val="7"/>
          <c:order val="2"/>
          <c:tx>
            <c:strRef>
              <c:f>Sheet1!$I$1</c:f>
              <c:strCache>
                <c:ptCount val="1"/>
                <c:pt idx="0">
                  <c:v>TV GRP</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Sheet1!$I$2</c:f>
              <c:numCache>
                <c:formatCode>0.0%</c:formatCode>
                <c:ptCount val="1"/>
                <c:pt idx="0">
                  <c:v>3.7704928138064073E-2</c:v>
                </c:pt>
              </c:numCache>
            </c:numRef>
          </c:val>
          <c:extLst>
            <c:ext xmlns:c16="http://schemas.microsoft.com/office/drawing/2014/chart" uri="{C3380CC4-5D6E-409C-BE32-E72D297353CC}">
              <c16:uniqueId val="{00000002-8CAF-1C41-9E39-A08FEFE97CE5}"/>
            </c:ext>
          </c:extLst>
        </c:ser>
        <c:dLbls>
          <c:dLblPos val="outEnd"/>
          <c:showLegendKey val="0"/>
          <c:showVal val="1"/>
          <c:showCatName val="0"/>
          <c:showSerName val="0"/>
          <c:showPercent val="0"/>
          <c:showBubbleSize val="0"/>
        </c:dLbls>
        <c:gapWidth val="219"/>
        <c:overlap val="-27"/>
        <c:axId val="980942992"/>
        <c:axId val="980942576"/>
      </c:barChart>
      <c:catAx>
        <c:axId val="98094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942576"/>
        <c:crosses val="autoZero"/>
        <c:auto val="1"/>
        <c:lblAlgn val="ctr"/>
        <c:lblOffset val="100"/>
        <c:noMultiLvlLbl val="0"/>
      </c:catAx>
      <c:valAx>
        <c:axId val="980942576"/>
        <c:scaling>
          <c:orientation val="minMax"/>
        </c:scaling>
        <c:delete val="1"/>
        <c:axPos val="l"/>
        <c:numFmt formatCode="0.0%" sourceLinked="1"/>
        <c:majorTickMark val="none"/>
        <c:minorTickMark val="none"/>
        <c:tickLblPos val="nextTo"/>
        <c:crossAx val="980942992"/>
        <c:crosses val="autoZero"/>
        <c:crossBetween val="between"/>
      </c:valAx>
      <c:spPr>
        <a:noFill/>
        <a:ln w="25400">
          <a:noFill/>
        </a:ln>
        <a:effectLst/>
      </c:spPr>
    </c:plotArea>
    <c:legend>
      <c:legendPos val="b"/>
      <c:layout>
        <c:manualLayout>
          <c:xMode val="edge"/>
          <c:yMode val="edge"/>
          <c:x val="0"/>
          <c:y val="0.76197242052103609"/>
          <c:w val="1"/>
          <c:h val="0.2148984793375485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baseline="0" dirty="0">
                <a:solidFill>
                  <a:schemeClr val="bg1"/>
                </a:solidFill>
              </a:rPr>
              <a:t>Marketing Spends and Spreads</a:t>
            </a:r>
            <a:endParaRPr lang="en-US" sz="1400" b="1" dirty="0">
              <a:solidFill>
                <a:schemeClr val="bg1"/>
              </a:solidFill>
            </a:endParaRPr>
          </a:p>
        </c:rich>
      </c:tx>
      <c:layout>
        <c:manualLayout>
          <c:xMode val="edge"/>
          <c:yMode val="edge"/>
          <c:x val="0.29373354733907892"/>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4.1399047245206481E-2"/>
          <c:y val="0.13380074299223232"/>
          <c:w val="0.93918279147813766"/>
          <c:h val="0.57597372278229952"/>
        </c:manualLayout>
      </c:layout>
      <c:barChart>
        <c:barDir val="col"/>
        <c:grouping val="clustered"/>
        <c:varyColors val="0"/>
        <c:ser>
          <c:idx val="1"/>
          <c:order val="0"/>
          <c:tx>
            <c:strRef>
              <c:f>Sheet1!$C$1</c:f>
              <c:strCache>
                <c:ptCount val="1"/>
                <c:pt idx="0">
                  <c:v>Digital Media</c:v>
                </c:pt>
              </c:strCache>
            </c:strRef>
          </c:tx>
          <c:spPr>
            <a:solidFill>
              <a:srgbClr val="00B0F0"/>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1</a:t>
                    </a: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 = 11.0%</a:t>
                    </a:r>
                    <a:endParaRPr lang="el-GR" dirty="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c:formatCode>
                <c:ptCount val="1"/>
                <c:pt idx="0">
                  <c:v>0.10954724469215604</c:v>
                </c:pt>
              </c:numCache>
            </c:numRef>
          </c:val>
          <c:extLst>
            <c:ext xmlns:c16="http://schemas.microsoft.com/office/drawing/2014/chart" uri="{C3380CC4-5D6E-409C-BE32-E72D297353CC}">
              <c16:uniqueId val="{00000000-8CAF-1C41-9E39-A08FEFE97CE5}"/>
            </c:ext>
          </c:extLst>
        </c:ser>
        <c:ser>
          <c:idx val="3"/>
          <c:order val="1"/>
          <c:tx>
            <c:strRef>
              <c:f>Sheet1!$E$1</c:f>
              <c:strCache>
                <c:ptCount val="1"/>
                <c:pt idx="0">
                  <c:v>Distribution Channels</c:v>
                </c:pt>
              </c:strCache>
            </c:strRef>
          </c:tx>
          <c:spPr>
            <a:solidFill>
              <a:schemeClr val="accent4"/>
            </a:solidFill>
            <a:ln>
              <a:noFill/>
            </a:ln>
            <a:effectLst/>
          </c:spPr>
          <c:invertIfNegative val="0"/>
          <c:dLbls>
            <c:dLbl>
              <c:idx val="0"/>
              <c:tx>
                <c:rich>
                  <a:bodyPr/>
                  <a:lstStyle/>
                  <a:p>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2</a:t>
                    </a:r>
                    <a:r>
                      <a:rPr lang="el-GR" sz="12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 </a:t>
                    </a:r>
                    <a:fld id="{65E1920E-0137-6848-A8BD-C24D6334A2D6}" type="VALUE">
                      <a:rPr lang="en-US" smtClean="0"/>
                      <a:pPr/>
                      <a:t>[VALUE]</a:t>
                    </a:fld>
                    <a:endParaRPr lang="el-GR" sz="12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endParaRP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c:formatCode>
                <c:ptCount val="1"/>
                <c:pt idx="0">
                  <c:v>9.1037057967192733E-2</c:v>
                </c:pt>
              </c:numCache>
            </c:numRef>
          </c:val>
          <c:extLst>
            <c:ext xmlns:c16="http://schemas.microsoft.com/office/drawing/2014/chart" uri="{C3380CC4-5D6E-409C-BE32-E72D297353CC}">
              <c16:uniqueId val="{00000001-8CAF-1C41-9E39-A08FEFE97CE5}"/>
            </c:ext>
          </c:extLst>
        </c:ser>
        <c:ser>
          <c:idx val="7"/>
          <c:order val="2"/>
          <c:tx>
            <c:strRef>
              <c:f>Sheet1!$I$1</c:f>
              <c:strCache>
                <c:ptCount val="1"/>
                <c:pt idx="0">
                  <c:v>TV GRP</c:v>
                </c:pt>
              </c:strCache>
            </c:strRef>
          </c:tx>
          <c:spPr>
            <a:solidFill>
              <a:srgbClr val="92D050"/>
            </a:solidFill>
            <a:ln>
              <a:noFill/>
            </a:ln>
            <a:effectLst/>
          </c:spPr>
          <c:invertIfNegative val="0"/>
          <c:dLbls>
            <c:dLbl>
              <c:idx val="0"/>
              <c:layout>
                <c:manualLayout>
                  <c:x val="-4.4227208752946872E-3"/>
                  <c:y val="0"/>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fld id="{DA5B5554-7DE5-B54C-8F76-A91AE92D0E3D}" type="VALUE">
                      <a:rPr lang="en-US" smtClean="0">
                        <a:solidFill>
                          <a:schemeClr val="bg1"/>
                        </a:solidFill>
                      </a:rPr>
                      <a:pPr>
                        <a:defRPr>
                          <a:solidFill>
                            <a:schemeClr val="bg1"/>
                          </a:solidFill>
                        </a:defRPr>
                      </a:pPr>
                      <a:t>[VALUE]</a:t>
                    </a:fld>
                    <a:endPar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Sheet1!$I$2</c:f>
              <c:numCache>
                <c:formatCode>0.0%</c:formatCode>
                <c:ptCount val="1"/>
                <c:pt idx="0">
                  <c:v>3.7704928138064073E-2</c:v>
                </c:pt>
              </c:numCache>
            </c:numRef>
          </c:val>
          <c:extLst>
            <c:ext xmlns:c16="http://schemas.microsoft.com/office/drawing/2014/chart" uri="{C3380CC4-5D6E-409C-BE32-E72D297353CC}">
              <c16:uniqueId val="{00000002-8CAF-1C41-9E39-A08FEFE97CE5}"/>
            </c:ext>
          </c:extLst>
        </c:ser>
        <c:dLbls>
          <c:dLblPos val="outEnd"/>
          <c:showLegendKey val="0"/>
          <c:showVal val="1"/>
          <c:showCatName val="0"/>
          <c:showSerName val="0"/>
          <c:showPercent val="0"/>
          <c:showBubbleSize val="0"/>
        </c:dLbls>
        <c:gapWidth val="219"/>
        <c:overlap val="-27"/>
        <c:axId val="980942992"/>
        <c:axId val="980942576"/>
      </c:barChart>
      <c:catAx>
        <c:axId val="98094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942576"/>
        <c:crosses val="autoZero"/>
        <c:auto val="1"/>
        <c:lblAlgn val="ctr"/>
        <c:lblOffset val="100"/>
        <c:noMultiLvlLbl val="0"/>
      </c:catAx>
      <c:valAx>
        <c:axId val="980942576"/>
        <c:scaling>
          <c:orientation val="minMax"/>
        </c:scaling>
        <c:delete val="1"/>
        <c:axPos val="l"/>
        <c:numFmt formatCode="0.0%" sourceLinked="1"/>
        <c:majorTickMark val="none"/>
        <c:minorTickMark val="none"/>
        <c:tickLblPos val="nextTo"/>
        <c:crossAx val="980942992"/>
        <c:crosses val="autoZero"/>
        <c:crossBetween val="between"/>
      </c:valAx>
      <c:spPr>
        <a:noFill/>
        <a:ln w="25400">
          <a:noFill/>
        </a:ln>
        <a:effectLst/>
      </c:spPr>
    </c:plotArea>
    <c:legend>
      <c:legendPos val="b"/>
      <c:layout>
        <c:manualLayout>
          <c:xMode val="edge"/>
          <c:yMode val="edge"/>
          <c:x val="0"/>
          <c:y val="0.76197242052103609"/>
          <c:w val="1"/>
          <c:h val="0.2148984793375485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0DE85B-0EF8-F94C-884B-C1C816BA7B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1FE149-D733-F84C-81FF-E1584B0573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D3B945-8D48-A447-AA72-C4940486B47D}" type="datetimeFigureOut">
              <a:rPr lang="en-US" smtClean="0"/>
              <a:t>3/31/22</a:t>
            </a:fld>
            <a:endParaRPr lang="en-US"/>
          </a:p>
        </p:txBody>
      </p:sp>
      <p:sp>
        <p:nvSpPr>
          <p:cNvPr id="4" name="Footer Placeholder 3">
            <a:extLst>
              <a:ext uri="{FF2B5EF4-FFF2-40B4-BE49-F238E27FC236}">
                <a16:creationId xmlns:a16="http://schemas.microsoft.com/office/drawing/2014/main" id="{49463A74-5A23-7647-A1F7-DDFF789731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DAC703-E4E3-E847-B7A9-3484243A37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C51457-AB57-534E-ADF5-78945E922562}" type="slidenum">
              <a:rPr lang="en-US" smtClean="0"/>
              <a:t>‹#›</a:t>
            </a:fld>
            <a:endParaRPr lang="en-US"/>
          </a:p>
        </p:txBody>
      </p:sp>
    </p:spTree>
    <p:extLst>
      <p:ext uri="{BB962C8B-B14F-4D97-AF65-F5344CB8AC3E}">
        <p14:creationId xmlns:p14="http://schemas.microsoft.com/office/powerpoint/2010/main" val="205023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01F9A-1786-4225-B7B1-A571C4C2680D}" type="datetimeFigureOut">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7C74F-EC68-45C0-8583-24F29EB3B320}" type="slidenum">
              <a:t>‹#›</a:t>
            </a:fld>
            <a:endParaRPr lang="en-US"/>
          </a:p>
        </p:txBody>
      </p:sp>
    </p:spTree>
    <p:extLst>
      <p:ext uri="{BB962C8B-B14F-4D97-AF65-F5344CB8AC3E}">
        <p14:creationId xmlns:p14="http://schemas.microsoft.com/office/powerpoint/2010/main" val="49640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7E12-68F3-44B0-83A7-A44DE3DD2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43A7FF-E41A-4595-9645-4FD0CC33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55E477-92F1-4A8E-B624-7DE6EF6CC059}"/>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8C04B459-F437-48F2-88CF-7534FD26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BF8B0-D0CF-4039-86DF-FA3F785C166C}"/>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1393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D448-B0C1-4A17-90D9-B9A2E345E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C0A54-B6AF-46BE-B0A4-2B6A1820C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FD333-2E99-4C98-8BCA-421DD64C1D99}"/>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1CA9EBCE-9349-4B1D-9703-683727442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9C357-9CE7-4E8A-8D50-554031446B54}"/>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88038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30D6A-52E7-4920-ABFE-84C4CFB81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81CFC-96E5-44E5-8C0D-0149E7918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29C71-88B5-4FCA-A4A2-EF0E538B9BC2}"/>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3B26AF6B-0101-42EE-8272-1AFB53828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8EEEA-0DA4-48A8-A9C7-9E00A920E02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47950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1436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6_Blank 1 1">
  <p:cSld name="06_Blank 1 1">
    <p:bg>
      <p:bgPr>
        <a:solidFill>
          <a:schemeClr val="lt2"/>
        </a:solidFill>
        <a:effectLst/>
      </p:bgPr>
    </p:bg>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57200" y="304800"/>
            <a:ext cx="11430000" cy="838400"/>
          </a:xfrm>
          <a:prstGeom prst="rect">
            <a:avLst/>
          </a:prstGeom>
          <a:noFill/>
          <a:ln>
            <a:noFill/>
          </a:ln>
        </p:spPr>
        <p:txBody>
          <a:bodyPr spcFirstLastPara="1" wrap="square" lIns="0" tIns="34275" rIns="68575" bIns="34275" anchor="t" anchorCtr="0">
            <a:noAutofit/>
          </a:bodyPr>
          <a:lstStyle>
            <a:lvl1pPr lvl="0" rtl="0">
              <a:lnSpc>
                <a:spcPct val="100000"/>
              </a:lnSpc>
              <a:spcBef>
                <a:spcPts val="0"/>
              </a:spcBef>
              <a:spcAft>
                <a:spcPts val="0"/>
              </a:spcAft>
              <a:buClr>
                <a:schemeClr val="dk2"/>
              </a:buClr>
              <a:buSzPts val="2000"/>
              <a:buFont typeface="Montserrat ExtraBold"/>
              <a:buNone/>
              <a:defRPr sz="2667" b="0">
                <a:solidFill>
                  <a:schemeClr val="dk2"/>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2pPr>
            <a:lvl3pPr lvl="2"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3pPr>
            <a:lvl4pPr lvl="3"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4pPr>
            <a:lvl5pPr lvl="4"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5pPr>
            <a:lvl6pPr lvl="5"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6pPr>
            <a:lvl7pPr lvl="6"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7pPr>
            <a:lvl8pPr lvl="7"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8pPr>
            <a:lvl9pPr lvl="8"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9pPr>
          </a:lstStyle>
          <a:p>
            <a:endParaRPr/>
          </a:p>
        </p:txBody>
      </p:sp>
      <p:sp>
        <p:nvSpPr>
          <p:cNvPr id="212" name="Google Shape;212;p43"/>
          <p:cNvSpPr txBox="1">
            <a:spLocks noGrp="1"/>
          </p:cNvSpPr>
          <p:nvPr>
            <p:ph type="sldNum" idx="12"/>
          </p:nvPr>
        </p:nvSpPr>
        <p:spPr>
          <a:xfrm>
            <a:off x="457200" y="6385933"/>
            <a:ext cx="731600" cy="419200"/>
          </a:xfrm>
          <a:prstGeom prst="rect">
            <a:avLst/>
          </a:prstGeom>
          <a:noFill/>
          <a:ln>
            <a:noFill/>
          </a:ln>
        </p:spPr>
        <p:txBody>
          <a:bodyPr spcFirstLastPara="1" wrap="square" lIns="0" tIns="91425" rIns="91425" bIns="91425" anchor="t" anchorCtr="0">
            <a:noAutofit/>
          </a:bodyPr>
          <a:lstStyle>
            <a:lvl1pPr lvl="0" algn="l" rtl="0">
              <a:buNone/>
              <a:defRPr sz="800">
                <a:solidFill>
                  <a:schemeClr val="dk2"/>
                </a:solidFill>
                <a:latin typeface="Montserrat"/>
                <a:ea typeface="Montserrat"/>
                <a:cs typeface="Montserrat"/>
                <a:sym typeface="Montserrat"/>
              </a:defRPr>
            </a:lvl1pPr>
            <a:lvl2pPr lvl="1" algn="l" rtl="0">
              <a:buNone/>
              <a:defRPr sz="800">
                <a:solidFill>
                  <a:schemeClr val="dk2"/>
                </a:solidFill>
                <a:latin typeface="Montserrat"/>
                <a:ea typeface="Montserrat"/>
                <a:cs typeface="Montserrat"/>
                <a:sym typeface="Montserrat"/>
              </a:defRPr>
            </a:lvl2pPr>
            <a:lvl3pPr lvl="2" algn="l" rtl="0">
              <a:buNone/>
              <a:defRPr sz="800">
                <a:solidFill>
                  <a:schemeClr val="dk2"/>
                </a:solidFill>
                <a:latin typeface="Montserrat"/>
                <a:ea typeface="Montserrat"/>
                <a:cs typeface="Montserrat"/>
                <a:sym typeface="Montserrat"/>
              </a:defRPr>
            </a:lvl3pPr>
            <a:lvl4pPr lvl="3" algn="l" rtl="0">
              <a:buNone/>
              <a:defRPr sz="800">
                <a:solidFill>
                  <a:schemeClr val="dk2"/>
                </a:solidFill>
                <a:latin typeface="Montserrat"/>
                <a:ea typeface="Montserrat"/>
                <a:cs typeface="Montserrat"/>
                <a:sym typeface="Montserrat"/>
              </a:defRPr>
            </a:lvl4pPr>
            <a:lvl5pPr lvl="4" algn="l" rtl="0">
              <a:buNone/>
              <a:defRPr sz="800">
                <a:solidFill>
                  <a:schemeClr val="dk2"/>
                </a:solidFill>
                <a:latin typeface="Montserrat"/>
                <a:ea typeface="Montserrat"/>
                <a:cs typeface="Montserrat"/>
                <a:sym typeface="Montserrat"/>
              </a:defRPr>
            </a:lvl5pPr>
            <a:lvl6pPr lvl="5" algn="l" rtl="0">
              <a:buNone/>
              <a:defRPr sz="800">
                <a:solidFill>
                  <a:schemeClr val="dk2"/>
                </a:solidFill>
                <a:latin typeface="Montserrat"/>
                <a:ea typeface="Montserrat"/>
                <a:cs typeface="Montserrat"/>
                <a:sym typeface="Montserrat"/>
              </a:defRPr>
            </a:lvl6pPr>
            <a:lvl7pPr lvl="6" algn="l" rtl="0">
              <a:buNone/>
              <a:defRPr sz="800">
                <a:solidFill>
                  <a:schemeClr val="dk2"/>
                </a:solidFill>
                <a:latin typeface="Montserrat"/>
                <a:ea typeface="Montserrat"/>
                <a:cs typeface="Montserrat"/>
                <a:sym typeface="Montserrat"/>
              </a:defRPr>
            </a:lvl7pPr>
            <a:lvl8pPr lvl="7" algn="l" rtl="0">
              <a:buNone/>
              <a:defRPr sz="800">
                <a:solidFill>
                  <a:schemeClr val="dk2"/>
                </a:solidFill>
                <a:latin typeface="Montserrat"/>
                <a:ea typeface="Montserrat"/>
                <a:cs typeface="Montserrat"/>
                <a:sym typeface="Montserrat"/>
              </a:defRPr>
            </a:lvl8pPr>
            <a:lvl9pPr lvl="8" algn="l" rtl="0">
              <a:buNone/>
              <a:defRPr sz="800">
                <a:solidFill>
                  <a:schemeClr val="dk2"/>
                </a:solidFill>
                <a:latin typeface="Montserrat"/>
                <a:ea typeface="Montserrat"/>
                <a:cs typeface="Montserrat"/>
                <a:sym typeface="Montserrat"/>
              </a:defRPr>
            </a:lvl9pPr>
          </a:lstStyle>
          <a:p>
            <a:fld id="{00000000-1234-1234-1234-123412341234}" type="slidenum">
              <a:rPr lang="en" smtClean="0"/>
              <a:pPr/>
              <a:t>‹#›</a:t>
            </a:fld>
            <a:endParaRPr lang="en"/>
          </a:p>
        </p:txBody>
      </p:sp>
      <p:sp>
        <p:nvSpPr>
          <p:cNvPr id="213" name="Google Shape;213;p43"/>
          <p:cNvSpPr txBox="1">
            <a:spLocks noGrp="1"/>
          </p:cNvSpPr>
          <p:nvPr>
            <p:ph type="body" idx="1"/>
          </p:nvPr>
        </p:nvSpPr>
        <p:spPr>
          <a:xfrm>
            <a:off x="457200" y="1773767"/>
            <a:ext cx="5791200" cy="4612000"/>
          </a:xfrm>
          <a:prstGeom prst="rect">
            <a:avLst/>
          </a:prstGeom>
          <a:noFill/>
          <a:ln>
            <a:noFill/>
          </a:ln>
        </p:spPr>
        <p:txBody>
          <a:bodyPr spcFirstLastPara="1" wrap="square" lIns="0" tIns="34275" rIns="68575" bIns="34275" anchor="t" anchorCtr="0">
            <a:normAutofit/>
          </a:bodyPr>
          <a:lstStyle>
            <a:lvl1pPr marL="609585" lvl="0" indent="-423323" algn="l" rtl="0">
              <a:lnSpc>
                <a:spcPct val="90000"/>
              </a:lnSpc>
              <a:spcBef>
                <a:spcPts val="1067"/>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1219170" lvl="1"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828754" lvl="2"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2438339" lvl="3"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3047924" lvl="4"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3657509" lvl="5"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4267093" lvl="6"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4876678" lvl="7"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5486263" lvl="8"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639509470"/>
      </p:ext>
    </p:extLst>
  </p:cSld>
  <p:clrMapOvr>
    <a:masterClrMapping/>
  </p:clrMapOvr>
  <p:extLst>
    <p:ext uri="{DCECCB84-F9BA-43D5-87BE-67443E8EF086}">
      <p15:sldGuideLst xmlns:p15="http://schemas.microsoft.com/office/powerpoint/2012/main">
        <p15:guide id="1" pos="2880">
          <p15:clr>
            <a:srgbClr val="FA7B17"/>
          </p15:clr>
        </p15:guide>
        <p15:guide id="2" orient="horz" pos="1620">
          <p15:clr>
            <a:srgbClr val="FA7B17"/>
          </p15:clr>
        </p15:guide>
        <p15:guide id="3" orient="horz" pos="144">
          <p15:clr>
            <a:srgbClr val="FA7B17"/>
          </p15:clr>
        </p15:guide>
        <p15:guide id="4" orient="horz" pos="3024">
          <p15:clr>
            <a:srgbClr val="FA7B17"/>
          </p15:clr>
        </p15:guide>
        <p15:guide id="5" pos="216">
          <p15:clr>
            <a:srgbClr val="FA7B17"/>
          </p15:clr>
        </p15:guide>
        <p15:guide id="6" pos="561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2D4D-0D5A-4325-AC81-85E063B81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A05E3-04C0-469B-97DD-A364D0D26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1E7DD-35C9-4F0B-AD3D-517CE2C3EF11}"/>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B5D87D0C-99C8-4133-8F38-202D690C9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45992-D1B9-4064-9526-AB460B9CFFD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285652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C5D3-3DD0-48E0-A954-541136039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538A24-4311-4708-A004-2812E4633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F070B-7B7E-4A48-B1BB-9E0257A26870}"/>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78C71B11-3816-425A-B062-7AA0ECC95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01705-B710-442C-AEDE-04611190B6A4}"/>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43915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A3F1-E206-472F-9403-493D7F9EB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A2703-B9B0-4448-ADEE-C0CDC9CCC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00759-6119-4331-A663-C436EBB3C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ACDF0-DF37-432D-99E3-B45280F3C5B8}"/>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6" name="Footer Placeholder 5">
            <a:extLst>
              <a:ext uri="{FF2B5EF4-FFF2-40B4-BE49-F238E27FC236}">
                <a16:creationId xmlns:a16="http://schemas.microsoft.com/office/drawing/2014/main" id="{DE15BF49-3B64-451D-9414-476CB0D04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33DC4-00B2-4F1C-9E8B-6E1ADE79D51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10106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E3F2-5573-4C83-A2BA-80ED8599D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E508C-B871-4D65-A40F-F1B1E4A6A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85D31-8C85-400D-ADDB-7825AA1AC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A89E48-80DB-4358-850F-C4445FB70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C8944-372D-49FB-9863-EB98D836A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7AF666-5251-4B91-B24D-9F777078FAAE}"/>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8" name="Footer Placeholder 7">
            <a:extLst>
              <a:ext uri="{FF2B5EF4-FFF2-40B4-BE49-F238E27FC236}">
                <a16:creationId xmlns:a16="http://schemas.microsoft.com/office/drawing/2014/main" id="{1001CEE1-FF2D-4B82-9661-27C085889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E39A2-E4D0-4E1D-B158-9460E8921F85}"/>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73847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835C-EE82-4CA2-9E01-66B5AF42D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7E7450-8544-4314-BE55-2F079F35A272}"/>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4" name="Footer Placeholder 3">
            <a:extLst>
              <a:ext uri="{FF2B5EF4-FFF2-40B4-BE49-F238E27FC236}">
                <a16:creationId xmlns:a16="http://schemas.microsoft.com/office/drawing/2014/main" id="{A3E0F060-D63C-4DB5-B5D8-C066D2B05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331C33-1448-4F5A-BE25-8B08A4D27D53}"/>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86921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BB378-5BCD-4C47-8E0A-84B1C1CCEF56}"/>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3" name="Footer Placeholder 2">
            <a:extLst>
              <a:ext uri="{FF2B5EF4-FFF2-40B4-BE49-F238E27FC236}">
                <a16:creationId xmlns:a16="http://schemas.microsoft.com/office/drawing/2014/main" id="{E8AC06B4-77E2-435F-B676-7830E09F9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AC839-92E2-4ECA-9928-B5731BF53BBC}"/>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78625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9043-362D-437D-A137-54520F3F3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CF061-1AD2-407D-A9F4-93585DAAE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5419DA-0FE9-48E8-8881-CC418C904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A0CC9-B545-481D-8E2B-12DED2D0696C}"/>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6" name="Footer Placeholder 5">
            <a:extLst>
              <a:ext uri="{FF2B5EF4-FFF2-40B4-BE49-F238E27FC236}">
                <a16:creationId xmlns:a16="http://schemas.microsoft.com/office/drawing/2014/main" id="{43428DC3-15CD-4253-9CED-E52505E6F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18951-CFC0-444A-AE46-97989C48F7A7}"/>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50895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AF6D-AB37-4EBF-8EDC-D1E8BC7C9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800F02-329C-4E81-9E60-A5369B0EB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C4001-75C1-40A3-A7B1-C2B6D173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F2F8D-727D-4B37-A7E2-9F012F474BB0}"/>
              </a:ext>
            </a:extLst>
          </p:cNvPr>
          <p:cNvSpPr>
            <a:spLocks noGrp="1"/>
          </p:cNvSpPr>
          <p:nvPr>
            <p:ph type="dt" sz="half" idx="10"/>
          </p:nvPr>
        </p:nvSpPr>
        <p:spPr/>
        <p:txBody>
          <a:bodyPr/>
          <a:lstStyle/>
          <a:p>
            <a:fld id="{A7AC76F8-5960-40B5-9EA0-F115C90A22C0}" type="datetimeFigureOut">
              <a:rPr lang="en-US" smtClean="0"/>
              <a:t>3/31/22</a:t>
            </a:fld>
            <a:endParaRPr lang="en-US"/>
          </a:p>
        </p:txBody>
      </p:sp>
      <p:sp>
        <p:nvSpPr>
          <p:cNvPr id="6" name="Footer Placeholder 5">
            <a:extLst>
              <a:ext uri="{FF2B5EF4-FFF2-40B4-BE49-F238E27FC236}">
                <a16:creationId xmlns:a16="http://schemas.microsoft.com/office/drawing/2014/main" id="{0BD179C2-EC31-4FCF-8167-66A490E3E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F6D9B-AF58-4B44-9EA5-F37E63B2BBEE}"/>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42402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1E607-9BDA-4DC4-9B48-730631945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DE5C74-9613-43BA-B56F-8DB240796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B67B-CDC5-4020-933C-86FDEA8C8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C76F8-5960-40B5-9EA0-F115C90A22C0}" type="datetimeFigureOut">
              <a:rPr lang="en-US" smtClean="0"/>
              <a:t>3/31/22</a:t>
            </a:fld>
            <a:endParaRPr lang="en-US"/>
          </a:p>
        </p:txBody>
      </p:sp>
      <p:sp>
        <p:nvSpPr>
          <p:cNvPr id="5" name="Footer Placeholder 4">
            <a:extLst>
              <a:ext uri="{FF2B5EF4-FFF2-40B4-BE49-F238E27FC236}">
                <a16:creationId xmlns:a16="http://schemas.microsoft.com/office/drawing/2014/main" id="{6FE72C06-9954-49F7-B610-B7F0771DB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9B64C2-570F-49FE-9AF8-1C6110422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2B154-F766-4351-81F2-493EE0DD05FB}" type="slidenum">
              <a:rPr lang="en-US" smtClean="0"/>
              <a:t>‹#›</a:t>
            </a:fld>
            <a:endParaRPr lang="en-US"/>
          </a:p>
        </p:txBody>
      </p:sp>
    </p:spTree>
    <p:extLst>
      <p:ext uri="{BB962C8B-B14F-4D97-AF65-F5344CB8AC3E}">
        <p14:creationId xmlns:p14="http://schemas.microsoft.com/office/powerpoint/2010/main" val="15550550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98E71-A6F7-B649-9B6E-65DB5F68F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 y="-3"/>
            <a:ext cx="12192000" cy="6865151"/>
          </a:xfrm>
          <a:prstGeom prst="rect">
            <a:avLst/>
          </a:prstGeom>
        </p:spPr>
      </p:pic>
      <p:sp>
        <p:nvSpPr>
          <p:cNvPr id="2" name="Rectangle 1">
            <a:extLst>
              <a:ext uri="{FF2B5EF4-FFF2-40B4-BE49-F238E27FC236}">
                <a16:creationId xmlns:a16="http://schemas.microsoft.com/office/drawing/2014/main" id="{97D7E4E5-29F2-4643-A0A3-7892C0AB4101}"/>
              </a:ext>
            </a:extLst>
          </p:cNvPr>
          <p:cNvSpPr/>
          <p:nvPr/>
        </p:nvSpPr>
        <p:spPr>
          <a:xfrm>
            <a:off x="-252" y="0"/>
            <a:ext cx="12192000" cy="7112000"/>
          </a:xfrm>
          <a:prstGeom prst="rect">
            <a:avLst/>
          </a:prstGeom>
          <a:solidFill>
            <a:schemeClr val="tx1">
              <a:alpha val="466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 name="Google Shape;76;p15">
            <a:extLst>
              <a:ext uri="{FF2B5EF4-FFF2-40B4-BE49-F238E27FC236}">
                <a16:creationId xmlns:a16="http://schemas.microsoft.com/office/drawing/2014/main" id="{78B6DEFD-AC73-C04F-BD65-5F59FD0DE16C}"/>
              </a:ext>
            </a:extLst>
          </p:cNvPr>
          <p:cNvSpPr txBox="1">
            <a:spLocks/>
          </p:cNvSpPr>
          <p:nvPr/>
        </p:nvSpPr>
        <p:spPr>
          <a:xfrm>
            <a:off x="0" y="272579"/>
            <a:ext cx="12192126" cy="994200"/>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2500" dirty="0">
                <a:solidFill>
                  <a:schemeClr val="bg1"/>
                </a:solidFill>
                <a:latin typeface="Montserrat" pitchFamily="2" charset="77"/>
                <a:ea typeface="Roboto" panose="02000000000000000000" pitchFamily="2" charset="0"/>
                <a:cs typeface="Roboto Light"/>
                <a:sym typeface="Roboto Light"/>
              </a:rPr>
              <a:t>Digital Rapid Read</a:t>
            </a:r>
          </a:p>
        </p:txBody>
      </p:sp>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endParaRPr lang="en-US"/>
          </a:p>
        </p:txBody>
      </p:sp>
      <p:sp>
        <p:nvSpPr>
          <p:cNvPr id="13" name="Google Shape;73;p15">
            <a:extLst>
              <a:ext uri="{FF2B5EF4-FFF2-40B4-BE49-F238E27FC236}">
                <a16:creationId xmlns:a16="http://schemas.microsoft.com/office/drawing/2014/main" id="{AA1A8872-465C-0840-8A8F-A569E3410EC3}"/>
              </a:ext>
            </a:extLst>
          </p:cNvPr>
          <p:cNvSpPr txBox="1">
            <a:spLocks/>
          </p:cNvSpPr>
          <p:nvPr/>
        </p:nvSpPr>
        <p:spPr>
          <a:xfrm>
            <a:off x="1437502" y="2064092"/>
            <a:ext cx="9144000" cy="2733300"/>
          </a:xfrm>
          <a:prstGeom prst="rect">
            <a:avLst/>
          </a:prstGeom>
          <a:noFill/>
          <a:ln>
            <a:noFill/>
          </a:ln>
        </p:spPr>
        <p:txBody>
          <a:bodyPr spcFirstLastPara="1" vert="horz" wrap="square" lIns="34275" tIns="17150" rIns="34275" bIns="171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4000" b="1" dirty="0">
                <a:solidFill>
                  <a:schemeClr val="lt1"/>
                </a:solidFill>
                <a:latin typeface="Roboto" panose="02000000000000000000" pitchFamily="2" charset="0"/>
                <a:ea typeface="Roboto" panose="02000000000000000000" pitchFamily="2" charset="0"/>
                <a:cs typeface="Roboto Light"/>
                <a:sym typeface="Roboto Light"/>
              </a:rPr>
              <a:t>Digital measurement for media performance and optimisation</a:t>
            </a:r>
          </a:p>
        </p:txBody>
      </p:sp>
      <p:sp>
        <p:nvSpPr>
          <p:cNvPr id="21" name="Google Shape;82;p16">
            <a:extLst>
              <a:ext uri="{FF2B5EF4-FFF2-40B4-BE49-F238E27FC236}">
                <a16:creationId xmlns:a16="http://schemas.microsoft.com/office/drawing/2014/main" id="{BEC434A2-29B2-4C4A-9F6C-AFDF0DBF3FFC}"/>
              </a:ext>
            </a:extLst>
          </p:cNvPr>
          <p:cNvSpPr/>
          <p:nvPr/>
        </p:nvSpPr>
        <p:spPr>
          <a:xfrm>
            <a:off x="5280033" y="0"/>
            <a:ext cx="1631600" cy="668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2" name="Rectangle 21">
            <a:extLst>
              <a:ext uri="{FF2B5EF4-FFF2-40B4-BE49-F238E27FC236}">
                <a16:creationId xmlns:a16="http://schemas.microsoft.com/office/drawing/2014/main" id="{ABD714C1-3F74-4E4A-9F4A-0DB8294D228A}"/>
              </a:ext>
            </a:extLst>
          </p:cNvPr>
          <p:cNvSpPr/>
          <p:nvPr/>
        </p:nvSpPr>
        <p:spPr>
          <a:xfrm rot="18900000">
            <a:off x="2570674" y="-96161"/>
            <a:ext cx="7050319" cy="7050319"/>
          </a:xfrm>
          <a:prstGeom prst="rect">
            <a:avLst/>
          </a:prstGeom>
          <a:noFill/>
          <a:ln w="3175">
            <a:solidFill>
              <a:srgbClr val="CFB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76;p15">
            <a:extLst>
              <a:ext uri="{FF2B5EF4-FFF2-40B4-BE49-F238E27FC236}">
                <a16:creationId xmlns:a16="http://schemas.microsoft.com/office/drawing/2014/main" id="{69F28308-357A-F542-9B03-3AFC753D219A}"/>
              </a:ext>
            </a:extLst>
          </p:cNvPr>
          <p:cNvSpPr txBox="1">
            <a:spLocks/>
          </p:cNvSpPr>
          <p:nvPr/>
        </p:nvSpPr>
        <p:spPr>
          <a:xfrm>
            <a:off x="-126" y="167852"/>
            <a:ext cx="12192126" cy="459692"/>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1000" spc="600" dirty="0">
                <a:solidFill>
                  <a:schemeClr val="bg1"/>
                </a:solidFill>
                <a:latin typeface="Montserrat" pitchFamily="2" charset="77"/>
                <a:ea typeface="Roboto" panose="02000000000000000000" pitchFamily="2" charset="0"/>
                <a:cs typeface="Roboto Light"/>
                <a:sym typeface="Roboto Light"/>
              </a:rPr>
              <a:t>ABBOTT ENSURE</a:t>
            </a:r>
          </a:p>
        </p:txBody>
      </p:sp>
    </p:spTree>
    <p:extLst>
      <p:ext uri="{BB962C8B-B14F-4D97-AF65-F5344CB8AC3E}">
        <p14:creationId xmlns:p14="http://schemas.microsoft.com/office/powerpoint/2010/main" val="3895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Mean Absolute Percentage Error (MAPE)</a:t>
            </a:r>
            <a:endParaRPr lang="en-US" sz="3200" baseline="-25000" dirty="0">
              <a:solidFill>
                <a:schemeClr val="bg1"/>
              </a:solidFill>
              <a:latin typeface="Roboto" panose="02000000000000000000" pitchFamily="2" charset="0"/>
              <a:ea typeface="Roboto" panose="02000000000000000000" pitchFamily="2" charset="0"/>
            </a:endParaRP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996528"/>
            <a:ext cx="10583056" cy="3154710"/>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This is an alternative means of predicting accuracy of regression models.  Expressed in % through the following formula:</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100%	 n	Actual observed value – Predicted value</a:t>
            </a:r>
          </a:p>
          <a:p>
            <a:endParaRPr lang="en-GB" sz="100"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MAPE	=		</a:t>
            </a:r>
            <a:r>
              <a:rPr lang="el-GR" dirty="0">
                <a:solidFill>
                  <a:schemeClr val="bg1"/>
                </a:solidFill>
                <a:latin typeface="Roboto" panose="02000000000000000000" pitchFamily="2" charset="0"/>
                <a:ea typeface="Roboto" panose="02000000000000000000" pitchFamily="2" charset="0"/>
                <a:cs typeface="Calibri" panose="020F0502020204030204" pitchFamily="34" charset="0"/>
              </a:rPr>
              <a:t>Σ							</a:t>
            </a:r>
          </a:p>
          <a:p>
            <a:endParaRPr lang="el-GR"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l-GR" dirty="0">
                <a:solidFill>
                  <a:schemeClr val="bg1"/>
                </a:solidFill>
                <a:latin typeface="Roboto" panose="02000000000000000000" pitchFamily="2" charset="0"/>
                <a:ea typeface="Roboto" panose="02000000000000000000" pitchFamily="2" charset="0"/>
                <a:cs typeface="Calibri" panose="020F0502020204030204" pitchFamily="34" charset="0"/>
              </a:rPr>
              <a:t>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n	t=1		Actual observed value</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MAPE measures the difference between predicted and observed value.  So a lower % value for MAPE (less than 5%) would indicate accuracy for predictive model. </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p:txBody>
      </p:sp>
      <p:pic>
        <p:nvPicPr>
          <p:cNvPr id="2" name="Picture 1">
            <a:extLst>
              <a:ext uri="{FF2B5EF4-FFF2-40B4-BE49-F238E27FC236}">
                <a16:creationId xmlns:a16="http://schemas.microsoft.com/office/drawing/2014/main" id="{05586617-BFFC-ED4E-8824-D3BA6453B246}"/>
              </a:ext>
            </a:extLst>
          </p:cNvPr>
          <p:cNvPicPr>
            <a:picLocks noChangeAspect="1"/>
          </p:cNvPicPr>
          <p:nvPr/>
        </p:nvPicPr>
        <p:blipFill>
          <a:blip r:embed="rId2"/>
          <a:stretch>
            <a:fillRect/>
          </a:stretch>
        </p:blipFill>
        <p:spPr>
          <a:xfrm>
            <a:off x="8096745" y="3643704"/>
            <a:ext cx="3435687" cy="2750641"/>
          </a:xfrm>
          <a:prstGeom prst="rect">
            <a:avLst/>
          </a:prstGeom>
        </p:spPr>
      </p:pic>
      <p:cxnSp>
        <p:nvCxnSpPr>
          <p:cNvPr id="10" name="Straight Connector 9">
            <a:extLst>
              <a:ext uri="{FF2B5EF4-FFF2-40B4-BE49-F238E27FC236}">
                <a16:creationId xmlns:a16="http://schemas.microsoft.com/office/drawing/2014/main" id="{5F338ECF-EE97-364E-A4C9-FB58B1EB1E0E}"/>
              </a:ext>
            </a:extLst>
          </p:cNvPr>
          <p:cNvCxnSpPr>
            <a:cxnSpLocks/>
          </p:cNvCxnSpPr>
          <p:nvPr/>
        </p:nvCxnSpPr>
        <p:spPr>
          <a:xfrm>
            <a:off x="2558957" y="2320117"/>
            <a:ext cx="59463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66FB28-A230-1F4E-90E3-73211628CD6E}"/>
              </a:ext>
            </a:extLst>
          </p:cNvPr>
          <p:cNvCxnSpPr>
            <a:cxnSpLocks/>
          </p:cNvCxnSpPr>
          <p:nvPr/>
        </p:nvCxnSpPr>
        <p:spPr>
          <a:xfrm>
            <a:off x="4420233" y="2307627"/>
            <a:ext cx="42141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6FF49D-6BF3-4C44-B300-5DC0E9292371}"/>
              </a:ext>
            </a:extLst>
          </p:cNvPr>
          <p:cNvCxnSpPr>
            <a:cxnSpLocks/>
          </p:cNvCxnSpPr>
          <p:nvPr/>
        </p:nvCxnSpPr>
        <p:spPr>
          <a:xfrm>
            <a:off x="8891665" y="1802136"/>
            <a:ext cx="0" cy="103596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08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520446" y="29732"/>
            <a:ext cx="11437873" cy="809690"/>
          </a:xfrm>
        </p:spPr>
        <p:txBody>
          <a:bodyPr vert="horz" lIns="91440" tIns="91422" rIns="182843" bIns="91422" rtlCol="0" anchor="t" anchorCtr="0">
            <a:noAutofit/>
          </a:bodyPr>
          <a:lstStyle/>
          <a:p>
            <a:pPr>
              <a:lnSpc>
                <a:spcPct val="100000"/>
              </a:lnSpc>
              <a:spcBef>
                <a:spcPts val="1000"/>
              </a:spcBef>
              <a:buFont typeface="Arial" charset="0"/>
            </a:pPr>
            <a:r>
              <a:rPr lang="en-US" sz="3000" b="1" dirty="0">
                <a:solidFill>
                  <a:schemeClr val="bg1"/>
                </a:solidFill>
                <a:latin typeface="Roboto" panose="02000000000000000000" pitchFamily="2" charset="0"/>
                <a:ea typeface="Roboto" panose="02000000000000000000" pitchFamily="2" charset="0"/>
              </a:rPr>
              <a:t>We’ve heard about Marketing Mix Modeling. How does it work?</a:t>
            </a:r>
          </a:p>
        </p:txBody>
      </p:sp>
      <p:sp>
        <p:nvSpPr>
          <p:cNvPr id="14" name="Rectangle 13">
            <a:extLst>
              <a:ext uri="{FF2B5EF4-FFF2-40B4-BE49-F238E27FC236}">
                <a16:creationId xmlns:a16="http://schemas.microsoft.com/office/drawing/2014/main" id="{72394702-A7F1-CE4D-9ECE-1A07FDAEB193}"/>
              </a:ext>
            </a:extLst>
          </p:cNvPr>
          <p:cNvSpPr/>
          <p:nvPr/>
        </p:nvSpPr>
        <p:spPr>
          <a:xfrm>
            <a:off x="9934651" y="6630454"/>
            <a:ext cx="2257349" cy="253916"/>
          </a:xfrm>
          <a:prstGeom prst="rect">
            <a:avLst/>
          </a:prstGeom>
        </p:spPr>
        <p:txBody>
          <a:bodyPr wrap="none">
            <a:spAutoFit/>
          </a:bodyPr>
          <a:lstStyle/>
          <a:p>
            <a:r>
              <a:rPr lang="en-IN" sz="1050" u="sng">
                <a:solidFill>
                  <a:srgbClr val="000000"/>
                </a:solidFill>
                <a:latin typeface="+mj-lt"/>
              </a:rPr>
              <a:t>Modelling Time Period: Jul – Oct 2021</a:t>
            </a:r>
            <a:endParaRPr lang="en-IN" sz="1050" u="sng">
              <a:latin typeface="+mj-lt"/>
            </a:endParaRPr>
          </a:p>
        </p:txBody>
      </p:sp>
      <p:graphicFrame>
        <p:nvGraphicFramePr>
          <p:cNvPr id="8" name="Chart 7">
            <a:extLst>
              <a:ext uri="{FF2B5EF4-FFF2-40B4-BE49-F238E27FC236}">
                <a16:creationId xmlns:a16="http://schemas.microsoft.com/office/drawing/2014/main" id="{48D3DF94-6068-E847-9E5F-364CCBC361CA}"/>
              </a:ext>
            </a:extLst>
          </p:cNvPr>
          <p:cNvGraphicFramePr/>
          <p:nvPr>
            <p:extLst>
              <p:ext uri="{D42A27DB-BD31-4B8C-83A1-F6EECF244321}">
                <p14:modId xmlns:p14="http://schemas.microsoft.com/office/powerpoint/2010/main" val="1709274030"/>
              </p:ext>
            </p:extLst>
          </p:nvPr>
        </p:nvGraphicFramePr>
        <p:xfrm>
          <a:off x="5602986" y="2097986"/>
          <a:ext cx="6190488" cy="3570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a:extLst>
              <a:ext uri="{FF2B5EF4-FFF2-40B4-BE49-F238E27FC236}">
                <a16:creationId xmlns:a16="http://schemas.microsoft.com/office/drawing/2014/main" id="{526A43D3-4B74-804B-9C70-EB49045EB659}"/>
              </a:ext>
            </a:extLst>
          </p:cNvPr>
          <p:cNvGraphicFramePr>
            <a:graphicFrameLocks noGrp="1"/>
          </p:cNvGraphicFramePr>
          <p:nvPr>
            <p:extLst>
              <p:ext uri="{D42A27DB-BD31-4B8C-83A1-F6EECF244321}">
                <p14:modId xmlns:p14="http://schemas.microsoft.com/office/powerpoint/2010/main" val="2922170101"/>
              </p:ext>
            </p:extLst>
          </p:nvPr>
        </p:nvGraphicFramePr>
        <p:xfrm>
          <a:off x="233680" y="3557852"/>
          <a:ext cx="4752938" cy="707389"/>
        </p:xfrm>
        <a:graphic>
          <a:graphicData uri="http://schemas.openxmlformats.org/drawingml/2006/table">
            <a:tbl>
              <a:tblPr firstRow="1" bandRow="1">
                <a:tableStyleId>{C083E6E3-FA7D-4D7B-A595-EF9225AFEA82}</a:tableStyleId>
              </a:tblPr>
              <a:tblGrid>
                <a:gridCol w="855026">
                  <a:extLst>
                    <a:ext uri="{9D8B030D-6E8A-4147-A177-3AD203B41FA5}">
                      <a16:colId xmlns:a16="http://schemas.microsoft.com/office/drawing/2014/main" val="4045201623"/>
                    </a:ext>
                  </a:extLst>
                </a:gridCol>
                <a:gridCol w="807077">
                  <a:extLst>
                    <a:ext uri="{9D8B030D-6E8A-4147-A177-3AD203B41FA5}">
                      <a16:colId xmlns:a16="http://schemas.microsoft.com/office/drawing/2014/main" val="4289749939"/>
                    </a:ext>
                  </a:extLst>
                </a:gridCol>
                <a:gridCol w="975087">
                  <a:extLst>
                    <a:ext uri="{9D8B030D-6E8A-4147-A177-3AD203B41FA5}">
                      <a16:colId xmlns:a16="http://schemas.microsoft.com/office/drawing/2014/main" val="1279262297"/>
                    </a:ext>
                  </a:extLst>
                </a:gridCol>
                <a:gridCol w="1233752">
                  <a:extLst>
                    <a:ext uri="{9D8B030D-6E8A-4147-A177-3AD203B41FA5}">
                      <a16:colId xmlns:a16="http://schemas.microsoft.com/office/drawing/2014/main" val="1746718562"/>
                    </a:ext>
                  </a:extLst>
                </a:gridCol>
                <a:gridCol w="881996">
                  <a:extLst>
                    <a:ext uri="{9D8B030D-6E8A-4147-A177-3AD203B41FA5}">
                      <a16:colId xmlns:a16="http://schemas.microsoft.com/office/drawing/2014/main" val="2649807862"/>
                    </a:ext>
                  </a:extLst>
                </a:gridCol>
              </a:tblGrid>
              <a:tr h="365759">
                <a:tc>
                  <a:txBody>
                    <a:bodyPr/>
                    <a:lstStyle/>
                    <a:p>
                      <a:pPr algn="ctr"/>
                      <a:endParaRPr lang="en-US" sz="1100" dirty="0">
                        <a:solidFill>
                          <a:schemeClr val="bg1"/>
                        </a:solidFill>
                      </a:endParaRPr>
                    </a:p>
                  </a:txBody>
                  <a:tcPr anchor="ctr"/>
                </a:tc>
                <a:tc>
                  <a:txBody>
                    <a:bodyPr/>
                    <a:lstStyle/>
                    <a:p>
                      <a:pPr algn="ctr" fontAlgn="b"/>
                      <a:r>
                        <a:rPr lang="en-US" sz="1100" b="1" kern="1200" dirty="0">
                          <a:solidFill>
                            <a:schemeClr val="bg1"/>
                          </a:solidFill>
                          <a:latin typeface="+mn-lt"/>
                          <a:ea typeface="+mn-ea"/>
                          <a:cs typeface="+mn-cs"/>
                        </a:rPr>
                        <a:t>Sales</a:t>
                      </a:r>
                    </a:p>
                  </a:txBody>
                  <a:tcPr marL="6350" marR="6350" marT="6350" marB="0" anchor="ctr"/>
                </a:tc>
                <a:tc>
                  <a:txBody>
                    <a:bodyPr/>
                    <a:lstStyle/>
                    <a:p>
                      <a:pPr algn="ctr" fontAlgn="b"/>
                      <a:r>
                        <a:rPr lang="en-US" sz="1100" b="1" kern="1200" dirty="0">
                          <a:solidFill>
                            <a:schemeClr val="bg1"/>
                          </a:solidFill>
                        </a:rPr>
                        <a:t>Digital Media (Impressions)</a:t>
                      </a:r>
                      <a:endParaRPr lang="en-US" sz="1100" b="1" kern="1200" dirty="0">
                        <a:solidFill>
                          <a:schemeClr val="bg1"/>
                        </a:solidFill>
                        <a:latin typeface="+mn-lt"/>
                        <a:ea typeface="+mn-ea"/>
                        <a:cs typeface="+mn-cs"/>
                      </a:endParaRPr>
                    </a:p>
                  </a:txBody>
                  <a:tcPr marL="6350" marR="6350" marT="6350" marB="0" anchor="ctr"/>
                </a:tc>
                <a:tc>
                  <a:txBody>
                    <a:bodyPr/>
                    <a:lstStyle/>
                    <a:p>
                      <a:pPr algn="ctr" fontAlgn="b"/>
                      <a:r>
                        <a:rPr lang="en-US" sz="1100" b="1" kern="1200" dirty="0">
                          <a:solidFill>
                            <a:schemeClr val="bg1"/>
                          </a:solidFill>
                          <a:latin typeface="+mn-lt"/>
                          <a:ea typeface="+mn-ea"/>
                          <a:cs typeface="+mn-cs"/>
                        </a:rPr>
                        <a:t>No of Distribution Channels</a:t>
                      </a:r>
                    </a:p>
                  </a:txBody>
                  <a:tcPr marL="6350" marR="6350" marT="6350" marB="0" anchor="ctr"/>
                </a:tc>
                <a:tc>
                  <a:txBody>
                    <a:bodyPr/>
                    <a:lstStyle/>
                    <a:p>
                      <a:pPr algn="ctr" fontAlgn="b"/>
                      <a:r>
                        <a:rPr lang="en-US" sz="1100" b="1" kern="1200" dirty="0">
                          <a:solidFill>
                            <a:schemeClr val="bg1"/>
                          </a:solidFill>
                        </a:rPr>
                        <a:t>TV GRP</a:t>
                      </a:r>
                      <a:endParaRPr lang="en-US" sz="1100" b="1" kern="1200" dirty="0">
                        <a:solidFill>
                          <a:schemeClr val="bg1"/>
                        </a:solidFill>
                        <a:latin typeface="+mn-lt"/>
                        <a:ea typeface="+mn-ea"/>
                        <a:cs typeface="+mn-cs"/>
                      </a:endParaRPr>
                    </a:p>
                  </a:txBody>
                  <a:tcPr marL="6350" marR="6350" marT="6350" marB="0" anchor="ctr"/>
                </a:tc>
                <a:extLst>
                  <a:ext uri="{0D108BD9-81ED-4DB2-BD59-A6C34878D82A}">
                    <a16:rowId xmlns:a16="http://schemas.microsoft.com/office/drawing/2014/main" val="350604666"/>
                  </a:ext>
                </a:extLst>
              </a:tr>
              <a:tr h="0">
                <a:tc>
                  <a:txBody>
                    <a:bodyPr/>
                    <a:lstStyle/>
                    <a:p>
                      <a:pPr algn="ctr"/>
                      <a:r>
                        <a:rPr lang="en-US" sz="1100" b="1" dirty="0">
                          <a:solidFill>
                            <a:schemeClr val="bg1"/>
                          </a:solidFill>
                        </a:rPr>
                        <a:t>Investment</a:t>
                      </a:r>
                    </a:p>
                  </a:txBody>
                  <a:tcPr anchor="ctr"/>
                </a:tc>
                <a:tc>
                  <a:txBody>
                    <a:bodyPr/>
                    <a:lstStyle/>
                    <a:p>
                      <a:pPr marL="0" algn="ctr" defTabSz="914329" rtl="0" eaLnBrk="1" fontAlgn="b" latinLnBrk="0" hangingPunct="1"/>
                      <a:r>
                        <a:rPr lang="en-US" sz="1100" b="1" kern="1200" dirty="0">
                          <a:solidFill>
                            <a:schemeClr val="bg1"/>
                          </a:solidFill>
                          <a:latin typeface="+mn-lt"/>
                          <a:ea typeface="+mn-ea"/>
                          <a:cs typeface="+mn-cs"/>
                        </a:rPr>
                        <a:t>$2.056 million</a:t>
                      </a:r>
                    </a:p>
                  </a:txBody>
                  <a:tcPr marL="6350" marR="6350" marT="6350" marB="0" anchor="ctr"/>
                </a:tc>
                <a:tc>
                  <a:txBody>
                    <a:bodyPr/>
                    <a:lstStyle/>
                    <a:p>
                      <a:pPr marL="0" algn="ctr" defTabSz="914329" rtl="0" eaLnBrk="1" fontAlgn="b" latinLnBrk="0" hangingPunct="1"/>
                      <a:r>
                        <a:rPr lang="en-US" sz="1100" b="1" kern="1200" dirty="0">
                          <a:solidFill>
                            <a:schemeClr val="bg1"/>
                          </a:solidFill>
                          <a:latin typeface="+mn-lt"/>
                          <a:ea typeface="+mn-ea"/>
                          <a:cs typeface="+mn-cs"/>
                        </a:rPr>
                        <a:t>93.27</a:t>
                      </a:r>
                    </a:p>
                  </a:txBody>
                  <a:tcPr marL="6350" marR="6350" marT="6350" marB="0" anchor="ctr"/>
                </a:tc>
                <a:tc>
                  <a:txBody>
                    <a:bodyPr/>
                    <a:lstStyle/>
                    <a:p>
                      <a:pPr marL="0" algn="ctr" defTabSz="914329" rtl="0" eaLnBrk="1" fontAlgn="b" latinLnBrk="0" hangingPunct="1"/>
                      <a:r>
                        <a:rPr lang="en-US" sz="1100" b="1" kern="1200" dirty="0">
                          <a:solidFill>
                            <a:schemeClr val="bg1"/>
                          </a:solidFill>
                          <a:latin typeface="+mn-lt"/>
                          <a:ea typeface="+mn-ea"/>
                          <a:cs typeface="+mn-cs"/>
                        </a:rPr>
                        <a:t>210</a:t>
                      </a:r>
                    </a:p>
                  </a:txBody>
                  <a:tcPr marL="6350" marR="6350" marT="6350" marB="0" anchor="ctr"/>
                </a:tc>
                <a:tc>
                  <a:txBody>
                    <a:bodyPr/>
                    <a:lstStyle/>
                    <a:p>
                      <a:pPr marL="0" algn="ctr" defTabSz="914329" rtl="0" eaLnBrk="1" fontAlgn="b" latinLnBrk="0" hangingPunct="1"/>
                      <a:r>
                        <a:rPr lang="en-US" sz="1100" b="1" kern="1200" dirty="0">
                          <a:solidFill>
                            <a:schemeClr val="bg1"/>
                          </a:solidFill>
                          <a:latin typeface="+mn-lt"/>
                          <a:ea typeface="+mn-ea"/>
                          <a:cs typeface="+mn-cs"/>
                        </a:rPr>
                        <a:t>$153,000</a:t>
                      </a:r>
                    </a:p>
                  </a:txBody>
                  <a:tcPr marL="6350" marR="6350" marT="6350" marB="0" anchor="ctr"/>
                </a:tc>
                <a:extLst>
                  <a:ext uri="{0D108BD9-81ED-4DB2-BD59-A6C34878D82A}">
                    <a16:rowId xmlns:a16="http://schemas.microsoft.com/office/drawing/2014/main" val="1015412290"/>
                  </a:ext>
                </a:extLst>
              </a:tr>
            </a:tbl>
          </a:graphicData>
        </a:graphic>
      </p:graphicFrame>
      <p:sp>
        <p:nvSpPr>
          <p:cNvPr id="15" name="Rectangle: Rounded Corners 2">
            <a:extLst>
              <a:ext uri="{FF2B5EF4-FFF2-40B4-BE49-F238E27FC236}">
                <a16:creationId xmlns:a16="http://schemas.microsoft.com/office/drawing/2014/main" id="{37E8A7F0-E1C7-C04B-BF3A-634F40D710A8}"/>
              </a:ext>
            </a:extLst>
          </p:cNvPr>
          <p:cNvSpPr/>
          <p:nvPr/>
        </p:nvSpPr>
        <p:spPr>
          <a:xfrm>
            <a:off x="304800" y="1856196"/>
            <a:ext cx="11653520" cy="4206112"/>
          </a:xfrm>
          <a:prstGeom prst="roundRect">
            <a:avLst/>
          </a:prstGeom>
          <a:noFill/>
          <a:ln w="19050">
            <a:solidFill>
              <a:schemeClr val="accent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j-lt"/>
            </a:endParaRPr>
          </a:p>
        </p:txBody>
      </p:sp>
      <p:grpSp>
        <p:nvGrpSpPr>
          <p:cNvPr id="16" name="Group 15">
            <a:extLst>
              <a:ext uri="{FF2B5EF4-FFF2-40B4-BE49-F238E27FC236}">
                <a16:creationId xmlns:a16="http://schemas.microsoft.com/office/drawing/2014/main" id="{5C27BD15-8390-2946-9645-FA03F43FAFD6}"/>
              </a:ext>
            </a:extLst>
          </p:cNvPr>
          <p:cNvGrpSpPr/>
          <p:nvPr/>
        </p:nvGrpSpPr>
        <p:grpSpPr>
          <a:xfrm>
            <a:off x="4795675" y="2792316"/>
            <a:ext cx="1206003" cy="2269737"/>
            <a:chOff x="4153994" y="2246888"/>
            <a:chExt cx="1206003" cy="2269737"/>
          </a:xfrm>
        </p:grpSpPr>
        <p:sp>
          <p:nvSpPr>
            <p:cNvPr id="17" name="Right Arrow 16">
              <a:extLst>
                <a:ext uri="{FF2B5EF4-FFF2-40B4-BE49-F238E27FC236}">
                  <a16:creationId xmlns:a16="http://schemas.microsoft.com/office/drawing/2014/main" id="{DB58DDED-777F-0B45-A9AA-7422A9B5AF3F}"/>
                </a:ext>
              </a:extLst>
            </p:cNvPr>
            <p:cNvSpPr/>
            <p:nvPr/>
          </p:nvSpPr>
          <p:spPr>
            <a:xfrm>
              <a:off x="4153994" y="2246888"/>
              <a:ext cx="1206003" cy="2269737"/>
            </a:xfrm>
            <a:prstGeom prst="rightArrow">
              <a:avLst>
                <a:gd name="adj1" fmla="val 0"/>
                <a:gd name="adj2" fmla="val 5000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e Semibold" panose="020B0703030202060203" pitchFamily="34" charset="0"/>
                <a:ea typeface="+mn-ea"/>
                <a:cs typeface="Calibre Thin"/>
              </a:endParaRPr>
            </a:p>
          </p:txBody>
        </p:sp>
        <p:sp>
          <p:nvSpPr>
            <p:cNvPr id="18" name="Rectangle 17">
              <a:extLst>
                <a:ext uri="{FF2B5EF4-FFF2-40B4-BE49-F238E27FC236}">
                  <a16:creationId xmlns:a16="http://schemas.microsoft.com/office/drawing/2014/main" id="{A492A1E3-D94E-0244-86C8-3AFECAF72BF2}"/>
                </a:ext>
              </a:extLst>
            </p:cNvPr>
            <p:cNvSpPr/>
            <p:nvPr/>
          </p:nvSpPr>
          <p:spPr>
            <a:xfrm>
              <a:off x="4450080" y="2824480"/>
              <a:ext cx="346456" cy="10566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j-lt"/>
              </a:endParaRPr>
            </a:p>
          </p:txBody>
        </p:sp>
      </p:grpSp>
      <p:sp>
        <p:nvSpPr>
          <p:cNvPr id="19" name="Rectangle 18">
            <a:extLst>
              <a:ext uri="{FF2B5EF4-FFF2-40B4-BE49-F238E27FC236}">
                <a16:creationId xmlns:a16="http://schemas.microsoft.com/office/drawing/2014/main" id="{35E712D3-8825-3740-A4BD-B53879AD857E}"/>
              </a:ext>
            </a:extLst>
          </p:cNvPr>
          <p:cNvSpPr/>
          <p:nvPr/>
        </p:nvSpPr>
        <p:spPr>
          <a:xfrm>
            <a:off x="9934651" y="6630454"/>
            <a:ext cx="2257349" cy="253916"/>
          </a:xfrm>
          <a:prstGeom prst="rect">
            <a:avLst/>
          </a:prstGeom>
        </p:spPr>
        <p:txBody>
          <a:bodyPr wrap="none">
            <a:spAutoFit/>
          </a:bodyPr>
          <a:lstStyle/>
          <a:p>
            <a:r>
              <a:rPr lang="en-IN" sz="1050" u="sng">
                <a:solidFill>
                  <a:srgbClr val="000000"/>
                </a:solidFill>
                <a:latin typeface="+mj-lt"/>
              </a:rPr>
              <a:t>Modelling Time Period: Jul – Oct 2021</a:t>
            </a:r>
            <a:endParaRPr lang="en-IN" sz="1050" u="sng">
              <a:latin typeface="+mj-lt"/>
            </a:endParaRPr>
          </a:p>
        </p:txBody>
      </p:sp>
      <p:sp>
        <p:nvSpPr>
          <p:cNvPr id="20" name="TextBox 19">
            <a:extLst>
              <a:ext uri="{FF2B5EF4-FFF2-40B4-BE49-F238E27FC236}">
                <a16:creationId xmlns:a16="http://schemas.microsoft.com/office/drawing/2014/main" id="{9C6DD969-9B45-DD47-ADFB-819F89EBE7DF}"/>
              </a:ext>
            </a:extLst>
          </p:cNvPr>
          <p:cNvSpPr txBox="1"/>
          <p:nvPr/>
        </p:nvSpPr>
        <p:spPr>
          <a:xfrm>
            <a:off x="1492793" y="5652669"/>
            <a:ext cx="3459500" cy="215444"/>
          </a:xfrm>
          <a:prstGeom prst="rect">
            <a:avLst/>
          </a:prstGeom>
          <a:noFill/>
        </p:spPr>
        <p:txBody>
          <a:bodyPr wrap="square" rtlCol="0">
            <a:spAutoFit/>
          </a:bodyPr>
          <a:lstStyle/>
          <a:p>
            <a:r>
              <a:rPr lang="en-US" sz="800" dirty="0"/>
              <a:t>NOTE : Base is determined by the brand equity.</a:t>
            </a:r>
          </a:p>
        </p:txBody>
      </p:sp>
      <p:sp>
        <p:nvSpPr>
          <p:cNvPr id="22" name="Title 8">
            <a:extLst>
              <a:ext uri="{FF2B5EF4-FFF2-40B4-BE49-F238E27FC236}">
                <a16:creationId xmlns:a16="http://schemas.microsoft.com/office/drawing/2014/main" id="{01A13CE4-7E96-2D4C-85A6-6DB03E415DDF}"/>
              </a:ext>
            </a:extLst>
          </p:cNvPr>
          <p:cNvSpPr txBox="1">
            <a:spLocks/>
          </p:cNvSpPr>
          <p:nvPr/>
        </p:nvSpPr>
        <p:spPr>
          <a:xfrm>
            <a:off x="2654301" y="767371"/>
            <a:ext cx="9897854"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6600" dirty="0">
                <a:solidFill>
                  <a:schemeClr val="bg1">
                    <a:alpha val="24625"/>
                  </a:schemeClr>
                </a:solidFill>
                <a:latin typeface="Roboto" panose="02000000000000000000" pitchFamily="2" charset="0"/>
                <a:ea typeface="Roboto" panose="02000000000000000000" pitchFamily="2" charset="0"/>
              </a:rPr>
              <a:t>Channel Impact for Sales</a:t>
            </a:r>
          </a:p>
        </p:txBody>
      </p:sp>
      <p:sp>
        <p:nvSpPr>
          <p:cNvPr id="21" name="Title 8">
            <a:extLst>
              <a:ext uri="{FF2B5EF4-FFF2-40B4-BE49-F238E27FC236}">
                <a16:creationId xmlns:a16="http://schemas.microsoft.com/office/drawing/2014/main" id="{DB413078-F3C6-EB47-9E68-8A93C2508A76}"/>
              </a:ext>
            </a:extLst>
          </p:cNvPr>
          <p:cNvSpPr txBox="1">
            <a:spLocks/>
          </p:cNvSpPr>
          <p:nvPr/>
        </p:nvSpPr>
        <p:spPr>
          <a:xfrm>
            <a:off x="924551" y="5465693"/>
            <a:ext cx="3459500"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3000" dirty="0">
                <a:solidFill>
                  <a:schemeClr val="bg1"/>
                </a:solidFill>
                <a:latin typeface="Roboto" panose="02000000000000000000" pitchFamily="2" charset="0"/>
                <a:ea typeface="Roboto" panose="02000000000000000000" pitchFamily="2" charset="0"/>
              </a:rPr>
              <a:t>Investments &amp; ROI</a:t>
            </a:r>
          </a:p>
        </p:txBody>
      </p:sp>
      <p:sp>
        <p:nvSpPr>
          <p:cNvPr id="23" name="Title 8">
            <a:extLst>
              <a:ext uri="{FF2B5EF4-FFF2-40B4-BE49-F238E27FC236}">
                <a16:creationId xmlns:a16="http://schemas.microsoft.com/office/drawing/2014/main" id="{5C34E96C-68C2-B940-B330-308BCDDB54BA}"/>
              </a:ext>
            </a:extLst>
          </p:cNvPr>
          <p:cNvSpPr txBox="1">
            <a:spLocks/>
          </p:cNvSpPr>
          <p:nvPr/>
        </p:nvSpPr>
        <p:spPr>
          <a:xfrm>
            <a:off x="7140866" y="5457673"/>
            <a:ext cx="3459500"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3000" dirty="0">
                <a:solidFill>
                  <a:schemeClr val="bg1"/>
                </a:solidFill>
                <a:latin typeface="Roboto" panose="02000000000000000000" pitchFamily="2" charset="0"/>
                <a:ea typeface="Roboto" panose="02000000000000000000" pitchFamily="2" charset="0"/>
              </a:rPr>
              <a:t>Attribution to KPI</a:t>
            </a:r>
          </a:p>
        </p:txBody>
      </p:sp>
    </p:spTree>
    <p:extLst>
      <p:ext uri="{BB962C8B-B14F-4D97-AF65-F5344CB8AC3E}">
        <p14:creationId xmlns:p14="http://schemas.microsoft.com/office/powerpoint/2010/main" val="277766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MMMs are made possible through Linear Regression Modelling</a:t>
            </a:r>
          </a:p>
        </p:txBody>
      </p:sp>
      <p:sp>
        <p:nvSpPr>
          <p:cNvPr id="53" name="Title 8">
            <a:extLst>
              <a:ext uri="{FF2B5EF4-FFF2-40B4-BE49-F238E27FC236}">
                <a16:creationId xmlns:a16="http://schemas.microsoft.com/office/drawing/2014/main" id="{94C59BBB-16BB-DB40-ADF9-D4935A51B2D5}"/>
              </a:ext>
            </a:extLst>
          </p:cNvPr>
          <p:cNvSpPr txBox="1">
            <a:spLocks/>
          </p:cNvSpPr>
          <p:nvPr/>
        </p:nvSpPr>
        <p:spPr>
          <a:xfrm>
            <a:off x="474860" y="764711"/>
            <a:ext cx="6343035"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800" dirty="0">
                <a:solidFill>
                  <a:schemeClr val="bg1">
                    <a:alpha val="42000"/>
                  </a:schemeClr>
                </a:solidFill>
                <a:latin typeface="Roboto" panose="02000000000000000000" pitchFamily="2" charset="0"/>
                <a:ea typeface="Roboto" panose="02000000000000000000" pitchFamily="2" charset="0"/>
              </a:rPr>
              <a:t>What does Linear Regression do?</a:t>
            </a:r>
          </a:p>
        </p:txBody>
      </p:sp>
      <p:sp>
        <p:nvSpPr>
          <p:cNvPr id="54" name="TextBox 53">
            <a:extLst>
              <a:ext uri="{FF2B5EF4-FFF2-40B4-BE49-F238E27FC236}">
                <a16:creationId xmlns:a16="http://schemas.microsoft.com/office/drawing/2014/main" id="{710B2104-A833-EF43-814D-18423FE8DD14}"/>
              </a:ext>
            </a:extLst>
          </p:cNvPr>
          <p:cNvSpPr txBox="1"/>
          <p:nvPr/>
        </p:nvSpPr>
        <p:spPr>
          <a:xfrm>
            <a:off x="474860" y="1448747"/>
            <a:ext cx="6096000" cy="1065933"/>
          </a:xfrm>
          <a:prstGeom prst="rect">
            <a:avLst/>
          </a:prstGeom>
          <a:noFill/>
        </p:spPr>
        <p:txBody>
          <a:bodyPr wrap="square">
            <a:spAutoFit/>
          </a:bodyPr>
          <a:lstStyle/>
          <a:p>
            <a:pPr marL="342900" indent="-342900">
              <a:lnSpc>
                <a:spcPct val="120000"/>
              </a:lnSpc>
              <a:spcBef>
                <a:spcPts val="600"/>
              </a:spcBef>
              <a:buFont typeface="+mj-lt"/>
              <a:buAutoNum type="arabicPeriod"/>
            </a:pPr>
            <a:r>
              <a:rPr lang="en-GB" sz="1800" dirty="0">
                <a:solidFill>
                  <a:schemeClr val="bg1"/>
                </a:solidFill>
                <a:effectLst/>
                <a:latin typeface="PT Sans" panose="020B0503020203020204" pitchFamily="34" charset="77"/>
                <a:ea typeface="PT Sans" panose="020B0503020203020204" pitchFamily="34" charset="77"/>
                <a:cs typeface="PT Sans" panose="020B0503020203020204" pitchFamily="34" charset="77"/>
              </a:rPr>
              <a:t>Determines how much credit is given to each touch or data point leading towards a conversion (i.e. media spends / spreads on Sales)</a:t>
            </a:r>
            <a:endParaRPr lang="en-SG" sz="1800" dirty="0">
              <a:solidFill>
                <a:schemeClr val="bg1"/>
              </a:solidFill>
              <a:effectLst/>
              <a:latin typeface="Open Sans" panose="020B0606030504020204" pitchFamily="34" charset="0"/>
              <a:ea typeface="Open Sans" panose="020B0606030504020204" pitchFamily="34" charset="0"/>
            </a:endParaRPr>
          </a:p>
        </p:txBody>
      </p:sp>
      <p:sp>
        <p:nvSpPr>
          <p:cNvPr id="58" name="TextBox 57">
            <a:extLst>
              <a:ext uri="{FF2B5EF4-FFF2-40B4-BE49-F238E27FC236}">
                <a16:creationId xmlns:a16="http://schemas.microsoft.com/office/drawing/2014/main" id="{34186782-5D33-5D4A-BB1C-7BA4C0B1B83F}"/>
              </a:ext>
            </a:extLst>
          </p:cNvPr>
          <p:cNvSpPr txBox="1"/>
          <p:nvPr/>
        </p:nvSpPr>
        <p:spPr>
          <a:xfrm>
            <a:off x="2572265" y="2720200"/>
            <a:ext cx="9606981" cy="519886"/>
          </a:xfrm>
          <a:prstGeom prst="rect">
            <a:avLst/>
          </a:prstGeom>
          <a:noFill/>
        </p:spPr>
        <p:txBody>
          <a:bodyPr wrap="square">
            <a:spAutoFit/>
          </a:bodyPr>
          <a:lstStyle/>
          <a:p>
            <a:pPr>
              <a:lnSpc>
                <a:spcPct val="120000"/>
              </a:lnSpc>
              <a:spcBef>
                <a:spcPts val="600"/>
              </a:spcBef>
            </a:pPr>
            <a:r>
              <a:rPr lang="en-SG" sz="1200" dirty="0">
                <a:solidFill>
                  <a:schemeClr val="bg1"/>
                </a:solidFill>
                <a:effectLst/>
                <a:latin typeface="Open Sans" panose="020B0606030504020204" pitchFamily="34" charset="0"/>
                <a:ea typeface="Open Sans" panose="020B0606030504020204" pitchFamily="34" charset="0"/>
              </a:rPr>
              <a:t>Data Collection	           Exploratory Analysis	                Insights		</a:t>
            </a:r>
            <a:r>
              <a:rPr lang="en-SG" sz="1200" dirty="0">
                <a:solidFill>
                  <a:schemeClr val="bg1"/>
                </a:solidFill>
                <a:latin typeface="Open Sans" panose="020B0606030504020204" pitchFamily="34" charset="0"/>
                <a:ea typeface="Open Sans" panose="020B0606030504020204" pitchFamily="34" charset="0"/>
              </a:rPr>
              <a:t>                 </a:t>
            </a:r>
            <a:r>
              <a:rPr lang="en-SG" sz="1200" dirty="0">
                <a:solidFill>
                  <a:schemeClr val="bg1"/>
                </a:solidFill>
                <a:effectLst/>
                <a:latin typeface="Open Sans" panose="020B0606030504020204" pitchFamily="34" charset="0"/>
                <a:ea typeface="Open Sans" panose="020B0606030504020204" pitchFamily="34" charset="0"/>
              </a:rPr>
              <a:t>Outcomes				</a:t>
            </a:r>
          </a:p>
        </p:txBody>
      </p:sp>
      <p:pic>
        <p:nvPicPr>
          <p:cNvPr id="4" name="Picture 3">
            <a:extLst>
              <a:ext uri="{FF2B5EF4-FFF2-40B4-BE49-F238E27FC236}">
                <a16:creationId xmlns:a16="http://schemas.microsoft.com/office/drawing/2014/main" id="{10434A74-C859-1F4C-8F36-81A088EF8DD9}"/>
              </a:ext>
            </a:extLst>
          </p:cNvPr>
          <p:cNvPicPr>
            <a:picLocks noChangeAspect="1"/>
          </p:cNvPicPr>
          <p:nvPr/>
        </p:nvPicPr>
        <p:blipFill rotWithShape="1">
          <a:blip r:embed="rId2"/>
          <a:srcRect b="1456"/>
          <a:stretch/>
        </p:blipFill>
        <p:spPr>
          <a:xfrm>
            <a:off x="1981147" y="3018487"/>
            <a:ext cx="10198100" cy="3842142"/>
          </a:xfrm>
          <a:prstGeom prst="rect">
            <a:avLst/>
          </a:prstGeom>
        </p:spPr>
      </p:pic>
      <p:sp>
        <p:nvSpPr>
          <p:cNvPr id="59" name="TextBox 58">
            <a:extLst>
              <a:ext uri="{FF2B5EF4-FFF2-40B4-BE49-F238E27FC236}">
                <a16:creationId xmlns:a16="http://schemas.microsoft.com/office/drawing/2014/main" id="{F39D6382-6079-704D-A602-22C6EB05D2BD}"/>
              </a:ext>
            </a:extLst>
          </p:cNvPr>
          <p:cNvSpPr txBox="1"/>
          <p:nvPr/>
        </p:nvSpPr>
        <p:spPr>
          <a:xfrm>
            <a:off x="6456909" y="1442971"/>
            <a:ext cx="5722338" cy="733534"/>
          </a:xfrm>
          <a:prstGeom prst="rect">
            <a:avLst/>
          </a:prstGeom>
          <a:noFill/>
        </p:spPr>
        <p:txBody>
          <a:bodyPr wrap="square">
            <a:spAutoFit/>
          </a:bodyPr>
          <a:lstStyle/>
          <a:p>
            <a:pPr marL="342900" indent="-342900">
              <a:lnSpc>
                <a:spcPct val="120000"/>
              </a:lnSpc>
              <a:spcBef>
                <a:spcPts val="600"/>
              </a:spcBef>
              <a:buFont typeface="+mj-lt"/>
              <a:buAutoNum type="arabicPeriod" startAt="2"/>
            </a:pPr>
            <a:r>
              <a:rPr lang="en-GB" dirty="0">
                <a:solidFill>
                  <a:schemeClr val="bg1"/>
                </a:solidFill>
                <a:latin typeface="PT Sans" panose="020B0503020203020204" pitchFamily="34" charset="77"/>
                <a:ea typeface="PT Sans" panose="020B0503020203020204" pitchFamily="34" charset="77"/>
                <a:cs typeface="PT Sans" panose="020B0503020203020204" pitchFamily="34" charset="77"/>
              </a:rPr>
              <a:t>P</a:t>
            </a:r>
            <a:r>
              <a:rPr lang="en-GB" sz="1800" dirty="0">
                <a:solidFill>
                  <a:schemeClr val="bg1"/>
                </a:solidFill>
                <a:effectLst/>
                <a:latin typeface="PT Sans" panose="020B0503020203020204" pitchFamily="34" charset="77"/>
                <a:ea typeface="PT Sans" panose="020B0503020203020204" pitchFamily="34" charset="77"/>
                <a:cs typeface="PT Sans" panose="020B0503020203020204" pitchFamily="34" charset="77"/>
              </a:rPr>
              <a:t>redicts conversion outcomes with fixed values for marketing inputs</a:t>
            </a:r>
            <a:endParaRPr lang="en-SG" sz="1800" dirty="0">
              <a:solidFill>
                <a:schemeClr val="bg1"/>
              </a:solidFill>
              <a:effectLst/>
              <a:latin typeface="Open Sans" panose="020B0606030504020204" pitchFamily="34" charset="0"/>
              <a:ea typeface="Open Sans" panose="020B0606030504020204" pitchFamily="34" charset="0"/>
            </a:endParaRPr>
          </a:p>
        </p:txBody>
      </p:sp>
    </p:spTree>
    <p:extLst>
      <p:ext uri="{BB962C8B-B14F-4D97-AF65-F5344CB8AC3E}">
        <p14:creationId xmlns:p14="http://schemas.microsoft.com/office/powerpoint/2010/main" val="394729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does Linear Regression work?</a:t>
            </a:r>
          </a:p>
        </p:txBody>
      </p:sp>
      <p:sp>
        <p:nvSpPr>
          <p:cNvPr id="53" name="Title 8">
            <a:extLst>
              <a:ext uri="{FF2B5EF4-FFF2-40B4-BE49-F238E27FC236}">
                <a16:creationId xmlns:a16="http://schemas.microsoft.com/office/drawing/2014/main" id="{94C59BBB-16BB-DB40-ADF9-D4935A51B2D5}"/>
              </a:ext>
            </a:extLst>
          </p:cNvPr>
          <p:cNvSpPr txBox="1">
            <a:spLocks/>
          </p:cNvSpPr>
          <p:nvPr/>
        </p:nvSpPr>
        <p:spPr>
          <a:xfrm>
            <a:off x="474860" y="764711"/>
            <a:ext cx="8957898"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800" dirty="0">
                <a:solidFill>
                  <a:schemeClr val="bg1">
                    <a:alpha val="42000"/>
                  </a:schemeClr>
                </a:solidFill>
                <a:latin typeface="Roboto" panose="02000000000000000000" pitchFamily="2" charset="0"/>
                <a:ea typeface="Roboto" panose="02000000000000000000" pitchFamily="2" charset="0"/>
              </a:rPr>
              <a:t>“Pushing the needle” – which has a bigger impact?</a:t>
            </a:r>
          </a:p>
        </p:txBody>
      </p:sp>
      <p:graphicFrame>
        <p:nvGraphicFramePr>
          <p:cNvPr id="9" name="Chart 8">
            <a:extLst>
              <a:ext uri="{FF2B5EF4-FFF2-40B4-BE49-F238E27FC236}">
                <a16:creationId xmlns:a16="http://schemas.microsoft.com/office/drawing/2014/main" id="{7AE64638-27C1-4946-9103-4DDAA444B4E9}"/>
              </a:ext>
            </a:extLst>
          </p:cNvPr>
          <p:cNvGraphicFramePr>
            <a:graphicFrameLocks/>
          </p:cNvGraphicFramePr>
          <p:nvPr>
            <p:extLst>
              <p:ext uri="{D42A27DB-BD31-4B8C-83A1-F6EECF244321}">
                <p14:modId xmlns:p14="http://schemas.microsoft.com/office/powerpoint/2010/main" val="3630085623"/>
              </p:ext>
            </p:extLst>
          </p:nvPr>
        </p:nvGraphicFramePr>
        <p:xfrm>
          <a:off x="3970420" y="415825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5689BCE-1048-F348-AAEE-4C09D6BA530A}"/>
              </a:ext>
            </a:extLst>
          </p:cNvPr>
          <p:cNvGraphicFramePr>
            <a:graphicFrameLocks/>
          </p:cNvGraphicFramePr>
          <p:nvPr>
            <p:extLst>
              <p:ext uri="{D42A27DB-BD31-4B8C-83A1-F6EECF244321}">
                <p14:modId xmlns:p14="http://schemas.microsoft.com/office/powerpoint/2010/main" val="4245888864"/>
              </p:ext>
            </p:extLst>
          </p:nvPr>
        </p:nvGraphicFramePr>
        <p:xfrm>
          <a:off x="320842" y="1404400"/>
          <a:ext cx="386614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56069F7D-37D0-CC41-AC30-24DFFEE10DFC}"/>
              </a:ext>
            </a:extLst>
          </p:cNvPr>
          <p:cNvGraphicFramePr>
            <a:graphicFrameLocks/>
          </p:cNvGraphicFramePr>
          <p:nvPr>
            <p:extLst>
              <p:ext uri="{D42A27DB-BD31-4B8C-83A1-F6EECF244321}">
                <p14:modId xmlns:p14="http://schemas.microsoft.com/office/powerpoint/2010/main" val="2160389486"/>
              </p:ext>
            </p:extLst>
          </p:nvPr>
        </p:nvGraphicFramePr>
        <p:xfrm>
          <a:off x="4193182" y="1404400"/>
          <a:ext cx="386614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FBE7DD2C-D656-9640-855E-5853A60DA08A}"/>
              </a:ext>
            </a:extLst>
          </p:cNvPr>
          <p:cNvGraphicFramePr>
            <a:graphicFrameLocks/>
          </p:cNvGraphicFramePr>
          <p:nvPr>
            <p:extLst>
              <p:ext uri="{D42A27DB-BD31-4B8C-83A1-F6EECF244321}">
                <p14:modId xmlns:p14="http://schemas.microsoft.com/office/powerpoint/2010/main" val="3229328649"/>
              </p:ext>
            </p:extLst>
          </p:nvPr>
        </p:nvGraphicFramePr>
        <p:xfrm>
          <a:off x="8005013" y="1404400"/>
          <a:ext cx="3866146"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3" name="Straight Connector 2">
            <a:extLst>
              <a:ext uri="{FF2B5EF4-FFF2-40B4-BE49-F238E27FC236}">
                <a16:creationId xmlns:a16="http://schemas.microsoft.com/office/drawing/2014/main" id="{73F29C94-AC6E-9F45-A8E8-5B595F91F6E6}"/>
              </a:ext>
            </a:extLst>
          </p:cNvPr>
          <p:cNvCxnSpPr/>
          <p:nvPr/>
        </p:nvCxnSpPr>
        <p:spPr>
          <a:xfrm>
            <a:off x="449179" y="4122820"/>
            <a:ext cx="11421979" cy="0"/>
          </a:xfrm>
          <a:prstGeom prst="line">
            <a:avLst/>
          </a:prstGeom>
          <a:ln w="63500" cmpd="dbl"/>
        </p:spPr>
        <p:style>
          <a:lnRef idx="1">
            <a:schemeClr val="accent1"/>
          </a:lnRef>
          <a:fillRef idx="0">
            <a:schemeClr val="accent1"/>
          </a:fillRef>
          <a:effectRef idx="0">
            <a:schemeClr val="accent1"/>
          </a:effectRef>
          <a:fontRef idx="minor">
            <a:schemeClr val="tx1"/>
          </a:fontRef>
        </p:style>
      </p:cxnSp>
      <p:sp>
        <p:nvSpPr>
          <p:cNvPr id="5" name="Down Arrow 4">
            <a:extLst>
              <a:ext uri="{FF2B5EF4-FFF2-40B4-BE49-F238E27FC236}">
                <a16:creationId xmlns:a16="http://schemas.microsoft.com/office/drawing/2014/main" id="{D52FF712-D6D3-2C4E-84B2-0FD21329CEDC}"/>
              </a:ext>
            </a:extLst>
          </p:cNvPr>
          <p:cNvSpPr/>
          <p:nvPr/>
        </p:nvSpPr>
        <p:spPr>
          <a:xfrm>
            <a:off x="5724724" y="4020104"/>
            <a:ext cx="1063391" cy="3441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8">
            <a:extLst>
              <a:ext uri="{FF2B5EF4-FFF2-40B4-BE49-F238E27FC236}">
                <a16:creationId xmlns:a16="http://schemas.microsoft.com/office/drawing/2014/main" id="{7D1D4BCA-F484-FA46-B1CB-548946D1D281}"/>
              </a:ext>
            </a:extLst>
          </p:cNvPr>
          <p:cNvSpPr txBox="1">
            <a:spLocks/>
          </p:cNvSpPr>
          <p:nvPr/>
        </p:nvSpPr>
        <p:spPr>
          <a:xfrm>
            <a:off x="8678778" y="4300969"/>
            <a:ext cx="3192380" cy="2511534"/>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Remember this formula?</a:t>
            </a:r>
          </a:p>
          <a:p>
            <a:pPr algn="ctr">
              <a:lnSpc>
                <a:spcPct val="100000"/>
              </a:lnSpc>
              <a:spcBef>
                <a:spcPts val="1000"/>
              </a:spcBef>
              <a:buFont typeface="Arial" charset="0"/>
              <a:buNone/>
            </a:pPr>
            <a:r>
              <a:rPr lang="en-US" sz="2000" dirty="0">
                <a:solidFill>
                  <a:schemeClr val="bg1"/>
                </a:solidFill>
                <a:latin typeface="+mn-lt"/>
                <a:ea typeface="Roboto" panose="02000000000000000000" pitchFamily="2" charset="0"/>
              </a:rPr>
              <a:t>y = mx + c	</a:t>
            </a:r>
          </a:p>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where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m is gradient of slope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The sharper the gradient, the higher impact on y</a:t>
            </a:r>
          </a:p>
        </p:txBody>
      </p:sp>
    </p:spTree>
    <p:extLst>
      <p:ext uri="{BB962C8B-B14F-4D97-AF65-F5344CB8AC3E}">
        <p14:creationId xmlns:p14="http://schemas.microsoft.com/office/powerpoint/2010/main" val="355192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itle 8">
            <a:extLst>
              <a:ext uri="{FF2B5EF4-FFF2-40B4-BE49-F238E27FC236}">
                <a16:creationId xmlns:a16="http://schemas.microsoft.com/office/drawing/2014/main" id="{7D1D4BCA-F484-FA46-B1CB-548946D1D281}"/>
              </a:ext>
            </a:extLst>
          </p:cNvPr>
          <p:cNvSpPr txBox="1">
            <a:spLocks/>
          </p:cNvSpPr>
          <p:nvPr/>
        </p:nvSpPr>
        <p:spPr>
          <a:xfrm>
            <a:off x="465220" y="223646"/>
            <a:ext cx="3192380" cy="2511534"/>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Remember this formula?</a:t>
            </a:r>
          </a:p>
          <a:p>
            <a:pPr algn="ctr">
              <a:lnSpc>
                <a:spcPct val="100000"/>
              </a:lnSpc>
              <a:spcBef>
                <a:spcPts val="1000"/>
              </a:spcBef>
              <a:buFont typeface="Arial" charset="0"/>
              <a:buNone/>
            </a:pPr>
            <a:r>
              <a:rPr lang="en-US" sz="2000" dirty="0">
                <a:solidFill>
                  <a:schemeClr val="bg1"/>
                </a:solidFill>
                <a:latin typeface="+mn-lt"/>
                <a:ea typeface="Roboto" panose="02000000000000000000" pitchFamily="2" charset="0"/>
              </a:rPr>
              <a:t>y = mx + c	</a:t>
            </a:r>
          </a:p>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where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m is gradient of slope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The sharper the gradient, the higher impact on y</a:t>
            </a:r>
          </a:p>
        </p:txBody>
      </p:sp>
      <p:pic>
        <p:nvPicPr>
          <p:cNvPr id="14" name="image27.png" descr="Chart, scatter chart&#10;&#10;Description automatically generated">
            <a:extLst>
              <a:ext uri="{FF2B5EF4-FFF2-40B4-BE49-F238E27FC236}">
                <a16:creationId xmlns:a16="http://schemas.microsoft.com/office/drawing/2014/main" id="{4886B2FC-AD75-FE40-8BF4-5293B6C583AF}"/>
              </a:ext>
            </a:extLst>
          </p:cNvPr>
          <p:cNvPicPr/>
          <p:nvPr/>
        </p:nvPicPr>
        <p:blipFill>
          <a:blip r:embed="rId2"/>
          <a:srcRect/>
          <a:stretch>
            <a:fillRect/>
          </a:stretch>
        </p:blipFill>
        <p:spPr>
          <a:xfrm>
            <a:off x="3772217" y="553900"/>
            <a:ext cx="6121244" cy="2511534"/>
          </a:xfrm>
          <a:prstGeom prst="rect">
            <a:avLst/>
          </a:prstGeom>
          <a:ln/>
        </p:spPr>
      </p:pic>
      <p:sp>
        <p:nvSpPr>
          <p:cNvPr id="17" name="TextBox 16">
            <a:extLst>
              <a:ext uri="{FF2B5EF4-FFF2-40B4-BE49-F238E27FC236}">
                <a16:creationId xmlns:a16="http://schemas.microsoft.com/office/drawing/2014/main" id="{266191F1-5CC4-0B49-B92F-65718B8CDE0B}"/>
              </a:ext>
            </a:extLst>
          </p:cNvPr>
          <p:cNvSpPr txBox="1"/>
          <p:nvPr/>
        </p:nvSpPr>
        <p:spPr>
          <a:xfrm>
            <a:off x="736838" y="3295265"/>
            <a:ext cx="11214529" cy="4031873"/>
          </a:xfrm>
          <a:prstGeom prst="rect">
            <a:avLst/>
          </a:prstGeom>
          <a:noFill/>
        </p:spPr>
        <p:txBody>
          <a:bodyPr wrap="square">
            <a:spAutoFit/>
          </a:bodyPr>
          <a:lstStyle/>
          <a:p>
            <a:r>
              <a:rPr lang="en-GB" sz="24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So the Linear </a:t>
            </a:r>
            <a:r>
              <a:rPr lang="en-GB" sz="2400" dirty="0">
                <a:solidFill>
                  <a:schemeClr val="bg1"/>
                </a:solidFill>
                <a:latin typeface="Calibri" panose="020F0502020204030204" pitchFamily="34" charset="0"/>
                <a:ea typeface="PT Sans" panose="020B0503020203020204" pitchFamily="34" charset="77"/>
                <a:cs typeface="Calibri" panose="020F0502020204030204" pitchFamily="34" charset="0"/>
              </a:rPr>
              <a:t>R</a:t>
            </a:r>
            <a:r>
              <a:rPr lang="en-GB" sz="24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egression formula is</a:t>
            </a:r>
          </a:p>
          <a:p>
            <a:r>
              <a:rPr lang="en-GB" sz="2400" dirty="0">
                <a:solidFill>
                  <a:schemeClr val="bg1"/>
                </a:solidFill>
                <a:latin typeface="Calibri" panose="020F0502020204030204" pitchFamily="34" charset="0"/>
                <a:ea typeface="PT Sans" panose="020B0503020203020204" pitchFamily="34" charset="77"/>
                <a:cs typeface="Calibri" panose="020F0502020204030204" pitchFamily="34" charset="0"/>
              </a:rPr>
              <a:t>	</a:t>
            </a:r>
            <a:r>
              <a:rPr lang="en-GB" sz="24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y</a:t>
            </a:r>
            <a:r>
              <a:rPr lang="en-GB" sz="2400" baseline="-250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i</a:t>
            </a:r>
            <a:r>
              <a:rPr lang="en-GB" sz="24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 	= </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i+1</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4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i+2</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i+3 </a:t>
            </a:r>
            <a:r>
              <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ε</a:t>
            </a:r>
            <a:endPar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GB" sz="2400" dirty="0">
                <a:solidFill>
                  <a:schemeClr val="bg1"/>
                </a:solidFill>
                <a:latin typeface="Calibri" panose="020F0502020204030204" pitchFamily="34" charset="0"/>
                <a:cs typeface="Calibri" panose="020F0502020204030204" pitchFamily="34" charset="0"/>
              </a:rPr>
              <a:t>or	</a:t>
            </a:r>
          </a:p>
          <a:p>
            <a:r>
              <a:rPr lang="en-GB" sz="2400" dirty="0">
                <a:solidFill>
                  <a:schemeClr val="bg1"/>
                </a:solidFill>
                <a:latin typeface="Calibri" panose="020F0502020204030204" pitchFamily="34" charset="0"/>
                <a:cs typeface="Calibri" panose="020F0502020204030204" pitchFamily="34" charset="0"/>
              </a:rPr>
              <a:t>	Sales 	=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GB" sz="2400" dirty="0">
                <a:solidFill>
                  <a:srgbClr val="00B0F0"/>
                </a:solidFill>
                <a:latin typeface="Calibri" panose="020F0502020204030204" pitchFamily="34" charset="0"/>
                <a:ea typeface="Calibri" panose="020F0502020204030204" pitchFamily="34" charset="0"/>
                <a:cs typeface="Calibri" panose="020F0502020204030204" pitchFamily="34" charset="0"/>
              </a:rPr>
              <a:t>(Digital Media)</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GB" sz="2400" dirty="0">
                <a:solidFill>
                  <a:srgbClr val="FFC000"/>
                </a:solidFill>
                <a:latin typeface="Calibri" panose="020F0502020204030204" pitchFamily="34" charset="0"/>
                <a:ea typeface="Calibri" panose="020F0502020204030204" pitchFamily="34" charset="0"/>
                <a:cs typeface="Calibri" panose="020F0502020204030204" pitchFamily="34" charset="0"/>
              </a:rPr>
              <a:t>(Distribution)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GB" sz="2400" dirty="0">
                <a:solidFill>
                  <a:srgbClr val="92D050"/>
                </a:solidFill>
                <a:latin typeface="Calibri" panose="020F0502020204030204" pitchFamily="34" charset="0"/>
                <a:ea typeface="Calibri" panose="020F0502020204030204" pitchFamily="34" charset="0"/>
                <a:cs typeface="Calibri" panose="020F0502020204030204" pitchFamily="34" charset="0"/>
              </a:rPr>
              <a:t>(TV GRP)</a:t>
            </a:r>
          </a:p>
          <a:p>
            <a:endParaRPr lang="en-GB" sz="2400" dirty="0">
              <a:solidFill>
                <a:srgbClr val="92D050"/>
              </a:solidFill>
              <a:latin typeface="Calibri" panose="020F0502020204030204" pitchFamily="34" charset="0"/>
              <a:cs typeface="Calibri" panose="020F0502020204030204" pitchFamily="34" charset="0"/>
            </a:endParaRPr>
          </a:p>
          <a:p>
            <a:r>
              <a:rPr lang="en-GB" sz="2400" dirty="0">
                <a:solidFill>
                  <a:schemeClr val="bg1">
                    <a:lumMod val="75000"/>
                  </a:schemeClr>
                </a:solidFill>
                <a:latin typeface="Calibri" panose="020F0502020204030204" pitchFamily="34" charset="0"/>
                <a:cs typeface="Calibri" panose="020F0502020204030204" pitchFamily="34" charset="0"/>
              </a:rPr>
              <a:t>Where value of</a:t>
            </a:r>
          </a:p>
          <a:p>
            <a:r>
              <a:rPr lang="en-US"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1 	= How much Digital Media improves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2	= How much Distribution Channels improve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3	= How much TV GRP improve sales</a:t>
            </a:r>
          </a:p>
          <a:p>
            <a:endPar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rgbClr val="92D050"/>
              </a:solidFill>
              <a:latin typeface="Calibri" panose="020F0502020204030204" pitchFamily="34" charset="0"/>
              <a:cs typeface="Calibri" panose="020F0502020204030204" pitchFamily="34" charset="0"/>
            </a:endParaRPr>
          </a:p>
        </p:txBody>
      </p:sp>
      <p:graphicFrame>
        <p:nvGraphicFramePr>
          <p:cNvPr id="18" name="Chart 17">
            <a:extLst>
              <a:ext uri="{FF2B5EF4-FFF2-40B4-BE49-F238E27FC236}">
                <a16:creationId xmlns:a16="http://schemas.microsoft.com/office/drawing/2014/main" id="{0CEA0F97-F439-1349-AB93-AF56B8A8EF57}"/>
              </a:ext>
            </a:extLst>
          </p:cNvPr>
          <p:cNvGraphicFramePr/>
          <p:nvPr>
            <p:extLst>
              <p:ext uri="{D42A27DB-BD31-4B8C-83A1-F6EECF244321}">
                <p14:modId xmlns:p14="http://schemas.microsoft.com/office/powerpoint/2010/main" val="2665607246"/>
              </p:ext>
            </p:extLst>
          </p:nvPr>
        </p:nvGraphicFramePr>
        <p:xfrm>
          <a:off x="8203443" y="4837701"/>
          <a:ext cx="3747923" cy="21615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663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266191F1-5CC4-0B49-B92F-65718B8CDE0B}"/>
              </a:ext>
            </a:extLst>
          </p:cNvPr>
          <p:cNvSpPr txBox="1"/>
          <p:nvPr/>
        </p:nvSpPr>
        <p:spPr>
          <a:xfrm>
            <a:off x="143279" y="420818"/>
            <a:ext cx="11214529" cy="4031873"/>
          </a:xfrm>
          <a:prstGeom prst="rect">
            <a:avLst/>
          </a:prstGeom>
          <a:noFill/>
        </p:spPr>
        <p:txBody>
          <a:bodyPr wrap="square">
            <a:spAutoFit/>
          </a:bodyPr>
          <a:lstStyle/>
          <a:p>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From this formula, we can attribute various marketing inputs (known as independent variables) to Sales:</a:t>
            </a:r>
            <a:endParaRPr lang="en-GB"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GB" sz="2400" dirty="0">
              <a:solidFill>
                <a:schemeClr val="bg1"/>
              </a:solidFill>
              <a:latin typeface="Calibri" panose="020F0502020204030204" pitchFamily="34" charset="0"/>
              <a:cs typeface="Calibri" panose="020F0502020204030204" pitchFamily="34" charset="0"/>
            </a:endParaRPr>
          </a:p>
          <a:p>
            <a:r>
              <a:rPr lang="en-GB" sz="2400" dirty="0">
                <a:solidFill>
                  <a:schemeClr val="bg1"/>
                </a:solidFill>
                <a:latin typeface="Calibri" panose="020F0502020204030204" pitchFamily="34" charset="0"/>
                <a:cs typeface="Calibri" panose="020F0502020204030204" pitchFamily="34" charset="0"/>
              </a:rPr>
              <a:t>	Sales 	=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GB" sz="2400" dirty="0">
                <a:solidFill>
                  <a:srgbClr val="00B0F0"/>
                </a:solidFill>
                <a:latin typeface="Calibri" panose="020F0502020204030204" pitchFamily="34" charset="0"/>
                <a:ea typeface="Calibri" panose="020F0502020204030204" pitchFamily="34" charset="0"/>
                <a:cs typeface="Calibri" panose="020F0502020204030204" pitchFamily="34" charset="0"/>
              </a:rPr>
              <a:t>(Digital Media)</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GB" sz="2400" dirty="0">
                <a:solidFill>
                  <a:srgbClr val="FFC000"/>
                </a:solidFill>
                <a:latin typeface="Calibri" panose="020F0502020204030204" pitchFamily="34" charset="0"/>
                <a:ea typeface="Calibri" panose="020F0502020204030204" pitchFamily="34" charset="0"/>
                <a:cs typeface="Calibri" panose="020F0502020204030204" pitchFamily="34" charset="0"/>
              </a:rPr>
              <a:t>(Distribution)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GB" sz="2400" dirty="0">
                <a:solidFill>
                  <a:srgbClr val="92D050"/>
                </a:solidFill>
                <a:latin typeface="Calibri" panose="020F0502020204030204" pitchFamily="34" charset="0"/>
                <a:ea typeface="Calibri" panose="020F0502020204030204" pitchFamily="34" charset="0"/>
                <a:cs typeface="Calibri" panose="020F0502020204030204" pitchFamily="34" charset="0"/>
              </a:rPr>
              <a:t>(TV GRP)</a:t>
            </a:r>
          </a:p>
          <a:p>
            <a:endParaRPr lang="en-GB" sz="2400" dirty="0">
              <a:solidFill>
                <a:srgbClr val="92D050"/>
              </a:solidFill>
              <a:latin typeface="Calibri" panose="020F0502020204030204" pitchFamily="34" charset="0"/>
              <a:cs typeface="Calibri" panose="020F0502020204030204" pitchFamily="34" charset="0"/>
            </a:endParaRPr>
          </a:p>
          <a:p>
            <a:r>
              <a:rPr lang="en-GB" sz="2400" dirty="0">
                <a:solidFill>
                  <a:schemeClr val="bg1">
                    <a:lumMod val="75000"/>
                  </a:schemeClr>
                </a:solidFill>
                <a:latin typeface="Calibri" panose="020F0502020204030204" pitchFamily="34" charset="0"/>
                <a:cs typeface="Calibri" panose="020F0502020204030204" pitchFamily="34" charset="0"/>
              </a:rPr>
              <a:t>Where value of </a:t>
            </a:r>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β indicate significance:</a:t>
            </a:r>
            <a:endParaRPr lang="en-GB" sz="2400" dirty="0">
              <a:solidFill>
                <a:schemeClr val="bg1">
                  <a:lumMod val="75000"/>
                </a:schemeClr>
              </a:solidFill>
              <a:latin typeface="Calibri" panose="020F0502020204030204" pitchFamily="34" charset="0"/>
              <a:cs typeface="Calibri" panose="020F0502020204030204" pitchFamily="34" charset="0"/>
            </a:endParaRPr>
          </a:p>
          <a:p>
            <a:r>
              <a:rPr lang="en-US"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1 	= How significant does Digital Media improves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2	= How significant does Distribution Channels improve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3	= How significant does TV GRP improve sales</a:t>
            </a:r>
          </a:p>
          <a:p>
            <a:endPar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rgbClr val="92D050"/>
              </a:solidFill>
              <a:latin typeface="Calibri" panose="020F0502020204030204" pitchFamily="34" charset="0"/>
              <a:cs typeface="Calibri" panose="020F0502020204030204" pitchFamily="34" charset="0"/>
            </a:endParaRPr>
          </a:p>
        </p:txBody>
      </p:sp>
      <p:graphicFrame>
        <p:nvGraphicFramePr>
          <p:cNvPr id="18" name="Chart 17">
            <a:extLst>
              <a:ext uri="{FF2B5EF4-FFF2-40B4-BE49-F238E27FC236}">
                <a16:creationId xmlns:a16="http://schemas.microsoft.com/office/drawing/2014/main" id="{0CEA0F97-F439-1349-AB93-AF56B8A8EF57}"/>
              </a:ext>
            </a:extLst>
          </p:cNvPr>
          <p:cNvGraphicFramePr/>
          <p:nvPr>
            <p:extLst>
              <p:ext uri="{D42A27DB-BD31-4B8C-83A1-F6EECF244321}">
                <p14:modId xmlns:p14="http://schemas.microsoft.com/office/powerpoint/2010/main" val="3774423160"/>
              </p:ext>
            </p:extLst>
          </p:nvPr>
        </p:nvGraphicFramePr>
        <p:xfrm>
          <a:off x="6096000" y="2967368"/>
          <a:ext cx="5743071" cy="3312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97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 I know if Linear Regression model is accurate?</a:t>
            </a:r>
          </a:p>
        </p:txBody>
      </p:sp>
      <p:sp>
        <p:nvSpPr>
          <p:cNvPr id="8" name="TextBox 7">
            <a:extLst>
              <a:ext uri="{FF2B5EF4-FFF2-40B4-BE49-F238E27FC236}">
                <a16:creationId xmlns:a16="http://schemas.microsoft.com/office/drawing/2014/main" id="{9DFD78C5-C338-CA4C-8A96-69EAEB188E0D}"/>
              </a:ext>
            </a:extLst>
          </p:cNvPr>
          <p:cNvSpPr txBox="1"/>
          <p:nvPr/>
        </p:nvSpPr>
        <p:spPr>
          <a:xfrm>
            <a:off x="320842" y="1322164"/>
            <a:ext cx="10816850" cy="5478423"/>
          </a:xfrm>
          <a:prstGeom prst="rect">
            <a:avLst/>
          </a:prstGeom>
          <a:noFill/>
        </p:spPr>
        <p:txBody>
          <a:bodyPr wrap="square">
            <a:spAutoFit/>
          </a:bodyPr>
          <a:lstStyle/>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Due to predictive nature, errors are inherent in every analytics model. </a:t>
            </a:r>
          </a:p>
          <a:p>
            <a:endPar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endParaRPr>
          </a:p>
          <a:p>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Linear </a:t>
            </a:r>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R</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egression formula is no exception, with </a:t>
            </a:r>
            <a:r>
              <a:rPr lang="en-GB" sz="2800" dirty="0" err="1">
                <a:solidFill>
                  <a:srgbClr val="FFFF00"/>
                </a:solidFill>
                <a:latin typeface="Calibri" panose="020F0502020204030204" pitchFamily="34" charset="0"/>
                <a:ea typeface="Calibri" panose="020F0502020204030204" pitchFamily="34" charset="0"/>
                <a:cs typeface="Calibri" panose="020F0502020204030204" pitchFamily="34" charset="0"/>
              </a:rPr>
              <a:t>ε</a:t>
            </a: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expressing error value</a:t>
            </a:r>
          </a:p>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	</a:t>
            </a:r>
            <a:r>
              <a:rPr lang="en-GB" sz="28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y</a:t>
            </a:r>
            <a:r>
              <a:rPr lang="en-GB" sz="2800" baseline="-250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i</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 	= </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i+1</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i+2</a:t>
            </a: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i+3 </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800" dirty="0" err="1">
                <a:solidFill>
                  <a:srgbClr val="FFFF00"/>
                </a:solidFill>
                <a:effectLst/>
                <a:latin typeface="Calibri" panose="020F0502020204030204" pitchFamily="34" charset="0"/>
                <a:ea typeface="Calibri" panose="020F0502020204030204" pitchFamily="34" charset="0"/>
                <a:cs typeface="Calibri" panose="020F0502020204030204" pitchFamily="34" charset="0"/>
              </a:rPr>
              <a:t>ε</a:t>
            </a:r>
            <a:endParaRPr lang="en-GB"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GB" sz="2800" dirty="0">
                <a:solidFill>
                  <a:srgbClr val="00B0F0"/>
                </a:solidFill>
                <a:latin typeface="Calibri" panose="020F0502020204030204" pitchFamily="34" charset="0"/>
                <a:ea typeface="Calibri" panose="020F0502020204030204" pitchFamily="34" charset="0"/>
                <a:cs typeface="Calibri" panose="020F0502020204030204" pitchFamily="34" charset="0"/>
              </a:rPr>
              <a:t>3 key methods for analysing error in every Linear Regression model</a:t>
            </a:r>
          </a:p>
          <a:p>
            <a:pPr algn="ctr"/>
            <a:endParaRPr lang="en-GB"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1428750" lvl="2" indent="-514350">
              <a:buFont typeface="+mj-lt"/>
              <a:buAutoNum type="arabicPeriod"/>
            </a:pPr>
            <a:r>
              <a:rPr lang="en-GB" dirty="0">
                <a:solidFill>
                  <a:srgbClr val="00B0F0"/>
                </a:solidFill>
              </a:rPr>
              <a:t>Sum of Squares R</a:t>
            </a:r>
            <a:r>
              <a:rPr lang="en-GB" baseline="30000" dirty="0">
                <a:solidFill>
                  <a:srgbClr val="00B0F0"/>
                </a:solidFill>
              </a:rPr>
              <a:t>2</a:t>
            </a:r>
          </a:p>
          <a:p>
            <a:pPr marL="1428750" lvl="2" indent="-514350">
              <a:buFont typeface="+mj-lt"/>
              <a:buAutoNum type="arabicPeriod"/>
            </a:pPr>
            <a:endParaRPr lang="en-GB" dirty="0">
              <a:solidFill>
                <a:srgbClr val="00B0F0"/>
              </a:solidFill>
            </a:endParaRPr>
          </a:p>
          <a:p>
            <a:pPr marL="1428750" lvl="2" indent="-514350">
              <a:buFont typeface="+mj-lt"/>
              <a:buAutoNum type="arabicPeriod"/>
            </a:pPr>
            <a:r>
              <a:rPr lang="en-GB" dirty="0">
                <a:solidFill>
                  <a:srgbClr val="00B0F0"/>
                </a:solidFill>
              </a:rPr>
              <a:t>Significance Testing (p value)</a:t>
            </a:r>
          </a:p>
          <a:p>
            <a:pPr marL="1428750" lvl="2" indent="-514350">
              <a:buFont typeface="+mj-lt"/>
              <a:buAutoNum type="arabicPeriod"/>
            </a:pPr>
            <a:endParaRPr lang="en-GB" dirty="0">
              <a:solidFill>
                <a:srgbClr val="00B0F0"/>
              </a:solidFill>
            </a:endParaRPr>
          </a:p>
          <a:p>
            <a:pPr marL="1428750" lvl="2" indent="-514350">
              <a:buFont typeface="+mj-lt"/>
              <a:buAutoNum type="arabicPeriod"/>
            </a:pPr>
            <a:r>
              <a:rPr lang="en-GB" dirty="0">
                <a:solidFill>
                  <a:srgbClr val="00B0F0"/>
                </a:solidFill>
              </a:rPr>
              <a:t>Mean Absolute Percentage Error (MAPE)</a:t>
            </a:r>
            <a:endParaRPr lang="en-SG" dirty="0">
              <a:solidFill>
                <a:srgbClr val="00B0F0"/>
              </a:solidFill>
            </a:endParaRPr>
          </a:p>
          <a:p>
            <a:pPr marL="1428750" lvl="2" indent="-514350">
              <a:buFont typeface="+mj-lt"/>
              <a:buAutoNum type="arabicPeriod"/>
            </a:pPr>
            <a:endParaRPr lang="en-GB" dirty="0">
              <a:solidFill>
                <a:schemeClr val="bg1"/>
              </a:solidFill>
            </a:endParaRPr>
          </a:p>
          <a:p>
            <a:pPr marL="1428750" lvl="2" indent="-514350">
              <a:buFont typeface="+mj-lt"/>
              <a:buAutoNum type="arabicPeriod"/>
            </a:pPr>
            <a:endParaRPr lang="en-SG" dirty="0">
              <a:solidFill>
                <a:schemeClr val="bg1"/>
              </a:solidFill>
            </a:endParaRPr>
          </a:p>
          <a:p>
            <a:pPr marL="971550" lvl="1" indent="-514350">
              <a:buFont typeface="+mj-lt"/>
              <a:buAutoNum type="arabicPeriod"/>
            </a:pPr>
            <a:endParaRPr lang="en-GB" sz="2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188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Sum of Squares R</a:t>
            </a:r>
            <a:r>
              <a:rPr lang="en-US" sz="3200" baseline="-25000" dirty="0">
                <a:solidFill>
                  <a:schemeClr val="bg1"/>
                </a:solidFill>
                <a:latin typeface="Roboto" panose="02000000000000000000" pitchFamily="2" charset="0"/>
                <a:ea typeface="Roboto" panose="02000000000000000000" pitchFamily="2" charset="0"/>
              </a:rPr>
              <a:t>2</a:t>
            </a: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846628"/>
            <a:ext cx="10583056" cy="3908762"/>
          </a:xfrm>
          <a:prstGeom prst="rect">
            <a:avLst/>
          </a:prstGeom>
          <a:noFill/>
        </p:spPr>
        <p:txBody>
          <a:bodyPr wrap="square">
            <a:spAutoFit/>
          </a:bodyPr>
          <a:lstStyle/>
          <a:p>
            <a:r>
              <a:rPr lang="en-US" dirty="0">
                <a:solidFill>
                  <a:schemeClr val="bg1"/>
                </a:solidFill>
              </a:rPr>
              <a:t>The R2 (known as coefficient of determination) measures distance between predictive model and observed values from marketing data.  Taking reference from mean of both sets, this is how R2 is calculated:</a:t>
            </a:r>
          </a:p>
          <a:p>
            <a:endParaRPr lang="en-US" sz="500" dirty="0">
              <a:solidFill>
                <a:schemeClr val="bg1"/>
              </a:solidFill>
            </a:endParaRPr>
          </a:p>
          <a:p>
            <a:r>
              <a:rPr lang="en-US" dirty="0">
                <a:solidFill>
                  <a:schemeClr val="bg1"/>
                </a:solidFill>
              </a:rPr>
              <a:t>		n</a:t>
            </a:r>
          </a:p>
          <a:p>
            <a:endParaRPr lang="en-US" sz="100" dirty="0">
              <a:solidFill>
                <a:schemeClr val="bg1"/>
              </a:solidFill>
            </a:endParaRPr>
          </a:p>
          <a:p>
            <a:r>
              <a:rPr lang="en-US" dirty="0">
                <a:solidFill>
                  <a:schemeClr val="bg1"/>
                </a:solidFill>
              </a:rPr>
              <a:t>		</a:t>
            </a:r>
            <a:r>
              <a:rPr lang="en-US" dirty="0" err="1">
                <a:solidFill>
                  <a:schemeClr val="bg1"/>
                </a:solidFill>
              </a:rPr>
              <a:t>Σ</a:t>
            </a:r>
            <a:r>
              <a:rPr lang="en-US" dirty="0">
                <a:solidFill>
                  <a:schemeClr val="bg1"/>
                </a:solidFill>
              </a:rPr>
              <a:t> (</a:t>
            </a:r>
            <a:r>
              <a:rPr lang="en-US" dirty="0" err="1">
                <a:solidFill>
                  <a:schemeClr val="bg1"/>
                </a:solidFill>
              </a:rPr>
              <a:t>ŷi</a:t>
            </a:r>
            <a:r>
              <a:rPr lang="en-US" dirty="0">
                <a:solidFill>
                  <a:schemeClr val="bg1"/>
                </a:solidFill>
              </a:rPr>
              <a:t> - </a:t>
            </a:r>
            <a:r>
              <a:rPr lang="en-US" dirty="0" err="1">
                <a:solidFill>
                  <a:schemeClr val="bg1"/>
                </a:solidFill>
              </a:rPr>
              <a:t>ȳ</a:t>
            </a:r>
            <a:r>
              <a:rPr lang="en-US" dirty="0">
                <a:solidFill>
                  <a:schemeClr val="bg1"/>
                </a:solidFill>
              </a:rPr>
              <a:t>)</a:t>
            </a:r>
            <a:r>
              <a:rPr lang="en-US" baseline="30000" dirty="0">
                <a:solidFill>
                  <a:schemeClr val="bg1"/>
                </a:solidFill>
              </a:rPr>
              <a:t>2</a:t>
            </a:r>
            <a:r>
              <a:rPr lang="en-US" dirty="0">
                <a:solidFill>
                  <a:schemeClr val="bg1"/>
                </a:solidFill>
              </a:rPr>
              <a:t>		sum of squares from regression (predictive) model</a:t>
            </a:r>
          </a:p>
          <a:p>
            <a:endParaRPr lang="en-US" sz="100" dirty="0">
              <a:solidFill>
                <a:schemeClr val="bg1"/>
              </a:solidFill>
            </a:endParaRPr>
          </a:p>
          <a:p>
            <a:r>
              <a:rPr lang="en-US" dirty="0">
                <a:solidFill>
                  <a:schemeClr val="bg1"/>
                </a:solidFill>
              </a:rPr>
              <a:t>		</a:t>
            </a:r>
            <a:r>
              <a:rPr lang="en-US" dirty="0" err="1">
                <a:solidFill>
                  <a:schemeClr val="bg1"/>
                </a:solidFill>
              </a:rPr>
              <a:t>i</a:t>
            </a:r>
            <a:r>
              <a:rPr lang="en-US" dirty="0">
                <a:solidFill>
                  <a:schemeClr val="bg1"/>
                </a:solidFill>
              </a:rPr>
              <a:t>=1</a:t>
            </a:r>
          </a:p>
          <a:p>
            <a:r>
              <a:rPr lang="en-US" dirty="0">
                <a:solidFill>
                  <a:schemeClr val="bg1"/>
                </a:solidFill>
              </a:rPr>
              <a:t>R2	=</a:t>
            </a:r>
          </a:p>
          <a:p>
            <a:r>
              <a:rPr lang="en-US" dirty="0">
                <a:solidFill>
                  <a:schemeClr val="bg1"/>
                </a:solidFill>
              </a:rPr>
              <a:t>		n</a:t>
            </a:r>
          </a:p>
          <a:p>
            <a:endParaRPr lang="en-US" sz="100" dirty="0">
              <a:solidFill>
                <a:schemeClr val="bg1"/>
              </a:solidFill>
            </a:endParaRPr>
          </a:p>
          <a:p>
            <a:r>
              <a:rPr lang="en-US" dirty="0">
                <a:solidFill>
                  <a:schemeClr val="bg1"/>
                </a:solidFill>
              </a:rPr>
              <a:t>		</a:t>
            </a:r>
            <a:r>
              <a:rPr lang="en-US" dirty="0" err="1">
                <a:solidFill>
                  <a:schemeClr val="bg1"/>
                </a:solidFill>
              </a:rPr>
              <a:t>Σ</a:t>
            </a:r>
            <a:r>
              <a:rPr lang="en-US" dirty="0">
                <a:solidFill>
                  <a:schemeClr val="bg1"/>
                </a:solidFill>
              </a:rPr>
              <a:t> (</a:t>
            </a:r>
            <a:r>
              <a:rPr lang="en-US" dirty="0" err="1">
                <a:solidFill>
                  <a:schemeClr val="bg1"/>
                </a:solidFill>
              </a:rPr>
              <a:t>yi</a:t>
            </a:r>
            <a:r>
              <a:rPr lang="en-US" dirty="0">
                <a:solidFill>
                  <a:schemeClr val="bg1"/>
                </a:solidFill>
              </a:rPr>
              <a:t> - </a:t>
            </a:r>
            <a:r>
              <a:rPr lang="en-US" dirty="0" err="1">
                <a:solidFill>
                  <a:schemeClr val="bg1"/>
                </a:solidFill>
              </a:rPr>
              <a:t>ȳ</a:t>
            </a:r>
            <a:r>
              <a:rPr lang="en-US" dirty="0">
                <a:solidFill>
                  <a:schemeClr val="bg1"/>
                </a:solidFill>
              </a:rPr>
              <a:t>)</a:t>
            </a:r>
            <a:r>
              <a:rPr lang="en-US" baseline="30000" dirty="0">
                <a:solidFill>
                  <a:schemeClr val="bg1"/>
                </a:solidFill>
              </a:rPr>
              <a:t>2</a:t>
            </a:r>
            <a:r>
              <a:rPr lang="en-US" dirty="0">
                <a:solidFill>
                  <a:schemeClr val="bg1"/>
                </a:solidFill>
              </a:rPr>
              <a:t>		sum of squares from residual (observed) model</a:t>
            </a:r>
          </a:p>
          <a:p>
            <a:endParaRPr lang="en-US" sz="100" dirty="0">
              <a:solidFill>
                <a:schemeClr val="bg1"/>
              </a:solidFill>
            </a:endParaRPr>
          </a:p>
          <a:p>
            <a:r>
              <a:rPr lang="en-US" dirty="0">
                <a:solidFill>
                  <a:schemeClr val="bg1"/>
                </a:solidFill>
              </a:rPr>
              <a:t>		</a:t>
            </a:r>
            <a:r>
              <a:rPr lang="en-US" dirty="0" err="1">
                <a:solidFill>
                  <a:schemeClr val="bg1"/>
                </a:solidFill>
              </a:rPr>
              <a:t>i</a:t>
            </a:r>
            <a:r>
              <a:rPr lang="en-US" dirty="0">
                <a:solidFill>
                  <a:schemeClr val="bg1"/>
                </a:solidFill>
              </a:rPr>
              <a:t>=1</a:t>
            </a:r>
          </a:p>
          <a:p>
            <a:endParaRPr lang="en-US" sz="500" dirty="0">
              <a:solidFill>
                <a:schemeClr val="bg1"/>
              </a:solidFill>
            </a:endParaRPr>
          </a:p>
          <a:p>
            <a:r>
              <a:rPr lang="en-US" dirty="0">
                <a:solidFill>
                  <a:schemeClr val="bg1"/>
                </a:solidFill>
              </a:rPr>
              <a:t>A higher R2 value represents a better model fit, due to variation or correlation between predictive and observed models.  In the below example taken from Singapore use case, the R2 (denoted as “R. sq”) tell us which elements (or variables) of digital media budget account for 73% of variation for leads. </a:t>
            </a:r>
          </a:p>
          <a:p>
            <a:endParaRPr lang="en-US" dirty="0">
              <a:solidFill>
                <a:schemeClr val="bg1"/>
              </a:solidFill>
            </a:endParaRPr>
          </a:p>
        </p:txBody>
      </p:sp>
      <p:cxnSp>
        <p:nvCxnSpPr>
          <p:cNvPr id="15" name="Straight Connector 14">
            <a:extLst>
              <a:ext uri="{FF2B5EF4-FFF2-40B4-BE49-F238E27FC236}">
                <a16:creationId xmlns:a16="http://schemas.microsoft.com/office/drawing/2014/main" id="{88D10C92-FAF4-244E-9BEC-A7ABBB33E79C}"/>
              </a:ext>
            </a:extLst>
          </p:cNvPr>
          <p:cNvCxnSpPr/>
          <p:nvPr/>
        </p:nvCxnSpPr>
        <p:spPr>
          <a:xfrm>
            <a:off x="2443396" y="2544969"/>
            <a:ext cx="11898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E206AA5-0D2C-EC42-AEF1-B40852F077E5}"/>
              </a:ext>
            </a:extLst>
          </p:cNvPr>
          <p:cNvPicPr>
            <a:picLocks noChangeAspect="1"/>
          </p:cNvPicPr>
          <p:nvPr/>
        </p:nvPicPr>
        <p:blipFill rotWithShape="1">
          <a:blip r:embed="rId2"/>
          <a:srcRect b="41993"/>
          <a:stretch/>
        </p:blipFill>
        <p:spPr>
          <a:xfrm>
            <a:off x="6805534" y="4432043"/>
            <a:ext cx="4437089" cy="2060611"/>
          </a:xfrm>
          <a:prstGeom prst="rect">
            <a:avLst/>
          </a:prstGeom>
        </p:spPr>
      </p:pic>
      <p:sp>
        <p:nvSpPr>
          <p:cNvPr id="17" name="Title 8">
            <a:extLst>
              <a:ext uri="{FF2B5EF4-FFF2-40B4-BE49-F238E27FC236}">
                <a16:creationId xmlns:a16="http://schemas.microsoft.com/office/drawing/2014/main" id="{6FB252E9-FE8B-9E43-B7A6-4708B7114D68}"/>
              </a:ext>
            </a:extLst>
          </p:cNvPr>
          <p:cNvSpPr txBox="1">
            <a:spLocks/>
          </p:cNvSpPr>
          <p:nvPr/>
        </p:nvSpPr>
        <p:spPr>
          <a:xfrm>
            <a:off x="6805534" y="6453155"/>
            <a:ext cx="5171607" cy="404845"/>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1000" dirty="0">
                <a:solidFill>
                  <a:schemeClr val="bg1"/>
                </a:solidFill>
                <a:latin typeface="Roboto" panose="02000000000000000000" pitchFamily="2" charset="0"/>
                <a:ea typeface="Roboto" panose="02000000000000000000" pitchFamily="2" charset="0"/>
              </a:rPr>
              <a:t>R-</a:t>
            </a:r>
            <a:r>
              <a:rPr lang="en-US" sz="1000" dirty="0" err="1">
                <a:solidFill>
                  <a:schemeClr val="bg1"/>
                </a:solidFill>
                <a:latin typeface="Roboto" panose="02000000000000000000" pitchFamily="2" charset="0"/>
                <a:ea typeface="Roboto" panose="02000000000000000000" pitchFamily="2" charset="0"/>
              </a:rPr>
              <a:t>sqaured</a:t>
            </a:r>
            <a:r>
              <a:rPr lang="en-US" sz="1000" dirty="0">
                <a:solidFill>
                  <a:schemeClr val="bg1"/>
                </a:solidFill>
                <a:latin typeface="Roboto" panose="02000000000000000000" pitchFamily="2" charset="0"/>
                <a:ea typeface="Roboto" panose="02000000000000000000" pitchFamily="2" charset="0"/>
              </a:rPr>
              <a:t> or R</a:t>
            </a:r>
            <a:r>
              <a:rPr lang="en-US" sz="1000" baseline="-25000" dirty="0">
                <a:solidFill>
                  <a:schemeClr val="bg1"/>
                </a:solidFill>
                <a:latin typeface="Roboto" panose="02000000000000000000" pitchFamily="2" charset="0"/>
                <a:ea typeface="Roboto" panose="02000000000000000000" pitchFamily="2" charset="0"/>
              </a:rPr>
              <a:t>2 </a:t>
            </a:r>
            <a:r>
              <a:rPr lang="en-US" sz="1000" dirty="0">
                <a:solidFill>
                  <a:schemeClr val="bg1"/>
                </a:solidFill>
                <a:latin typeface="Roboto" panose="02000000000000000000" pitchFamily="2" charset="0"/>
                <a:ea typeface="Roboto" panose="02000000000000000000" pitchFamily="2" charset="0"/>
              </a:rPr>
              <a:t>values are typically displayed in Linear Regression engines</a:t>
            </a:r>
          </a:p>
        </p:txBody>
      </p:sp>
    </p:spTree>
    <p:extLst>
      <p:ext uri="{BB962C8B-B14F-4D97-AF65-F5344CB8AC3E}">
        <p14:creationId xmlns:p14="http://schemas.microsoft.com/office/powerpoint/2010/main" val="190289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Significance Testing</a:t>
            </a:r>
            <a:endParaRPr lang="en-US" sz="3200" baseline="-25000" dirty="0">
              <a:solidFill>
                <a:schemeClr val="bg1"/>
              </a:solidFill>
              <a:latin typeface="Roboto" panose="02000000000000000000" pitchFamily="2" charset="0"/>
              <a:ea typeface="Roboto" panose="02000000000000000000" pitchFamily="2" charset="0"/>
            </a:endParaRP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996528"/>
            <a:ext cx="10583056" cy="1200329"/>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rPr>
              <a:t>From the Linear Regression formula, where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β indicate significance of each input:</a:t>
            </a:r>
          </a:p>
          <a:p>
            <a:endParaRPr lang="en-GB" b="1" dirty="0">
              <a:solidFill>
                <a:schemeClr val="bg1"/>
              </a:solidFill>
              <a:latin typeface="Roboto" panose="02000000000000000000" pitchFamily="2" charset="0"/>
              <a:ea typeface="Roboto" panose="02000000000000000000" pitchFamily="2"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Sales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1 </a:t>
            </a:r>
            <a:r>
              <a:rPr lang="en-GB" dirty="0">
                <a:solidFill>
                  <a:srgbClr val="00B0F0"/>
                </a:solidFill>
                <a:latin typeface="Roboto" panose="02000000000000000000" pitchFamily="2" charset="0"/>
                <a:ea typeface="Roboto" panose="02000000000000000000" pitchFamily="2" charset="0"/>
                <a:cs typeface="Calibri" panose="020F0502020204030204" pitchFamily="34" charset="0"/>
              </a:rPr>
              <a:t>(Digital Media)</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2 </a:t>
            </a:r>
            <a:r>
              <a:rPr lang="en-GB" dirty="0">
                <a:solidFill>
                  <a:srgbClr val="FFC000"/>
                </a:solidFill>
                <a:latin typeface="Roboto" panose="02000000000000000000" pitchFamily="2" charset="0"/>
                <a:ea typeface="Roboto" panose="02000000000000000000" pitchFamily="2" charset="0"/>
                <a:cs typeface="Calibri" panose="020F0502020204030204" pitchFamily="34" charset="0"/>
              </a:rPr>
              <a:t>(Distribution)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3 </a:t>
            </a:r>
            <a:r>
              <a:rPr lang="en-GB" dirty="0">
                <a:solidFill>
                  <a:srgbClr val="92D050"/>
                </a:solidFill>
                <a:latin typeface="Roboto" panose="02000000000000000000" pitchFamily="2" charset="0"/>
                <a:ea typeface="Roboto" panose="02000000000000000000" pitchFamily="2" charset="0"/>
                <a:cs typeface="Calibri" panose="020F0502020204030204" pitchFamily="34" charset="0"/>
              </a:rPr>
              <a:t>(TV GRP)</a:t>
            </a:r>
          </a:p>
          <a:p>
            <a:endParaRPr lang="en-GB" dirty="0">
              <a:solidFill>
                <a:srgbClr val="92D050"/>
              </a:solidFill>
              <a:latin typeface="Roboto" panose="02000000000000000000" pitchFamily="2" charset="0"/>
              <a:ea typeface="Roboto" panose="02000000000000000000" pitchFamily="2" charset="0"/>
              <a:cs typeface="Calibri" panose="020F0502020204030204" pitchFamily="34" charset="0"/>
            </a:endParaRPr>
          </a:p>
        </p:txBody>
      </p:sp>
      <p:pic>
        <p:nvPicPr>
          <p:cNvPr id="2" name="Picture 1">
            <a:extLst>
              <a:ext uri="{FF2B5EF4-FFF2-40B4-BE49-F238E27FC236}">
                <a16:creationId xmlns:a16="http://schemas.microsoft.com/office/drawing/2014/main" id="{05586617-BFFC-ED4E-8824-D3BA6453B246}"/>
              </a:ext>
            </a:extLst>
          </p:cNvPr>
          <p:cNvPicPr>
            <a:picLocks noChangeAspect="1"/>
          </p:cNvPicPr>
          <p:nvPr/>
        </p:nvPicPr>
        <p:blipFill>
          <a:blip r:embed="rId2"/>
          <a:stretch>
            <a:fillRect/>
          </a:stretch>
        </p:blipFill>
        <p:spPr>
          <a:xfrm>
            <a:off x="7360483" y="3054246"/>
            <a:ext cx="4171950" cy="3340100"/>
          </a:xfrm>
          <a:prstGeom prst="rect">
            <a:avLst/>
          </a:prstGeom>
        </p:spPr>
      </p:pic>
      <p:sp>
        <p:nvSpPr>
          <p:cNvPr id="8" name="TextBox 7">
            <a:extLst>
              <a:ext uri="{FF2B5EF4-FFF2-40B4-BE49-F238E27FC236}">
                <a16:creationId xmlns:a16="http://schemas.microsoft.com/office/drawing/2014/main" id="{7A04C596-6128-304A-A957-2DC91E78950D}"/>
              </a:ext>
            </a:extLst>
          </p:cNvPr>
          <p:cNvSpPr txBox="1"/>
          <p:nvPr/>
        </p:nvSpPr>
        <p:spPr>
          <a:xfrm>
            <a:off x="677213" y="2170605"/>
            <a:ext cx="6758065" cy="2308324"/>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rPr>
              <a:t>Besides significance, the Linear Regression model would also provide errors (known as P value) for each input</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Most Linear Regression engines (such as in Python) provide p values for each input or variable.  </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p values should be less than 0.1 (0.05 for single tailed) to be considered accurate</a:t>
            </a:r>
          </a:p>
        </p:txBody>
      </p:sp>
    </p:spTree>
    <p:extLst>
      <p:ext uri="{BB962C8B-B14F-4D97-AF65-F5344CB8AC3E}">
        <p14:creationId xmlns:p14="http://schemas.microsoft.com/office/powerpoint/2010/main" val="443494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E294917F475B4F8473F60EACE2BF98" ma:contentTypeVersion="5" ma:contentTypeDescription="Create a new document." ma:contentTypeScope="" ma:versionID="1c8b2e4a46ceea5f082d8c0a34747fc7">
  <xsd:schema xmlns:xsd="http://www.w3.org/2001/XMLSchema" xmlns:xs="http://www.w3.org/2001/XMLSchema" xmlns:p="http://schemas.microsoft.com/office/2006/metadata/properties" xmlns:ns2="c86a8f73-3d35-4326-bb7a-8458ee4da91f" targetNamespace="http://schemas.microsoft.com/office/2006/metadata/properties" ma:root="true" ma:fieldsID="698b0ca6697ff07adfc16f0a27617863" ns2:_="">
    <xsd:import namespace="c86a8f73-3d35-4326-bb7a-8458ee4da91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6a8f73-3d35-4326-bb7a-8458ee4da9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14C07-95E0-4812-BCDA-A69731CD22DB}">
  <ds:schemaRefs>
    <ds:schemaRef ds:uri="c86a8f73-3d35-4326-bb7a-8458ee4da9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0B2AE6D-DE11-4C7C-AD99-4B5A3E5B01B2}">
  <ds:schemaRefs>
    <ds:schemaRef ds:uri="http://schemas.microsoft.com/sharepoint/v3/contenttype/forms"/>
  </ds:schemaRefs>
</ds:datastoreItem>
</file>

<file path=customXml/itemProps3.xml><?xml version="1.0" encoding="utf-8"?>
<ds:datastoreItem xmlns:ds="http://schemas.openxmlformats.org/officeDocument/2006/customXml" ds:itemID="{C7E70E07-12AF-4D67-BB18-081D8D0846E3}">
  <ds:schemaRefs>
    <ds:schemaRef ds:uri="c86a8f73-3d35-4326-bb7a-8458ee4da9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6275</TotalTime>
  <Words>881</Words>
  <Application>Microsoft Macintosh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Calibre Semibold</vt:lpstr>
      <vt:lpstr>Calibri</vt:lpstr>
      <vt:lpstr>Calibri Light</vt:lpstr>
      <vt:lpstr>Montserrat</vt:lpstr>
      <vt:lpstr>Montserrat ExtraBold</vt:lpstr>
      <vt:lpstr>Open Sans</vt:lpstr>
      <vt:lpstr>PT Sans</vt:lpstr>
      <vt:lpstr>Roboto</vt:lpstr>
      <vt:lpstr>Office Theme</vt:lpstr>
      <vt:lpstr>PowerPoint Presentation</vt:lpstr>
      <vt:lpstr>We’ve heard about Marketing Mix Modeling. How does it work?</vt:lpstr>
      <vt:lpstr>MMMs are made possible through Linear Regression Modelling</vt:lpstr>
      <vt:lpstr>How does Linear Regression work?</vt:lpstr>
      <vt:lpstr>PowerPoint Presentation</vt:lpstr>
      <vt:lpstr>PowerPoint Presentation</vt:lpstr>
      <vt:lpstr>How do I know if Linear Regression model is accurate?</vt:lpstr>
      <vt:lpstr>Sum of Squares R2</vt:lpstr>
      <vt:lpstr>Significance Testing</vt:lpstr>
      <vt:lpstr>Mean Absolute Percentage Error (MAPE)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WFA Pitch</dc:title>
  <dc:creator>Zaveed Husref</dc:creator>
  <cp:lastModifiedBy>Chi Lin Tang</cp:lastModifiedBy>
  <cp:revision>40</cp:revision>
  <dcterms:created xsi:type="dcterms:W3CDTF">2022-02-16T06:48:56Z</dcterms:created>
  <dcterms:modified xsi:type="dcterms:W3CDTF">2022-03-31T08:28:52Z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0x01010000E294917F475B4F8473F60EACE2BF98</vt:lpwstr>
  </property>
</Properties>
</file>