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5"/>
  </p:notesMasterIdLst>
  <p:handoutMasterIdLst>
    <p:handoutMasterId r:id="rId26"/>
  </p:handoutMasterIdLst>
  <p:sldIdLst>
    <p:sldId id="15565" r:id="rId5"/>
    <p:sldId id="15626" r:id="rId6"/>
    <p:sldId id="15566" r:id="rId7"/>
    <p:sldId id="15618" r:id="rId8"/>
    <p:sldId id="2146848778" r:id="rId9"/>
    <p:sldId id="15627" r:id="rId10"/>
    <p:sldId id="15619" r:id="rId11"/>
    <p:sldId id="508" r:id="rId12"/>
    <p:sldId id="2146848776" r:id="rId13"/>
    <p:sldId id="2146848775" r:id="rId14"/>
    <p:sldId id="265" r:id="rId15"/>
    <p:sldId id="2146848777" r:id="rId16"/>
    <p:sldId id="15620" r:id="rId17"/>
    <p:sldId id="15621" r:id="rId18"/>
    <p:sldId id="2146848780" r:id="rId19"/>
    <p:sldId id="2146848781" r:id="rId20"/>
    <p:sldId id="2146848779" r:id="rId21"/>
    <p:sldId id="15622" r:id="rId22"/>
    <p:sldId id="15623" r:id="rId23"/>
    <p:sldId id="1562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79FC09-04BD-E79B-046F-530A6AF123C8}" name="Mark Shu" initials="MS" userId="S::marshu@publicisgroupe.net::596b1e90-8775-4f9c-9635-e4030fa7556f" providerId="AD"/>
  <p188:author id="{16B2984C-6284-5DFB-FA16-CAB88A3FC7B4}" name="Zaveed Husref" initials="ZH" userId="S::zavhusre@publicisgroupe.net::89fd6d58-3e81-4595-b579-0577e983a23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FF40FF"/>
    <a:srgbClr val="00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66"/>
    <p:restoredTop sz="94444"/>
  </p:normalViewPr>
  <p:slideViewPr>
    <p:cSldViewPr snapToGrid="0">
      <p:cViewPr>
        <p:scale>
          <a:sx n="80" d="100"/>
          <a:sy n="80" d="100"/>
        </p:scale>
        <p:origin x="1016" y="95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99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chitang/Desktop/TheChill%20Files/Team/Team%20Technical%20Training/Multiple%20Linear%20Regression/MarketingMixEffectiveness3.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hitang/Desktop/TheChill%20Files/Team/Team%20Technical%20Training/Multiple%20Linear%20Regression/MarketingMixEffectiveness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chitang/Desktop/TheChill%20Files/Team/Team%20Technical%20Training/Multiple%20Linear%20Regression/MarketingMixEffectiveness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chitang/Desktop/TheChill%20Files/Team/Team%20Technical%20Training/Multiple%20Linear%20Regression/MarketingMixEffectiveness3.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MarketingMixEffectiveness3!$B$1</c:f>
              <c:strCache>
                <c:ptCount val="1"/>
                <c:pt idx="0">
                  <c:v>Sales </c:v>
                </c:pt>
              </c:strCache>
            </c:strRef>
          </c:tx>
          <c:spPr>
            <a:ln w="19050" cap="rnd">
              <a:noFill/>
              <a:round/>
            </a:ln>
            <a:effectLst/>
          </c:spPr>
          <c:marker>
            <c:symbol val="circle"/>
            <c:size val="5"/>
            <c:spPr>
              <a:solidFill>
                <a:srgbClr val="00B050"/>
              </a:solidFill>
              <a:ln w="9525">
                <a:noFill/>
              </a:ln>
              <a:effectLst/>
            </c:spPr>
          </c:marker>
          <c:trendline>
            <c:spPr>
              <a:ln w="19050" cap="rnd">
                <a:solidFill>
                  <a:schemeClr val="bg1"/>
                </a:solidFill>
                <a:prstDash val="sysDot"/>
              </a:ln>
              <a:effectLst/>
            </c:spPr>
            <c:trendlineType val="linear"/>
            <c:dispRSqr val="0"/>
            <c:dispEq val="0"/>
          </c:trendline>
          <c:xVal>
            <c:numRef>
              <c:f>MarketingMixEffectiveness3!$A$2:$A$21</c:f>
              <c:numCache>
                <c:formatCode>mmm\-yy</c:formatCode>
                <c:ptCount val="20"/>
                <c:pt idx="0">
                  <c:v>42370</c:v>
                </c:pt>
                <c:pt idx="1">
                  <c:v>42401</c:v>
                </c:pt>
                <c:pt idx="2">
                  <c:v>42430</c:v>
                </c:pt>
                <c:pt idx="3">
                  <c:v>42461</c:v>
                </c:pt>
                <c:pt idx="4">
                  <c:v>42491</c:v>
                </c:pt>
                <c:pt idx="5">
                  <c:v>42522</c:v>
                </c:pt>
                <c:pt idx="6">
                  <c:v>42552</c:v>
                </c:pt>
                <c:pt idx="7">
                  <c:v>42583</c:v>
                </c:pt>
                <c:pt idx="8">
                  <c:v>42614</c:v>
                </c:pt>
                <c:pt idx="9">
                  <c:v>42644</c:v>
                </c:pt>
                <c:pt idx="10">
                  <c:v>42675</c:v>
                </c:pt>
                <c:pt idx="11">
                  <c:v>42705</c:v>
                </c:pt>
                <c:pt idx="12">
                  <c:v>42736</c:v>
                </c:pt>
                <c:pt idx="13">
                  <c:v>42767</c:v>
                </c:pt>
                <c:pt idx="14">
                  <c:v>42795</c:v>
                </c:pt>
                <c:pt idx="15">
                  <c:v>42826</c:v>
                </c:pt>
                <c:pt idx="16">
                  <c:v>42856</c:v>
                </c:pt>
                <c:pt idx="17">
                  <c:v>42887</c:v>
                </c:pt>
                <c:pt idx="18">
                  <c:v>42917</c:v>
                </c:pt>
                <c:pt idx="19">
                  <c:v>42948</c:v>
                </c:pt>
              </c:numCache>
            </c:numRef>
          </c:xVal>
          <c:yVal>
            <c:numRef>
              <c:f>MarketingMixEffectiveness3!$B$2:$B$21</c:f>
              <c:numCache>
                <c:formatCode>General</c:formatCode>
                <c:ptCount val="20"/>
                <c:pt idx="0">
                  <c:v>37</c:v>
                </c:pt>
                <c:pt idx="1">
                  <c:v>89</c:v>
                </c:pt>
                <c:pt idx="2">
                  <c:v>82</c:v>
                </c:pt>
                <c:pt idx="3">
                  <c:v>58</c:v>
                </c:pt>
                <c:pt idx="4">
                  <c:v>110</c:v>
                </c:pt>
                <c:pt idx="5">
                  <c:v>77</c:v>
                </c:pt>
                <c:pt idx="6">
                  <c:v>103</c:v>
                </c:pt>
                <c:pt idx="7">
                  <c:v>78</c:v>
                </c:pt>
                <c:pt idx="8">
                  <c:v>95</c:v>
                </c:pt>
                <c:pt idx="9">
                  <c:v>106</c:v>
                </c:pt>
                <c:pt idx="10">
                  <c:v>98</c:v>
                </c:pt>
                <c:pt idx="11">
                  <c:v>96</c:v>
                </c:pt>
                <c:pt idx="12">
                  <c:v>68</c:v>
                </c:pt>
                <c:pt idx="13">
                  <c:v>96</c:v>
                </c:pt>
                <c:pt idx="14">
                  <c:v>157</c:v>
                </c:pt>
                <c:pt idx="15">
                  <c:v>198</c:v>
                </c:pt>
                <c:pt idx="16">
                  <c:v>145</c:v>
                </c:pt>
                <c:pt idx="17">
                  <c:v>132</c:v>
                </c:pt>
                <c:pt idx="18">
                  <c:v>96</c:v>
                </c:pt>
                <c:pt idx="19">
                  <c:v>135</c:v>
                </c:pt>
              </c:numCache>
            </c:numRef>
          </c:yVal>
          <c:smooth val="0"/>
          <c:extLst>
            <c:ext xmlns:c16="http://schemas.microsoft.com/office/drawing/2014/chart" uri="{C3380CC4-5D6E-409C-BE32-E72D297353CC}">
              <c16:uniqueId val="{00000001-C2ED-FE40-A867-90CD3EF2DA97}"/>
            </c:ext>
          </c:extLst>
        </c:ser>
        <c:dLbls>
          <c:showLegendKey val="0"/>
          <c:showVal val="0"/>
          <c:showCatName val="0"/>
          <c:showSerName val="0"/>
          <c:showPercent val="0"/>
          <c:showBubbleSize val="0"/>
        </c:dLbls>
        <c:axId val="1468499903"/>
        <c:axId val="1112782527"/>
      </c:scatterChart>
      <c:valAx>
        <c:axId val="14684999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dirty="0"/>
                  <a:t>Dates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12782527"/>
        <c:crosses val="autoZero"/>
        <c:crossBetween val="midCat"/>
      </c:valAx>
      <c:valAx>
        <c:axId val="1112782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bg1"/>
                    </a:solidFill>
                    <a:latin typeface="+mn-lt"/>
                    <a:ea typeface="+mn-ea"/>
                    <a:cs typeface="+mn-cs"/>
                  </a:defRPr>
                </a:pPr>
                <a:r>
                  <a:rPr lang="en-GB" b="1"/>
                  <a:t>Sales (in thousands)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684999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MarketingMixEffectiveness3!$C$1</c:f>
              <c:strCache>
                <c:ptCount val="1"/>
                <c:pt idx="0">
                  <c:v>TV (GRP's)</c:v>
                </c:pt>
              </c:strCache>
            </c:strRef>
          </c:tx>
          <c:spPr>
            <a:ln w="19050" cap="rnd">
              <a:noFill/>
              <a:round/>
            </a:ln>
            <a:effectLst/>
          </c:spPr>
          <c:marker>
            <c:symbol val="circle"/>
            <c:size val="5"/>
            <c:spPr>
              <a:solidFill>
                <a:srgbClr val="FF0000"/>
              </a:solidFill>
              <a:ln w="9525">
                <a:noFill/>
              </a:ln>
              <a:effectLst/>
            </c:spPr>
          </c:marker>
          <c:trendline>
            <c:spPr>
              <a:ln w="19050" cap="rnd">
                <a:solidFill>
                  <a:schemeClr val="bg1"/>
                </a:solidFill>
                <a:prstDash val="sysDot"/>
              </a:ln>
              <a:effectLst/>
            </c:spPr>
            <c:trendlineType val="linear"/>
            <c:dispRSqr val="0"/>
            <c:dispEq val="0"/>
          </c:trendline>
          <c:xVal>
            <c:strRef>
              <c:f>MarketingMixEffectiveness3!$C$1:$C$21</c:f>
              <c:strCache>
                <c:ptCount val="21"/>
                <c:pt idx="0">
                  <c:v>TV (GRP's)</c:v>
                </c:pt>
                <c:pt idx="1">
                  <c:v>6</c:v>
                </c:pt>
                <c:pt idx="2">
                  <c:v>27</c:v>
                </c:pt>
                <c:pt idx="3">
                  <c:v>0</c:v>
                </c:pt>
                <c:pt idx="4">
                  <c:v>0</c:v>
                </c:pt>
                <c:pt idx="5">
                  <c:v>20</c:v>
                </c:pt>
                <c:pt idx="6">
                  <c:v>0</c:v>
                </c:pt>
                <c:pt idx="7">
                  <c:v>20</c:v>
                </c:pt>
                <c:pt idx="8">
                  <c:v>0</c:v>
                </c:pt>
                <c:pt idx="9">
                  <c:v>0</c:v>
                </c:pt>
                <c:pt idx="10">
                  <c:v>18</c:v>
                </c:pt>
                <c:pt idx="11">
                  <c:v>9</c:v>
                </c:pt>
                <c:pt idx="12">
                  <c:v>0</c:v>
                </c:pt>
                <c:pt idx="13">
                  <c:v>0</c:v>
                </c:pt>
                <c:pt idx="14">
                  <c:v>0</c:v>
                </c:pt>
                <c:pt idx="15">
                  <c:v>13</c:v>
                </c:pt>
                <c:pt idx="16">
                  <c:v>25</c:v>
                </c:pt>
                <c:pt idx="17">
                  <c:v>0</c:v>
                </c:pt>
                <c:pt idx="18">
                  <c:v>15</c:v>
                </c:pt>
                <c:pt idx="19">
                  <c:v>0</c:v>
                </c:pt>
                <c:pt idx="20">
                  <c:v>0</c:v>
                </c:pt>
              </c:strCache>
            </c:strRef>
          </c:xVal>
          <c:yVal>
            <c:numRef>
              <c:f>MarketingMixEffectiveness3!$B$1:$B$21</c:f>
              <c:numCache>
                <c:formatCode>General</c:formatCode>
                <c:ptCount val="21"/>
                <c:pt idx="0">
                  <c:v>0</c:v>
                </c:pt>
                <c:pt idx="1">
                  <c:v>37</c:v>
                </c:pt>
                <c:pt idx="2">
                  <c:v>89</c:v>
                </c:pt>
                <c:pt idx="3">
                  <c:v>82</c:v>
                </c:pt>
                <c:pt idx="4">
                  <c:v>58</c:v>
                </c:pt>
                <c:pt idx="5">
                  <c:v>110</c:v>
                </c:pt>
                <c:pt idx="6">
                  <c:v>77</c:v>
                </c:pt>
                <c:pt idx="7">
                  <c:v>103</c:v>
                </c:pt>
                <c:pt idx="8">
                  <c:v>78</c:v>
                </c:pt>
                <c:pt idx="9">
                  <c:v>95</c:v>
                </c:pt>
                <c:pt idx="10">
                  <c:v>106</c:v>
                </c:pt>
                <c:pt idx="11">
                  <c:v>98</c:v>
                </c:pt>
                <c:pt idx="12">
                  <c:v>96</c:v>
                </c:pt>
                <c:pt idx="13">
                  <c:v>68</c:v>
                </c:pt>
                <c:pt idx="14">
                  <c:v>96</c:v>
                </c:pt>
                <c:pt idx="15">
                  <c:v>157</c:v>
                </c:pt>
                <c:pt idx="16">
                  <c:v>198</c:v>
                </c:pt>
                <c:pt idx="17">
                  <c:v>145</c:v>
                </c:pt>
                <c:pt idx="18">
                  <c:v>132</c:v>
                </c:pt>
                <c:pt idx="19">
                  <c:v>96</c:v>
                </c:pt>
                <c:pt idx="20">
                  <c:v>135</c:v>
                </c:pt>
              </c:numCache>
            </c:numRef>
          </c:yVal>
          <c:smooth val="0"/>
          <c:extLst>
            <c:ext xmlns:c16="http://schemas.microsoft.com/office/drawing/2014/chart" uri="{C3380CC4-5D6E-409C-BE32-E72D297353CC}">
              <c16:uniqueId val="{00000001-5F74-CE4D-A3F7-F54A5ED556D2}"/>
            </c:ext>
          </c:extLst>
        </c:ser>
        <c:dLbls>
          <c:showLegendKey val="0"/>
          <c:showVal val="0"/>
          <c:showCatName val="0"/>
          <c:showSerName val="0"/>
          <c:showPercent val="0"/>
          <c:showBubbleSize val="0"/>
        </c:dLbls>
        <c:axId val="1468499903"/>
        <c:axId val="1112782527"/>
      </c:scatterChart>
      <c:valAx>
        <c:axId val="14684999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r>
                  <a:rPr lang="en-GB" b="1" dirty="0"/>
                  <a:t>Social Spends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12782527"/>
        <c:crosses val="autoZero"/>
        <c:crossBetween val="midCat"/>
      </c:valAx>
      <c:valAx>
        <c:axId val="1112782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bg1"/>
                    </a:solidFill>
                    <a:latin typeface="+mn-lt"/>
                    <a:ea typeface="+mn-ea"/>
                    <a:cs typeface="+mn-cs"/>
                  </a:defRPr>
                </a:pPr>
                <a:r>
                  <a:rPr lang="en-GB" b="1"/>
                  <a:t>Sales (in thousands)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684999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MarketingMixEffectiveness3!$D$1</c:f>
              <c:strCache>
                <c:ptCount val="1"/>
                <c:pt idx="0">
                  <c:v>Digital (IMPRESSIONS)</c:v>
                </c:pt>
              </c:strCache>
            </c:strRef>
          </c:tx>
          <c:spPr>
            <a:ln w="19050" cap="rnd">
              <a:noFill/>
              <a:round/>
            </a:ln>
            <a:effectLst/>
          </c:spPr>
          <c:marker>
            <c:symbol val="circle"/>
            <c:size val="5"/>
            <c:spPr>
              <a:solidFill>
                <a:srgbClr val="FFC000"/>
              </a:solidFill>
              <a:ln w="9525">
                <a:noFill/>
              </a:ln>
              <a:effectLst/>
            </c:spPr>
          </c:marker>
          <c:trendline>
            <c:spPr>
              <a:ln w="19050" cap="rnd">
                <a:solidFill>
                  <a:schemeClr val="bg1"/>
                </a:solidFill>
                <a:prstDash val="sysDot"/>
              </a:ln>
              <a:effectLst/>
            </c:spPr>
            <c:trendlineType val="linear"/>
            <c:dispRSqr val="0"/>
            <c:dispEq val="0"/>
          </c:trendline>
          <c:xVal>
            <c:strRef>
              <c:f>MarketingMixEffectiveness3!$D$1:$D$21</c:f>
              <c:strCache>
                <c:ptCount val="21"/>
                <c:pt idx="0">
                  <c:v>Digital (IMPRESSIONS)</c:v>
                </c:pt>
                <c:pt idx="1">
                  <c:v>3000000</c:v>
                </c:pt>
                <c:pt idx="2">
                  <c:v>0</c:v>
                </c:pt>
                <c:pt idx="3">
                  <c:v>4000000</c:v>
                </c:pt>
                <c:pt idx="4">
                  <c:v>0</c:v>
                </c:pt>
                <c:pt idx="5">
                  <c:v>5000000</c:v>
                </c:pt>
                <c:pt idx="6">
                  <c:v>0</c:v>
                </c:pt>
                <c:pt idx="7">
                  <c:v>0</c:v>
                </c:pt>
                <c:pt idx="8">
                  <c:v>0</c:v>
                </c:pt>
                <c:pt idx="9">
                  <c:v>8000000</c:v>
                </c:pt>
                <c:pt idx="10">
                  <c:v>0</c:v>
                </c:pt>
                <c:pt idx="11">
                  <c:v>0</c:v>
                </c:pt>
                <c:pt idx="12">
                  <c:v>5000000</c:v>
                </c:pt>
                <c:pt idx="13">
                  <c:v>0</c:v>
                </c:pt>
                <c:pt idx="14">
                  <c:v>11000000</c:v>
                </c:pt>
                <c:pt idx="15">
                  <c:v>16000000</c:v>
                </c:pt>
                <c:pt idx="16">
                  <c:v>11000000</c:v>
                </c:pt>
                <c:pt idx="17">
                  <c:v>5000000</c:v>
                </c:pt>
                <c:pt idx="18">
                  <c:v>0</c:v>
                </c:pt>
                <c:pt idx="19">
                  <c:v>0</c:v>
                </c:pt>
                <c:pt idx="20">
                  <c:v>15000000</c:v>
                </c:pt>
              </c:strCache>
            </c:strRef>
          </c:xVal>
          <c:yVal>
            <c:numRef>
              <c:f>MarketingMixEffectiveness3!$B$1:$B$21</c:f>
              <c:numCache>
                <c:formatCode>General</c:formatCode>
                <c:ptCount val="21"/>
                <c:pt idx="0">
                  <c:v>0</c:v>
                </c:pt>
                <c:pt idx="1">
                  <c:v>37</c:v>
                </c:pt>
                <c:pt idx="2">
                  <c:v>89</c:v>
                </c:pt>
                <c:pt idx="3">
                  <c:v>82</c:v>
                </c:pt>
                <c:pt idx="4">
                  <c:v>58</c:v>
                </c:pt>
                <c:pt idx="5">
                  <c:v>110</c:v>
                </c:pt>
                <c:pt idx="6">
                  <c:v>77</c:v>
                </c:pt>
                <c:pt idx="7">
                  <c:v>103</c:v>
                </c:pt>
                <c:pt idx="8">
                  <c:v>78</c:v>
                </c:pt>
                <c:pt idx="9">
                  <c:v>95</c:v>
                </c:pt>
                <c:pt idx="10">
                  <c:v>106</c:v>
                </c:pt>
                <c:pt idx="11">
                  <c:v>98</c:v>
                </c:pt>
                <c:pt idx="12">
                  <c:v>96</c:v>
                </c:pt>
                <c:pt idx="13">
                  <c:v>68</c:v>
                </c:pt>
                <c:pt idx="14">
                  <c:v>96</c:v>
                </c:pt>
                <c:pt idx="15">
                  <c:v>157</c:v>
                </c:pt>
                <c:pt idx="16">
                  <c:v>198</c:v>
                </c:pt>
                <c:pt idx="17">
                  <c:v>145</c:v>
                </c:pt>
                <c:pt idx="18">
                  <c:v>132</c:v>
                </c:pt>
                <c:pt idx="19">
                  <c:v>96</c:v>
                </c:pt>
                <c:pt idx="20">
                  <c:v>135</c:v>
                </c:pt>
              </c:numCache>
            </c:numRef>
          </c:yVal>
          <c:smooth val="0"/>
          <c:extLst>
            <c:ext xmlns:c16="http://schemas.microsoft.com/office/drawing/2014/chart" uri="{C3380CC4-5D6E-409C-BE32-E72D297353CC}">
              <c16:uniqueId val="{00000001-0A67-C541-8297-4CA7611C9718}"/>
            </c:ext>
          </c:extLst>
        </c:ser>
        <c:dLbls>
          <c:showLegendKey val="0"/>
          <c:showVal val="0"/>
          <c:showCatName val="0"/>
          <c:showSerName val="0"/>
          <c:showPercent val="0"/>
          <c:showBubbleSize val="0"/>
        </c:dLbls>
        <c:axId val="1468499903"/>
        <c:axId val="1112782527"/>
      </c:scatterChart>
      <c:valAx>
        <c:axId val="14684999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dirty="0"/>
                  <a:t>Video Spends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12782527"/>
        <c:crosses val="autoZero"/>
        <c:crossBetween val="midCat"/>
      </c:valAx>
      <c:valAx>
        <c:axId val="1112782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bg1"/>
                    </a:solidFill>
                    <a:latin typeface="+mn-lt"/>
                    <a:ea typeface="+mn-ea"/>
                    <a:cs typeface="+mn-cs"/>
                  </a:defRPr>
                </a:pPr>
                <a:r>
                  <a:rPr lang="en-GB" b="1"/>
                  <a:t>Sales (in thousands)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684999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MarketingMixEffectiveness3!$E$1</c:f>
              <c:strCache>
                <c:ptCount val="1"/>
                <c:pt idx="0">
                  <c:v>Distribution</c:v>
                </c:pt>
              </c:strCache>
            </c:strRef>
          </c:tx>
          <c:spPr>
            <a:ln w="19050" cap="rnd">
              <a:noFill/>
              <a:round/>
            </a:ln>
            <a:effectLst/>
          </c:spPr>
          <c:marker>
            <c:symbol val="circle"/>
            <c:size val="5"/>
            <c:spPr>
              <a:solidFill>
                <a:srgbClr val="FF40FF"/>
              </a:solidFill>
              <a:ln w="9525">
                <a:noFill/>
              </a:ln>
              <a:effectLst/>
            </c:spPr>
          </c:marker>
          <c:trendline>
            <c:spPr>
              <a:ln w="19050" cap="rnd">
                <a:solidFill>
                  <a:schemeClr val="bg1"/>
                </a:solidFill>
                <a:prstDash val="sysDot"/>
              </a:ln>
              <a:effectLst/>
            </c:spPr>
            <c:trendlineType val="linear"/>
            <c:dispRSqr val="0"/>
            <c:dispEq val="0"/>
          </c:trendline>
          <c:xVal>
            <c:strRef>
              <c:f>MarketingMixEffectiveness3!$E$1:$E$21</c:f>
              <c:strCache>
                <c:ptCount val="21"/>
                <c:pt idx="0">
                  <c:v>Distribution</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strCache>
            </c:strRef>
          </c:xVal>
          <c:yVal>
            <c:numRef>
              <c:f>MarketingMixEffectiveness3!$B$1:$B$21</c:f>
              <c:numCache>
                <c:formatCode>General</c:formatCode>
                <c:ptCount val="21"/>
                <c:pt idx="0">
                  <c:v>0</c:v>
                </c:pt>
                <c:pt idx="1">
                  <c:v>37</c:v>
                </c:pt>
                <c:pt idx="2">
                  <c:v>89</c:v>
                </c:pt>
                <c:pt idx="3">
                  <c:v>82</c:v>
                </c:pt>
                <c:pt idx="4">
                  <c:v>58</c:v>
                </c:pt>
                <c:pt idx="5">
                  <c:v>110</c:v>
                </c:pt>
                <c:pt idx="6">
                  <c:v>77</c:v>
                </c:pt>
                <c:pt idx="7">
                  <c:v>103</c:v>
                </c:pt>
                <c:pt idx="8">
                  <c:v>78</c:v>
                </c:pt>
                <c:pt idx="9">
                  <c:v>95</c:v>
                </c:pt>
                <c:pt idx="10">
                  <c:v>106</c:v>
                </c:pt>
                <c:pt idx="11">
                  <c:v>98</c:v>
                </c:pt>
                <c:pt idx="12">
                  <c:v>96</c:v>
                </c:pt>
                <c:pt idx="13">
                  <c:v>68</c:v>
                </c:pt>
                <c:pt idx="14">
                  <c:v>96</c:v>
                </c:pt>
                <c:pt idx="15">
                  <c:v>157</c:v>
                </c:pt>
                <c:pt idx="16">
                  <c:v>198</c:v>
                </c:pt>
                <c:pt idx="17">
                  <c:v>145</c:v>
                </c:pt>
                <c:pt idx="18">
                  <c:v>132</c:v>
                </c:pt>
                <c:pt idx="19">
                  <c:v>96</c:v>
                </c:pt>
                <c:pt idx="20">
                  <c:v>135</c:v>
                </c:pt>
              </c:numCache>
            </c:numRef>
          </c:yVal>
          <c:smooth val="0"/>
          <c:extLst>
            <c:ext xmlns:c16="http://schemas.microsoft.com/office/drawing/2014/chart" uri="{C3380CC4-5D6E-409C-BE32-E72D297353CC}">
              <c16:uniqueId val="{00000001-E70C-FB4D-BF33-1B6462EA9AFD}"/>
            </c:ext>
          </c:extLst>
        </c:ser>
        <c:dLbls>
          <c:showLegendKey val="0"/>
          <c:showVal val="0"/>
          <c:showCatName val="0"/>
          <c:showSerName val="0"/>
          <c:showPercent val="0"/>
          <c:showBubbleSize val="0"/>
        </c:dLbls>
        <c:axId val="1468499903"/>
        <c:axId val="1112782527"/>
      </c:scatterChart>
      <c:valAx>
        <c:axId val="14684999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r>
                  <a:rPr lang="en-GB" b="1" dirty="0"/>
                  <a:t>Display</a:t>
                </a:r>
                <a:r>
                  <a:rPr lang="en-GB" b="1" baseline="0" dirty="0"/>
                  <a:t> Spends</a:t>
                </a:r>
                <a:endParaRPr lang="en-GB" b="1" dirty="0"/>
              </a:p>
            </c:rich>
          </c:tx>
          <c:overlay val="0"/>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12782527"/>
        <c:crosses val="autoZero"/>
        <c:crossBetween val="midCat"/>
      </c:valAx>
      <c:valAx>
        <c:axId val="1112782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bg1"/>
                    </a:solidFill>
                    <a:latin typeface="+mn-lt"/>
                    <a:ea typeface="+mn-ea"/>
                    <a:cs typeface="+mn-cs"/>
                  </a:defRPr>
                </a:pPr>
                <a:r>
                  <a:rPr lang="en-GB" b="1"/>
                  <a:t>Sales (in thousands)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684999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400" b="1" baseline="0" dirty="0">
                <a:solidFill>
                  <a:schemeClr val="bg1"/>
                </a:solidFill>
              </a:rPr>
              <a:t>Contribution to Sales</a:t>
            </a:r>
            <a:endParaRPr lang="en-US" sz="1400" b="1" dirty="0">
              <a:solidFill>
                <a:schemeClr val="bg1"/>
              </a:solidFill>
            </a:endParaRPr>
          </a:p>
        </c:rich>
      </c:tx>
      <c:layout>
        <c:manualLayout>
          <c:xMode val="edge"/>
          <c:yMode val="edge"/>
          <c:x val="0.29373354733907892"/>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4.1399047245206481E-2"/>
          <c:y val="0.13380074299223232"/>
          <c:w val="0.93918279147813766"/>
          <c:h val="0.57597372278229952"/>
        </c:manualLayout>
      </c:layout>
      <c:barChart>
        <c:barDir val="col"/>
        <c:grouping val="clustered"/>
        <c:varyColors val="0"/>
        <c:ser>
          <c:idx val="1"/>
          <c:order val="0"/>
          <c:tx>
            <c:strRef>
              <c:f>Sheet1!$C$1</c:f>
              <c:strCache>
                <c:ptCount val="1"/>
                <c:pt idx="0">
                  <c:v>Display</c:v>
                </c:pt>
              </c:strCache>
            </c:strRef>
          </c:tx>
          <c:spPr>
            <a:solidFill>
              <a:srgbClr val="00B0F0"/>
            </a:solidFill>
            <a:ln>
              <a:noFill/>
            </a:ln>
            <a:effectLst/>
          </c:spPr>
          <c:invertIfNegative val="0"/>
          <c:dLbls>
            <c:dLbl>
              <c:idx val="0"/>
              <c:tx>
                <c:rich>
                  <a:bodyPr/>
                  <a:lstStyle/>
                  <a:p>
                    <a:r>
                      <a:rPr lang="el-GR" sz="1200" dirty="0">
                        <a:solidFill>
                          <a:schemeClr val="bg1"/>
                        </a:solidFill>
                        <a:latin typeface="Calibri" panose="020F0502020204030204" pitchFamily="34" charset="0"/>
                        <a:ea typeface="Calibri" panose="020F0502020204030204" pitchFamily="34" charset="0"/>
                        <a:cs typeface="Calibri" panose="020F0502020204030204" pitchFamily="34" charset="0"/>
                      </a:rPr>
                      <a:t>β</a:t>
                    </a:r>
                    <a:r>
                      <a:rPr lang="el-GR" sz="12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1</a:t>
                    </a:r>
                    <a:r>
                      <a:rPr lang="el-GR" sz="1200" dirty="0">
                        <a:solidFill>
                          <a:schemeClr val="bg1"/>
                        </a:solidFill>
                        <a:latin typeface="Calibri" panose="020F0502020204030204" pitchFamily="34" charset="0"/>
                        <a:ea typeface="Calibri" panose="020F0502020204030204" pitchFamily="34" charset="0"/>
                        <a:cs typeface="Calibri" panose="020F0502020204030204" pitchFamily="34" charset="0"/>
                      </a:rPr>
                      <a:t> = 11.0%</a:t>
                    </a:r>
                    <a:endParaRPr lang="el-GR" dirty="0">
                      <a:solidFill>
                        <a:schemeClr val="bg1"/>
                      </a:solidFill>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7DF-D141-8163-6C5ECFFAEB8E}"/>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0.0%</c:formatCode>
                <c:ptCount val="1"/>
                <c:pt idx="0">
                  <c:v>0.10954724469215604</c:v>
                </c:pt>
              </c:numCache>
            </c:numRef>
          </c:val>
          <c:extLst>
            <c:ext xmlns:c16="http://schemas.microsoft.com/office/drawing/2014/chart" uri="{C3380CC4-5D6E-409C-BE32-E72D297353CC}">
              <c16:uniqueId val="{00000000-8CAF-1C41-9E39-A08FEFE97CE5}"/>
            </c:ext>
          </c:extLst>
        </c:ser>
        <c:ser>
          <c:idx val="3"/>
          <c:order val="1"/>
          <c:tx>
            <c:strRef>
              <c:f>Sheet1!$E$1</c:f>
              <c:strCache>
                <c:ptCount val="1"/>
                <c:pt idx="0">
                  <c:v>Video</c:v>
                </c:pt>
              </c:strCache>
            </c:strRef>
          </c:tx>
          <c:spPr>
            <a:solidFill>
              <a:schemeClr val="accent4"/>
            </a:solidFill>
            <a:ln>
              <a:noFill/>
            </a:ln>
            <a:effectLst/>
          </c:spPr>
          <c:invertIfNegative val="0"/>
          <c:dLbls>
            <c:dLbl>
              <c:idx val="0"/>
              <c:tx>
                <c:rich>
                  <a:bodyPr/>
                  <a:lstStyle/>
                  <a:p>
                    <a:r>
                      <a:rPr lang="el-GR" sz="1200" dirty="0">
                        <a:solidFill>
                          <a:schemeClr val="bg1"/>
                        </a:solidFill>
                        <a:latin typeface="Calibri" panose="020F0502020204030204" pitchFamily="34" charset="0"/>
                        <a:ea typeface="Calibri" panose="020F0502020204030204" pitchFamily="34" charset="0"/>
                        <a:cs typeface="Calibri" panose="020F0502020204030204" pitchFamily="34" charset="0"/>
                      </a:rPr>
                      <a:t>β</a:t>
                    </a:r>
                    <a:r>
                      <a:rPr lang="el-GR" sz="12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2</a:t>
                    </a:r>
                    <a:r>
                      <a:rPr lang="el-GR" sz="12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 = </a:t>
                    </a:r>
                    <a:fld id="{65E1920E-0137-6848-A8BD-C24D6334A2D6}" type="VALUE">
                      <a:rPr lang="en-US" smtClean="0"/>
                      <a:pPr/>
                      <a:t>[VALUE]</a:t>
                    </a:fld>
                    <a:endParaRPr lang="el-GR" sz="12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endParaRP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7DF-D141-8163-6C5ECFFAEB8E}"/>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0.0%</c:formatCode>
                <c:ptCount val="1"/>
                <c:pt idx="0">
                  <c:v>9.1037057967192733E-2</c:v>
                </c:pt>
              </c:numCache>
            </c:numRef>
          </c:val>
          <c:extLst>
            <c:ext xmlns:c16="http://schemas.microsoft.com/office/drawing/2014/chart" uri="{C3380CC4-5D6E-409C-BE32-E72D297353CC}">
              <c16:uniqueId val="{00000001-8CAF-1C41-9E39-A08FEFE97CE5}"/>
            </c:ext>
          </c:extLst>
        </c:ser>
        <c:ser>
          <c:idx val="7"/>
          <c:order val="2"/>
          <c:tx>
            <c:strRef>
              <c:f>Sheet1!$I$1</c:f>
              <c:strCache>
                <c:ptCount val="1"/>
                <c:pt idx="0">
                  <c:v>Social</c:v>
                </c:pt>
              </c:strCache>
            </c:strRef>
          </c:tx>
          <c:spPr>
            <a:solidFill>
              <a:srgbClr val="92D050"/>
            </a:solidFill>
            <a:ln>
              <a:noFill/>
            </a:ln>
            <a:effectLst/>
          </c:spPr>
          <c:invertIfNegative val="0"/>
          <c:dLbls>
            <c:dLbl>
              <c:idx val="0"/>
              <c:layout>
                <c:manualLayout>
                  <c:x val="-4.4227208752946872E-3"/>
                  <c:y val="0"/>
                </c:manualLayout>
              </c:layout>
              <c:tx>
                <c:rich>
                  <a:bodyPr/>
                  <a:lstStyle/>
                  <a:p>
                    <a:r>
                      <a:rPr lang="el-GR" sz="1200" dirty="0">
                        <a:solidFill>
                          <a:schemeClr val="bg1"/>
                        </a:solidFill>
                        <a:latin typeface="Calibri" panose="020F0502020204030204" pitchFamily="34" charset="0"/>
                        <a:ea typeface="Calibri" panose="020F0502020204030204" pitchFamily="34" charset="0"/>
                        <a:cs typeface="Calibri" panose="020F0502020204030204" pitchFamily="34" charset="0"/>
                      </a:rPr>
                      <a:t>β</a:t>
                    </a:r>
                    <a:r>
                      <a:rPr lang="el-GR" sz="12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3</a:t>
                    </a:r>
                    <a:r>
                      <a:rPr lang="el-GR" sz="1200" dirty="0">
                        <a:solidFill>
                          <a:schemeClr val="bg1"/>
                        </a:solidFill>
                        <a:latin typeface="Calibri" panose="020F0502020204030204" pitchFamily="34" charset="0"/>
                        <a:ea typeface="Calibri" panose="020F0502020204030204" pitchFamily="34" charset="0"/>
                        <a:cs typeface="Calibri" panose="020F0502020204030204" pitchFamily="34" charset="0"/>
                      </a:rPr>
                      <a:t> = </a:t>
                    </a:r>
                    <a:fld id="{DA5B5554-7DE5-B54C-8F76-A91AE92D0E3D}" type="VALUE">
                      <a:rPr lang="en-US" smtClean="0">
                        <a:solidFill>
                          <a:schemeClr val="bg1"/>
                        </a:solidFill>
                      </a:rPr>
                      <a:pPr/>
                      <a:t>[VALUE]</a:t>
                    </a:fld>
                    <a:endParaRPr lang="el-GR" sz="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17DF-D141-8163-6C5ECFFAEB8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Sheet1!$I$2</c:f>
              <c:numCache>
                <c:formatCode>0.0%</c:formatCode>
                <c:ptCount val="1"/>
                <c:pt idx="0">
                  <c:v>3.7704928138064073E-2</c:v>
                </c:pt>
              </c:numCache>
            </c:numRef>
          </c:val>
          <c:extLst>
            <c:ext xmlns:c16="http://schemas.microsoft.com/office/drawing/2014/chart" uri="{C3380CC4-5D6E-409C-BE32-E72D297353CC}">
              <c16:uniqueId val="{00000002-8CAF-1C41-9E39-A08FEFE97CE5}"/>
            </c:ext>
          </c:extLst>
        </c:ser>
        <c:dLbls>
          <c:dLblPos val="outEnd"/>
          <c:showLegendKey val="0"/>
          <c:showVal val="1"/>
          <c:showCatName val="0"/>
          <c:showSerName val="0"/>
          <c:showPercent val="0"/>
          <c:showBubbleSize val="0"/>
        </c:dLbls>
        <c:gapWidth val="219"/>
        <c:overlap val="-27"/>
        <c:axId val="980942992"/>
        <c:axId val="980942576"/>
      </c:barChart>
      <c:catAx>
        <c:axId val="980942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0942576"/>
        <c:crosses val="autoZero"/>
        <c:auto val="1"/>
        <c:lblAlgn val="ctr"/>
        <c:lblOffset val="100"/>
        <c:noMultiLvlLbl val="0"/>
      </c:catAx>
      <c:valAx>
        <c:axId val="980942576"/>
        <c:scaling>
          <c:orientation val="minMax"/>
        </c:scaling>
        <c:delete val="1"/>
        <c:axPos val="l"/>
        <c:numFmt formatCode="0.0%" sourceLinked="1"/>
        <c:majorTickMark val="none"/>
        <c:minorTickMark val="none"/>
        <c:tickLblPos val="nextTo"/>
        <c:crossAx val="980942992"/>
        <c:crosses val="autoZero"/>
        <c:crossBetween val="between"/>
      </c:valAx>
      <c:spPr>
        <a:noFill/>
        <a:ln w="25400">
          <a:noFill/>
        </a:ln>
        <a:effectLst/>
      </c:spPr>
    </c:plotArea>
    <c:legend>
      <c:legendPos val="b"/>
      <c:layout>
        <c:manualLayout>
          <c:xMode val="edge"/>
          <c:yMode val="edge"/>
          <c:x val="0"/>
          <c:y val="0.76197242052103609"/>
          <c:w val="1"/>
          <c:h val="0.21489847933754855"/>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0DE85B-0EF8-F94C-884B-C1C816BA7B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1FE149-D733-F84C-81FF-E1584B0573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D3B945-8D48-A447-AA72-C4940486B47D}" type="datetimeFigureOut">
              <a:rPr lang="en-US" smtClean="0"/>
              <a:t>4/8/22</a:t>
            </a:fld>
            <a:endParaRPr lang="en-US"/>
          </a:p>
        </p:txBody>
      </p:sp>
      <p:sp>
        <p:nvSpPr>
          <p:cNvPr id="4" name="Footer Placeholder 3">
            <a:extLst>
              <a:ext uri="{FF2B5EF4-FFF2-40B4-BE49-F238E27FC236}">
                <a16:creationId xmlns:a16="http://schemas.microsoft.com/office/drawing/2014/main" id="{49463A74-5A23-7647-A1F7-DDFF789731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CDAC703-E4E3-E847-B7A9-3484243A37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C51457-AB57-534E-ADF5-78945E922562}" type="slidenum">
              <a:rPr lang="en-US" smtClean="0"/>
              <a:t>‹#›</a:t>
            </a:fld>
            <a:endParaRPr lang="en-US"/>
          </a:p>
        </p:txBody>
      </p:sp>
    </p:spTree>
    <p:extLst>
      <p:ext uri="{BB962C8B-B14F-4D97-AF65-F5344CB8AC3E}">
        <p14:creationId xmlns:p14="http://schemas.microsoft.com/office/powerpoint/2010/main" val="2050232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01F9A-1786-4225-B7B1-A571C4C2680D}" type="datetimeFigureOut">
              <a:t>4/8/22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7C74F-EC68-45C0-8583-24F29EB3B320}" type="slidenum">
              <a:t>‹#›</a:t>
            </a:fld>
            <a:endParaRPr lang="en-US"/>
          </a:p>
        </p:txBody>
      </p:sp>
    </p:spTree>
    <p:extLst>
      <p:ext uri="{BB962C8B-B14F-4D97-AF65-F5344CB8AC3E}">
        <p14:creationId xmlns:p14="http://schemas.microsoft.com/office/powerpoint/2010/main" val="496403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7E12-68F3-44B0-83A7-A44DE3DD21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43A7FF-E41A-4595-9645-4FD0CC336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55E477-92F1-4A8E-B624-7DE6EF6CC059}"/>
              </a:ext>
            </a:extLst>
          </p:cNvPr>
          <p:cNvSpPr>
            <a:spLocks noGrp="1"/>
          </p:cNvSpPr>
          <p:nvPr>
            <p:ph type="dt" sz="half" idx="10"/>
          </p:nvPr>
        </p:nvSpPr>
        <p:spPr/>
        <p:txBody>
          <a:bodyPr/>
          <a:lstStyle/>
          <a:p>
            <a:fld id="{A7AC76F8-5960-40B5-9EA0-F115C90A22C0}" type="datetimeFigureOut">
              <a:rPr lang="en-US" smtClean="0"/>
              <a:t>4/8/22</a:t>
            </a:fld>
            <a:endParaRPr lang="en-US"/>
          </a:p>
        </p:txBody>
      </p:sp>
      <p:sp>
        <p:nvSpPr>
          <p:cNvPr id="5" name="Footer Placeholder 4">
            <a:extLst>
              <a:ext uri="{FF2B5EF4-FFF2-40B4-BE49-F238E27FC236}">
                <a16:creationId xmlns:a16="http://schemas.microsoft.com/office/drawing/2014/main" id="{8C04B459-F437-48F2-88CF-7534FD261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BF8B0-D0CF-4039-86DF-FA3F785C166C}"/>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113934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D448-B0C1-4A17-90D9-B9A2E345E9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3C0A54-B6AF-46BE-B0A4-2B6A1820C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FD333-2E99-4C98-8BCA-421DD64C1D99}"/>
              </a:ext>
            </a:extLst>
          </p:cNvPr>
          <p:cNvSpPr>
            <a:spLocks noGrp="1"/>
          </p:cNvSpPr>
          <p:nvPr>
            <p:ph type="dt" sz="half" idx="10"/>
          </p:nvPr>
        </p:nvSpPr>
        <p:spPr/>
        <p:txBody>
          <a:bodyPr/>
          <a:lstStyle/>
          <a:p>
            <a:fld id="{A7AC76F8-5960-40B5-9EA0-F115C90A22C0}" type="datetimeFigureOut">
              <a:rPr lang="en-US" smtClean="0"/>
              <a:t>4/8/22</a:t>
            </a:fld>
            <a:endParaRPr lang="en-US"/>
          </a:p>
        </p:txBody>
      </p:sp>
      <p:sp>
        <p:nvSpPr>
          <p:cNvPr id="5" name="Footer Placeholder 4">
            <a:extLst>
              <a:ext uri="{FF2B5EF4-FFF2-40B4-BE49-F238E27FC236}">
                <a16:creationId xmlns:a16="http://schemas.microsoft.com/office/drawing/2014/main" id="{1CA9EBCE-9349-4B1D-9703-683727442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9C357-9CE7-4E8A-8D50-554031446B54}"/>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188038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E30D6A-52E7-4920-ABFE-84C4CFB81A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681CFC-96E5-44E5-8C0D-0149E79185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29C71-88B5-4FCA-A4A2-EF0E538B9BC2}"/>
              </a:ext>
            </a:extLst>
          </p:cNvPr>
          <p:cNvSpPr>
            <a:spLocks noGrp="1"/>
          </p:cNvSpPr>
          <p:nvPr>
            <p:ph type="dt" sz="half" idx="10"/>
          </p:nvPr>
        </p:nvSpPr>
        <p:spPr/>
        <p:txBody>
          <a:bodyPr/>
          <a:lstStyle/>
          <a:p>
            <a:fld id="{A7AC76F8-5960-40B5-9EA0-F115C90A22C0}" type="datetimeFigureOut">
              <a:rPr lang="en-US" smtClean="0"/>
              <a:t>4/8/22</a:t>
            </a:fld>
            <a:endParaRPr lang="en-US"/>
          </a:p>
        </p:txBody>
      </p:sp>
      <p:sp>
        <p:nvSpPr>
          <p:cNvPr id="5" name="Footer Placeholder 4">
            <a:extLst>
              <a:ext uri="{FF2B5EF4-FFF2-40B4-BE49-F238E27FC236}">
                <a16:creationId xmlns:a16="http://schemas.microsoft.com/office/drawing/2014/main" id="{3B26AF6B-0101-42EE-8272-1AFB53828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8EEEA-0DA4-48A8-A9C7-9E00A920E020}"/>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147950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1436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6_Blank 1 1">
  <p:cSld name="06_Blank 1 1">
    <p:bg>
      <p:bgPr>
        <a:solidFill>
          <a:schemeClr val="lt2"/>
        </a:solidFill>
        <a:effectLst/>
      </p:bgPr>
    </p:bg>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57200" y="304800"/>
            <a:ext cx="11430000" cy="838400"/>
          </a:xfrm>
          <a:prstGeom prst="rect">
            <a:avLst/>
          </a:prstGeom>
          <a:noFill/>
          <a:ln>
            <a:noFill/>
          </a:ln>
        </p:spPr>
        <p:txBody>
          <a:bodyPr spcFirstLastPara="1" wrap="square" lIns="0" tIns="34275" rIns="68575" bIns="34275" anchor="t" anchorCtr="0">
            <a:noAutofit/>
          </a:bodyPr>
          <a:lstStyle>
            <a:lvl1pPr lvl="0" rtl="0">
              <a:lnSpc>
                <a:spcPct val="100000"/>
              </a:lnSpc>
              <a:spcBef>
                <a:spcPts val="0"/>
              </a:spcBef>
              <a:spcAft>
                <a:spcPts val="0"/>
              </a:spcAft>
              <a:buClr>
                <a:schemeClr val="dk2"/>
              </a:buClr>
              <a:buSzPts val="2000"/>
              <a:buFont typeface="Montserrat ExtraBold"/>
              <a:buNone/>
              <a:defRPr sz="2667" b="0">
                <a:solidFill>
                  <a:schemeClr val="dk2"/>
                </a:solidFill>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2pPr>
            <a:lvl3pPr lvl="2"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3pPr>
            <a:lvl4pPr lvl="3"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4pPr>
            <a:lvl5pPr lvl="4"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5pPr>
            <a:lvl6pPr lvl="5"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6pPr>
            <a:lvl7pPr lvl="6"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7pPr>
            <a:lvl8pPr lvl="7"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8pPr>
            <a:lvl9pPr lvl="8" rtl="0">
              <a:lnSpc>
                <a:spcPct val="100000"/>
              </a:lnSpc>
              <a:spcBef>
                <a:spcPts val="0"/>
              </a:spcBef>
              <a:spcAft>
                <a:spcPts val="0"/>
              </a:spcAft>
              <a:buClr>
                <a:schemeClr val="dk2"/>
              </a:buClr>
              <a:buSzPts val="2200"/>
              <a:buFont typeface="Montserrat ExtraBold"/>
              <a:buNone/>
              <a:defRPr sz="2933">
                <a:solidFill>
                  <a:schemeClr val="dk2"/>
                </a:solidFill>
                <a:latin typeface="Montserrat ExtraBold"/>
                <a:ea typeface="Montserrat ExtraBold"/>
                <a:cs typeface="Montserrat ExtraBold"/>
                <a:sym typeface="Montserrat ExtraBold"/>
              </a:defRPr>
            </a:lvl9pPr>
          </a:lstStyle>
          <a:p>
            <a:endParaRPr/>
          </a:p>
        </p:txBody>
      </p:sp>
      <p:sp>
        <p:nvSpPr>
          <p:cNvPr id="212" name="Google Shape;212;p43"/>
          <p:cNvSpPr txBox="1">
            <a:spLocks noGrp="1"/>
          </p:cNvSpPr>
          <p:nvPr>
            <p:ph type="sldNum" idx="12"/>
          </p:nvPr>
        </p:nvSpPr>
        <p:spPr>
          <a:xfrm>
            <a:off x="457200" y="6385933"/>
            <a:ext cx="731600" cy="419200"/>
          </a:xfrm>
          <a:prstGeom prst="rect">
            <a:avLst/>
          </a:prstGeom>
          <a:noFill/>
          <a:ln>
            <a:noFill/>
          </a:ln>
        </p:spPr>
        <p:txBody>
          <a:bodyPr spcFirstLastPara="1" wrap="square" lIns="0" tIns="91425" rIns="91425" bIns="91425" anchor="t" anchorCtr="0">
            <a:noAutofit/>
          </a:bodyPr>
          <a:lstStyle>
            <a:lvl1pPr lvl="0" algn="l" rtl="0">
              <a:buNone/>
              <a:defRPr sz="800">
                <a:solidFill>
                  <a:schemeClr val="dk2"/>
                </a:solidFill>
                <a:latin typeface="Montserrat"/>
                <a:ea typeface="Montserrat"/>
                <a:cs typeface="Montserrat"/>
                <a:sym typeface="Montserrat"/>
              </a:defRPr>
            </a:lvl1pPr>
            <a:lvl2pPr lvl="1" algn="l" rtl="0">
              <a:buNone/>
              <a:defRPr sz="800">
                <a:solidFill>
                  <a:schemeClr val="dk2"/>
                </a:solidFill>
                <a:latin typeface="Montserrat"/>
                <a:ea typeface="Montserrat"/>
                <a:cs typeface="Montserrat"/>
                <a:sym typeface="Montserrat"/>
              </a:defRPr>
            </a:lvl2pPr>
            <a:lvl3pPr lvl="2" algn="l" rtl="0">
              <a:buNone/>
              <a:defRPr sz="800">
                <a:solidFill>
                  <a:schemeClr val="dk2"/>
                </a:solidFill>
                <a:latin typeface="Montserrat"/>
                <a:ea typeface="Montserrat"/>
                <a:cs typeface="Montserrat"/>
                <a:sym typeface="Montserrat"/>
              </a:defRPr>
            </a:lvl3pPr>
            <a:lvl4pPr lvl="3" algn="l" rtl="0">
              <a:buNone/>
              <a:defRPr sz="800">
                <a:solidFill>
                  <a:schemeClr val="dk2"/>
                </a:solidFill>
                <a:latin typeface="Montserrat"/>
                <a:ea typeface="Montserrat"/>
                <a:cs typeface="Montserrat"/>
                <a:sym typeface="Montserrat"/>
              </a:defRPr>
            </a:lvl4pPr>
            <a:lvl5pPr lvl="4" algn="l" rtl="0">
              <a:buNone/>
              <a:defRPr sz="800">
                <a:solidFill>
                  <a:schemeClr val="dk2"/>
                </a:solidFill>
                <a:latin typeface="Montserrat"/>
                <a:ea typeface="Montserrat"/>
                <a:cs typeface="Montserrat"/>
                <a:sym typeface="Montserrat"/>
              </a:defRPr>
            </a:lvl5pPr>
            <a:lvl6pPr lvl="5" algn="l" rtl="0">
              <a:buNone/>
              <a:defRPr sz="800">
                <a:solidFill>
                  <a:schemeClr val="dk2"/>
                </a:solidFill>
                <a:latin typeface="Montserrat"/>
                <a:ea typeface="Montserrat"/>
                <a:cs typeface="Montserrat"/>
                <a:sym typeface="Montserrat"/>
              </a:defRPr>
            </a:lvl6pPr>
            <a:lvl7pPr lvl="6" algn="l" rtl="0">
              <a:buNone/>
              <a:defRPr sz="800">
                <a:solidFill>
                  <a:schemeClr val="dk2"/>
                </a:solidFill>
                <a:latin typeface="Montserrat"/>
                <a:ea typeface="Montserrat"/>
                <a:cs typeface="Montserrat"/>
                <a:sym typeface="Montserrat"/>
              </a:defRPr>
            </a:lvl7pPr>
            <a:lvl8pPr lvl="7" algn="l" rtl="0">
              <a:buNone/>
              <a:defRPr sz="800">
                <a:solidFill>
                  <a:schemeClr val="dk2"/>
                </a:solidFill>
                <a:latin typeface="Montserrat"/>
                <a:ea typeface="Montserrat"/>
                <a:cs typeface="Montserrat"/>
                <a:sym typeface="Montserrat"/>
              </a:defRPr>
            </a:lvl8pPr>
            <a:lvl9pPr lvl="8" algn="l" rtl="0">
              <a:buNone/>
              <a:defRPr sz="800">
                <a:solidFill>
                  <a:schemeClr val="dk2"/>
                </a:solidFill>
                <a:latin typeface="Montserrat"/>
                <a:ea typeface="Montserrat"/>
                <a:cs typeface="Montserrat"/>
                <a:sym typeface="Montserrat"/>
              </a:defRPr>
            </a:lvl9pPr>
          </a:lstStyle>
          <a:p>
            <a:fld id="{00000000-1234-1234-1234-123412341234}" type="slidenum">
              <a:rPr lang="en" smtClean="0"/>
              <a:pPr/>
              <a:t>‹#›</a:t>
            </a:fld>
            <a:endParaRPr lang="en"/>
          </a:p>
        </p:txBody>
      </p:sp>
      <p:sp>
        <p:nvSpPr>
          <p:cNvPr id="213" name="Google Shape;213;p43"/>
          <p:cNvSpPr txBox="1">
            <a:spLocks noGrp="1"/>
          </p:cNvSpPr>
          <p:nvPr>
            <p:ph type="body" idx="1"/>
          </p:nvPr>
        </p:nvSpPr>
        <p:spPr>
          <a:xfrm>
            <a:off x="457200" y="1773767"/>
            <a:ext cx="5791200" cy="4612000"/>
          </a:xfrm>
          <a:prstGeom prst="rect">
            <a:avLst/>
          </a:prstGeom>
          <a:noFill/>
          <a:ln>
            <a:noFill/>
          </a:ln>
        </p:spPr>
        <p:txBody>
          <a:bodyPr spcFirstLastPara="1" wrap="square" lIns="0" tIns="34275" rIns="68575" bIns="34275" anchor="t" anchorCtr="0">
            <a:normAutofit/>
          </a:bodyPr>
          <a:lstStyle>
            <a:lvl1pPr marL="609585" lvl="0" indent="-423323" algn="l" rtl="0">
              <a:lnSpc>
                <a:spcPct val="90000"/>
              </a:lnSpc>
              <a:spcBef>
                <a:spcPts val="1067"/>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1pPr>
            <a:lvl2pPr marL="1219170" lvl="1"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828754" lvl="2"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2438339" lvl="3"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3047924" lvl="4"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3657509" lvl="5"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4267093" lvl="6"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4876678" lvl="7"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5486263" lvl="8" indent="-423323" algn="l" rtl="0">
              <a:lnSpc>
                <a:spcPct val="90000"/>
              </a:lnSpc>
              <a:spcBef>
                <a:spcPts val="533"/>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639509470"/>
      </p:ext>
    </p:extLst>
  </p:cSld>
  <p:clrMapOvr>
    <a:masterClrMapping/>
  </p:clrMapOvr>
  <p:extLst>
    <p:ext uri="{DCECCB84-F9BA-43D5-87BE-67443E8EF086}">
      <p15:sldGuideLst xmlns:p15="http://schemas.microsoft.com/office/powerpoint/2012/main">
        <p15:guide id="1" pos="2880">
          <p15:clr>
            <a:srgbClr val="FA7B17"/>
          </p15:clr>
        </p15:guide>
        <p15:guide id="2" orient="horz" pos="1620">
          <p15:clr>
            <a:srgbClr val="FA7B17"/>
          </p15:clr>
        </p15:guide>
        <p15:guide id="3" orient="horz" pos="144">
          <p15:clr>
            <a:srgbClr val="FA7B17"/>
          </p15:clr>
        </p15:guide>
        <p15:guide id="4" orient="horz" pos="3024">
          <p15:clr>
            <a:srgbClr val="FA7B17"/>
          </p15:clr>
        </p15:guide>
        <p15:guide id="5" pos="216">
          <p15:clr>
            <a:srgbClr val="FA7B17"/>
          </p15:clr>
        </p15:guide>
        <p15:guide id="6" pos="561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0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p>
            <a:fld id="{B9C589C7-1F40-4170-A27F-2DCA9CD472E1}" type="slidenum">
              <a:rPr lang="en-US" smtClean="0"/>
              <a:pPr/>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54177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05_Title and 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9C589C7-1F40-4170-A27F-2DCA9CD472E1}" type="slidenum">
              <a:rPr lang="en-US" smtClean="0"/>
              <a:pPr/>
              <a:t>‹#›</a:t>
            </a:fld>
            <a:endParaRPr lang="en-US"/>
          </a:p>
        </p:txBody>
      </p:sp>
      <p:sp>
        <p:nvSpPr>
          <p:cNvPr id="6" name="Title 5"/>
          <p:cNvSpPr>
            <a:spLocks noGrp="1"/>
          </p:cNvSpPr>
          <p:nvPr>
            <p:ph type="title" hasCustomPrompt="1"/>
          </p:nvPr>
        </p:nvSpPr>
        <p:spPr/>
        <p:txBody>
          <a:bodyPr/>
          <a:lstStyle/>
          <a:p>
            <a:r>
              <a:rPr lang="en-US"/>
              <a:t>CLICK TO EDIT MASTER TITLE STYLE</a:t>
            </a:r>
          </a:p>
        </p:txBody>
      </p:sp>
      <p:sp>
        <p:nvSpPr>
          <p:cNvPr id="9" name="Content Placeholder 7"/>
          <p:cNvSpPr>
            <a:spLocks noGrp="1"/>
          </p:cNvSpPr>
          <p:nvPr>
            <p:ph sz="quarter" idx="11"/>
          </p:nvPr>
        </p:nvSpPr>
        <p:spPr>
          <a:xfrm>
            <a:off x="838200" y="1744602"/>
            <a:ext cx="10515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30931469-617A-42CC-B320-61310E2B0A3B}"/>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503966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Blank, White, Left Text">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27" name="Image" descr="Image"/>
          <p:cNvPicPr>
            <a:picLocks/>
          </p:cNvPicPr>
          <p:nvPr/>
        </p:nvPicPr>
        <p:blipFill>
          <a:blip r:embed="rId2"/>
          <a:stretch>
            <a:fillRect/>
          </a:stretch>
        </p:blipFill>
        <p:spPr>
          <a:xfrm>
            <a:off x="10460353" y="6536207"/>
            <a:ext cx="1113210" cy="29087"/>
          </a:xfrm>
          <a:prstGeom prst="rect">
            <a:avLst/>
          </a:prstGeom>
          <a:ln w="12700">
            <a:miter lim="400000"/>
          </a:ln>
        </p:spPr>
      </p:pic>
      <p:sp>
        <p:nvSpPr>
          <p:cNvPr id="8" name="Lorem ipsum dolor sit amet">
            <a:extLst>
              <a:ext uri="{FF2B5EF4-FFF2-40B4-BE49-F238E27FC236}">
                <a16:creationId xmlns:a16="http://schemas.microsoft.com/office/drawing/2014/main" id="{637EC385-3098-C847-A2A1-0AA8B4026709}"/>
              </a:ext>
            </a:extLst>
          </p:cNvPr>
          <p:cNvSpPr txBox="1">
            <a:spLocks noGrp="1"/>
          </p:cNvSpPr>
          <p:nvPr>
            <p:ph type="body" sz="quarter" idx="15" hasCustomPrompt="1"/>
          </p:nvPr>
        </p:nvSpPr>
        <p:spPr>
          <a:xfrm>
            <a:off x="631059" y="861601"/>
            <a:ext cx="3139651" cy="388120"/>
          </a:xfrm>
          <a:prstGeom prst="rect">
            <a:avLst/>
          </a:prstGeom>
        </p:spPr>
        <p:txBody>
          <a:bodyPr wrap="none" anchor="t">
            <a:noAutofit/>
          </a:bodyPr>
          <a:lstStyle>
            <a:lvl1pPr marL="0" indent="0" algn="l">
              <a:buSzTx/>
              <a:buNone/>
              <a:defRPr spc="0" baseline="0">
                <a:solidFill>
                  <a:srgbClr val="272727"/>
                </a:solidFill>
              </a:defRPr>
            </a:lvl1pPr>
          </a:lstStyle>
          <a:p>
            <a:r>
              <a:rPr lang="en-GB" dirty="0"/>
              <a:t>Sub headline</a:t>
            </a:r>
            <a:endParaRPr dirty="0"/>
          </a:p>
        </p:txBody>
      </p:sp>
      <p:sp>
        <p:nvSpPr>
          <p:cNvPr id="9" name="Title 1">
            <a:extLst>
              <a:ext uri="{FF2B5EF4-FFF2-40B4-BE49-F238E27FC236}">
                <a16:creationId xmlns:a16="http://schemas.microsoft.com/office/drawing/2014/main" id="{B368721F-39BF-4244-9A89-8F74B40B2947}"/>
              </a:ext>
            </a:extLst>
          </p:cNvPr>
          <p:cNvSpPr>
            <a:spLocks noGrp="1"/>
          </p:cNvSpPr>
          <p:nvPr>
            <p:ph type="title" hasCustomPrompt="1"/>
          </p:nvPr>
        </p:nvSpPr>
        <p:spPr>
          <a:xfrm>
            <a:off x="631058" y="364909"/>
            <a:ext cx="6470782" cy="487313"/>
          </a:xfrm>
        </p:spPr>
        <p:txBody>
          <a:bodyPr wrap="square">
            <a:noAutofit/>
          </a:bodyPr>
          <a:lstStyle>
            <a:lvl1pPr algn="l">
              <a:lnSpc>
                <a:spcPct val="100000"/>
              </a:lnSpc>
              <a:defRPr sz="2500" spc="0" baseline="0">
                <a:solidFill>
                  <a:srgbClr val="272727"/>
                </a:solidFill>
              </a:defRPr>
            </a:lvl1pPr>
          </a:lstStyle>
          <a:p>
            <a:r>
              <a:rPr lang="en-US" dirty="0"/>
              <a:t>Blank, White, Left Text</a:t>
            </a:r>
          </a:p>
        </p:txBody>
      </p:sp>
    </p:spTree>
    <p:extLst>
      <p:ext uri="{BB962C8B-B14F-4D97-AF65-F5344CB8AC3E}">
        <p14:creationId xmlns:p14="http://schemas.microsoft.com/office/powerpoint/2010/main" val="144319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2D4D-0D5A-4325-AC81-85E063B81F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CA05E3-04C0-469B-97DD-A364D0D261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1E7DD-35C9-4F0B-AD3D-517CE2C3EF11}"/>
              </a:ext>
            </a:extLst>
          </p:cNvPr>
          <p:cNvSpPr>
            <a:spLocks noGrp="1"/>
          </p:cNvSpPr>
          <p:nvPr>
            <p:ph type="dt" sz="half" idx="10"/>
          </p:nvPr>
        </p:nvSpPr>
        <p:spPr/>
        <p:txBody>
          <a:bodyPr/>
          <a:lstStyle/>
          <a:p>
            <a:fld id="{A7AC76F8-5960-40B5-9EA0-F115C90A22C0}" type="datetimeFigureOut">
              <a:rPr lang="en-US" smtClean="0"/>
              <a:t>4/8/22</a:t>
            </a:fld>
            <a:endParaRPr lang="en-US"/>
          </a:p>
        </p:txBody>
      </p:sp>
      <p:sp>
        <p:nvSpPr>
          <p:cNvPr id="5" name="Footer Placeholder 4">
            <a:extLst>
              <a:ext uri="{FF2B5EF4-FFF2-40B4-BE49-F238E27FC236}">
                <a16:creationId xmlns:a16="http://schemas.microsoft.com/office/drawing/2014/main" id="{B5D87D0C-99C8-4133-8F38-202D690C9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45992-D1B9-4064-9526-AB460B9CFFD0}"/>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285652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C5D3-3DD0-48E0-A954-5411360395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538A24-4311-4708-A004-2812E46335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F070B-7B7E-4A48-B1BB-9E0257A26870}"/>
              </a:ext>
            </a:extLst>
          </p:cNvPr>
          <p:cNvSpPr>
            <a:spLocks noGrp="1"/>
          </p:cNvSpPr>
          <p:nvPr>
            <p:ph type="dt" sz="half" idx="10"/>
          </p:nvPr>
        </p:nvSpPr>
        <p:spPr/>
        <p:txBody>
          <a:bodyPr/>
          <a:lstStyle/>
          <a:p>
            <a:fld id="{A7AC76F8-5960-40B5-9EA0-F115C90A22C0}" type="datetimeFigureOut">
              <a:rPr lang="en-US" smtClean="0"/>
              <a:t>4/8/22</a:t>
            </a:fld>
            <a:endParaRPr lang="en-US"/>
          </a:p>
        </p:txBody>
      </p:sp>
      <p:sp>
        <p:nvSpPr>
          <p:cNvPr id="5" name="Footer Placeholder 4">
            <a:extLst>
              <a:ext uri="{FF2B5EF4-FFF2-40B4-BE49-F238E27FC236}">
                <a16:creationId xmlns:a16="http://schemas.microsoft.com/office/drawing/2014/main" id="{78C71B11-3816-425A-B062-7AA0ECC95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01705-B710-442C-AEDE-04611190B6A4}"/>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43915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A3F1-E206-472F-9403-493D7F9EBD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A2703-B9B0-4448-ADEE-C0CDC9CCC3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F00759-6119-4331-A663-C436EBB3C0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5ACDF0-DF37-432D-99E3-B45280F3C5B8}"/>
              </a:ext>
            </a:extLst>
          </p:cNvPr>
          <p:cNvSpPr>
            <a:spLocks noGrp="1"/>
          </p:cNvSpPr>
          <p:nvPr>
            <p:ph type="dt" sz="half" idx="10"/>
          </p:nvPr>
        </p:nvSpPr>
        <p:spPr/>
        <p:txBody>
          <a:bodyPr/>
          <a:lstStyle/>
          <a:p>
            <a:fld id="{A7AC76F8-5960-40B5-9EA0-F115C90A22C0}" type="datetimeFigureOut">
              <a:rPr lang="en-US" smtClean="0"/>
              <a:t>4/8/22</a:t>
            </a:fld>
            <a:endParaRPr lang="en-US"/>
          </a:p>
        </p:txBody>
      </p:sp>
      <p:sp>
        <p:nvSpPr>
          <p:cNvPr id="6" name="Footer Placeholder 5">
            <a:extLst>
              <a:ext uri="{FF2B5EF4-FFF2-40B4-BE49-F238E27FC236}">
                <a16:creationId xmlns:a16="http://schemas.microsoft.com/office/drawing/2014/main" id="{DE15BF49-3B64-451D-9414-476CB0D042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233DC4-00B2-4F1C-9E8B-6E1ADE79D510}"/>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310106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E3F2-5573-4C83-A2BA-80ED8599D1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AE508C-B871-4D65-A40F-F1B1E4A6A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385D31-8C85-400D-ADDB-7825AA1AC9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A89E48-80DB-4358-850F-C4445FB70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5C8944-372D-49FB-9863-EB98D836AB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7AF666-5251-4B91-B24D-9F777078FAAE}"/>
              </a:ext>
            </a:extLst>
          </p:cNvPr>
          <p:cNvSpPr>
            <a:spLocks noGrp="1"/>
          </p:cNvSpPr>
          <p:nvPr>
            <p:ph type="dt" sz="half" idx="10"/>
          </p:nvPr>
        </p:nvSpPr>
        <p:spPr/>
        <p:txBody>
          <a:bodyPr/>
          <a:lstStyle/>
          <a:p>
            <a:fld id="{A7AC76F8-5960-40B5-9EA0-F115C90A22C0}" type="datetimeFigureOut">
              <a:rPr lang="en-US" smtClean="0"/>
              <a:t>4/8/22</a:t>
            </a:fld>
            <a:endParaRPr lang="en-US"/>
          </a:p>
        </p:txBody>
      </p:sp>
      <p:sp>
        <p:nvSpPr>
          <p:cNvPr id="8" name="Footer Placeholder 7">
            <a:extLst>
              <a:ext uri="{FF2B5EF4-FFF2-40B4-BE49-F238E27FC236}">
                <a16:creationId xmlns:a16="http://schemas.microsoft.com/office/drawing/2014/main" id="{1001CEE1-FF2D-4B82-9661-27C085889C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0E39A2-E4D0-4E1D-B158-9460E8921F85}"/>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373847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835C-EE82-4CA2-9E01-66B5AF42DD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7E7450-8544-4314-BE55-2F079F35A272}"/>
              </a:ext>
            </a:extLst>
          </p:cNvPr>
          <p:cNvSpPr>
            <a:spLocks noGrp="1"/>
          </p:cNvSpPr>
          <p:nvPr>
            <p:ph type="dt" sz="half" idx="10"/>
          </p:nvPr>
        </p:nvSpPr>
        <p:spPr/>
        <p:txBody>
          <a:bodyPr/>
          <a:lstStyle/>
          <a:p>
            <a:fld id="{A7AC76F8-5960-40B5-9EA0-F115C90A22C0}" type="datetimeFigureOut">
              <a:rPr lang="en-US" smtClean="0"/>
              <a:t>4/8/22</a:t>
            </a:fld>
            <a:endParaRPr lang="en-US"/>
          </a:p>
        </p:txBody>
      </p:sp>
      <p:sp>
        <p:nvSpPr>
          <p:cNvPr id="4" name="Footer Placeholder 3">
            <a:extLst>
              <a:ext uri="{FF2B5EF4-FFF2-40B4-BE49-F238E27FC236}">
                <a16:creationId xmlns:a16="http://schemas.microsoft.com/office/drawing/2014/main" id="{A3E0F060-D63C-4DB5-B5D8-C066D2B053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331C33-1448-4F5A-BE25-8B08A4D27D53}"/>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186921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BB378-5BCD-4C47-8E0A-84B1C1CCEF56}"/>
              </a:ext>
            </a:extLst>
          </p:cNvPr>
          <p:cNvSpPr>
            <a:spLocks noGrp="1"/>
          </p:cNvSpPr>
          <p:nvPr>
            <p:ph type="dt" sz="half" idx="10"/>
          </p:nvPr>
        </p:nvSpPr>
        <p:spPr/>
        <p:txBody>
          <a:bodyPr/>
          <a:lstStyle/>
          <a:p>
            <a:fld id="{A7AC76F8-5960-40B5-9EA0-F115C90A22C0}" type="datetimeFigureOut">
              <a:rPr lang="en-US" smtClean="0"/>
              <a:t>4/8/22</a:t>
            </a:fld>
            <a:endParaRPr lang="en-US"/>
          </a:p>
        </p:txBody>
      </p:sp>
      <p:sp>
        <p:nvSpPr>
          <p:cNvPr id="3" name="Footer Placeholder 2">
            <a:extLst>
              <a:ext uri="{FF2B5EF4-FFF2-40B4-BE49-F238E27FC236}">
                <a16:creationId xmlns:a16="http://schemas.microsoft.com/office/drawing/2014/main" id="{E8AC06B4-77E2-435F-B676-7830E09F99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DAC839-92E2-4ECA-9928-B5731BF53BBC}"/>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178625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9043-362D-437D-A137-54520F3F3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CF061-1AD2-407D-A9F4-93585DAAE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5419DA-0FE9-48E8-8881-CC418C904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A0CC9-B545-481D-8E2B-12DED2D0696C}"/>
              </a:ext>
            </a:extLst>
          </p:cNvPr>
          <p:cNvSpPr>
            <a:spLocks noGrp="1"/>
          </p:cNvSpPr>
          <p:nvPr>
            <p:ph type="dt" sz="half" idx="10"/>
          </p:nvPr>
        </p:nvSpPr>
        <p:spPr/>
        <p:txBody>
          <a:bodyPr/>
          <a:lstStyle/>
          <a:p>
            <a:fld id="{A7AC76F8-5960-40B5-9EA0-F115C90A22C0}" type="datetimeFigureOut">
              <a:rPr lang="en-US" smtClean="0"/>
              <a:t>4/8/22</a:t>
            </a:fld>
            <a:endParaRPr lang="en-US"/>
          </a:p>
        </p:txBody>
      </p:sp>
      <p:sp>
        <p:nvSpPr>
          <p:cNvPr id="6" name="Footer Placeholder 5">
            <a:extLst>
              <a:ext uri="{FF2B5EF4-FFF2-40B4-BE49-F238E27FC236}">
                <a16:creationId xmlns:a16="http://schemas.microsoft.com/office/drawing/2014/main" id="{43428DC3-15CD-4253-9CED-E52505E6F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18951-CFC0-444A-AE46-97989C48F7A7}"/>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150895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2AF6D-AB37-4EBF-8EDC-D1E8BC7C9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800F02-329C-4E81-9E60-A5369B0EB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0C4001-75C1-40A3-A7B1-C2B6D1731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F2F8D-727D-4B37-A7E2-9F012F474BB0}"/>
              </a:ext>
            </a:extLst>
          </p:cNvPr>
          <p:cNvSpPr>
            <a:spLocks noGrp="1"/>
          </p:cNvSpPr>
          <p:nvPr>
            <p:ph type="dt" sz="half" idx="10"/>
          </p:nvPr>
        </p:nvSpPr>
        <p:spPr/>
        <p:txBody>
          <a:bodyPr/>
          <a:lstStyle/>
          <a:p>
            <a:fld id="{A7AC76F8-5960-40B5-9EA0-F115C90A22C0}" type="datetimeFigureOut">
              <a:rPr lang="en-US" smtClean="0"/>
              <a:t>4/8/22</a:t>
            </a:fld>
            <a:endParaRPr lang="en-US"/>
          </a:p>
        </p:txBody>
      </p:sp>
      <p:sp>
        <p:nvSpPr>
          <p:cNvPr id="6" name="Footer Placeholder 5">
            <a:extLst>
              <a:ext uri="{FF2B5EF4-FFF2-40B4-BE49-F238E27FC236}">
                <a16:creationId xmlns:a16="http://schemas.microsoft.com/office/drawing/2014/main" id="{0BD179C2-EC31-4FCF-8167-66A490E3E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F6D9B-AF58-4B44-9EA5-F37E63B2BBEE}"/>
              </a:ext>
            </a:extLst>
          </p:cNvPr>
          <p:cNvSpPr>
            <a:spLocks noGrp="1"/>
          </p:cNvSpPr>
          <p:nvPr>
            <p:ph type="sldNum" sz="quarter" idx="12"/>
          </p:nvPr>
        </p:nvSpPr>
        <p:spPr/>
        <p:txBody>
          <a:bodyPr/>
          <a:lstStyle/>
          <a:p>
            <a:fld id="{2E92B154-F766-4351-81F2-493EE0DD05FB}" type="slidenum">
              <a:rPr lang="en-US" smtClean="0"/>
              <a:t>‹#›</a:t>
            </a:fld>
            <a:endParaRPr lang="en-US"/>
          </a:p>
        </p:txBody>
      </p:sp>
    </p:spTree>
    <p:extLst>
      <p:ext uri="{BB962C8B-B14F-4D97-AF65-F5344CB8AC3E}">
        <p14:creationId xmlns:p14="http://schemas.microsoft.com/office/powerpoint/2010/main" val="342402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41E607-9BDA-4DC4-9B48-730631945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DE5C74-9613-43BA-B56F-8DB240796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CB67B-CDC5-4020-933C-86FDEA8C84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C76F8-5960-40B5-9EA0-F115C90A22C0}" type="datetimeFigureOut">
              <a:rPr lang="en-US" smtClean="0"/>
              <a:t>4/8/22</a:t>
            </a:fld>
            <a:endParaRPr lang="en-US"/>
          </a:p>
        </p:txBody>
      </p:sp>
      <p:sp>
        <p:nvSpPr>
          <p:cNvPr id="5" name="Footer Placeholder 4">
            <a:extLst>
              <a:ext uri="{FF2B5EF4-FFF2-40B4-BE49-F238E27FC236}">
                <a16:creationId xmlns:a16="http://schemas.microsoft.com/office/drawing/2014/main" id="{6FE72C06-9954-49F7-B610-B7F0771DB8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9B64C2-570F-49FE-9AF8-1C6110422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2B154-F766-4351-81F2-493EE0DD05FB}" type="slidenum">
              <a:rPr lang="en-US" smtClean="0"/>
              <a:t>‹#›</a:t>
            </a:fld>
            <a:endParaRPr lang="en-US"/>
          </a:p>
        </p:txBody>
      </p:sp>
    </p:spTree>
    <p:extLst>
      <p:ext uri="{BB962C8B-B14F-4D97-AF65-F5344CB8AC3E}">
        <p14:creationId xmlns:p14="http://schemas.microsoft.com/office/powerpoint/2010/main" val="155505503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660" r:id="rId12"/>
    <p:sldLayoutId id="2147483663" r:id="rId13"/>
    <p:sldLayoutId id="2147483700" r:id="rId14"/>
    <p:sldLayoutId id="2147483701" r:id="rId15"/>
    <p:sldLayoutId id="214748370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E421DE8C-E692-CE43-81D4-A719682406E7}"/>
              </a:ext>
            </a:extLst>
          </p:cNvPr>
          <p:cNvSpPr>
            <a:spLocks noGrp="1"/>
          </p:cNvSpPr>
          <p:nvPr>
            <p:ph type="title"/>
          </p:nvPr>
        </p:nvSpPr>
        <p:spPr>
          <a:xfrm>
            <a:off x="838200" y="2434556"/>
            <a:ext cx="10515600" cy="1325563"/>
          </a:xfrm>
        </p:spPr>
        <p:txBody>
          <a:bodyPr/>
          <a:lstStyle/>
          <a:p>
            <a:pPr algn="ctr"/>
            <a:r>
              <a:rPr lang="en-US" b="1" dirty="0">
                <a:solidFill>
                  <a:schemeClr val="bg1"/>
                </a:solidFill>
                <a:latin typeface="Roboto" panose="02000000000000000000" pitchFamily="2" charset="0"/>
                <a:ea typeface="Roboto" panose="02000000000000000000" pitchFamily="2" charset="0"/>
              </a:rPr>
              <a:t>Regression and Attribution</a:t>
            </a:r>
          </a:p>
        </p:txBody>
      </p:sp>
      <p:sp>
        <p:nvSpPr>
          <p:cNvPr id="27" name="Title 2">
            <a:extLst>
              <a:ext uri="{FF2B5EF4-FFF2-40B4-BE49-F238E27FC236}">
                <a16:creationId xmlns:a16="http://schemas.microsoft.com/office/drawing/2014/main" id="{6D048B4E-87E6-744A-A366-014B22C97B14}"/>
              </a:ext>
            </a:extLst>
          </p:cNvPr>
          <p:cNvSpPr txBox="1">
            <a:spLocks/>
          </p:cNvSpPr>
          <p:nvPr/>
        </p:nvSpPr>
        <p:spPr>
          <a:xfrm>
            <a:off x="10060167" y="5532437"/>
            <a:ext cx="25872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bg1">
                    <a:lumMod val="65000"/>
                  </a:schemeClr>
                </a:solidFill>
                <a:latin typeface="Roboto" panose="02000000000000000000" pitchFamily="2" charset="0"/>
                <a:ea typeface="Roboto" panose="02000000000000000000" pitchFamily="2" charset="0"/>
              </a:rPr>
              <a:t>Chilin Tang</a:t>
            </a:r>
          </a:p>
          <a:p>
            <a:r>
              <a:rPr lang="en-US" sz="1800" dirty="0">
                <a:solidFill>
                  <a:schemeClr val="bg1">
                    <a:lumMod val="65000"/>
                  </a:schemeClr>
                </a:solidFill>
                <a:latin typeface="Roboto" panose="02000000000000000000" pitchFamily="2" charset="0"/>
                <a:ea typeface="Roboto" panose="02000000000000000000" pitchFamily="2" charset="0"/>
              </a:rPr>
              <a:t>Data &amp; Analytics</a:t>
            </a:r>
          </a:p>
          <a:p>
            <a:r>
              <a:rPr lang="en-US" sz="1800" dirty="0" err="1">
                <a:solidFill>
                  <a:schemeClr val="bg1">
                    <a:lumMod val="65000"/>
                  </a:schemeClr>
                </a:solidFill>
                <a:latin typeface="Roboto" panose="02000000000000000000" pitchFamily="2" charset="0"/>
                <a:ea typeface="Roboto" panose="02000000000000000000" pitchFamily="2" charset="0"/>
              </a:rPr>
              <a:t>Digitas</a:t>
            </a:r>
            <a:r>
              <a:rPr lang="en-US" sz="1800" dirty="0">
                <a:solidFill>
                  <a:schemeClr val="bg1">
                    <a:lumMod val="65000"/>
                  </a:schemeClr>
                </a:solidFill>
                <a:latin typeface="Roboto" panose="02000000000000000000" pitchFamily="2" charset="0"/>
                <a:ea typeface="Roboto" panose="02000000000000000000" pitchFamily="2" charset="0"/>
              </a:rPr>
              <a:t> Singapore</a:t>
            </a:r>
          </a:p>
        </p:txBody>
      </p:sp>
    </p:spTree>
    <p:extLst>
      <p:ext uri="{BB962C8B-B14F-4D97-AF65-F5344CB8AC3E}">
        <p14:creationId xmlns:p14="http://schemas.microsoft.com/office/powerpoint/2010/main" val="277766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9CE6B1-9DDE-4EB2-951D-057ED9F1961D}"/>
              </a:ext>
            </a:extLst>
          </p:cNvPr>
          <p:cNvSpPr>
            <a:spLocks noGrp="1"/>
          </p:cNvSpPr>
          <p:nvPr>
            <p:ph type="sldNum" sz="quarter" idx="10"/>
          </p:nvPr>
        </p:nvSpPr>
        <p:spPr/>
        <p:txBody>
          <a:bodyPr/>
          <a:lstStyle/>
          <a:p>
            <a:fld id="{86CB4B4D-7CA3-9044-876B-883B54F8677D}" type="slidenum">
              <a:rPr lang="en-US" smtClean="0"/>
              <a:t>10</a:t>
            </a:fld>
            <a:endParaRPr lang="en-US"/>
          </a:p>
        </p:txBody>
      </p:sp>
      <p:sp>
        <p:nvSpPr>
          <p:cNvPr id="4" name="Title 3">
            <a:extLst>
              <a:ext uri="{FF2B5EF4-FFF2-40B4-BE49-F238E27FC236}">
                <a16:creationId xmlns:a16="http://schemas.microsoft.com/office/drawing/2014/main" id="{66345693-EB37-4CF5-AEB4-97B580CA58A7}"/>
              </a:ext>
            </a:extLst>
          </p:cNvPr>
          <p:cNvSpPr>
            <a:spLocks noGrp="1"/>
          </p:cNvSpPr>
          <p:nvPr>
            <p:ph type="title"/>
          </p:nvPr>
        </p:nvSpPr>
        <p:spPr>
          <a:xfrm>
            <a:off x="838200" y="365126"/>
            <a:ext cx="10515600" cy="1028245"/>
          </a:xfrm>
        </p:spPr>
        <p:txBody>
          <a:bodyPr>
            <a:normAutofit/>
          </a:bodyPr>
          <a:lstStyle/>
          <a:p>
            <a:r>
              <a:rPr lang="en-US" dirty="0"/>
              <a:t>Distilling the impact of media channels</a:t>
            </a:r>
          </a:p>
        </p:txBody>
      </p:sp>
      <p:grpSp>
        <p:nvGrpSpPr>
          <p:cNvPr id="50" name="Group 49">
            <a:extLst>
              <a:ext uri="{FF2B5EF4-FFF2-40B4-BE49-F238E27FC236}">
                <a16:creationId xmlns:a16="http://schemas.microsoft.com/office/drawing/2014/main" id="{1C27E08D-6068-4398-9BD4-F1E71C373202}"/>
              </a:ext>
            </a:extLst>
          </p:cNvPr>
          <p:cNvGrpSpPr/>
          <p:nvPr/>
        </p:nvGrpSpPr>
        <p:grpSpPr>
          <a:xfrm>
            <a:off x="4649000" y="2938715"/>
            <a:ext cx="4076989" cy="1424771"/>
            <a:chOff x="2736910" y="2716614"/>
            <a:chExt cx="4076989" cy="1424771"/>
          </a:xfrm>
        </p:grpSpPr>
        <p:pic>
          <p:nvPicPr>
            <p:cNvPr id="51" name="Picture 50">
              <a:extLst>
                <a:ext uri="{FF2B5EF4-FFF2-40B4-BE49-F238E27FC236}">
                  <a16:creationId xmlns:a16="http://schemas.microsoft.com/office/drawing/2014/main" id="{55F8F4BF-D640-40C6-BFA0-79784A568F44}"/>
                </a:ext>
              </a:extLst>
            </p:cNvPr>
            <p:cNvPicPr>
              <a:picLocks noChangeAspect="1"/>
            </p:cNvPicPr>
            <p:nvPr/>
          </p:nvPicPr>
          <p:blipFill rotWithShape="1">
            <a:blip r:embed="rId2">
              <a:duotone>
                <a:schemeClr val="accent1">
                  <a:shade val="45000"/>
                  <a:satMod val="135000"/>
                </a:schemeClr>
                <a:prstClr val="white"/>
              </a:duotone>
            </a:blip>
            <a:srcRect l="14494"/>
            <a:stretch/>
          </p:blipFill>
          <p:spPr>
            <a:xfrm rot="16200000">
              <a:off x="4685580" y="2482619"/>
              <a:ext cx="1424771" cy="1892762"/>
            </a:xfrm>
            <a:prstGeom prst="rect">
              <a:avLst/>
            </a:prstGeom>
          </p:spPr>
        </p:pic>
        <p:cxnSp>
          <p:nvCxnSpPr>
            <p:cNvPr id="52" name="Straight Connector 51">
              <a:extLst>
                <a:ext uri="{FF2B5EF4-FFF2-40B4-BE49-F238E27FC236}">
                  <a16:creationId xmlns:a16="http://schemas.microsoft.com/office/drawing/2014/main" id="{D74A0AAE-6A85-4C5E-850C-DC3DB98A5A25}"/>
                </a:ext>
              </a:extLst>
            </p:cNvPr>
            <p:cNvCxnSpPr>
              <a:cxnSpLocks/>
            </p:cNvCxnSpPr>
            <p:nvPr/>
          </p:nvCxnSpPr>
          <p:spPr>
            <a:xfrm flipH="1" flipV="1">
              <a:off x="2736910" y="2960911"/>
              <a:ext cx="2078837" cy="1"/>
            </a:xfrm>
            <a:prstGeom prst="line">
              <a:avLst/>
            </a:prstGeom>
            <a:ln w="381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58CC700-B88E-4DEE-9F99-8FE907203FC2}"/>
                </a:ext>
              </a:extLst>
            </p:cNvPr>
            <p:cNvCxnSpPr>
              <a:cxnSpLocks/>
            </p:cNvCxnSpPr>
            <p:nvPr/>
          </p:nvCxnSpPr>
          <p:spPr>
            <a:xfrm flipH="1" flipV="1">
              <a:off x="6313377" y="3428997"/>
              <a:ext cx="500522" cy="15696"/>
            </a:xfrm>
            <a:prstGeom prst="line">
              <a:avLst/>
            </a:prstGeom>
            <a:ln w="381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B92E684-13B8-46A1-BB12-D29126128BF3}"/>
                </a:ext>
              </a:extLst>
            </p:cNvPr>
            <p:cNvCxnSpPr>
              <a:cxnSpLocks/>
            </p:cNvCxnSpPr>
            <p:nvPr/>
          </p:nvCxnSpPr>
          <p:spPr>
            <a:xfrm flipH="1">
              <a:off x="2736910" y="3444693"/>
              <a:ext cx="1896757" cy="33422"/>
            </a:xfrm>
            <a:prstGeom prst="line">
              <a:avLst/>
            </a:prstGeom>
            <a:ln w="381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2634C53-52E0-48F4-BB11-FF56F37E6CC1}"/>
                </a:ext>
              </a:extLst>
            </p:cNvPr>
            <p:cNvCxnSpPr>
              <a:cxnSpLocks/>
            </p:cNvCxnSpPr>
            <p:nvPr/>
          </p:nvCxnSpPr>
          <p:spPr>
            <a:xfrm flipH="1" flipV="1">
              <a:off x="2736910" y="3928471"/>
              <a:ext cx="2078837" cy="1"/>
            </a:xfrm>
            <a:prstGeom prst="line">
              <a:avLst/>
            </a:prstGeom>
            <a:ln w="3810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E842CB27-D565-4C5D-85CE-DBFCAF64FFEE}"/>
              </a:ext>
            </a:extLst>
          </p:cNvPr>
          <p:cNvSpPr txBox="1"/>
          <p:nvPr/>
        </p:nvSpPr>
        <p:spPr>
          <a:xfrm>
            <a:off x="3360878" y="3125531"/>
            <a:ext cx="909785" cy="138499"/>
          </a:xfrm>
          <a:prstGeom prst="rect">
            <a:avLst/>
          </a:prstGeom>
        </p:spPr>
        <p:txBody>
          <a:bodyPr wrap="square" lIns="0" tIns="0" rIns="0" bIns="0" rtlCol="0">
            <a:spAutoFit/>
          </a:bodyPr>
          <a:lstStyle/>
          <a:p>
            <a:pPr marL="171450" indent="-171450" algn="l">
              <a:lnSpc>
                <a:spcPct val="100000"/>
              </a:lnSpc>
              <a:buFont typeface="Arial" panose="020B0604020202020204" pitchFamily="34" charset="0"/>
              <a:buChar char="•"/>
            </a:pPr>
            <a:r>
              <a:rPr lang="en-US" sz="900" b="1" dirty="0">
                <a:latin typeface="Montserrat Light" panose="00000400000000000000" pitchFamily="50" charset="0"/>
                <a:cs typeface="Arial" panose="020B0604020202020204" pitchFamily="34" charset="0"/>
              </a:rPr>
              <a:t>Facebook</a:t>
            </a:r>
          </a:p>
        </p:txBody>
      </p:sp>
      <p:sp>
        <p:nvSpPr>
          <p:cNvPr id="57" name="TextBox 56">
            <a:extLst>
              <a:ext uri="{FF2B5EF4-FFF2-40B4-BE49-F238E27FC236}">
                <a16:creationId xmlns:a16="http://schemas.microsoft.com/office/drawing/2014/main" id="{6448047D-7EF3-4EF1-815D-62C1F339E168}"/>
              </a:ext>
            </a:extLst>
          </p:cNvPr>
          <p:cNvSpPr txBox="1"/>
          <p:nvPr/>
        </p:nvSpPr>
        <p:spPr>
          <a:xfrm>
            <a:off x="3360878" y="3491512"/>
            <a:ext cx="1131816" cy="553998"/>
          </a:xfrm>
          <a:prstGeom prst="rect">
            <a:avLst/>
          </a:prstGeom>
        </p:spPr>
        <p:txBody>
          <a:bodyPr wrap="square" lIns="0" tIns="0" rIns="0" bIns="0" rtlCol="0">
            <a:spAutoFit/>
          </a:bodyPr>
          <a:lstStyle/>
          <a:p>
            <a:pPr marL="171450" indent="-171450" algn="l">
              <a:lnSpc>
                <a:spcPct val="100000"/>
              </a:lnSpc>
              <a:buFont typeface="Arial" panose="020B0604020202020204" pitchFamily="34" charset="0"/>
              <a:buChar char="•"/>
            </a:pPr>
            <a:r>
              <a:rPr lang="en-US" sz="900" b="1" dirty="0">
                <a:latin typeface="Montserrat Light" panose="00000400000000000000" pitchFamily="50" charset="0"/>
                <a:cs typeface="Arial" panose="020B0604020202020204" pitchFamily="34" charset="0"/>
              </a:rPr>
              <a:t>Programmatic</a:t>
            </a:r>
          </a:p>
          <a:p>
            <a:pPr marL="171450" indent="-171450" algn="l">
              <a:lnSpc>
                <a:spcPct val="100000"/>
              </a:lnSpc>
              <a:buFont typeface="Arial" panose="020B0604020202020204" pitchFamily="34" charset="0"/>
              <a:buChar char="•"/>
            </a:pPr>
            <a:r>
              <a:rPr lang="en-US" sz="900" b="1" dirty="0">
                <a:latin typeface="Montserrat Light" panose="00000400000000000000" pitchFamily="50" charset="0"/>
                <a:cs typeface="Arial" panose="020B0604020202020204" pitchFamily="34" charset="0"/>
              </a:rPr>
              <a:t>Direct partners </a:t>
            </a:r>
          </a:p>
          <a:p>
            <a:pPr marL="171450" indent="-171450" algn="l">
              <a:lnSpc>
                <a:spcPct val="100000"/>
              </a:lnSpc>
              <a:buFont typeface="Arial" panose="020B0604020202020204" pitchFamily="34" charset="0"/>
              <a:buChar char="•"/>
            </a:pPr>
            <a:r>
              <a:rPr lang="en-US" sz="900" b="1" dirty="0">
                <a:latin typeface="Montserrat Light" panose="00000400000000000000" pitchFamily="50" charset="0"/>
                <a:cs typeface="Arial" panose="020B0604020202020204" pitchFamily="34" charset="0"/>
              </a:rPr>
              <a:t>Native</a:t>
            </a:r>
          </a:p>
          <a:p>
            <a:pPr marL="171450" indent="-171450" algn="l">
              <a:lnSpc>
                <a:spcPct val="100000"/>
              </a:lnSpc>
              <a:buFont typeface="Arial" panose="020B0604020202020204" pitchFamily="34" charset="0"/>
              <a:buChar char="•"/>
            </a:pPr>
            <a:endParaRPr lang="en-US" sz="900" b="1" dirty="0">
              <a:latin typeface="Montserrat Light" panose="00000400000000000000" pitchFamily="50" charset="0"/>
              <a:cs typeface="Arial" panose="020B0604020202020204" pitchFamily="34" charset="0"/>
            </a:endParaRPr>
          </a:p>
        </p:txBody>
      </p:sp>
      <p:sp>
        <p:nvSpPr>
          <p:cNvPr id="58" name="TextBox 57">
            <a:extLst>
              <a:ext uri="{FF2B5EF4-FFF2-40B4-BE49-F238E27FC236}">
                <a16:creationId xmlns:a16="http://schemas.microsoft.com/office/drawing/2014/main" id="{3FA1C074-3D7A-4DD1-9403-98709546E0DD}"/>
              </a:ext>
            </a:extLst>
          </p:cNvPr>
          <p:cNvSpPr txBox="1"/>
          <p:nvPr/>
        </p:nvSpPr>
        <p:spPr>
          <a:xfrm>
            <a:off x="3272079" y="4049987"/>
            <a:ext cx="738982" cy="230832"/>
          </a:xfrm>
          <a:prstGeom prst="rect">
            <a:avLst/>
          </a:prstGeom>
          <a:noFill/>
        </p:spPr>
        <p:txBody>
          <a:bodyPr wrap="square">
            <a:spAutoFit/>
          </a:bodyPr>
          <a:lstStyle/>
          <a:p>
            <a:pPr marL="171450" indent="-171450" algn="l">
              <a:lnSpc>
                <a:spcPct val="100000"/>
              </a:lnSpc>
              <a:buFont typeface="Arial" panose="020B0604020202020204" pitchFamily="34" charset="0"/>
              <a:buChar char="•"/>
            </a:pPr>
            <a:r>
              <a:rPr lang="en-US" sz="900" b="1" dirty="0">
                <a:latin typeface="Montserrat Light" panose="00000400000000000000" pitchFamily="50" charset="0"/>
                <a:cs typeface="Arial" panose="020B0604020202020204" pitchFamily="34" charset="0"/>
              </a:rPr>
              <a:t>OLV</a:t>
            </a:r>
          </a:p>
        </p:txBody>
      </p:sp>
      <p:sp>
        <p:nvSpPr>
          <p:cNvPr id="59" name="TextBox 58">
            <a:extLst>
              <a:ext uri="{FF2B5EF4-FFF2-40B4-BE49-F238E27FC236}">
                <a16:creationId xmlns:a16="http://schemas.microsoft.com/office/drawing/2014/main" id="{2C0ED198-1231-4119-8B07-0455C88AF63E}"/>
              </a:ext>
            </a:extLst>
          </p:cNvPr>
          <p:cNvSpPr txBox="1"/>
          <p:nvPr/>
        </p:nvSpPr>
        <p:spPr>
          <a:xfrm>
            <a:off x="3152728" y="2714363"/>
            <a:ext cx="1548115" cy="169277"/>
          </a:xfrm>
          <a:prstGeom prst="rect">
            <a:avLst/>
          </a:prstGeom>
        </p:spPr>
        <p:txBody>
          <a:bodyPr wrap="square" lIns="0" tIns="0" rIns="0" bIns="0" rtlCol="0">
            <a:spAutoFit/>
          </a:bodyPr>
          <a:lstStyle/>
          <a:p>
            <a:pPr marL="0" indent="0" algn="ctr">
              <a:lnSpc>
                <a:spcPct val="100000"/>
              </a:lnSpc>
              <a:buNone/>
            </a:pPr>
            <a:r>
              <a:rPr lang="en-US" sz="1100" b="1" dirty="0">
                <a:latin typeface="Montserrat Light" panose="00000400000000000000" pitchFamily="50" charset="0"/>
                <a:cs typeface="Arial" panose="020B0604020202020204" pitchFamily="34" charset="0"/>
              </a:rPr>
              <a:t>INPUT VARIABLES </a:t>
            </a:r>
          </a:p>
        </p:txBody>
      </p:sp>
      <p:sp>
        <p:nvSpPr>
          <p:cNvPr id="60" name="TextBox 59">
            <a:extLst>
              <a:ext uri="{FF2B5EF4-FFF2-40B4-BE49-F238E27FC236}">
                <a16:creationId xmlns:a16="http://schemas.microsoft.com/office/drawing/2014/main" id="{A6045D03-46EB-46F6-9CD7-E69121BD2EC4}"/>
              </a:ext>
            </a:extLst>
          </p:cNvPr>
          <p:cNvSpPr txBox="1"/>
          <p:nvPr/>
        </p:nvSpPr>
        <p:spPr>
          <a:xfrm>
            <a:off x="9032874" y="2799001"/>
            <a:ext cx="1548115" cy="169277"/>
          </a:xfrm>
          <a:prstGeom prst="rect">
            <a:avLst/>
          </a:prstGeom>
        </p:spPr>
        <p:txBody>
          <a:bodyPr wrap="square" lIns="0" tIns="0" rIns="0" bIns="0" rtlCol="0">
            <a:spAutoFit/>
          </a:bodyPr>
          <a:lstStyle/>
          <a:p>
            <a:pPr marL="0" indent="0" algn="ctr">
              <a:lnSpc>
                <a:spcPct val="100000"/>
              </a:lnSpc>
              <a:buNone/>
            </a:pPr>
            <a:r>
              <a:rPr lang="en-US" sz="1100" b="1" dirty="0">
                <a:latin typeface="Montserrat Light" panose="00000400000000000000" pitchFamily="50" charset="0"/>
                <a:cs typeface="Arial" panose="020B0604020202020204" pitchFamily="34" charset="0"/>
              </a:rPr>
              <a:t>OUTPUT VARIABLES </a:t>
            </a:r>
          </a:p>
        </p:txBody>
      </p:sp>
      <p:sp>
        <p:nvSpPr>
          <p:cNvPr id="61" name="TextBox 60">
            <a:extLst>
              <a:ext uri="{FF2B5EF4-FFF2-40B4-BE49-F238E27FC236}">
                <a16:creationId xmlns:a16="http://schemas.microsoft.com/office/drawing/2014/main" id="{84C0DACD-669F-4BDA-B9AD-644D0F5F6C63}"/>
              </a:ext>
            </a:extLst>
          </p:cNvPr>
          <p:cNvSpPr txBox="1"/>
          <p:nvPr/>
        </p:nvSpPr>
        <p:spPr>
          <a:xfrm>
            <a:off x="9109168" y="3466432"/>
            <a:ext cx="2036498" cy="184666"/>
          </a:xfrm>
          <a:prstGeom prst="rect">
            <a:avLst/>
          </a:prstGeom>
        </p:spPr>
        <p:txBody>
          <a:bodyPr wrap="square" lIns="0" tIns="0" rIns="0" bIns="0" rtlCol="0">
            <a:spAutoFit/>
          </a:bodyPr>
          <a:lstStyle/>
          <a:p>
            <a:pPr algn="l">
              <a:lnSpc>
                <a:spcPct val="100000"/>
              </a:lnSpc>
            </a:pPr>
            <a:r>
              <a:rPr lang="en-US" sz="1200" b="1" dirty="0">
                <a:latin typeface="Montserrat Light" panose="00000400000000000000" pitchFamily="50" charset="0"/>
                <a:cs typeface="Arial" panose="020B0604020202020204" pitchFamily="34" charset="0"/>
              </a:rPr>
              <a:t>eCommerce Sales</a:t>
            </a:r>
          </a:p>
        </p:txBody>
      </p:sp>
      <p:sp>
        <p:nvSpPr>
          <p:cNvPr id="63" name="Arrow: Pentagon 62">
            <a:extLst>
              <a:ext uri="{FF2B5EF4-FFF2-40B4-BE49-F238E27FC236}">
                <a16:creationId xmlns:a16="http://schemas.microsoft.com/office/drawing/2014/main" id="{4203FC4F-A15F-4C07-9470-B099BC4FE95F}"/>
              </a:ext>
            </a:extLst>
          </p:cNvPr>
          <p:cNvSpPr/>
          <p:nvPr/>
        </p:nvSpPr>
        <p:spPr>
          <a:xfrm>
            <a:off x="373984" y="2524860"/>
            <a:ext cx="2603718" cy="1933303"/>
          </a:xfrm>
          <a:prstGeom prst="homePlat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Impact of media</a:t>
            </a:r>
          </a:p>
          <a:p>
            <a:pPr algn="ctr"/>
            <a:r>
              <a:rPr lang="en-US" dirty="0"/>
              <a:t> on ecommerce</a:t>
            </a:r>
          </a:p>
        </p:txBody>
      </p:sp>
    </p:spTree>
    <p:extLst>
      <p:ext uri="{BB962C8B-B14F-4D97-AF65-F5344CB8AC3E}">
        <p14:creationId xmlns:p14="http://schemas.microsoft.com/office/powerpoint/2010/main" val="98919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0E8F28C-9A84-4ED3-94AA-EB3ABA6EABCD}"/>
              </a:ext>
            </a:extLst>
          </p:cNvPr>
          <p:cNvSpPr/>
          <p:nvPr/>
        </p:nvSpPr>
        <p:spPr>
          <a:xfrm>
            <a:off x="3102363" y="1544011"/>
            <a:ext cx="2857012" cy="4386297"/>
          </a:xfrm>
          <a:prstGeom prst="rect">
            <a:avLst/>
          </a:prstGeom>
          <a:solidFill>
            <a:sysClr val="window" lastClr="FFFFFF">
              <a:lumMod val="95000"/>
            </a:sysClr>
          </a:solidFill>
          <a:ln w="12700" cap="flat" cmpd="sng" algn="ctr">
            <a:noFill/>
            <a:prstDash val="solid"/>
            <a:miter lim="800000"/>
          </a:ln>
          <a:effectLst/>
        </p:spPr>
        <p:txBody>
          <a:bodyPr rtlCol="0" anchor="ctr"/>
          <a:lstStyle/>
          <a:p>
            <a:pPr algn="ctr">
              <a:defRPr/>
            </a:pPr>
            <a:endParaRPr lang="ru-RU" sz="1200">
              <a:solidFill>
                <a:prstClr val="white"/>
              </a:solidFill>
              <a:latin typeface="Interstate"/>
            </a:endParaRPr>
          </a:p>
        </p:txBody>
      </p:sp>
      <p:sp>
        <p:nvSpPr>
          <p:cNvPr id="3" name="Title 2">
            <a:extLst>
              <a:ext uri="{FF2B5EF4-FFF2-40B4-BE49-F238E27FC236}">
                <a16:creationId xmlns:a16="http://schemas.microsoft.com/office/drawing/2014/main" id="{266AC4AE-A001-43E8-98ED-6642ED9F09F8}"/>
              </a:ext>
            </a:extLst>
          </p:cNvPr>
          <p:cNvSpPr>
            <a:spLocks noGrp="1"/>
          </p:cNvSpPr>
          <p:nvPr>
            <p:ph type="title"/>
          </p:nvPr>
        </p:nvSpPr>
        <p:spPr>
          <a:xfrm>
            <a:off x="125295" y="60457"/>
            <a:ext cx="11469090" cy="395874"/>
          </a:xfrm>
        </p:spPr>
        <p:txBody>
          <a:bodyPr/>
          <a:lstStyle/>
          <a:p>
            <a:r>
              <a:rPr lang="en-US" dirty="0"/>
              <a:t>Abbott’s “Digital Rapid Read” model for scientific measurement of media performance</a:t>
            </a:r>
          </a:p>
        </p:txBody>
      </p:sp>
      <p:sp>
        <p:nvSpPr>
          <p:cNvPr id="32" name="Rectangle 31">
            <a:extLst>
              <a:ext uri="{FF2B5EF4-FFF2-40B4-BE49-F238E27FC236}">
                <a16:creationId xmlns:a16="http://schemas.microsoft.com/office/drawing/2014/main" id="{182C72BD-6C69-4FF5-BFF5-1431EE2DEB22}"/>
              </a:ext>
            </a:extLst>
          </p:cNvPr>
          <p:cNvSpPr/>
          <p:nvPr/>
        </p:nvSpPr>
        <p:spPr>
          <a:xfrm>
            <a:off x="1108442" y="1730823"/>
            <a:ext cx="1873867" cy="1204882"/>
          </a:xfrm>
          <a:prstGeom prst="rect">
            <a:avLst/>
          </a:prstGeom>
        </p:spPr>
        <p:txBody>
          <a:bodyPr wrap="square">
            <a:spAutoFit/>
          </a:bodyPr>
          <a:lstStyle/>
          <a:p>
            <a:pPr>
              <a:spcBef>
                <a:spcPts val="1799"/>
              </a:spcBef>
            </a:pPr>
            <a:r>
              <a:rPr lang="en-US" sz="1600" b="1" dirty="0">
                <a:solidFill>
                  <a:prstClr val="black">
                    <a:lumMod val="75000"/>
                    <a:lumOff val="25000"/>
                  </a:prstClr>
                </a:solidFill>
                <a:latin typeface="Franklin Gothic Book" panose="020B0503020102020204" pitchFamily="34" charset="0"/>
              </a:rPr>
              <a:t>Media factors</a:t>
            </a:r>
          </a:p>
          <a:p>
            <a:pPr>
              <a:lnSpc>
                <a:spcPct val="120000"/>
              </a:lnSpc>
            </a:pPr>
            <a:r>
              <a:rPr lang="en-US" sz="1200" dirty="0">
                <a:solidFill>
                  <a:prstClr val="black"/>
                </a:solidFill>
                <a:latin typeface="Franklin Gothic Book" panose="020B0503020102020204" pitchFamily="34" charset="0"/>
                <a:cs typeface="Franklin Gothic Book"/>
              </a:rPr>
              <a:t>Online:</a:t>
            </a:r>
          </a:p>
          <a:p>
            <a:pPr marL="171450" indent="-171450">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Media Investments</a:t>
            </a:r>
          </a:p>
          <a:p>
            <a:pPr marL="171450" indent="-171450">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Impressions</a:t>
            </a:r>
          </a:p>
          <a:p>
            <a:pPr marL="171450" indent="-171450">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Clicks </a:t>
            </a:r>
            <a:endParaRPr lang="en-US" sz="1999" dirty="0">
              <a:solidFill>
                <a:prstClr val="black"/>
              </a:solidFill>
              <a:latin typeface="Franklin Gothic Book" panose="020B0503020102020204" pitchFamily="34" charset="0"/>
              <a:cs typeface="Franklin Gothic Book"/>
            </a:endParaRPr>
          </a:p>
        </p:txBody>
      </p:sp>
      <p:sp>
        <p:nvSpPr>
          <p:cNvPr id="35" name="Rectangle 34">
            <a:extLst>
              <a:ext uri="{FF2B5EF4-FFF2-40B4-BE49-F238E27FC236}">
                <a16:creationId xmlns:a16="http://schemas.microsoft.com/office/drawing/2014/main" id="{DEEAAA79-5C63-470E-9652-91CD1BD2C99A}"/>
              </a:ext>
            </a:extLst>
          </p:cNvPr>
          <p:cNvSpPr/>
          <p:nvPr/>
        </p:nvSpPr>
        <p:spPr>
          <a:xfrm>
            <a:off x="1086532" y="2959134"/>
            <a:ext cx="1873867" cy="983283"/>
          </a:xfrm>
          <a:prstGeom prst="rect">
            <a:avLst/>
          </a:prstGeom>
        </p:spPr>
        <p:txBody>
          <a:bodyPr wrap="square">
            <a:spAutoFit/>
          </a:bodyPr>
          <a:lstStyle/>
          <a:p>
            <a:pPr>
              <a:spcBef>
                <a:spcPts val="1799"/>
              </a:spcBef>
            </a:pPr>
            <a:r>
              <a:rPr lang="en-US" sz="1600" b="1" dirty="0">
                <a:solidFill>
                  <a:prstClr val="black">
                    <a:lumMod val="75000"/>
                    <a:lumOff val="25000"/>
                  </a:prstClr>
                </a:solidFill>
                <a:latin typeface="Franklin Gothic Book" panose="020B0503020102020204" pitchFamily="34" charset="0"/>
              </a:rPr>
              <a:t>Seasonality factors</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Public holidays</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Weather</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Overall trends</a:t>
            </a:r>
            <a:endParaRPr lang="en-US" sz="1999" dirty="0">
              <a:solidFill>
                <a:prstClr val="black"/>
              </a:solidFill>
              <a:latin typeface="Franklin Gothic Book" panose="020B0503020102020204" pitchFamily="34" charset="0"/>
              <a:cs typeface="Franklin Gothic Book"/>
            </a:endParaRPr>
          </a:p>
        </p:txBody>
      </p:sp>
      <p:sp>
        <p:nvSpPr>
          <p:cNvPr id="36" name="Shape 2967">
            <a:extLst>
              <a:ext uri="{FF2B5EF4-FFF2-40B4-BE49-F238E27FC236}">
                <a16:creationId xmlns:a16="http://schemas.microsoft.com/office/drawing/2014/main" id="{8B4799FC-5113-42C8-B377-1E6E2E8AFEFD}"/>
              </a:ext>
            </a:extLst>
          </p:cNvPr>
          <p:cNvSpPr/>
          <p:nvPr/>
        </p:nvSpPr>
        <p:spPr>
          <a:xfrm>
            <a:off x="235419" y="3154739"/>
            <a:ext cx="665660" cy="605145"/>
          </a:xfrm>
          <a:custGeom>
            <a:avLst/>
            <a:gdLst/>
            <a:ahLst/>
            <a:cxnLst>
              <a:cxn ang="0">
                <a:pos x="wd2" y="hd2"/>
              </a:cxn>
              <a:cxn ang="5400000">
                <a:pos x="wd2" y="hd2"/>
              </a:cxn>
              <a:cxn ang="10800000">
                <a:pos x="wd2" y="hd2"/>
              </a:cxn>
              <a:cxn ang="16200000">
                <a:pos x="wd2" y="hd2"/>
              </a:cxn>
            </a:cxnLst>
            <a:rect l="0" t="0" r="r" b="b"/>
            <a:pathLst>
              <a:path w="21600" h="21600" extrusionOk="0">
                <a:moveTo>
                  <a:pt x="14727" y="19440"/>
                </a:moveTo>
                <a:cubicBezTo>
                  <a:pt x="14727" y="20036"/>
                  <a:pt x="15167" y="20520"/>
                  <a:pt x="15709" y="20520"/>
                </a:cubicBezTo>
                <a:cubicBezTo>
                  <a:pt x="16251" y="20520"/>
                  <a:pt x="16691" y="20036"/>
                  <a:pt x="16691" y="19440"/>
                </a:cubicBezTo>
                <a:cubicBezTo>
                  <a:pt x="16691" y="18360"/>
                  <a:pt x="15709" y="17280"/>
                  <a:pt x="15709" y="17280"/>
                </a:cubicBezTo>
                <a:cubicBezTo>
                  <a:pt x="15709" y="17280"/>
                  <a:pt x="14727" y="18360"/>
                  <a:pt x="14727" y="19440"/>
                </a:cubicBezTo>
                <a:moveTo>
                  <a:pt x="4909" y="20520"/>
                </a:moveTo>
                <a:cubicBezTo>
                  <a:pt x="4909" y="21117"/>
                  <a:pt x="5349" y="21600"/>
                  <a:pt x="5891" y="21600"/>
                </a:cubicBezTo>
                <a:cubicBezTo>
                  <a:pt x="6433" y="21600"/>
                  <a:pt x="6873" y="21117"/>
                  <a:pt x="6873" y="20520"/>
                </a:cubicBezTo>
                <a:cubicBezTo>
                  <a:pt x="6873" y="19440"/>
                  <a:pt x="5891" y="18360"/>
                  <a:pt x="5891" y="18360"/>
                </a:cubicBezTo>
                <a:cubicBezTo>
                  <a:pt x="5891" y="18360"/>
                  <a:pt x="4909" y="19440"/>
                  <a:pt x="4909" y="20520"/>
                </a:cubicBezTo>
                <a:moveTo>
                  <a:pt x="9818" y="17280"/>
                </a:moveTo>
                <a:cubicBezTo>
                  <a:pt x="9818" y="17876"/>
                  <a:pt x="10258" y="18360"/>
                  <a:pt x="10800" y="18360"/>
                </a:cubicBezTo>
                <a:cubicBezTo>
                  <a:pt x="11342" y="18360"/>
                  <a:pt x="11782" y="17876"/>
                  <a:pt x="11782" y="17280"/>
                </a:cubicBezTo>
                <a:cubicBezTo>
                  <a:pt x="11782" y="16200"/>
                  <a:pt x="10800" y="15120"/>
                  <a:pt x="10800" y="15120"/>
                </a:cubicBezTo>
                <a:cubicBezTo>
                  <a:pt x="10800" y="15120"/>
                  <a:pt x="9818" y="16200"/>
                  <a:pt x="9818" y="17280"/>
                </a:cubicBezTo>
                <a:moveTo>
                  <a:pt x="17673" y="12960"/>
                </a:moveTo>
                <a:lnTo>
                  <a:pt x="3927" y="12960"/>
                </a:lnTo>
                <a:cubicBezTo>
                  <a:pt x="2303" y="12960"/>
                  <a:pt x="982" y="11507"/>
                  <a:pt x="982" y="9720"/>
                </a:cubicBezTo>
                <a:cubicBezTo>
                  <a:pt x="982" y="8215"/>
                  <a:pt x="1912" y="6920"/>
                  <a:pt x="3244" y="6572"/>
                </a:cubicBezTo>
                <a:cubicBezTo>
                  <a:pt x="3634" y="6470"/>
                  <a:pt x="3929" y="6117"/>
                  <a:pt x="3988" y="5681"/>
                </a:cubicBezTo>
                <a:cubicBezTo>
                  <a:pt x="4343" y="3058"/>
                  <a:pt x="6427" y="1080"/>
                  <a:pt x="8836" y="1080"/>
                </a:cubicBezTo>
                <a:cubicBezTo>
                  <a:pt x="10501" y="1080"/>
                  <a:pt x="11547" y="1463"/>
                  <a:pt x="12457" y="3010"/>
                </a:cubicBezTo>
                <a:cubicBezTo>
                  <a:pt x="12612" y="3273"/>
                  <a:pt x="13354" y="3989"/>
                  <a:pt x="13636" y="4032"/>
                </a:cubicBezTo>
                <a:cubicBezTo>
                  <a:pt x="13682" y="4039"/>
                  <a:pt x="13773" y="4043"/>
                  <a:pt x="13773" y="4043"/>
                </a:cubicBezTo>
                <a:cubicBezTo>
                  <a:pt x="14009" y="4043"/>
                  <a:pt x="14238" y="3949"/>
                  <a:pt x="14419" y="3776"/>
                </a:cubicBezTo>
                <a:cubicBezTo>
                  <a:pt x="14777" y="3431"/>
                  <a:pt x="15236" y="3240"/>
                  <a:pt x="15709" y="3240"/>
                </a:cubicBezTo>
                <a:cubicBezTo>
                  <a:pt x="16792" y="3240"/>
                  <a:pt x="17673" y="4209"/>
                  <a:pt x="17671" y="5412"/>
                </a:cubicBezTo>
                <a:lnTo>
                  <a:pt x="17667" y="5491"/>
                </a:lnTo>
                <a:cubicBezTo>
                  <a:pt x="17646" y="6002"/>
                  <a:pt x="17953" y="6459"/>
                  <a:pt x="18404" y="6586"/>
                </a:cubicBezTo>
                <a:cubicBezTo>
                  <a:pt x="19708" y="6954"/>
                  <a:pt x="20618" y="8242"/>
                  <a:pt x="20618" y="9720"/>
                </a:cubicBezTo>
                <a:cubicBezTo>
                  <a:pt x="20618" y="11507"/>
                  <a:pt x="19297" y="12960"/>
                  <a:pt x="17673" y="12960"/>
                </a:cubicBezTo>
                <a:moveTo>
                  <a:pt x="18648" y="5540"/>
                </a:moveTo>
                <a:cubicBezTo>
                  <a:pt x="18650" y="5493"/>
                  <a:pt x="18655" y="5447"/>
                  <a:pt x="18655" y="5400"/>
                </a:cubicBezTo>
                <a:cubicBezTo>
                  <a:pt x="18655" y="3611"/>
                  <a:pt x="17335" y="2160"/>
                  <a:pt x="15709" y="2160"/>
                </a:cubicBezTo>
                <a:cubicBezTo>
                  <a:pt x="14967" y="2160"/>
                  <a:pt x="14290" y="2464"/>
                  <a:pt x="13773" y="2963"/>
                </a:cubicBezTo>
                <a:cubicBezTo>
                  <a:pt x="12724" y="1182"/>
                  <a:pt x="10909" y="0"/>
                  <a:pt x="8836" y="0"/>
                </a:cubicBezTo>
                <a:cubicBezTo>
                  <a:pt x="5880" y="0"/>
                  <a:pt x="3439" y="2398"/>
                  <a:pt x="3017" y="5521"/>
                </a:cubicBezTo>
                <a:cubicBezTo>
                  <a:pt x="1288" y="5974"/>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path>
            </a:pathLst>
          </a:custGeom>
          <a:solidFill>
            <a:srgbClr val="53585F"/>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8" name="Shape 2647">
            <a:extLst>
              <a:ext uri="{FF2B5EF4-FFF2-40B4-BE49-F238E27FC236}">
                <a16:creationId xmlns:a16="http://schemas.microsoft.com/office/drawing/2014/main" id="{4A3749C3-2325-4CA3-89A0-10EF03AF7BA8}"/>
              </a:ext>
            </a:extLst>
          </p:cNvPr>
          <p:cNvSpPr/>
          <p:nvPr/>
        </p:nvSpPr>
        <p:spPr>
          <a:xfrm>
            <a:off x="205927" y="1945383"/>
            <a:ext cx="573971" cy="573971"/>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0773" y="5201"/>
                </a:moveTo>
                <a:cubicBezTo>
                  <a:pt x="10712" y="5093"/>
                  <a:pt x="10614" y="5023"/>
                  <a:pt x="10504" y="4986"/>
                </a:cubicBezTo>
                <a:lnTo>
                  <a:pt x="10517" y="4938"/>
                </a:lnTo>
                <a:cubicBezTo>
                  <a:pt x="10483" y="4941"/>
                  <a:pt x="10451" y="4949"/>
                  <a:pt x="10419" y="4957"/>
                </a:cubicBezTo>
                <a:lnTo>
                  <a:pt x="8464" y="4433"/>
                </a:lnTo>
                <a:cubicBezTo>
                  <a:pt x="8343" y="4400"/>
                  <a:pt x="8209" y="4414"/>
                  <a:pt x="8091" y="4482"/>
                </a:cubicBezTo>
                <a:cubicBezTo>
                  <a:pt x="7856" y="4618"/>
                  <a:pt x="7776" y="4918"/>
                  <a:pt x="7912" y="5153"/>
                </a:cubicBezTo>
                <a:cubicBezTo>
                  <a:pt x="7979" y="5270"/>
                  <a:pt x="8088" y="5349"/>
                  <a:pt x="8210" y="5381"/>
                </a:cubicBezTo>
                <a:lnTo>
                  <a:pt x="8965" y="5584"/>
                </a:lnTo>
                <a:cubicBezTo>
                  <a:pt x="8292" y="6116"/>
                  <a:pt x="7855" y="6927"/>
                  <a:pt x="7855" y="7855"/>
                </a:cubicBezTo>
                <a:cubicBezTo>
                  <a:pt x="7855" y="9081"/>
                  <a:pt x="8605" y="10131"/>
                  <a:pt x="9671" y="10574"/>
                </a:cubicBezTo>
                <a:lnTo>
                  <a:pt x="9934" y="9609"/>
                </a:lnTo>
                <a:cubicBezTo>
                  <a:pt x="9286" y="9288"/>
                  <a:pt x="8836" y="8627"/>
                  <a:pt x="8836" y="7855"/>
                </a:cubicBezTo>
                <a:cubicBezTo>
                  <a:pt x="8836" y="7221"/>
                  <a:pt x="9142" y="6665"/>
                  <a:pt x="9609" y="6309"/>
                </a:cubicBezTo>
                <a:lnTo>
                  <a:pt x="9336" y="7331"/>
                </a:lnTo>
                <a:cubicBezTo>
                  <a:pt x="9303" y="7453"/>
                  <a:pt x="9316" y="7586"/>
                  <a:pt x="9384" y="7704"/>
                </a:cubicBezTo>
                <a:cubicBezTo>
                  <a:pt x="9520" y="7938"/>
                  <a:pt x="9820" y="8019"/>
                  <a:pt x="10055" y="7884"/>
                </a:cubicBezTo>
                <a:cubicBezTo>
                  <a:pt x="10172" y="7815"/>
                  <a:pt x="10251" y="7706"/>
                  <a:pt x="10284" y="7585"/>
                </a:cubicBezTo>
                <a:lnTo>
                  <a:pt x="10823" y="5573"/>
                </a:lnTo>
                <a:cubicBezTo>
                  <a:pt x="10855" y="5452"/>
                  <a:pt x="10841" y="5318"/>
                  <a:pt x="10773" y="5201"/>
                </a:cubicBezTo>
                <a:moveTo>
                  <a:pt x="13421" y="10343"/>
                </a:moveTo>
                <a:lnTo>
                  <a:pt x="12630" y="10132"/>
                </a:lnTo>
                <a:cubicBezTo>
                  <a:pt x="13306" y="9598"/>
                  <a:pt x="13745" y="8785"/>
                  <a:pt x="13745" y="7855"/>
                </a:cubicBezTo>
                <a:cubicBezTo>
                  <a:pt x="13745" y="6643"/>
                  <a:pt x="13013" y="5604"/>
                  <a:pt x="11967" y="5152"/>
                </a:cubicBezTo>
                <a:lnTo>
                  <a:pt x="11702" y="6121"/>
                </a:lnTo>
                <a:cubicBezTo>
                  <a:pt x="12330" y="6448"/>
                  <a:pt x="12764" y="7098"/>
                  <a:pt x="12764" y="7855"/>
                </a:cubicBezTo>
                <a:cubicBezTo>
                  <a:pt x="12764" y="8468"/>
                  <a:pt x="12477" y="9008"/>
                  <a:pt x="12035" y="9366"/>
                </a:cubicBezTo>
                <a:lnTo>
                  <a:pt x="12295" y="8394"/>
                </a:lnTo>
                <a:cubicBezTo>
                  <a:pt x="12328" y="8273"/>
                  <a:pt x="12314" y="8139"/>
                  <a:pt x="12246" y="8021"/>
                </a:cubicBezTo>
                <a:cubicBezTo>
                  <a:pt x="12111" y="7786"/>
                  <a:pt x="11811" y="7706"/>
                  <a:pt x="11576" y="7842"/>
                </a:cubicBezTo>
                <a:cubicBezTo>
                  <a:pt x="11458" y="7910"/>
                  <a:pt x="11380" y="8019"/>
                  <a:pt x="11347" y="8140"/>
                </a:cubicBezTo>
                <a:lnTo>
                  <a:pt x="10808" y="10152"/>
                </a:lnTo>
                <a:lnTo>
                  <a:pt x="10808" y="10152"/>
                </a:lnTo>
                <a:cubicBezTo>
                  <a:pt x="10776" y="10273"/>
                  <a:pt x="10789" y="10407"/>
                  <a:pt x="10857" y="10524"/>
                </a:cubicBezTo>
                <a:cubicBezTo>
                  <a:pt x="10920" y="10634"/>
                  <a:pt x="11021" y="10706"/>
                  <a:pt x="11133" y="10742"/>
                </a:cubicBezTo>
                <a:lnTo>
                  <a:pt x="11126" y="10768"/>
                </a:lnTo>
                <a:cubicBezTo>
                  <a:pt x="11142" y="10766"/>
                  <a:pt x="11157" y="10761"/>
                  <a:pt x="11173" y="10758"/>
                </a:cubicBezTo>
                <a:lnTo>
                  <a:pt x="13167" y="11292"/>
                </a:lnTo>
                <a:cubicBezTo>
                  <a:pt x="13288" y="11324"/>
                  <a:pt x="13422" y="11311"/>
                  <a:pt x="13540" y="11243"/>
                </a:cubicBezTo>
                <a:cubicBezTo>
                  <a:pt x="13774" y="11107"/>
                  <a:pt x="13855" y="10807"/>
                  <a:pt x="13719" y="10572"/>
                </a:cubicBezTo>
                <a:cubicBezTo>
                  <a:pt x="13651" y="10455"/>
                  <a:pt x="13542" y="10376"/>
                  <a:pt x="13421" y="10343"/>
                </a:cubicBezTo>
              </a:path>
            </a:pathLst>
          </a:custGeom>
          <a:solidFill>
            <a:srgbClr val="53585F"/>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0" name="Rectangle 39">
            <a:extLst>
              <a:ext uri="{FF2B5EF4-FFF2-40B4-BE49-F238E27FC236}">
                <a16:creationId xmlns:a16="http://schemas.microsoft.com/office/drawing/2014/main" id="{193F2FCC-348B-4ED7-BEDB-80C76F8FF911}"/>
              </a:ext>
            </a:extLst>
          </p:cNvPr>
          <p:cNvSpPr/>
          <p:nvPr/>
        </p:nvSpPr>
        <p:spPr>
          <a:xfrm>
            <a:off x="6301328" y="1550443"/>
            <a:ext cx="2857012" cy="4386297"/>
          </a:xfrm>
          <a:prstGeom prst="rect">
            <a:avLst/>
          </a:prstGeom>
          <a:solidFill>
            <a:sysClr val="window" lastClr="FFFFFF">
              <a:lumMod val="95000"/>
            </a:sysClr>
          </a:solidFill>
          <a:ln w="12700" cap="flat" cmpd="sng" algn="ctr">
            <a:noFill/>
            <a:prstDash val="solid"/>
            <a:miter lim="800000"/>
          </a:ln>
          <a:effectLst/>
        </p:spPr>
        <p:txBody>
          <a:bodyPr rtlCol="0" anchor="ctr"/>
          <a:lstStyle/>
          <a:p>
            <a:pPr algn="ctr">
              <a:defRPr/>
            </a:pPr>
            <a:endParaRPr lang="ru-RU" sz="1200">
              <a:solidFill>
                <a:prstClr val="white"/>
              </a:solidFill>
              <a:latin typeface="Interstate"/>
            </a:endParaRPr>
          </a:p>
        </p:txBody>
      </p:sp>
      <p:sp>
        <p:nvSpPr>
          <p:cNvPr id="41" name="Rectangle 40">
            <a:extLst>
              <a:ext uri="{FF2B5EF4-FFF2-40B4-BE49-F238E27FC236}">
                <a16:creationId xmlns:a16="http://schemas.microsoft.com/office/drawing/2014/main" id="{5DDC65B2-3577-4AA2-8655-E0720C37C409}"/>
              </a:ext>
            </a:extLst>
          </p:cNvPr>
          <p:cNvSpPr/>
          <p:nvPr/>
        </p:nvSpPr>
        <p:spPr>
          <a:xfrm>
            <a:off x="9437903" y="1551942"/>
            <a:ext cx="2525815" cy="4386297"/>
          </a:xfrm>
          <a:prstGeom prst="rect">
            <a:avLst/>
          </a:prstGeom>
          <a:solidFill>
            <a:sysClr val="window" lastClr="FFFFFF">
              <a:lumMod val="95000"/>
            </a:sysClr>
          </a:solidFill>
          <a:ln w="12700" cap="flat" cmpd="sng" algn="ctr">
            <a:noFill/>
            <a:prstDash val="solid"/>
            <a:miter lim="800000"/>
          </a:ln>
          <a:effectLst/>
        </p:spPr>
        <p:txBody>
          <a:bodyPr rtlCol="0" anchor="ctr"/>
          <a:lstStyle/>
          <a:p>
            <a:pPr algn="ctr">
              <a:defRPr/>
            </a:pPr>
            <a:endParaRPr lang="ru-RU" sz="1200">
              <a:solidFill>
                <a:prstClr val="white"/>
              </a:solidFill>
              <a:latin typeface="Interstate"/>
            </a:endParaRPr>
          </a:p>
        </p:txBody>
      </p:sp>
      <p:pic>
        <p:nvPicPr>
          <p:cNvPr id="42" name="Picture 41">
            <a:extLst>
              <a:ext uri="{FF2B5EF4-FFF2-40B4-BE49-F238E27FC236}">
                <a16:creationId xmlns:a16="http://schemas.microsoft.com/office/drawing/2014/main" id="{A53F7B74-9CA7-4C7B-9478-91F27F437A9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403992" y="1765311"/>
            <a:ext cx="760426" cy="760426"/>
          </a:xfrm>
          <a:prstGeom prst="rect">
            <a:avLst/>
          </a:prstGeom>
        </p:spPr>
      </p:pic>
      <p:sp>
        <p:nvSpPr>
          <p:cNvPr id="43" name="Rectangle 42">
            <a:extLst>
              <a:ext uri="{FF2B5EF4-FFF2-40B4-BE49-F238E27FC236}">
                <a16:creationId xmlns:a16="http://schemas.microsoft.com/office/drawing/2014/main" id="{3CFD02FE-B1FB-479E-9222-B2C75533F393}"/>
              </a:ext>
            </a:extLst>
          </p:cNvPr>
          <p:cNvSpPr/>
          <p:nvPr/>
        </p:nvSpPr>
        <p:spPr>
          <a:xfrm>
            <a:off x="7284475" y="1737206"/>
            <a:ext cx="1873867" cy="1451103"/>
          </a:xfrm>
          <a:prstGeom prst="rect">
            <a:avLst/>
          </a:prstGeom>
        </p:spPr>
        <p:txBody>
          <a:bodyPr wrap="square">
            <a:spAutoFit/>
          </a:bodyPr>
          <a:lstStyle/>
          <a:p>
            <a:pPr>
              <a:spcBef>
                <a:spcPts val="1799"/>
              </a:spcBef>
            </a:pPr>
            <a:r>
              <a:rPr lang="en-US" sz="1600" b="1" dirty="0">
                <a:solidFill>
                  <a:prstClr val="black">
                    <a:lumMod val="75000"/>
                    <a:lumOff val="25000"/>
                  </a:prstClr>
                </a:solidFill>
                <a:latin typeface="Franklin Gothic Book" panose="020B0503020102020204" pitchFamily="34" charset="0"/>
              </a:rPr>
              <a:t>Econometric modelling</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Trend analysis</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Seasonality analysis</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Hidden correlations extraction</a:t>
            </a:r>
          </a:p>
        </p:txBody>
      </p:sp>
      <p:pic>
        <p:nvPicPr>
          <p:cNvPr id="44" name="Picture 43">
            <a:extLst>
              <a:ext uri="{FF2B5EF4-FFF2-40B4-BE49-F238E27FC236}">
                <a16:creationId xmlns:a16="http://schemas.microsoft.com/office/drawing/2014/main" id="{323CF7A5-0869-4A28-91F3-98673D08A5D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03992" y="3401460"/>
            <a:ext cx="760426" cy="760426"/>
          </a:xfrm>
          <a:prstGeom prst="rect">
            <a:avLst/>
          </a:prstGeom>
        </p:spPr>
      </p:pic>
      <p:sp>
        <p:nvSpPr>
          <p:cNvPr id="45" name="Rectangle 44">
            <a:extLst>
              <a:ext uri="{FF2B5EF4-FFF2-40B4-BE49-F238E27FC236}">
                <a16:creationId xmlns:a16="http://schemas.microsoft.com/office/drawing/2014/main" id="{C9A89391-E3AC-4BB9-A2F2-536981D96562}"/>
              </a:ext>
            </a:extLst>
          </p:cNvPr>
          <p:cNvSpPr/>
          <p:nvPr/>
        </p:nvSpPr>
        <p:spPr>
          <a:xfrm>
            <a:off x="7284474" y="3268144"/>
            <a:ext cx="1873867" cy="1204882"/>
          </a:xfrm>
          <a:prstGeom prst="rect">
            <a:avLst/>
          </a:prstGeom>
        </p:spPr>
        <p:txBody>
          <a:bodyPr wrap="square">
            <a:spAutoFit/>
          </a:bodyPr>
          <a:lstStyle/>
          <a:p>
            <a:pPr>
              <a:spcBef>
                <a:spcPts val="1799"/>
              </a:spcBef>
            </a:pPr>
            <a:r>
              <a:rPr lang="en-US" sz="1600" b="1" dirty="0">
                <a:solidFill>
                  <a:prstClr val="black">
                    <a:lumMod val="75000"/>
                    <a:lumOff val="25000"/>
                  </a:prstClr>
                </a:solidFill>
                <a:latin typeface="Franklin Gothic Book" panose="020B0503020102020204" pitchFamily="34" charset="0"/>
              </a:rPr>
              <a:t>Analytics</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Impacts estimation</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Results visualization</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Quantitative and qualitative validation</a:t>
            </a:r>
          </a:p>
        </p:txBody>
      </p:sp>
      <p:sp>
        <p:nvSpPr>
          <p:cNvPr id="46" name="Rectangle 45">
            <a:extLst>
              <a:ext uri="{FF2B5EF4-FFF2-40B4-BE49-F238E27FC236}">
                <a16:creationId xmlns:a16="http://schemas.microsoft.com/office/drawing/2014/main" id="{4691B97B-224D-4B48-BA4C-7FE319E8FDB7}"/>
              </a:ext>
            </a:extLst>
          </p:cNvPr>
          <p:cNvSpPr/>
          <p:nvPr/>
        </p:nvSpPr>
        <p:spPr>
          <a:xfrm>
            <a:off x="7284474" y="4757543"/>
            <a:ext cx="1873867" cy="983283"/>
          </a:xfrm>
          <a:prstGeom prst="rect">
            <a:avLst/>
          </a:prstGeom>
        </p:spPr>
        <p:txBody>
          <a:bodyPr wrap="square">
            <a:spAutoFit/>
          </a:bodyPr>
          <a:lstStyle/>
          <a:p>
            <a:pPr>
              <a:spcBef>
                <a:spcPts val="1799"/>
              </a:spcBef>
            </a:pPr>
            <a:r>
              <a:rPr lang="en-US" sz="1600" b="1" dirty="0">
                <a:solidFill>
                  <a:prstClr val="black">
                    <a:lumMod val="75000"/>
                    <a:lumOff val="25000"/>
                  </a:prstClr>
                </a:solidFill>
                <a:latin typeface="Franklin Gothic Book" panose="020B0503020102020204" pitchFamily="34" charset="0"/>
              </a:rPr>
              <a:t>Planning</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ROI analysis</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Flight size optimization</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Budget optimization</a:t>
            </a:r>
          </a:p>
        </p:txBody>
      </p:sp>
      <p:pic>
        <p:nvPicPr>
          <p:cNvPr id="47" name="Picture 46">
            <a:extLst>
              <a:ext uri="{FF2B5EF4-FFF2-40B4-BE49-F238E27FC236}">
                <a16:creationId xmlns:a16="http://schemas.microsoft.com/office/drawing/2014/main" id="{4BB46F04-582F-4178-97E0-95E46C09650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403992" y="4796153"/>
            <a:ext cx="794556" cy="794556"/>
          </a:xfrm>
          <a:prstGeom prst="rect">
            <a:avLst/>
          </a:prstGeom>
        </p:spPr>
      </p:pic>
      <p:sp>
        <p:nvSpPr>
          <p:cNvPr id="48" name="Isosceles Triangle 36">
            <a:extLst>
              <a:ext uri="{FF2B5EF4-FFF2-40B4-BE49-F238E27FC236}">
                <a16:creationId xmlns:a16="http://schemas.microsoft.com/office/drawing/2014/main" id="{B7A03CAD-E78D-4A66-8CB4-770E362083B6}"/>
              </a:ext>
            </a:extLst>
          </p:cNvPr>
          <p:cNvSpPr/>
          <p:nvPr/>
        </p:nvSpPr>
        <p:spPr>
          <a:xfrm rot="5400000">
            <a:off x="975387" y="3556537"/>
            <a:ext cx="4374026" cy="361838"/>
          </a:xfrm>
          <a:prstGeom prst="triangle">
            <a:avLst/>
          </a:prstGeom>
          <a:solidFill>
            <a:schemeClr val="accent1"/>
          </a:solidFill>
          <a:ln w="12700" cap="flat" cmpd="sng" algn="ctr">
            <a:noFill/>
            <a:prstDash val="solid"/>
            <a:miter lim="800000"/>
          </a:ln>
          <a:effectLst/>
        </p:spPr>
        <p:txBody>
          <a:bodyPr rtlCol="0" anchor="ctr"/>
          <a:lstStyle/>
          <a:p>
            <a:pPr algn="ctr">
              <a:defRPr/>
            </a:pPr>
            <a:endParaRPr lang="ru-RU" sz="1200">
              <a:solidFill>
                <a:prstClr val="white"/>
              </a:solidFill>
              <a:latin typeface="Interstate"/>
            </a:endParaRPr>
          </a:p>
        </p:txBody>
      </p:sp>
      <p:sp>
        <p:nvSpPr>
          <p:cNvPr id="49" name="Rectangle 48">
            <a:extLst>
              <a:ext uri="{FF2B5EF4-FFF2-40B4-BE49-F238E27FC236}">
                <a16:creationId xmlns:a16="http://schemas.microsoft.com/office/drawing/2014/main" id="{5C2DCB9A-4F3D-466E-A174-117EFC9919E6}"/>
              </a:ext>
            </a:extLst>
          </p:cNvPr>
          <p:cNvSpPr/>
          <p:nvPr/>
        </p:nvSpPr>
        <p:spPr>
          <a:xfrm>
            <a:off x="10416690" y="1996448"/>
            <a:ext cx="1873867" cy="584775"/>
          </a:xfrm>
          <a:prstGeom prst="rect">
            <a:avLst/>
          </a:prstGeom>
        </p:spPr>
        <p:txBody>
          <a:bodyPr wrap="square">
            <a:spAutoFit/>
          </a:bodyPr>
          <a:lstStyle/>
          <a:p>
            <a:pPr>
              <a:spcBef>
                <a:spcPts val="1799"/>
              </a:spcBef>
            </a:pPr>
            <a:r>
              <a:rPr lang="en-US" sz="1600" b="1" dirty="0">
                <a:solidFill>
                  <a:prstClr val="black">
                    <a:lumMod val="75000"/>
                    <a:lumOff val="25000"/>
                  </a:prstClr>
                </a:solidFill>
                <a:latin typeface="Franklin Gothic Book" panose="020B0503020102020204" pitchFamily="34" charset="0"/>
              </a:rPr>
              <a:t>Higher KPI performance</a:t>
            </a:r>
          </a:p>
        </p:txBody>
      </p:sp>
      <p:sp>
        <p:nvSpPr>
          <p:cNvPr id="50" name="Rectangle 49">
            <a:extLst>
              <a:ext uri="{FF2B5EF4-FFF2-40B4-BE49-F238E27FC236}">
                <a16:creationId xmlns:a16="http://schemas.microsoft.com/office/drawing/2014/main" id="{CCFC8E31-2C20-4A84-B0A8-3180D46A953D}"/>
              </a:ext>
            </a:extLst>
          </p:cNvPr>
          <p:cNvSpPr/>
          <p:nvPr/>
        </p:nvSpPr>
        <p:spPr>
          <a:xfrm>
            <a:off x="10416691" y="3496122"/>
            <a:ext cx="1873867" cy="338554"/>
          </a:xfrm>
          <a:prstGeom prst="rect">
            <a:avLst/>
          </a:prstGeom>
        </p:spPr>
        <p:txBody>
          <a:bodyPr wrap="square">
            <a:spAutoFit/>
          </a:bodyPr>
          <a:lstStyle/>
          <a:p>
            <a:pPr>
              <a:spcBef>
                <a:spcPts val="1799"/>
              </a:spcBef>
            </a:pPr>
            <a:r>
              <a:rPr lang="en-US" sz="1600" b="1" dirty="0">
                <a:solidFill>
                  <a:prstClr val="black">
                    <a:lumMod val="75000"/>
                    <a:lumOff val="25000"/>
                  </a:prstClr>
                </a:solidFill>
                <a:latin typeface="Franklin Gothic Book" panose="020B0503020102020204" pitchFamily="34" charset="0"/>
              </a:rPr>
              <a:t>Optimal budgets</a:t>
            </a:r>
          </a:p>
        </p:txBody>
      </p:sp>
      <p:sp>
        <p:nvSpPr>
          <p:cNvPr id="51" name="Rectangle 50">
            <a:extLst>
              <a:ext uri="{FF2B5EF4-FFF2-40B4-BE49-F238E27FC236}">
                <a16:creationId xmlns:a16="http://schemas.microsoft.com/office/drawing/2014/main" id="{9277CD5D-9F02-488E-8A4B-D8850CF51025}"/>
              </a:ext>
            </a:extLst>
          </p:cNvPr>
          <p:cNvSpPr/>
          <p:nvPr/>
        </p:nvSpPr>
        <p:spPr>
          <a:xfrm>
            <a:off x="10416690" y="4393753"/>
            <a:ext cx="1463898" cy="1323439"/>
          </a:xfrm>
          <a:prstGeom prst="rect">
            <a:avLst/>
          </a:prstGeom>
        </p:spPr>
        <p:txBody>
          <a:bodyPr wrap="square">
            <a:spAutoFit/>
          </a:bodyPr>
          <a:lstStyle/>
          <a:p>
            <a:pPr>
              <a:spcBef>
                <a:spcPts val="1799"/>
              </a:spcBef>
            </a:pPr>
            <a:r>
              <a:rPr lang="en-US" sz="1600" b="1" dirty="0">
                <a:solidFill>
                  <a:prstClr val="black">
                    <a:lumMod val="75000"/>
                    <a:lumOff val="25000"/>
                  </a:prstClr>
                </a:solidFill>
                <a:latin typeface="Franklin Gothic Book" panose="020B0503020102020204" pitchFamily="34" charset="0"/>
              </a:rPr>
              <a:t>Better understanding</a:t>
            </a:r>
            <a:r>
              <a:rPr lang="ru-RU" sz="1600" b="1" dirty="0">
                <a:solidFill>
                  <a:prstClr val="black">
                    <a:lumMod val="75000"/>
                    <a:lumOff val="25000"/>
                  </a:prstClr>
                </a:solidFill>
                <a:latin typeface="Franklin Gothic Book" panose="020B0503020102020204" pitchFamily="34" charset="0"/>
              </a:rPr>
              <a:t> </a:t>
            </a:r>
            <a:r>
              <a:rPr lang="en-US" sz="1600" b="1" dirty="0">
                <a:solidFill>
                  <a:prstClr val="black">
                    <a:lumMod val="75000"/>
                    <a:lumOff val="25000"/>
                  </a:prstClr>
                </a:solidFill>
                <a:latin typeface="Franklin Gothic Book" panose="020B0503020102020204" pitchFamily="34" charset="0"/>
              </a:rPr>
              <a:t>of your business drivers </a:t>
            </a:r>
          </a:p>
        </p:txBody>
      </p:sp>
      <p:sp>
        <p:nvSpPr>
          <p:cNvPr id="52" name="Shape 2592">
            <a:extLst>
              <a:ext uri="{FF2B5EF4-FFF2-40B4-BE49-F238E27FC236}">
                <a16:creationId xmlns:a16="http://schemas.microsoft.com/office/drawing/2014/main" id="{736B214A-1E3C-43E3-9307-F57FDCC3566C}"/>
              </a:ext>
            </a:extLst>
          </p:cNvPr>
          <p:cNvSpPr/>
          <p:nvPr/>
        </p:nvSpPr>
        <p:spPr>
          <a:xfrm>
            <a:off x="9580972" y="4499815"/>
            <a:ext cx="650659" cy="650659"/>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rgbClr val="53585F"/>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 name="Shape 2802">
            <a:extLst>
              <a:ext uri="{FF2B5EF4-FFF2-40B4-BE49-F238E27FC236}">
                <a16:creationId xmlns:a16="http://schemas.microsoft.com/office/drawing/2014/main" id="{166E51A8-4EC4-4D20-A03C-4FCC3DCB6316}"/>
              </a:ext>
            </a:extLst>
          </p:cNvPr>
          <p:cNvSpPr/>
          <p:nvPr/>
        </p:nvSpPr>
        <p:spPr>
          <a:xfrm>
            <a:off x="9580973" y="3480921"/>
            <a:ext cx="612920" cy="445762"/>
          </a:xfrm>
          <a:custGeom>
            <a:avLst/>
            <a:gdLst/>
            <a:ahLst/>
            <a:cxnLst>
              <a:cxn ang="0">
                <a:pos x="wd2" y="hd2"/>
              </a:cxn>
              <a:cxn ang="5400000">
                <a:pos x="wd2" y="hd2"/>
              </a:cxn>
              <a:cxn ang="10800000">
                <a:pos x="wd2" y="hd2"/>
              </a:cxn>
              <a:cxn ang="16200000">
                <a:pos x="wd2" y="hd2"/>
              </a:cxn>
            </a:cxnLst>
            <a:rect l="0" t="0" r="r" b="b"/>
            <a:pathLst>
              <a:path w="21600" h="21600" extrusionOk="0">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moveTo>
                  <a:pt x="11858" y="12529"/>
                </a:moveTo>
                <a:lnTo>
                  <a:pt x="11671" y="13124"/>
                </a:lnTo>
                <a:lnTo>
                  <a:pt x="9908" y="13124"/>
                </a:lnTo>
                <a:cubicBezTo>
                  <a:pt x="9902" y="13155"/>
                  <a:pt x="9900" y="13198"/>
                  <a:pt x="9900" y="13254"/>
                </a:cubicBezTo>
                <a:lnTo>
                  <a:pt x="9900" y="13468"/>
                </a:lnTo>
                <a:cubicBezTo>
                  <a:pt x="9900" y="13629"/>
                  <a:pt x="9902" y="13725"/>
                  <a:pt x="9908" y="13756"/>
                </a:cubicBezTo>
                <a:lnTo>
                  <a:pt x="11570" y="13756"/>
                </a:lnTo>
                <a:lnTo>
                  <a:pt x="11391" y="14340"/>
                </a:lnTo>
                <a:lnTo>
                  <a:pt x="9943" y="14340"/>
                </a:lnTo>
                <a:cubicBezTo>
                  <a:pt x="10001" y="14842"/>
                  <a:pt x="10124" y="15236"/>
                  <a:pt x="10311" y="15520"/>
                </a:cubicBezTo>
                <a:cubicBezTo>
                  <a:pt x="10527" y="15873"/>
                  <a:pt x="10819" y="16050"/>
                  <a:pt x="11189" y="16050"/>
                </a:cubicBezTo>
                <a:cubicBezTo>
                  <a:pt x="11429" y="16050"/>
                  <a:pt x="11628" y="16000"/>
                  <a:pt x="11787" y="15901"/>
                </a:cubicBezTo>
                <a:cubicBezTo>
                  <a:pt x="11930" y="15808"/>
                  <a:pt x="12093" y="15654"/>
                  <a:pt x="12276" y="15437"/>
                </a:cubicBezTo>
                <a:lnTo>
                  <a:pt x="12276" y="16468"/>
                </a:lnTo>
                <a:cubicBezTo>
                  <a:pt x="11950" y="16741"/>
                  <a:pt x="11587" y="16876"/>
                  <a:pt x="11189" y="16876"/>
                </a:cubicBezTo>
                <a:cubicBezTo>
                  <a:pt x="10546" y="16876"/>
                  <a:pt x="10044" y="16623"/>
                  <a:pt x="9684" y="16114"/>
                </a:cubicBezTo>
                <a:cubicBezTo>
                  <a:pt x="9372" y="15676"/>
                  <a:pt x="9177" y="15084"/>
                  <a:pt x="9101" y="14340"/>
                </a:cubicBezTo>
                <a:lnTo>
                  <a:pt x="8547" y="14340"/>
                </a:lnTo>
                <a:lnTo>
                  <a:pt x="8741" y="13756"/>
                </a:lnTo>
                <a:lnTo>
                  <a:pt x="9065" y="13756"/>
                </a:lnTo>
                <a:cubicBezTo>
                  <a:pt x="9060" y="13712"/>
                  <a:pt x="9056" y="13666"/>
                  <a:pt x="9054" y="13617"/>
                </a:cubicBezTo>
                <a:cubicBezTo>
                  <a:pt x="9051" y="13567"/>
                  <a:pt x="9050" y="13515"/>
                  <a:pt x="9050" y="13458"/>
                </a:cubicBezTo>
                <a:cubicBezTo>
                  <a:pt x="9050" y="13416"/>
                  <a:pt x="9051" y="13366"/>
                  <a:pt x="9054" y="13310"/>
                </a:cubicBezTo>
                <a:cubicBezTo>
                  <a:pt x="9056" y="13254"/>
                  <a:pt x="9060" y="13192"/>
                  <a:pt x="9065" y="13124"/>
                </a:cubicBezTo>
                <a:lnTo>
                  <a:pt x="8547" y="13124"/>
                </a:lnTo>
                <a:lnTo>
                  <a:pt x="8734" y="12529"/>
                </a:lnTo>
                <a:lnTo>
                  <a:pt x="9115" y="12529"/>
                </a:lnTo>
                <a:cubicBezTo>
                  <a:pt x="9235" y="11818"/>
                  <a:pt x="9453" y="11254"/>
                  <a:pt x="9770" y="10840"/>
                </a:cubicBezTo>
                <a:cubicBezTo>
                  <a:pt x="10140" y="10363"/>
                  <a:pt x="10613" y="10124"/>
                  <a:pt x="11189" y="10124"/>
                </a:cubicBezTo>
                <a:cubicBezTo>
                  <a:pt x="11607" y="10124"/>
                  <a:pt x="12034" y="10316"/>
                  <a:pt x="12470" y="10700"/>
                </a:cubicBezTo>
                <a:lnTo>
                  <a:pt x="12139" y="11545"/>
                </a:lnTo>
                <a:cubicBezTo>
                  <a:pt x="11832" y="11150"/>
                  <a:pt x="11496" y="10951"/>
                  <a:pt x="11131" y="10951"/>
                </a:cubicBezTo>
                <a:cubicBezTo>
                  <a:pt x="10809" y="10951"/>
                  <a:pt x="10541" y="11115"/>
                  <a:pt x="10325" y="11443"/>
                </a:cubicBezTo>
                <a:cubicBezTo>
                  <a:pt x="10143" y="11734"/>
                  <a:pt x="10020" y="12097"/>
                  <a:pt x="9958" y="12529"/>
                </a:cubicBezTo>
                <a:cubicBezTo>
                  <a:pt x="9958" y="12529"/>
                  <a:pt x="11858" y="12529"/>
                  <a:pt x="11858" y="12529"/>
                </a:cubicBezTo>
                <a:close/>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20127" y="8100"/>
                </a:moveTo>
                <a:cubicBezTo>
                  <a:pt x="19856" y="8100"/>
                  <a:pt x="19636" y="7798"/>
                  <a:pt x="19636" y="7425"/>
                </a:cubicBezTo>
                <a:cubicBezTo>
                  <a:pt x="19636" y="7052"/>
                  <a:pt x="19856" y="6750"/>
                  <a:pt x="20127" y="6750"/>
                </a:cubicBezTo>
                <a:cubicBezTo>
                  <a:pt x="20398" y="6750"/>
                  <a:pt x="20618" y="7052"/>
                  <a:pt x="20618" y="7425"/>
                </a:cubicBezTo>
                <a:cubicBezTo>
                  <a:pt x="20618" y="7798"/>
                  <a:pt x="20398" y="8100"/>
                  <a:pt x="20127" y="8100"/>
                </a:cubicBezTo>
                <a:moveTo>
                  <a:pt x="20618" y="17674"/>
                </a:moveTo>
                <a:cubicBezTo>
                  <a:pt x="20464" y="17599"/>
                  <a:pt x="20300" y="17550"/>
                  <a:pt x="20127" y="17550"/>
                </a:cubicBezTo>
                <a:cubicBezTo>
                  <a:pt x="19314" y="17550"/>
                  <a:pt x="18655" y="18457"/>
                  <a:pt x="18655" y="19575"/>
                </a:cubicBezTo>
                <a:cubicBezTo>
                  <a:pt x="18655" y="19813"/>
                  <a:pt x="18690" y="20039"/>
                  <a:pt x="18745" y="20250"/>
                </a:cubicBezTo>
                <a:lnTo>
                  <a:pt x="2855" y="20250"/>
                </a:lnTo>
                <a:cubicBezTo>
                  <a:pt x="2910" y="20039"/>
                  <a:pt x="2945" y="19813"/>
                  <a:pt x="2945" y="19575"/>
                </a:cubicBezTo>
                <a:cubicBezTo>
                  <a:pt x="2945" y="18457"/>
                  <a:pt x="2286" y="17550"/>
                  <a:pt x="1473" y="17550"/>
                </a:cubicBezTo>
                <a:cubicBezTo>
                  <a:pt x="1299" y="17550"/>
                  <a:pt x="1136" y="17599"/>
                  <a:pt x="982" y="17674"/>
                </a:cubicBezTo>
                <a:lnTo>
                  <a:pt x="982" y="9326"/>
                </a:lnTo>
                <a:cubicBezTo>
                  <a:pt x="1136" y="9402"/>
                  <a:pt x="1299"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8" y="18900"/>
                  <a:pt x="20618" y="19203"/>
                  <a:pt x="20618" y="19575"/>
                </a:cubicBezTo>
                <a:cubicBezTo>
                  <a:pt x="20618" y="19948"/>
                  <a:pt x="20398" y="20250"/>
                  <a:pt x="20127" y="20250"/>
                </a:cubicBezTo>
                <a:moveTo>
                  <a:pt x="1473" y="20250"/>
                </a:moveTo>
                <a:cubicBezTo>
                  <a:pt x="1202" y="20250"/>
                  <a:pt x="982" y="19948"/>
                  <a:pt x="982" y="19575"/>
                </a:cubicBezTo>
                <a:cubicBezTo>
                  <a:pt x="982" y="19203"/>
                  <a:pt x="1202"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2" y="8100"/>
                  <a:pt x="982" y="7798"/>
                  <a:pt x="982" y="7425"/>
                </a:cubicBezTo>
                <a:cubicBezTo>
                  <a:pt x="982" y="7052"/>
                  <a:pt x="1202"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2455" y="4050"/>
                </a:moveTo>
                <a:lnTo>
                  <a:pt x="19145" y="4050"/>
                </a:lnTo>
                <a:cubicBezTo>
                  <a:pt x="19416" y="4050"/>
                  <a:pt x="19636" y="3748"/>
                  <a:pt x="19636" y="3375"/>
                </a:cubicBezTo>
                <a:cubicBezTo>
                  <a:pt x="19636" y="3002"/>
                  <a:pt x="19416" y="2700"/>
                  <a:pt x="19145" y="2700"/>
                </a:cubicBezTo>
                <a:lnTo>
                  <a:pt x="2455" y="2700"/>
                </a:lnTo>
                <a:cubicBezTo>
                  <a:pt x="2184" y="2700"/>
                  <a:pt x="1964" y="3002"/>
                  <a:pt x="1964" y="3375"/>
                </a:cubicBezTo>
                <a:cubicBezTo>
                  <a:pt x="1964" y="3748"/>
                  <a:pt x="2184" y="4050"/>
                  <a:pt x="2455" y="4050"/>
                </a:cubicBezTo>
              </a:path>
            </a:pathLst>
          </a:custGeom>
          <a:solidFill>
            <a:srgbClr val="53585F"/>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4" name="Shape 2941">
            <a:extLst>
              <a:ext uri="{FF2B5EF4-FFF2-40B4-BE49-F238E27FC236}">
                <a16:creationId xmlns:a16="http://schemas.microsoft.com/office/drawing/2014/main" id="{029080B8-3F28-4E5B-B605-1FE3A07BB006}"/>
              </a:ext>
            </a:extLst>
          </p:cNvPr>
          <p:cNvSpPr/>
          <p:nvPr/>
        </p:nvSpPr>
        <p:spPr>
          <a:xfrm>
            <a:off x="9545913" y="1951596"/>
            <a:ext cx="647981" cy="647981"/>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7648"/>
                </a:lnTo>
                <a:cubicBezTo>
                  <a:pt x="14694" y="17407"/>
                  <a:pt x="17408" y="14693"/>
                  <a:pt x="17649" y="11291"/>
                </a:cubicBezTo>
                <a:lnTo>
                  <a:pt x="20594" y="11291"/>
                </a:lnTo>
                <a:cubicBezTo>
                  <a:pt x="20345" y="16319"/>
                  <a:pt x="16320" y="20344"/>
                  <a:pt x="11291" y="20593"/>
                </a:cubicBezTo>
                <a:moveTo>
                  <a:pt x="11291" y="13205"/>
                </a:moveTo>
                <a:cubicBezTo>
                  <a:pt x="12252" y="13010"/>
                  <a:pt x="13005" y="12252"/>
                  <a:pt x="13201" y="11291"/>
                </a:cubicBezTo>
                <a:lnTo>
                  <a:pt x="16667" y="11291"/>
                </a:lnTo>
                <a:cubicBezTo>
                  <a:pt x="16431" y="14152"/>
                  <a:pt x="14152" y="16429"/>
                  <a:pt x="11291" y="16666"/>
                </a:cubicBezTo>
                <a:cubicBezTo>
                  <a:pt x="11291" y="16666"/>
                  <a:pt x="11291" y="13205"/>
                  <a:pt x="11291" y="13205"/>
                </a:cubicBezTo>
                <a:close/>
                <a:moveTo>
                  <a:pt x="11291" y="4934"/>
                </a:moveTo>
                <a:cubicBezTo>
                  <a:pt x="12233" y="5012"/>
                  <a:pt x="13111" y="5315"/>
                  <a:pt x="13875" y="5784"/>
                </a:cubicBezTo>
                <a:cubicBezTo>
                  <a:pt x="13793" y="5967"/>
                  <a:pt x="13745" y="6168"/>
                  <a:pt x="13745" y="6382"/>
                </a:cubicBezTo>
                <a:cubicBezTo>
                  <a:pt x="13745" y="7195"/>
                  <a:pt x="14405" y="7855"/>
                  <a:pt x="15218" y="7855"/>
                </a:cubicBezTo>
                <a:cubicBezTo>
                  <a:pt x="15432" y="7855"/>
                  <a:pt x="15633" y="7807"/>
                  <a:pt x="15816" y="7725"/>
                </a:cubicBezTo>
                <a:cubicBezTo>
                  <a:pt x="16286" y="8489"/>
                  <a:pt x="16589" y="9367"/>
                  <a:pt x="16667" y="10309"/>
                </a:cubicBezTo>
                <a:lnTo>
                  <a:pt x="13201" y="10309"/>
                </a:lnTo>
                <a:cubicBezTo>
                  <a:pt x="13005" y="9348"/>
                  <a:pt x="12252" y="8590"/>
                  <a:pt x="11291" y="8395"/>
                </a:cubicBezTo>
                <a:cubicBezTo>
                  <a:pt x="11291" y="8395"/>
                  <a:pt x="11291" y="4934"/>
                  <a:pt x="11291" y="4934"/>
                </a:cubicBezTo>
                <a:close/>
                <a:moveTo>
                  <a:pt x="11291" y="1007"/>
                </a:moveTo>
                <a:cubicBezTo>
                  <a:pt x="16320" y="1256"/>
                  <a:pt x="20345" y="5281"/>
                  <a:pt x="20594" y="10309"/>
                </a:cubicBezTo>
                <a:lnTo>
                  <a:pt x="17649" y="10309"/>
                </a:lnTo>
                <a:cubicBezTo>
                  <a:pt x="17563" y="9102"/>
                  <a:pt x="17162" y="7985"/>
                  <a:pt x="16534" y="7031"/>
                </a:cubicBezTo>
                <a:cubicBezTo>
                  <a:pt x="16631" y="6835"/>
                  <a:pt x="16691" y="6616"/>
                  <a:pt x="16691" y="6382"/>
                </a:cubicBezTo>
                <a:cubicBezTo>
                  <a:pt x="16691" y="5569"/>
                  <a:pt x="16032" y="4909"/>
                  <a:pt x="15218" y="4909"/>
                </a:cubicBezTo>
                <a:cubicBezTo>
                  <a:pt x="14984" y="4909"/>
                  <a:pt x="14765" y="4969"/>
                  <a:pt x="14568" y="5066"/>
                </a:cubicBezTo>
                <a:cubicBezTo>
                  <a:pt x="13614" y="4439"/>
                  <a:pt x="12498" y="4038"/>
                  <a:pt x="11291" y="3952"/>
                </a:cubicBezTo>
                <a:cubicBezTo>
                  <a:pt x="11291" y="3952"/>
                  <a:pt x="11291" y="1007"/>
                  <a:pt x="11291" y="1007"/>
                </a:cubicBezTo>
                <a:close/>
                <a:moveTo>
                  <a:pt x="10309" y="3949"/>
                </a:moveTo>
                <a:cubicBezTo>
                  <a:pt x="7225" y="4167"/>
                  <a:pt x="4703" y="6417"/>
                  <a:pt x="4078" y="9370"/>
                </a:cubicBezTo>
                <a:cubicBezTo>
                  <a:pt x="3590" y="9486"/>
                  <a:pt x="3196" y="9843"/>
                  <a:pt x="3030" y="10309"/>
                </a:cubicBezTo>
                <a:lnTo>
                  <a:pt x="1006" y="10309"/>
                </a:lnTo>
                <a:cubicBezTo>
                  <a:pt x="1255" y="5281"/>
                  <a:pt x="5280" y="1256"/>
                  <a:pt x="10309" y="1007"/>
                </a:cubicBezTo>
                <a:cubicBezTo>
                  <a:pt x="10309" y="1007"/>
                  <a:pt x="10309" y="3949"/>
                  <a:pt x="10309" y="3949"/>
                </a:cubicBezTo>
                <a:close/>
                <a:moveTo>
                  <a:pt x="10309" y="8395"/>
                </a:moveTo>
                <a:cubicBezTo>
                  <a:pt x="9348" y="8590"/>
                  <a:pt x="8595" y="9348"/>
                  <a:pt x="8399" y="10309"/>
                </a:cubicBezTo>
                <a:lnTo>
                  <a:pt x="5796" y="10309"/>
                </a:lnTo>
                <a:cubicBezTo>
                  <a:pt x="5666" y="9948"/>
                  <a:pt x="5405" y="9649"/>
                  <a:pt x="5062" y="9482"/>
                </a:cubicBezTo>
                <a:cubicBezTo>
                  <a:pt x="5626" y="7018"/>
                  <a:pt x="7730" y="5144"/>
                  <a:pt x="10309" y="4930"/>
                </a:cubicBezTo>
                <a:cubicBezTo>
                  <a:pt x="10309" y="4930"/>
                  <a:pt x="10309" y="8395"/>
                  <a:pt x="10309" y="8395"/>
                </a:cubicBezTo>
                <a:close/>
                <a:moveTo>
                  <a:pt x="10309" y="16670"/>
                </a:moveTo>
                <a:cubicBezTo>
                  <a:pt x="7730" y="16456"/>
                  <a:pt x="5626" y="14582"/>
                  <a:pt x="5062" y="12118"/>
                </a:cubicBezTo>
                <a:cubicBezTo>
                  <a:pt x="5405" y="11951"/>
                  <a:pt x="5666" y="11652"/>
                  <a:pt x="5796" y="11291"/>
                </a:cubicBezTo>
                <a:lnTo>
                  <a:pt x="8399" y="11291"/>
                </a:lnTo>
                <a:cubicBezTo>
                  <a:pt x="8595" y="12252"/>
                  <a:pt x="9348" y="13010"/>
                  <a:pt x="10309" y="13205"/>
                </a:cubicBezTo>
                <a:cubicBezTo>
                  <a:pt x="10309" y="13205"/>
                  <a:pt x="10309" y="16670"/>
                  <a:pt x="10309" y="16670"/>
                </a:cubicBezTo>
                <a:close/>
                <a:moveTo>
                  <a:pt x="10309" y="20593"/>
                </a:moveTo>
                <a:cubicBezTo>
                  <a:pt x="5280" y="20344"/>
                  <a:pt x="1255" y="16319"/>
                  <a:pt x="1006" y="11291"/>
                </a:cubicBezTo>
                <a:lnTo>
                  <a:pt x="3030" y="11291"/>
                </a:lnTo>
                <a:cubicBezTo>
                  <a:pt x="3196" y="11757"/>
                  <a:pt x="3590" y="12114"/>
                  <a:pt x="4078" y="12230"/>
                </a:cubicBezTo>
                <a:cubicBezTo>
                  <a:pt x="4703" y="15183"/>
                  <a:pt x="7225" y="17434"/>
                  <a:pt x="10309" y="17651"/>
                </a:cubicBezTo>
                <a:cubicBezTo>
                  <a:pt x="10309" y="17651"/>
                  <a:pt x="10309" y="20593"/>
                  <a:pt x="10309" y="2059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53585F"/>
          </a:solidFill>
          <a:ln w="12700">
            <a:miter lim="400000"/>
          </a:ln>
        </p:spPr>
        <p:txBody>
          <a:bodyPr lIns="38080" tIns="38080" rIns="38080" bIns="38080" anchor="ctr"/>
          <a:lstStyle/>
          <a:p>
            <a:pPr defTabSz="4569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 name="Isosceles Triangle 44">
            <a:extLst>
              <a:ext uri="{FF2B5EF4-FFF2-40B4-BE49-F238E27FC236}">
                <a16:creationId xmlns:a16="http://schemas.microsoft.com/office/drawing/2014/main" id="{2F2A58B6-08DC-4B69-8581-759618242AC8}"/>
              </a:ext>
            </a:extLst>
          </p:cNvPr>
          <p:cNvSpPr/>
          <p:nvPr/>
        </p:nvSpPr>
        <p:spPr>
          <a:xfrm rot="5400000">
            <a:off x="7129914" y="3556537"/>
            <a:ext cx="4374026" cy="361838"/>
          </a:xfrm>
          <a:prstGeom prst="triangle">
            <a:avLst/>
          </a:prstGeom>
          <a:solidFill>
            <a:schemeClr val="accent6">
              <a:lumMod val="50000"/>
              <a:lumOff val="50000"/>
            </a:schemeClr>
          </a:solidFill>
          <a:ln w="12700" cap="flat" cmpd="sng" algn="ctr">
            <a:noFill/>
            <a:prstDash val="solid"/>
            <a:miter lim="800000"/>
          </a:ln>
          <a:effectLst/>
        </p:spPr>
        <p:txBody>
          <a:bodyPr rtlCol="0" anchor="ctr"/>
          <a:lstStyle/>
          <a:p>
            <a:pPr algn="ctr">
              <a:defRPr/>
            </a:pPr>
            <a:endParaRPr lang="ru-RU" sz="1200">
              <a:solidFill>
                <a:prstClr val="white"/>
              </a:solidFill>
              <a:latin typeface="Interstate"/>
            </a:endParaRPr>
          </a:p>
        </p:txBody>
      </p:sp>
      <p:sp>
        <p:nvSpPr>
          <p:cNvPr id="29" name="Isosceles Triangle 36">
            <a:extLst>
              <a:ext uri="{FF2B5EF4-FFF2-40B4-BE49-F238E27FC236}">
                <a16:creationId xmlns:a16="http://schemas.microsoft.com/office/drawing/2014/main" id="{ECE9EE71-4359-4560-89E6-CD03B709B5F7}"/>
              </a:ext>
            </a:extLst>
          </p:cNvPr>
          <p:cNvSpPr/>
          <p:nvPr/>
        </p:nvSpPr>
        <p:spPr>
          <a:xfrm rot="5400000">
            <a:off x="3995444" y="3556537"/>
            <a:ext cx="4374026" cy="361838"/>
          </a:xfrm>
          <a:prstGeom prst="triangle">
            <a:avLst/>
          </a:prstGeom>
          <a:solidFill>
            <a:schemeClr val="accent1"/>
          </a:solidFill>
          <a:ln w="12700" cap="flat" cmpd="sng" algn="ctr">
            <a:noFill/>
            <a:prstDash val="solid"/>
            <a:miter lim="800000"/>
          </a:ln>
          <a:effectLst/>
        </p:spPr>
        <p:txBody>
          <a:bodyPr rtlCol="0" anchor="ctr"/>
          <a:lstStyle/>
          <a:p>
            <a:pPr algn="ctr">
              <a:defRPr/>
            </a:pPr>
            <a:endParaRPr lang="ru-RU" sz="1200">
              <a:solidFill>
                <a:prstClr val="white"/>
              </a:solidFill>
              <a:latin typeface="Interstate"/>
            </a:endParaRPr>
          </a:p>
        </p:txBody>
      </p:sp>
      <p:sp>
        <p:nvSpPr>
          <p:cNvPr id="56" name="Rectangle 55">
            <a:extLst>
              <a:ext uri="{FF2B5EF4-FFF2-40B4-BE49-F238E27FC236}">
                <a16:creationId xmlns:a16="http://schemas.microsoft.com/office/drawing/2014/main" id="{BAD100A8-0AFE-4EEB-884B-48CDCCE880D0}"/>
              </a:ext>
            </a:extLst>
          </p:cNvPr>
          <p:cNvSpPr/>
          <p:nvPr/>
        </p:nvSpPr>
        <p:spPr>
          <a:xfrm>
            <a:off x="3780634" y="1736197"/>
            <a:ext cx="1873867" cy="983283"/>
          </a:xfrm>
          <a:prstGeom prst="rect">
            <a:avLst/>
          </a:prstGeom>
        </p:spPr>
        <p:txBody>
          <a:bodyPr wrap="square">
            <a:spAutoFit/>
          </a:bodyPr>
          <a:lstStyle/>
          <a:p>
            <a:pPr>
              <a:spcBef>
                <a:spcPts val="1799"/>
              </a:spcBef>
            </a:pPr>
            <a:r>
              <a:rPr lang="en-US" sz="1600" b="1" dirty="0">
                <a:solidFill>
                  <a:prstClr val="black">
                    <a:lumMod val="75000"/>
                    <a:lumOff val="25000"/>
                  </a:prstClr>
                </a:solidFill>
                <a:latin typeface="Franklin Gothic Book" panose="020B0503020102020204" pitchFamily="34" charset="0"/>
              </a:rPr>
              <a:t>Upfront analysis</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Correlation analysis</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Bivariate analysis</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Seasonality variables </a:t>
            </a:r>
          </a:p>
        </p:txBody>
      </p:sp>
      <p:sp>
        <p:nvSpPr>
          <p:cNvPr id="4" name="TextBox 3">
            <a:extLst>
              <a:ext uri="{FF2B5EF4-FFF2-40B4-BE49-F238E27FC236}">
                <a16:creationId xmlns:a16="http://schemas.microsoft.com/office/drawing/2014/main" id="{4A51BD4E-9C45-4989-967E-6D858D449EA9}"/>
              </a:ext>
            </a:extLst>
          </p:cNvPr>
          <p:cNvSpPr txBox="1"/>
          <p:nvPr/>
        </p:nvSpPr>
        <p:spPr>
          <a:xfrm>
            <a:off x="315884" y="1021424"/>
            <a:ext cx="2261062" cy="4821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400" b="1" dirty="0">
                <a:latin typeface="+mj-lt"/>
                <a:ea typeface="Georgia"/>
                <a:cs typeface="Georgia"/>
                <a:sym typeface="Georgia"/>
              </a:rPr>
              <a:t>DATA </a:t>
            </a:r>
          </a:p>
          <a:p>
            <a:pPr algn="ctr" defTabSz="412750" hangingPunct="0"/>
            <a:r>
              <a:rPr lang="en-US" sz="1400" b="1" dirty="0">
                <a:latin typeface="+mj-lt"/>
                <a:ea typeface="Georgia"/>
                <a:cs typeface="Georgia"/>
                <a:sym typeface="Georgia"/>
              </a:rPr>
              <a:t>COLLECTION</a:t>
            </a:r>
          </a:p>
        </p:txBody>
      </p:sp>
      <p:sp>
        <p:nvSpPr>
          <p:cNvPr id="57" name="TextBox 56">
            <a:extLst>
              <a:ext uri="{FF2B5EF4-FFF2-40B4-BE49-F238E27FC236}">
                <a16:creationId xmlns:a16="http://schemas.microsoft.com/office/drawing/2014/main" id="{3B66682B-1A72-42FF-A53E-8B7F37A5E96A}"/>
              </a:ext>
            </a:extLst>
          </p:cNvPr>
          <p:cNvSpPr txBox="1"/>
          <p:nvPr/>
        </p:nvSpPr>
        <p:spPr>
          <a:xfrm>
            <a:off x="3386246" y="1156029"/>
            <a:ext cx="2438155" cy="2667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400" b="1" dirty="0">
                <a:latin typeface="+mj-lt"/>
                <a:ea typeface="Georgia"/>
                <a:cs typeface="Georgia"/>
                <a:sym typeface="Georgia"/>
              </a:rPr>
              <a:t>EXPLORATORY DATA ANALYSIS </a:t>
            </a:r>
          </a:p>
        </p:txBody>
      </p:sp>
      <p:sp>
        <p:nvSpPr>
          <p:cNvPr id="58" name="TextBox 57">
            <a:extLst>
              <a:ext uri="{FF2B5EF4-FFF2-40B4-BE49-F238E27FC236}">
                <a16:creationId xmlns:a16="http://schemas.microsoft.com/office/drawing/2014/main" id="{1F498D71-CC24-4E8D-A508-F09A443C5115}"/>
              </a:ext>
            </a:extLst>
          </p:cNvPr>
          <p:cNvSpPr txBox="1"/>
          <p:nvPr/>
        </p:nvSpPr>
        <p:spPr>
          <a:xfrm>
            <a:off x="6510756" y="1156145"/>
            <a:ext cx="2438155" cy="2667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400" b="1" dirty="0">
                <a:latin typeface="+mj-lt"/>
                <a:ea typeface="Georgia"/>
                <a:cs typeface="Georgia"/>
                <a:sym typeface="Georgia"/>
              </a:rPr>
              <a:t>MODELING</a:t>
            </a:r>
          </a:p>
        </p:txBody>
      </p:sp>
      <p:sp>
        <p:nvSpPr>
          <p:cNvPr id="59" name="TextBox 58">
            <a:extLst>
              <a:ext uri="{FF2B5EF4-FFF2-40B4-BE49-F238E27FC236}">
                <a16:creationId xmlns:a16="http://schemas.microsoft.com/office/drawing/2014/main" id="{9548DCCD-318E-4019-8B16-323151CC3A93}"/>
              </a:ext>
            </a:extLst>
          </p:cNvPr>
          <p:cNvSpPr txBox="1"/>
          <p:nvPr/>
        </p:nvSpPr>
        <p:spPr>
          <a:xfrm>
            <a:off x="9565370" y="1048308"/>
            <a:ext cx="2438155" cy="4821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400" b="1" dirty="0">
                <a:latin typeface="+mj-lt"/>
                <a:ea typeface="Georgia"/>
                <a:cs typeface="Georgia"/>
                <a:sym typeface="Georgia"/>
              </a:rPr>
              <a:t>USE IN </a:t>
            </a:r>
          </a:p>
          <a:p>
            <a:pPr algn="ctr" defTabSz="412750" hangingPunct="0"/>
            <a:r>
              <a:rPr lang="en-US" sz="1400" b="1" dirty="0">
                <a:latin typeface="+mj-lt"/>
                <a:ea typeface="Georgia"/>
                <a:cs typeface="Georgia"/>
                <a:sym typeface="Georgia"/>
              </a:rPr>
              <a:t>BUSINESS PLANNING</a:t>
            </a:r>
          </a:p>
        </p:txBody>
      </p:sp>
      <p:sp>
        <p:nvSpPr>
          <p:cNvPr id="60" name="Rectangle 59">
            <a:extLst>
              <a:ext uri="{FF2B5EF4-FFF2-40B4-BE49-F238E27FC236}">
                <a16:creationId xmlns:a16="http://schemas.microsoft.com/office/drawing/2014/main" id="{CBE2355C-D4C9-4E22-B8DC-15C8553F606B}"/>
              </a:ext>
            </a:extLst>
          </p:cNvPr>
          <p:cNvSpPr/>
          <p:nvPr/>
        </p:nvSpPr>
        <p:spPr>
          <a:xfrm>
            <a:off x="3775041" y="2793447"/>
            <a:ext cx="1873867" cy="1204882"/>
          </a:xfrm>
          <a:prstGeom prst="rect">
            <a:avLst/>
          </a:prstGeom>
        </p:spPr>
        <p:txBody>
          <a:bodyPr wrap="square">
            <a:spAutoFit/>
          </a:bodyPr>
          <a:lstStyle/>
          <a:p>
            <a:pPr>
              <a:spcBef>
                <a:spcPts val="1799"/>
              </a:spcBef>
            </a:pPr>
            <a:r>
              <a:rPr lang="en-US" sz="1600" b="1" dirty="0">
                <a:solidFill>
                  <a:prstClr val="black">
                    <a:lumMod val="75000"/>
                    <a:lumOff val="25000"/>
                  </a:prstClr>
                </a:solidFill>
                <a:latin typeface="Franklin Gothic Book" panose="020B0503020102020204" pitchFamily="34" charset="0"/>
              </a:rPr>
              <a:t>Business Inputs</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Business understanding</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Prioritizations for next </a:t>
            </a:r>
            <a:br>
              <a:rPr lang="en-US" sz="1200" dirty="0">
                <a:solidFill>
                  <a:prstClr val="black"/>
                </a:solidFill>
                <a:latin typeface="Franklin Gothic Book" panose="020B0503020102020204" pitchFamily="34" charset="0"/>
                <a:cs typeface="Franklin Gothic Book"/>
              </a:rPr>
            </a:br>
            <a:r>
              <a:rPr lang="en-US" sz="1200" dirty="0">
                <a:solidFill>
                  <a:prstClr val="black"/>
                </a:solidFill>
                <a:latin typeface="Franklin Gothic Book" panose="020B0503020102020204" pitchFamily="34" charset="0"/>
                <a:cs typeface="Franklin Gothic Book"/>
              </a:rPr>
              <a:t>year </a:t>
            </a:r>
          </a:p>
        </p:txBody>
      </p:sp>
      <p:sp>
        <p:nvSpPr>
          <p:cNvPr id="61" name="Rectangle 60">
            <a:extLst>
              <a:ext uri="{FF2B5EF4-FFF2-40B4-BE49-F238E27FC236}">
                <a16:creationId xmlns:a16="http://schemas.microsoft.com/office/drawing/2014/main" id="{5ED0E9DB-24D8-465C-9A35-1E3E13684804}"/>
              </a:ext>
            </a:extLst>
          </p:cNvPr>
          <p:cNvSpPr/>
          <p:nvPr/>
        </p:nvSpPr>
        <p:spPr>
          <a:xfrm>
            <a:off x="3800831" y="4220728"/>
            <a:ext cx="1873867" cy="1451103"/>
          </a:xfrm>
          <a:prstGeom prst="rect">
            <a:avLst/>
          </a:prstGeom>
        </p:spPr>
        <p:txBody>
          <a:bodyPr wrap="square">
            <a:spAutoFit/>
          </a:bodyPr>
          <a:lstStyle/>
          <a:p>
            <a:pPr>
              <a:spcBef>
                <a:spcPts val="1799"/>
              </a:spcBef>
            </a:pPr>
            <a:r>
              <a:rPr lang="en-US" sz="1600" b="1" dirty="0">
                <a:solidFill>
                  <a:prstClr val="black">
                    <a:lumMod val="75000"/>
                    <a:lumOff val="25000"/>
                  </a:prstClr>
                </a:solidFill>
                <a:latin typeface="Franklin Gothic Book" panose="020B0503020102020204" pitchFamily="34" charset="0"/>
              </a:rPr>
              <a:t>Hypothesis for modeling</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Variables to consider &amp;</a:t>
            </a:r>
            <a:br>
              <a:rPr lang="en-US" sz="1200" dirty="0">
                <a:solidFill>
                  <a:prstClr val="black"/>
                </a:solidFill>
                <a:latin typeface="Franklin Gothic Book" panose="020B0503020102020204" pitchFamily="34" charset="0"/>
                <a:cs typeface="Franklin Gothic Book"/>
              </a:rPr>
            </a:br>
            <a:r>
              <a:rPr lang="en-US" sz="1200" dirty="0">
                <a:solidFill>
                  <a:prstClr val="black"/>
                </a:solidFill>
                <a:latin typeface="Franklin Gothic Book" panose="020B0503020102020204" pitchFamily="34" charset="0"/>
                <a:cs typeface="Franklin Gothic Book"/>
              </a:rPr>
              <a:t>iterate </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Transformations</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Usecases to consider </a:t>
            </a:r>
          </a:p>
        </p:txBody>
      </p:sp>
      <p:sp>
        <p:nvSpPr>
          <p:cNvPr id="6" name="TextBox 5">
            <a:extLst>
              <a:ext uri="{FF2B5EF4-FFF2-40B4-BE49-F238E27FC236}">
                <a16:creationId xmlns:a16="http://schemas.microsoft.com/office/drawing/2014/main" id="{D5F10FFE-D29A-4AC7-9B11-D31532ECDB20}"/>
              </a:ext>
            </a:extLst>
          </p:cNvPr>
          <p:cNvSpPr txBox="1"/>
          <p:nvPr/>
        </p:nvSpPr>
        <p:spPr>
          <a:xfrm>
            <a:off x="4043933" y="6035364"/>
            <a:ext cx="1616149" cy="2667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400" dirty="0">
                <a:latin typeface="Georgia"/>
                <a:ea typeface="Georgia"/>
                <a:cs typeface="Georgia"/>
                <a:sym typeface="Georgia"/>
              </a:rPr>
              <a:t>2 weeks</a:t>
            </a:r>
          </a:p>
        </p:txBody>
      </p:sp>
      <p:sp>
        <p:nvSpPr>
          <p:cNvPr id="62" name="TextBox 61">
            <a:extLst>
              <a:ext uri="{FF2B5EF4-FFF2-40B4-BE49-F238E27FC236}">
                <a16:creationId xmlns:a16="http://schemas.microsoft.com/office/drawing/2014/main" id="{07C69D14-1CB6-4B88-B726-E4E18CD36D94}"/>
              </a:ext>
            </a:extLst>
          </p:cNvPr>
          <p:cNvSpPr txBox="1"/>
          <p:nvPr/>
        </p:nvSpPr>
        <p:spPr>
          <a:xfrm>
            <a:off x="6921758" y="6044233"/>
            <a:ext cx="1616149" cy="2667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400" dirty="0">
                <a:latin typeface="Georgia"/>
                <a:ea typeface="Georgia"/>
                <a:cs typeface="Georgia"/>
                <a:sym typeface="Georgia"/>
              </a:rPr>
              <a:t>3 weeks </a:t>
            </a:r>
          </a:p>
        </p:txBody>
      </p:sp>
      <p:sp>
        <p:nvSpPr>
          <p:cNvPr id="63" name="TextBox 62">
            <a:extLst>
              <a:ext uri="{FF2B5EF4-FFF2-40B4-BE49-F238E27FC236}">
                <a16:creationId xmlns:a16="http://schemas.microsoft.com/office/drawing/2014/main" id="{7648C731-129D-466C-91FB-99F282467ABD}"/>
              </a:ext>
            </a:extLst>
          </p:cNvPr>
          <p:cNvSpPr txBox="1"/>
          <p:nvPr/>
        </p:nvSpPr>
        <p:spPr>
          <a:xfrm>
            <a:off x="1187737" y="6050753"/>
            <a:ext cx="1616149" cy="2359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200" dirty="0">
                <a:latin typeface="Georgia"/>
                <a:ea typeface="Georgia"/>
                <a:cs typeface="Georgia"/>
                <a:sym typeface="Georgia"/>
              </a:rPr>
              <a:t>2 weeks</a:t>
            </a:r>
          </a:p>
        </p:txBody>
      </p:sp>
      <p:sp>
        <p:nvSpPr>
          <p:cNvPr id="64" name="TextBox 63">
            <a:extLst>
              <a:ext uri="{FF2B5EF4-FFF2-40B4-BE49-F238E27FC236}">
                <a16:creationId xmlns:a16="http://schemas.microsoft.com/office/drawing/2014/main" id="{A7B55F52-1E56-4E55-9168-1133CAFDD228}"/>
              </a:ext>
            </a:extLst>
          </p:cNvPr>
          <p:cNvSpPr txBox="1"/>
          <p:nvPr/>
        </p:nvSpPr>
        <p:spPr>
          <a:xfrm>
            <a:off x="52159" y="5896122"/>
            <a:ext cx="1616149" cy="4821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defTabSz="412750" hangingPunct="0"/>
            <a:r>
              <a:rPr lang="en-US" sz="1400" dirty="0">
                <a:latin typeface="Georgia"/>
                <a:ea typeface="Georgia"/>
                <a:cs typeface="Georgia"/>
                <a:sym typeface="Georgia"/>
              </a:rPr>
              <a:t>Duration</a:t>
            </a:r>
          </a:p>
          <a:p>
            <a:pPr defTabSz="412750" hangingPunct="0"/>
            <a:r>
              <a:rPr lang="en-US" sz="1400" dirty="0">
                <a:latin typeface="Georgia"/>
                <a:ea typeface="Georgia"/>
                <a:cs typeface="Georgia"/>
                <a:sym typeface="Georgia"/>
              </a:rPr>
              <a:t>Per model:</a:t>
            </a:r>
          </a:p>
        </p:txBody>
      </p:sp>
      <p:sp>
        <p:nvSpPr>
          <p:cNvPr id="65" name="TextBox 64">
            <a:extLst>
              <a:ext uri="{FF2B5EF4-FFF2-40B4-BE49-F238E27FC236}">
                <a16:creationId xmlns:a16="http://schemas.microsoft.com/office/drawing/2014/main" id="{DA1B7372-84D2-4E1D-B46B-5C889CFBA88A}"/>
              </a:ext>
            </a:extLst>
          </p:cNvPr>
          <p:cNvSpPr txBox="1"/>
          <p:nvPr/>
        </p:nvSpPr>
        <p:spPr>
          <a:xfrm>
            <a:off x="9978236" y="6081394"/>
            <a:ext cx="1616149" cy="235962"/>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200" dirty="0">
                <a:latin typeface="Georgia"/>
                <a:ea typeface="Georgia"/>
                <a:cs typeface="Georgia"/>
                <a:sym typeface="Georgia"/>
              </a:rPr>
              <a:t>1 week</a:t>
            </a:r>
          </a:p>
        </p:txBody>
      </p:sp>
      <p:sp>
        <p:nvSpPr>
          <p:cNvPr id="7" name="Right Brace 6">
            <a:extLst>
              <a:ext uri="{FF2B5EF4-FFF2-40B4-BE49-F238E27FC236}">
                <a16:creationId xmlns:a16="http://schemas.microsoft.com/office/drawing/2014/main" id="{99BE0F62-D6F5-4BD9-AEA1-61B13E0730BF}"/>
              </a:ext>
            </a:extLst>
          </p:cNvPr>
          <p:cNvSpPr/>
          <p:nvPr/>
        </p:nvSpPr>
        <p:spPr>
          <a:xfrm rot="16200000">
            <a:off x="4683786" y="-3282700"/>
            <a:ext cx="759068" cy="8190039"/>
          </a:xfrm>
          <a:prstGeom prst="rightBrace">
            <a:avLst>
              <a:gd name="adj1" fmla="val 8333"/>
              <a:gd name="adj2" fmla="val 0"/>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tlCol="0" anchor="ctr"/>
          <a:lstStyle/>
          <a:p>
            <a:pPr algn="ctr"/>
            <a:endParaRPr lang="en-US" sz="900"/>
          </a:p>
        </p:txBody>
      </p:sp>
      <p:cxnSp>
        <p:nvCxnSpPr>
          <p:cNvPr id="10" name="Straight Connector 9">
            <a:extLst>
              <a:ext uri="{FF2B5EF4-FFF2-40B4-BE49-F238E27FC236}">
                <a16:creationId xmlns:a16="http://schemas.microsoft.com/office/drawing/2014/main" id="{300551B7-B5E1-4131-9A7B-C38B599EF720}"/>
              </a:ext>
            </a:extLst>
          </p:cNvPr>
          <p:cNvCxnSpPr>
            <a:cxnSpLocks/>
            <a:stCxn id="63" idx="3"/>
            <a:endCxn id="6" idx="1"/>
          </p:cNvCxnSpPr>
          <p:nvPr/>
        </p:nvCxnSpPr>
        <p:spPr>
          <a:xfrm>
            <a:off x="2803886" y="6168734"/>
            <a:ext cx="1240047" cy="0"/>
          </a:xfrm>
          <a:prstGeom prst="line">
            <a:avLst/>
          </a:prstGeom>
          <a:noFill/>
          <a:ln w="12700" cap="flat">
            <a:solidFill>
              <a:schemeClr val="tx1"/>
            </a:solidFill>
            <a:prstDash val="solid"/>
            <a:miter lim="400000"/>
            <a:headEnd type="diamond" w="med" len="med"/>
            <a:tailEnd type="diamond" w="med" len="med"/>
          </a:ln>
          <a:effectLst/>
          <a:sp3d/>
        </p:spPr>
        <p:style>
          <a:lnRef idx="0">
            <a:scrgbClr r="0" g="0" b="0"/>
          </a:lnRef>
          <a:fillRef idx="0">
            <a:scrgbClr r="0" g="0" b="0"/>
          </a:fillRef>
          <a:effectRef idx="0">
            <a:scrgbClr r="0" g="0" b="0"/>
          </a:effectRef>
          <a:fontRef idx="none"/>
        </p:style>
      </p:cxnSp>
      <p:cxnSp>
        <p:nvCxnSpPr>
          <p:cNvPr id="66" name="Straight Connector 65">
            <a:extLst>
              <a:ext uri="{FF2B5EF4-FFF2-40B4-BE49-F238E27FC236}">
                <a16:creationId xmlns:a16="http://schemas.microsoft.com/office/drawing/2014/main" id="{2BA3716E-2160-4863-8CFC-A1B09FAF3480}"/>
              </a:ext>
            </a:extLst>
          </p:cNvPr>
          <p:cNvCxnSpPr>
            <a:cxnSpLocks/>
            <a:stCxn id="6" idx="3"/>
            <a:endCxn id="62" idx="1"/>
          </p:cNvCxnSpPr>
          <p:nvPr/>
        </p:nvCxnSpPr>
        <p:spPr>
          <a:xfrm>
            <a:off x="5660082" y="6168734"/>
            <a:ext cx="1261676" cy="8869"/>
          </a:xfrm>
          <a:prstGeom prst="line">
            <a:avLst/>
          </a:prstGeom>
          <a:noFill/>
          <a:ln w="12700" cap="flat">
            <a:solidFill>
              <a:schemeClr val="tx1"/>
            </a:solidFill>
            <a:prstDash val="solid"/>
            <a:miter lim="400000"/>
            <a:headEnd type="diamond" w="med" len="med"/>
            <a:tailEnd type="diamond" w="med" len="med"/>
          </a:ln>
          <a:effectLst/>
          <a:sp3d/>
        </p:spPr>
        <p:style>
          <a:lnRef idx="0">
            <a:scrgbClr r="0" g="0" b="0"/>
          </a:lnRef>
          <a:fillRef idx="0">
            <a:scrgbClr r="0" g="0" b="0"/>
          </a:fillRef>
          <a:effectRef idx="0">
            <a:scrgbClr r="0" g="0" b="0"/>
          </a:effectRef>
          <a:fontRef idx="none"/>
        </p:style>
      </p:cxnSp>
      <p:cxnSp>
        <p:nvCxnSpPr>
          <p:cNvPr id="67" name="Straight Connector 66">
            <a:extLst>
              <a:ext uri="{FF2B5EF4-FFF2-40B4-BE49-F238E27FC236}">
                <a16:creationId xmlns:a16="http://schemas.microsoft.com/office/drawing/2014/main" id="{34010D0F-90D6-4143-BE4C-F70ECAC284FE}"/>
              </a:ext>
            </a:extLst>
          </p:cNvPr>
          <p:cNvCxnSpPr>
            <a:cxnSpLocks/>
            <a:stCxn id="62" idx="3"/>
            <a:endCxn id="65" idx="1"/>
          </p:cNvCxnSpPr>
          <p:nvPr/>
        </p:nvCxnSpPr>
        <p:spPr>
          <a:xfrm>
            <a:off x="8537907" y="6177603"/>
            <a:ext cx="1440329" cy="21772"/>
          </a:xfrm>
          <a:prstGeom prst="line">
            <a:avLst/>
          </a:prstGeom>
          <a:noFill/>
          <a:ln w="12700" cap="flat">
            <a:solidFill>
              <a:schemeClr val="tx1"/>
            </a:solidFill>
            <a:prstDash val="solid"/>
            <a:miter lim="400000"/>
            <a:headEnd type="diamond" w="med" len="med"/>
            <a:tailEnd type="diamond" w="med" len="med"/>
          </a:ln>
          <a:effectLst/>
          <a:sp3d/>
        </p:spPr>
        <p:style>
          <a:lnRef idx="0">
            <a:scrgbClr r="0" g="0" b="0"/>
          </a:lnRef>
          <a:fillRef idx="0">
            <a:scrgbClr r="0" g="0" b="0"/>
          </a:fillRef>
          <a:effectRef idx="0">
            <a:scrgbClr r="0" g="0" b="0"/>
          </a:effectRef>
          <a:fontRef idx="none"/>
        </p:style>
      </p:cxnSp>
      <p:sp>
        <p:nvSpPr>
          <p:cNvPr id="68" name="Rectangle 67">
            <a:extLst>
              <a:ext uri="{FF2B5EF4-FFF2-40B4-BE49-F238E27FC236}">
                <a16:creationId xmlns:a16="http://schemas.microsoft.com/office/drawing/2014/main" id="{6F1BCDC8-F67C-4791-BEDA-DB535FA38841}"/>
              </a:ext>
            </a:extLst>
          </p:cNvPr>
          <p:cNvSpPr/>
          <p:nvPr/>
        </p:nvSpPr>
        <p:spPr>
          <a:xfrm>
            <a:off x="1101710" y="4129025"/>
            <a:ext cx="1873867" cy="761683"/>
          </a:xfrm>
          <a:prstGeom prst="rect">
            <a:avLst/>
          </a:prstGeom>
        </p:spPr>
        <p:txBody>
          <a:bodyPr wrap="square">
            <a:spAutoFit/>
          </a:bodyPr>
          <a:lstStyle/>
          <a:p>
            <a:pPr>
              <a:spcBef>
                <a:spcPts val="1799"/>
              </a:spcBef>
            </a:pPr>
            <a:r>
              <a:rPr lang="en-US" sz="1600" b="1" dirty="0">
                <a:solidFill>
                  <a:prstClr val="black">
                    <a:lumMod val="75000"/>
                    <a:lumOff val="25000"/>
                  </a:prstClr>
                </a:solidFill>
                <a:latin typeface="Franklin Gothic Book" panose="020B0503020102020204" pitchFamily="34" charset="0"/>
              </a:rPr>
              <a:t>Results</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Leads </a:t>
            </a:r>
          </a:p>
          <a:p>
            <a:pPr marL="171399" indent="-171399">
              <a:lnSpc>
                <a:spcPct val="120000"/>
              </a:lnSpc>
              <a:buFont typeface="Arial" panose="020B0604020202020204" pitchFamily="34" charset="0"/>
              <a:buChar char="•"/>
            </a:pPr>
            <a:r>
              <a:rPr lang="en-US" sz="1200" dirty="0">
                <a:solidFill>
                  <a:prstClr val="black"/>
                </a:solidFill>
                <a:latin typeface="Franklin Gothic Book" panose="020B0503020102020204" pitchFamily="34" charset="0"/>
                <a:cs typeface="Franklin Gothic Book"/>
              </a:rPr>
              <a:t>Ecommerce revenue </a:t>
            </a:r>
            <a:endParaRPr lang="en-US" sz="1999" dirty="0">
              <a:solidFill>
                <a:prstClr val="black"/>
              </a:solidFill>
              <a:latin typeface="Franklin Gothic Book" panose="020B0503020102020204" pitchFamily="34" charset="0"/>
              <a:cs typeface="Franklin Gothic Book"/>
            </a:endParaRPr>
          </a:p>
        </p:txBody>
      </p:sp>
    </p:spTree>
    <p:extLst>
      <p:ext uri="{BB962C8B-B14F-4D97-AF65-F5344CB8AC3E}">
        <p14:creationId xmlns:p14="http://schemas.microsoft.com/office/powerpoint/2010/main" val="419947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398E71-A6F7-B649-9B6E-65DB5F68F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 y="-3"/>
            <a:ext cx="12192000" cy="6865151"/>
          </a:xfrm>
          <a:prstGeom prst="rect">
            <a:avLst/>
          </a:prstGeom>
        </p:spPr>
      </p:pic>
      <p:sp>
        <p:nvSpPr>
          <p:cNvPr id="2" name="Rectangle 1">
            <a:extLst>
              <a:ext uri="{FF2B5EF4-FFF2-40B4-BE49-F238E27FC236}">
                <a16:creationId xmlns:a16="http://schemas.microsoft.com/office/drawing/2014/main" id="{97D7E4E5-29F2-4643-A0A3-7892C0AB4101}"/>
              </a:ext>
            </a:extLst>
          </p:cNvPr>
          <p:cNvSpPr/>
          <p:nvPr/>
        </p:nvSpPr>
        <p:spPr>
          <a:xfrm>
            <a:off x="-252" y="8362"/>
            <a:ext cx="12192000" cy="7112000"/>
          </a:xfrm>
          <a:prstGeom prst="rect">
            <a:avLst/>
          </a:prstGeom>
          <a:solidFill>
            <a:schemeClr val="tx1">
              <a:alpha val="466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8" name="Google Shape;76;p15">
            <a:extLst>
              <a:ext uri="{FF2B5EF4-FFF2-40B4-BE49-F238E27FC236}">
                <a16:creationId xmlns:a16="http://schemas.microsoft.com/office/drawing/2014/main" id="{78B6DEFD-AC73-C04F-BD65-5F59FD0DE16C}"/>
              </a:ext>
            </a:extLst>
          </p:cNvPr>
          <p:cNvSpPr txBox="1">
            <a:spLocks/>
          </p:cNvSpPr>
          <p:nvPr/>
        </p:nvSpPr>
        <p:spPr>
          <a:xfrm>
            <a:off x="0" y="287974"/>
            <a:ext cx="12192126" cy="994200"/>
          </a:xfrm>
          <a:prstGeom prst="rect">
            <a:avLst/>
          </a:prstGeom>
          <a:noFill/>
          <a:ln>
            <a:noFill/>
          </a:ln>
        </p:spPr>
        <p:txBody>
          <a:bodyPr spcFirstLastPara="1" vert="horz" wrap="square" lIns="34275" tIns="17150" rIns="34275" bIns="1715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700"/>
            </a:pPr>
            <a:r>
              <a:rPr lang="en-GB" sz="2500" dirty="0">
                <a:solidFill>
                  <a:schemeClr val="bg1"/>
                </a:solidFill>
                <a:latin typeface="Montserrat" pitchFamily="2" charset="77"/>
                <a:ea typeface="Roboto" panose="02000000000000000000" pitchFamily="2" charset="0"/>
                <a:cs typeface="Roboto Light"/>
                <a:sym typeface="Roboto Light"/>
              </a:rPr>
              <a:t>Digital Rapid Read</a:t>
            </a:r>
          </a:p>
        </p:txBody>
      </p:sp>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endParaRPr lang="en-US"/>
          </a:p>
        </p:txBody>
      </p:sp>
      <p:sp>
        <p:nvSpPr>
          <p:cNvPr id="13" name="Google Shape;73;p15">
            <a:extLst>
              <a:ext uri="{FF2B5EF4-FFF2-40B4-BE49-F238E27FC236}">
                <a16:creationId xmlns:a16="http://schemas.microsoft.com/office/drawing/2014/main" id="{AA1A8872-465C-0840-8A8F-A569E3410EC3}"/>
              </a:ext>
            </a:extLst>
          </p:cNvPr>
          <p:cNvSpPr txBox="1">
            <a:spLocks/>
          </p:cNvSpPr>
          <p:nvPr/>
        </p:nvSpPr>
        <p:spPr>
          <a:xfrm>
            <a:off x="1437502" y="2064092"/>
            <a:ext cx="9144000" cy="2733300"/>
          </a:xfrm>
          <a:prstGeom prst="rect">
            <a:avLst/>
          </a:prstGeom>
          <a:noFill/>
          <a:ln>
            <a:noFill/>
          </a:ln>
        </p:spPr>
        <p:txBody>
          <a:bodyPr spcFirstLastPara="1" vert="horz" wrap="square" lIns="34275" tIns="17150" rIns="34275" bIns="1715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700"/>
            </a:pPr>
            <a:r>
              <a:rPr lang="en-GB" sz="4000" b="1" dirty="0">
                <a:solidFill>
                  <a:schemeClr val="lt1"/>
                </a:solidFill>
                <a:latin typeface="Roboto" panose="02000000000000000000" pitchFamily="2" charset="0"/>
                <a:ea typeface="Roboto" panose="02000000000000000000" pitchFamily="2" charset="0"/>
                <a:cs typeface="Roboto Light"/>
                <a:sym typeface="Roboto Light"/>
              </a:rPr>
              <a:t>Digital measurement for media performance and </a:t>
            </a:r>
            <a:r>
              <a:rPr lang="en-GB" sz="4000" b="1" u="sng" dirty="0">
                <a:solidFill>
                  <a:srgbClr val="FFFF00"/>
                </a:solidFill>
                <a:latin typeface="Roboto" panose="02000000000000000000" pitchFamily="2" charset="0"/>
                <a:ea typeface="Roboto" panose="02000000000000000000" pitchFamily="2" charset="0"/>
                <a:cs typeface="Roboto Light"/>
                <a:sym typeface="Roboto Light"/>
              </a:rPr>
              <a:t>optimisation</a:t>
            </a:r>
          </a:p>
        </p:txBody>
      </p:sp>
      <p:sp>
        <p:nvSpPr>
          <p:cNvPr id="21" name="Google Shape;82;p16">
            <a:extLst>
              <a:ext uri="{FF2B5EF4-FFF2-40B4-BE49-F238E27FC236}">
                <a16:creationId xmlns:a16="http://schemas.microsoft.com/office/drawing/2014/main" id="{BEC434A2-29B2-4C4A-9F6C-AFDF0DBF3FFC}"/>
              </a:ext>
            </a:extLst>
          </p:cNvPr>
          <p:cNvSpPr/>
          <p:nvPr/>
        </p:nvSpPr>
        <p:spPr>
          <a:xfrm>
            <a:off x="5280033" y="0"/>
            <a:ext cx="1631600" cy="668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2" name="Rectangle 21">
            <a:extLst>
              <a:ext uri="{FF2B5EF4-FFF2-40B4-BE49-F238E27FC236}">
                <a16:creationId xmlns:a16="http://schemas.microsoft.com/office/drawing/2014/main" id="{ABD714C1-3F74-4E4A-9F4A-0DB8294D228A}"/>
              </a:ext>
            </a:extLst>
          </p:cNvPr>
          <p:cNvSpPr/>
          <p:nvPr/>
        </p:nvSpPr>
        <p:spPr>
          <a:xfrm rot="18900000">
            <a:off x="2570674" y="-96161"/>
            <a:ext cx="7050319" cy="7050319"/>
          </a:xfrm>
          <a:prstGeom prst="rect">
            <a:avLst/>
          </a:prstGeom>
          <a:noFill/>
          <a:ln w="3175">
            <a:solidFill>
              <a:srgbClr val="CFB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Google Shape;76;p15">
            <a:extLst>
              <a:ext uri="{FF2B5EF4-FFF2-40B4-BE49-F238E27FC236}">
                <a16:creationId xmlns:a16="http://schemas.microsoft.com/office/drawing/2014/main" id="{69F28308-357A-F542-9B03-3AFC753D219A}"/>
              </a:ext>
            </a:extLst>
          </p:cNvPr>
          <p:cNvSpPr txBox="1">
            <a:spLocks/>
          </p:cNvSpPr>
          <p:nvPr/>
        </p:nvSpPr>
        <p:spPr>
          <a:xfrm>
            <a:off x="-126" y="167852"/>
            <a:ext cx="12192126" cy="459692"/>
          </a:xfrm>
          <a:prstGeom prst="rect">
            <a:avLst/>
          </a:prstGeom>
          <a:noFill/>
          <a:ln>
            <a:noFill/>
          </a:ln>
        </p:spPr>
        <p:txBody>
          <a:bodyPr spcFirstLastPara="1" vert="horz" wrap="square" lIns="34275" tIns="17150" rIns="34275" bIns="1715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700"/>
            </a:pPr>
            <a:r>
              <a:rPr lang="en-GB" sz="1000" spc="600" dirty="0">
                <a:solidFill>
                  <a:schemeClr val="bg1"/>
                </a:solidFill>
                <a:latin typeface="Montserrat" pitchFamily="2" charset="77"/>
                <a:ea typeface="Roboto" panose="02000000000000000000" pitchFamily="2" charset="0"/>
                <a:cs typeface="Roboto Light"/>
                <a:sym typeface="Roboto Light"/>
              </a:rPr>
              <a:t>ABBOTT ENSURE</a:t>
            </a:r>
          </a:p>
        </p:txBody>
      </p:sp>
    </p:spTree>
    <p:extLst>
      <p:ext uri="{BB962C8B-B14F-4D97-AF65-F5344CB8AC3E}">
        <p14:creationId xmlns:p14="http://schemas.microsoft.com/office/powerpoint/2010/main" val="418737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266191F1-5CC4-0B49-B92F-65718B8CDE0B}"/>
              </a:ext>
            </a:extLst>
          </p:cNvPr>
          <p:cNvSpPr txBox="1"/>
          <p:nvPr/>
        </p:nvSpPr>
        <p:spPr>
          <a:xfrm>
            <a:off x="143279" y="420818"/>
            <a:ext cx="11214529" cy="3662541"/>
          </a:xfrm>
          <a:prstGeom prst="rect">
            <a:avLst/>
          </a:prstGeom>
          <a:noFill/>
        </p:spPr>
        <p:txBody>
          <a:bodyPr wrap="square">
            <a:spAutoFit/>
          </a:bodyPr>
          <a:lstStyle/>
          <a:p>
            <a:r>
              <a:rPr lang="en-GB" sz="2400" dirty="0">
                <a:solidFill>
                  <a:schemeClr val="bg1"/>
                </a:solidFill>
                <a:latin typeface="Calibri" panose="020F0502020204030204" pitchFamily="34" charset="0"/>
                <a:ea typeface="Calibri" panose="020F0502020204030204" pitchFamily="34" charset="0"/>
                <a:cs typeface="Calibri" panose="020F0502020204030204" pitchFamily="34" charset="0"/>
              </a:rPr>
              <a:t>Once we have this attribution formula, we can </a:t>
            </a:r>
            <a:r>
              <a:rPr lang="en-GB" sz="2400" u="sng" dirty="0">
                <a:solidFill>
                  <a:schemeClr val="bg1"/>
                </a:solidFill>
                <a:latin typeface="Calibri" panose="020F0502020204030204" pitchFamily="34" charset="0"/>
                <a:ea typeface="Calibri" panose="020F0502020204030204" pitchFamily="34" charset="0"/>
                <a:cs typeface="Calibri" panose="020F0502020204030204" pitchFamily="34" charset="0"/>
              </a:rPr>
              <a:t>optimise channel spends and predict sales</a:t>
            </a:r>
            <a:endParaRPr lang="en-GB" sz="2400" u="sng"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GB" sz="2400" dirty="0">
              <a:solidFill>
                <a:schemeClr val="bg1"/>
              </a:solidFill>
              <a:latin typeface="Calibri" panose="020F0502020204030204" pitchFamily="34" charset="0"/>
              <a:cs typeface="Calibri" panose="020F0502020204030204" pitchFamily="34" charset="0"/>
            </a:endParaRPr>
          </a:p>
          <a:p>
            <a:r>
              <a:rPr lang="en-GB" sz="2400" dirty="0">
                <a:solidFill>
                  <a:schemeClr val="bg1"/>
                </a:solidFill>
                <a:latin typeface="Calibri" panose="020F0502020204030204" pitchFamily="34" charset="0"/>
                <a:cs typeface="Calibri" panose="020F0502020204030204" pitchFamily="34" charset="0"/>
              </a:rPr>
              <a:t>	Sales 	= </a:t>
            </a:r>
            <a:r>
              <a:rPr lang="en-GB" sz="2400" dirty="0">
                <a:solidFill>
                  <a:schemeClr val="bg1"/>
                </a:solidFill>
                <a:latin typeface="Calibri" panose="020F0502020204030204" pitchFamily="34" charset="0"/>
                <a:ea typeface="Calibri" panose="020F0502020204030204" pitchFamily="34" charset="0"/>
                <a:cs typeface="Calibri" panose="020F0502020204030204" pitchFamily="34" charset="0"/>
              </a:rPr>
              <a:t>β</a:t>
            </a:r>
            <a:r>
              <a:rPr lang="en-GB" sz="24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GB" sz="2400" dirty="0">
                <a:solidFill>
                  <a:srgbClr val="00B0F0"/>
                </a:solidFill>
                <a:latin typeface="Calibri" panose="020F0502020204030204" pitchFamily="34" charset="0"/>
                <a:ea typeface="Calibri" panose="020F0502020204030204" pitchFamily="34" charset="0"/>
                <a:cs typeface="Calibri" panose="020F0502020204030204" pitchFamily="34" charset="0"/>
              </a:rPr>
              <a:t>(Display)</a:t>
            </a:r>
            <a:r>
              <a:rPr lang="en-GB" sz="2400" dirty="0">
                <a:solidFill>
                  <a:schemeClr val="bg1"/>
                </a:solidFill>
                <a:latin typeface="Calibri" panose="020F0502020204030204" pitchFamily="34" charset="0"/>
                <a:ea typeface="Calibri" panose="020F0502020204030204" pitchFamily="34" charset="0"/>
                <a:cs typeface="Calibri" panose="020F0502020204030204" pitchFamily="34" charset="0"/>
              </a:rPr>
              <a:t>	+ β</a:t>
            </a:r>
            <a:r>
              <a:rPr lang="en-GB" sz="24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GB" sz="2400" dirty="0">
                <a:solidFill>
                  <a:srgbClr val="FFC000"/>
                </a:solidFill>
                <a:latin typeface="Calibri" panose="020F0502020204030204" pitchFamily="34" charset="0"/>
                <a:ea typeface="Calibri" panose="020F0502020204030204" pitchFamily="34" charset="0"/>
                <a:cs typeface="Calibri" panose="020F0502020204030204" pitchFamily="34" charset="0"/>
              </a:rPr>
              <a:t>(Video) </a:t>
            </a:r>
            <a:r>
              <a:rPr lang="en-GB" sz="2400" dirty="0">
                <a:solidFill>
                  <a:schemeClr val="bg1"/>
                </a:solidFill>
                <a:latin typeface="Calibri" panose="020F0502020204030204" pitchFamily="34" charset="0"/>
                <a:ea typeface="Calibri" panose="020F0502020204030204" pitchFamily="34" charset="0"/>
                <a:cs typeface="Calibri" panose="020F0502020204030204" pitchFamily="34" charset="0"/>
              </a:rPr>
              <a:t>	+ β</a:t>
            </a:r>
            <a:r>
              <a:rPr lang="en-GB" sz="24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GB" sz="2400" dirty="0">
                <a:solidFill>
                  <a:srgbClr val="92D050"/>
                </a:solidFill>
                <a:latin typeface="Calibri" panose="020F0502020204030204" pitchFamily="34" charset="0"/>
                <a:ea typeface="Calibri" panose="020F0502020204030204" pitchFamily="34" charset="0"/>
                <a:cs typeface="Calibri" panose="020F0502020204030204" pitchFamily="34" charset="0"/>
              </a:rPr>
              <a:t>(Social)</a:t>
            </a:r>
          </a:p>
          <a:p>
            <a:endParaRPr lang="en-GB" sz="2400" dirty="0">
              <a:solidFill>
                <a:srgbClr val="92D050"/>
              </a:solidFill>
              <a:latin typeface="Calibri" panose="020F0502020204030204" pitchFamily="34" charset="0"/>
              <a:cs typeface="Calibri" panose="020F0502020204030204" pitchFamily="34" charset="0"/>
            </a:endParaRPr>
          </a:p>
          <a:p>
            <a:r>
              <a:rPr lang="en-GB" sz="2400" dirty="0">
                <a:solidFill>
                  <a:schemeClr val="bg1">
                    <a:lumMod val="75000"/>
                  </a:schemeClr>
                </a:solidFill>
                <a:latin typeface="Calibri" panose="020F0502020204030204" pitchFamily="34" charset="0"/>
                <a:cs typeface="Calibri" panose="020F0502020204030204" pitchFamily="34" charset="0"/>
              </a:rPr>
              <a:t>Where value of </a:t>
            </a:r>
            <a:r>
              <a:rPr lang="en-GB" sz="24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β indicate significance:</a:t>
            </a:r>
            <a:endParaRPr lang="en-GB" sz="2400" dirty="0">
              <a:solidFill>
                <a:schemeClr val="bg1">
                  <a:lumMod val="75000"/>
                </a:schemeClr>
              </a:solidFill>
              <a:latin typeface="Calibri" panose="020F0502020204030204" pitchFamily="34" charset="0"/>
              <a:cs typeface="Calibri" panose="020F0502020204030204" pitchFamily="34" charset="0"/>
            </a:endParaRPr>
          </a:p>
          <a:p>
            <a:r>
              <a:rPr lang="en-US" sz="24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GB" sz="24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β</a:t>
            </a:r>
            <a:r>
              <a:rPr lang="en-GB" sz="2400" baseline="-25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1 	= How significant does Display channel improves sales</a:t>
            </a:r>
          </a:p>
          <a:p>
            <a:r>
              <a:rPr lang="en-GB" sz="24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	β</a:t>
            </a:r>
            <a:r>
              <a:rPr lang="en-GB" sz="2400" baseline="-25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2	= How significant does Video improve sales</a:t>
            </a:r>
          </a:p>
          <a:p>
            <a:r>
              <a:rPr lang="en-GB" sz="24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	β</a:t>
            </a:r>
            <a:r>
              <a:rPr lang="en-GB" sz="2400" baseline="-25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3	= How significant does Social improve sales</a:t>
            </a:r>
          </a:p>
          <a:p>
            <a:endParaRPr lang="en-GB" sz="2400" baseline="-25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400" dirty="0">
              <a:solidFill>
                <a:srgbClr val="92D050"/>
              </a:solidFill>
              <a:latin typeface="Calibri" panose="020F0502020204030204" pitchFamily="34" charset="0"/>
              <a:cs typeface="Calibri" panose="020F0502020204030204" pitchFamily="34" charset="0"/>
            </a:endParaRPr>
          </a:p>
        </p:txBody>
      </p:sp>
      <p:graphicFrame>
        <p:nvGraphicFramePr>
          <p:cNvPr id="18" name="Chart 17">
            <a:extLst>
              <a:ext uri="{FF2B5EF4-FFF2-40B4-BE49-F238E27FC236}">
                <a16:creationId xmlns:a16="http://schemas.microsoft.com/office/drawing/2014/main" id="{0CEA0F97-F439-1349-AB93-AF56B8A8EF57}"/>
              </a:ext>
            </a:extLst>
          </p:cNvPr>
          <p:cNvGraphicFramePr/>
          <p:nvPr>
            <p:extLst>
              <p:ext uri="{D42A27DB-BD31-4B8C-83A1-F6EECF244321}">
                <p14:modId xmlns:p14="http://schemas.microsoft.com/office/powerpoint/2010/main" val="3182352502"/>
              </p:ext>
            </p:extLst>
          </p:nvPr>
        </p:nvGraphicFramePr>
        <p:xfrm>
          <a:off x="6096000" y="2967368"/>
          <a:ext cx="5743071" cy="3312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975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8">
            <a:extLst>
              <a:ext uri="{FF2B5EF4-FFF2-40B4-BE49-F238E27FC236}">
                <a16:creationId xmlns:a16="http://schemas.microsoft.com/office/drawing/2014/main" id="{851710F4-DA45-1343-86B1-DF524FD71FC6}"/>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How do I know if Linear Regression (MMM) would work?</a:t>
            </a:r>
          </a:p>
        </p:txBody>
      </p:sp>
      <p:sp>
        <p:nvSpPr>
          <p:cNvPr id="8" name="TextBox 7">
            <a:extLst>
              <a:ext uri="{FF2B5EF4-FFF2-40B4-BE49-F238E27FC236}">
                <a16:creationId xmlns:a16="http://schemas.microsoft.com/office/drawing/2014/main" id="{9DFD78C5-C338-CA4C-8A96-69EAEB188E0D}"/>
              </a:ext>
            </a:extLst>
          </p:cNvPr>
          <p:cNvSpPr txBox="1"/>
          <p:nvPr/>
        </p:nvSpPr>
        <p:spPr>
          <a:xfrm>
            <a:off x="320842" y="1322164"/>
            <a:ext cx="10816850" cy="523220"/>
          </a:xfrm>
          <a:prstGeom prst="rect">
            <a:avLst/>
          </a:prstGeom>
          <a:noFill/>
        </p:spPr>
        <p:txBody>
          <a:bodyPr wrap="square">
            <a:spAutoFit/>
          </a:bodyPr>
          <a:lstStyle/>
          <a:p>
            <a:r>
              <a:rPr lang="en-GB" sz="2800" dirty="0">
                <a:solidFill>
                  <a:schemeClr val="bg1"/>
                </a:solidFill>
                <a:latin typeface="Calibri" panose="020F0502020204030204" pitchFamily="34" charset="0"/>
                <a:ea typeface="PT Sans" panose="020B0503020203020204" pitchFamily="34" charset="77"/>
                <a:cs typeface="Calibri" panose="020F0502020204030204" pitchFamily="34" charset="0"/>
              </a:rPr>
              <a:t>Condition #1:	Data inputs should not be related (correlated)</a:t>
            </a:r>
            <a:endParaRPr lang="en-SG" dirty="0">
              <a:solidFill>
                <a:schemeClr val="bg1"/>
              </a:solidFill>
            </a:endParaRPr>
          </a:p>
        </p:txBody>
      </p:sp>
      <p:sp>
        <p:nvSpPr>
          <p:cNvPr id="6" name="Title 8">
            <a:extLst>
              <a:ext uri="{FF2B5EF4-FFF2-40B4-BE49-F238E27FC236}">
                <a16:creationId xmlns:a16="http://schemas.microsoft.com/office/drawing/2014/main" id="{B41484F0-9F33-B84B-929C-8B36E1F59B7F}"/>
              </a:ext>
            </a:extLst>
          </p:cNvPr>
          <p:cNvSpPr txBox="1">
            <a:spLocks/>
          </p:cNvSpPr>
          <p:nvPr/>
        </p:nvSpPr>
        <p:spPr>
          <a:xfrm>
            <a:off x="486585" y="607405"/>
            <a:ext cx="7197586" cy="529632"/>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2800" b="1" dirty="0">
                <a:solidFill>
                  <a:schemeClr val="bg1">
                    <a:lumMod val="50000"/>
                  </a:schemeClr>
                </a:solidFill>
                <a:latin typeface="Roboto" panose="02000000000000000000" pitchFamily="2" charset="0"/>
                <a:ea typeface="Roboto" panose="02000000000000000000" pitchFamily="2" charset="0"/>
              </a:rPr>
              <a:t>Data requirements can be stringent</a:t>
            </a:r>
            <a:endParaRPr lang="en-US" sz="2800" dirty="0">
              <a:solidFill>
                <a:schemeClr val="bg1">
                  <a:lumMod val="50000"/>
                </a:schemeClr>
              </a:solidFill>
              <a:latin typeface="Roboto" panose="02000000000000000000" pitchFamily="2" charset="0"/>
              <a:ea typeface="Roboto" panose="02000000000000000000" pitchFamily="2" charset="0"/>
            </a:endParaRPr>
          </a:p>
        </p:txBody>
      </p:sp>
      <p:graphicFrame>
        <p:nvGraphicFramePr>
          <p:cNvPr id="2" name="Table 2">
            <a:extLst>
              <a:ext uri="{FF2B5EF4-FFF2-40B4-BE49-F238E27FC236}">
                <a16:creationId xmlns:a16="http://schemas.microsoft.com/office/drawing/2014/main" id="{3E50C954-0016-0E42-A1FC-FF30D8C4EA1D}"/>
              </a:ext>
            </a:extLst>
          </p:cNvPr>
          <p:cNvGraphicFramePr>
            <a:graphicFrameLocks noGrp="1"/>
          </p:cNvGraphicFramePr>
          <p:nvPr>
            <p:extLst>
              <p:ext uri="{D42A27DB-BD31-4B8C-83A1-F6EECF244321}">
                <p14:modId xmlns:p14="http://schemas.microsoft.com/office/powerpoint/2010/main" val="3443621067"/>
              </p:ext>
            </p:extLst>
          </p:nvPr>
        </p:nvGraphicFramePr>
        <p:xfrm>
          <a:off x="1919705" y="261715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47142773"/>
                    </a:ext>
                  </a:extLst>
                </a:gridCol>
                <a:gridCol w="2709333">
                  <a:extLst>
                    <a:ext uri="{9D8B030D-6E8A-4147-A177-3AD203B41FA5}">
                      <a16:colId xmlns:a16="http://schemas.microsoft.com/office/drawing/2014/main" val="893285201"/>
                    </a:ext>
                  </a:extLst>
                </a:gridCol>
                <a:gridCol w="2709333">
                  <a:extLst>
                    <a:ext uri="{9D8B030D-6E8A-4147-A177-3AD203B41FA5}">
                      <a16:colId xmlns:a16="http://schemas.microsoft.com/office/drawing/2014/main" val="2412449595"/>
                    </a:ext>
                  </a:extLst>
                </a:gridCol>
              </a:tblGrid>
              <a:tr h="370840">
                <a:tc>
                  <a:txBody>
                    <a:bodyPr/>
                    <a:lstStyle/>
                    <a:p>
                      <a:pPr algn="ctr"/>
                      <a:r>
                        <a:rPr lang="en-US" dirty="0"/>
                        <a:t>Outcome</a:t>
                      </a:r>
                    </a:p>
                  </a:txBody>
                  <a:tcPr>
                    <a:noFill/>
                  </a:tcPr>
                </a:tc>
                <a:tc gridSpan="2">
                  <a:txBody>
                    <a:bodyPr/>
                    <a:lstStyle/>
                    <a:p>
                      <a:pPr algn="ctr"/>
                      <a:r>
                        <a:rPr lang="en-US" dirty="0"/>
                        <a:t>Inputs</a:t>
                      </a:r>
                    </a:p>
                  </a:txBody>
                  <a:tcPr>
                    <a:noFill/>
                  </a:tcPr>
                </a:tc>
                <a:tc hMerge="1">
                  <a:txBody>
                    <a:bodyPr/>
                    <a:lstStyle/>
                    <a:p>
                      <a:endParaRPr lang="en-US" dirty="0"/>
                    </a:p>
                  </a:txBody>
                  <a:tcPr>
                    <a:noFill/>
                  </a:tcPr>
                </a:tc>
                <a:extLst>
                  <a:ext uri="{0D108BD9-81ED-4DB2-BD59-A6C34878D82A}">
                    <a16:rowId xmlns:a16="http://schemas.microsoft.com/office/drawing/2014/main" val="886347277"/>
                  </a:ext>
                </a:extLst>
              </a:tr>
              <a:tr h="370840">
                <a:tc>
                  <a:txBody>
                    <a:bodyPr/>
                    <a:lstStyle/>
                    <a:p>
                      <a:pPr algn="ctr"/>
                      <a:r>
                        <a:rPr lang="en-US" dirty="0">
                          <a:solidFill>
                            <a:schemeClr val="bg1"/>
                          </a:solidFill>
                        </a:rPr>
                        <a:t>Weight</a:t>
                      </a:r>
                    </a:p>
                  </a:txBody>
                  <a:tcPr>
                    <a:noFill/>
                  </a:tcPr>
                </a:tc>
                <a:tc>
                  <a:txBody>
                    <a:bodyPr/>
                    <a:lstStyle/>
                    <a:p>
                      <a:pPr algn="ctr"/>
                      <a:r>
                        <a:rPr lang="en-US" dirty="0">
                          <a:solidFill>
                            <a:schemeClr val="bg1"/>
                          </a:solidFill>
                        </a:rPr>
                        <a:t>Calorie intake</a:t>
                      </a:r>
                    </a:p>
                  </a:txBody>
                  <a:tcPr>
                    <a:noFill/>
                  </a:tcPr>
                </a:tc>
                <a:tc>
                  <a:txBody>
                    <a:bodyPr/>
                    <a:lstStyle/>
                    <a:p>
                      <a:pPr algn="ctr"/>
                      <a:r>
                        <a:rPr lang="en-US" dirty="0">
                          <a:solidFill>
                            <a:schemeClr val="bg1"/>
                          </a:solidFill>
                        </a:rPr>
                        <a:t>Exercise</a:t>
                      </a:r>
                    </a:p>
                  </a:txBody>
                  <a:tcPr>
                    <a:noFill/>
                  </a:tcPr>
                </a:tc>
                <a:extLst>
                  <a:ext uri="{0D108BD9-81ED-4DB2-BD59-A6C34878D82A}">
                    <a16:rowId xmlns:a16="http://schemas.microsoft.com/office/drawing/2014/main" val="2761731732"/>
                  </a:ext>
                </a:extLst>
              </a:tr>
              <a:tr h="370840">
                <a:tc>
                  <a:txBody>
                    <a:bodyPr/>
                    <a:lstStyle/>
                    <a:p>
                      <a:pPr algn="ctr"/>
                      <a:r>
                        <a:rPr lang="en-US" dirty="0">
                          <a:solidFill>
                            <a:schemeClr val="bg1"/>
                          </a:solidFill>
                        </a:rPr>
                        <a:t>Sales</a:t>
                      </a:r>
                    </a:p>
                  </a:txBody>
                  <a:tcPr>
                    <a:noFill/>
                  </a:tcPr>
                </a:tc>
                <a:tc>
                  <a:txBody>
                    <a:bodyPr/>
                    <a:lstStyle/>
                    <a:p>
                      <a:pPr algn="ctr"/>
                      <a:r>
                        <a:rPr lang="en-US" dirty="0" err="1">
                          <a:solidFill>
                            <a:schemeClr val="bg1"/>
                          </a:solidFill>
                        </a:rPr>
                        <a:t>Youtube</a:t>
                      </a:r>
                      <a:endParaRPr lang="en-US" dirty="0">
                        <a:solidFill>
                          <a:schemeClr val="bg1"/>
                        </a:solidFill>
                      </a:endParaRPr>
                    </a:p>
                  </a:txBody>
                  <a:tcPr>
                    <a:noFill/>
                  </a:tcPr>
                </a:tc>
                <a:tc>
                  <a:txBody>
                    <a:bodyPr/>
                    <a:lstStyle/>
                    <a:p>
                      <a:pPr algn="ctr"/>
                      <a:r>
                        <a:rPr lang="en-US" dirty="0">
                          <a:solidFill>
                            <a:schemeClr val="bg1"/>
                          </a:solidFill>
                        </a:rPr>
                        <a:t>CTV</a:t>
                      </a:r>
                    </a:p>
                  </a:txBody>
                  <a:tcPr>
                    <a:noFill/>
                  </a:tcPr>
                </a:tc>
                <a:extLst>
                  <a:ext uri="{0D108BD9-81ED-4DB2-BD59-A6C34878D82A}">
                    <a16:rowId xmlns:a16="http://schemas.microsoft.com/office/drawing/2014/main" val="4155420912"/>
                  </a:ext>
                </a:extLst>
              </a:tr>
            </a:tbl>
          </a:graphicData>
        </a:graphic>
      </p:graphicFrame>
    </p:spTree>
    <p:extLst>
      <p:ext uri="{BB962C8B-B14F-4D97-AF65-F5344CB8AC3E}">
        <p14:creationId xmlns:p14="http://schemas.microsoft.com/office/powerpoint/2010/main" val="941881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8">
            <a:extLst>
              <a:ext uri="{FF2B5EF4-FFF2-40B4-BE49-F238E27FC236}">
                <a16:creationId xmlns:a16="http://schemas.microsoft.com/office/drawing/2014/main" id="{851710F4-DA45-1343-86B1-DF524FD71FC6}"/>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How do I know if Linear Regression (MMM) would work?</a:t>
            </a:r>
          </a:p>
        </p:txBody>
      </p:sp>
      <p:sp>
        <p:nvSpPr>
          <p:cNvPr id="8" name="TextBox 7">
            <a:extLst>
              <a:ext uri="{FF2B5EF4-FFF2-40B4-BE49-F238E27FC236}">
                <a16:creationId xmlns:a16="http://schemas.microsoft.com/office/drawing/2014/main" id="{9DFD78C5-C338-CA4C-8A96-69EAEB188E0D}"/>
              </a:ext>
            </a:extLst>
          </p:cNvPr>
          <p:cNvSpPr txBox="1"/>
          <p:nvPr/>
        </p:nvSpPr>
        <p:spPr>
          <a:xfrm>
            <a:off x="320842" y="1322164"/>
            <a:ext cx="10816850" cy="523220"/>
          </a:xfrm>
          <a:prstGeom prst="rect">
            <a:avLst/>
          </a:prstGeom>
          <a:noFill/>
        </p:spPr>
        <p:txBody>
          <a:bodyPr wrap="square">
            <a:spAutoFit/>
          </a:bodyPr>
          <a:lstStyle/>
          <a:p>
            <a:r>
              <a:rPr lang="en-GB" sz="2800" dirty="0">
                <a:solidFill>
                  <a:schemeClr val="bg1"/>
                </a:solidFill>
                <a:latin typeface="Calibri" panose="020F0502020204030204" pitchFamily="34" charset="0"/>
                <a:ea typeface="PT Sans" panose="020B0503020203020204" pitchFamily="34" charset="77"/>
                <a:cs typeface="Calibri" panose="020F0502020204030204" pitchFamily="34" charset="0"/>
              </a:rPr>
              <a:t>Condition #2:	Inputs should point to the same outcomes</a:t>
            </a:r>
            <a:endParaRPr lang="en-SG" dirty="0">
              <a:solidFill>
                <a:schemeClr val="bg1"/>
              </a:solidFill>
            </a:endParaRPr>
          </a:p>
        </p:txBody>
      </p:sp>
      <p:sp>
        <p:nvSpPr>
          <p:cNvPr id="6" name="Title 8">
            <a:extLst>
              <a:ext uri="{FF2B5EF4-FFF2-40B4-BE49-F238E27FC236}">
                <a16:creationId xmlns:a16="http://schemas.microsoft.com/office/drawing/2014/main" id="{B41484F0-9F33-B84B-929C-8B36E1F59B7F}"/>
              </a:ext>
            </a:extLst>
          </p:cNvPr>
          <p:cNvSpPr txBox="1">
            <a:spLocks/>
          </p:cNvSpPr>
          <p:nvPr/>
        </p:nvSpPr>
        <p:spPr>
          <a:xfrm>
            <a:off x="486585" y="607405"/>
            <a:ext cx="7197586" cy="529632"/>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2800" b="1" dirty="0">
                <a:solidFill>
                  <a:schemeClr val="bg1">
                    <a:lumMod val="50000"/>
                  </a:schemeClr>
                </a:solidFill>
                <a:latin typeface="Roboto" panose="02000000000000000000" pitchFamily="2" charset="0"/>
                <a:ea typeface="Roboto" panose="02000000000000000000" pitchFamily="2" charset="0"/>
              </a:rPr>
              <a:t>Data requirements can be stringent</a:t>
            </a:r>
            <a:endParaRPr lang="en-US" sz="2800" dirty="0">
              <a:solidFill>
                <a:schemeClr val="bg1">
                  <a:lumMod val="50000"/>
                </a:schemeClr>
              </a:solidFill>
              <a:latin typeface="Roboto" panose="02000000000000000000" pitchFamily="2" charset="0"/>
              <a:ea typeface="Roboto" panose="02000000000000000000" pitchFamily="2" charset="0"/>
            </a:endParaRPr>
          </a:p>
        </p:txBody>
      </p:sp>
      <p:graphicFrame>
        <p:nvGraphicFramePr>
          <p:cNvPr id="2" name="Table 2">
            <a:extLst>
              <a:ext uri="{FF2B5EF4-FFF2-40B4-BE49-F238E27FC236}">
                <a16:creationId xmlns:a16="http://schemas.microsoft.com/office/drawing/2014/main" id="{3E50C954-0016-0E42-A1FC-FF30D8C4EA1D}"/>
              </a:ext>
            </a:extLst>
          </p:cNvPr>
          <p:cNvGraphicFramePr>
            <a:graphicFrameLocks noGrp="1"/>
          </p:cNvGraphicFramePr>
          <p:nvPr>
            <p:extLst>
              <p:ext uri="{D42A27DB-BD31-4B8C-83A1-F6EECF244321}">
                <p14:modId xmlns:p14="http://schemas.microsoft.com/office/powerpoint/2010/main" val="1669990932"/>
              </p:ext>
            </p:extLst>
          </p:nvPr>
        </p:nvGraphicFramePr>
        <p:xfrm>
          <a:off x="1919705" y="2617159"/>
          <a:ext cx="8127999" cy="1381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47142773"/>
                    </a:ext>
                  </a:extLst>
                </a:gridCol>
                <a:gridCol w="2709333">
                  <a:extLst>
                    <a:ext uri="{9D8B030D-6E8A-4147-A177-3AD203B41FA5}">
                      <a16:colId xmlns:a16="http://schemas.microsoft.com/office/drawing/2014/main" val="893285201"/>
                    </a:ext>
                  </a:extLst>
                </a:gridCol>
                <a:gridCol w="2709333">
                  <a:extLst>
                    <a:ext uri="{9D8B030D-6E8A-4147-A177-3AD203B41FA5}">
                      <a16:colId xmlns:a16="http://schemas.microsoft.com/office/drawing/2014/main" val="2412449595"/>
                    </a:ext>
                  </a:extLst>
                </a:gridCol>
              </a:tblGrid>
              <a:tr h="370840">
                <a:tc>
                  <a:txBody>
                    <a:bodyPr/>
                    <a:lstStyle/>
                    <a:p>
                      <a:pPr algn="ctr"/>
                      <a:r>
                        <a:rPr lang="en-US" dirty="0"/>
                        <a:t>Outcome</a:t>
                      </a:r>
                    </a:p>
                  </a:txBody>
                  <a:tcPr>
                    <a:noFill/>
                  </a:tcPr>
                </a:tc>
                <a:tc gridSpan="2">
                  <a:txBody>
                    <a:bodyPr/>
                    <a:lstStyle/>
                    <a:p>
                      <a:pPr algn="ctr"/>
                      <a:r>
                        <a:rPr lang="en-US" dirty="0"/>
                        <a:t>Inputs</a:t>
                      </a:r>
                    </a:p>
                  </a:txBody>
                  <a:tcPr>
                    <a:noFill/>
                  </a:tcPr>
                </a:tc>
                <a:tc hMerge="1">
                  <a:txBody>
                    <a:bodyPr/>
                    <a:lstStyle/>
                    <a:p>
                      <a:endParaRPr lang="en-US" dirty="0"/>
                    </a:p>
                  </a:txBody>
                  <a:tcPr>
                    <a:noFill/>
                  </a:tcPr>
                </a:tc>
                <a:extLst>
                  <a:ext uri="{0D108BD9-81ED-4DB2-BD59-A6C34878D82A}">
                    <a16:rowId xmlns:a16="http://schemas.microsoft.com/office/drawing/2014/main" val="886347277"/>
                  </a:ext>
                </a:extLst>
              </a:tr>
              <a:tr h="370840">
                <a:tc>
                  <a:txBody>
                    <a:bodyPr/>
                    <a:lstStyle/>
                    <a:p>
                      <a:pPr algn="ctr"/>
                      <a:r>
                        <a:rPr lang="en-US" dirty="0">
                          <a:solidFill>
                            <a:schemeClr val="bg1"/>
                          </a:solidFill>
                        </a:rPr>
                        <a:t>Sales  (Product A)</a:t>
                      </a:r>
                    </a:p>
                  </a:txBody>
                  <a:tcPr>
                    <a:noFill/>
                  </a:tcPr>
                </a:tc>
                <a:tc>
                  <a:txBody>
                    <a:bodyPr/>
                    <a:lstStyle/>
                    <a:p>
                      <a:pPr algn="ctr"/>
                      <a:r>
                        <a:rPr lang="en-US" dirty="0">
                          <a:solidFill>
                            <a:schemeClr val="bg1"/>
                          </a:solidFill>
                        </a:rPr>
                        <a:t>Campaign 1 </a:t>
                      </a:r>
                    </a:p>
                    <a:p>
                      <a:pPr algn="ctr"/>
                      <a:r>
                        <a:rPr lang="en-US" dirty="0">
                          <a:solidFill>
                            <a:schemeClr val="bg1"/>
                          </a:solidFill>
                        </a:rPr>
                        <a:t>(product A + B)</a:t>
                      </a:r>
                    </a:p>
                  </a:txBody>
                  <a:tcPr>
                    <a:noFill/>
                  </a:tcPr>
                </a:tc>
                <a:tc>
                  <a:txBody>
                    <a:bodyPr/>
                    <a:lstStyle/>
                    <a:p>
                      <a:pPr algn="ctr"/>
                      <a:r>
                        <a:rPr lang="en-US" dirty="0">
                          <a:solidFill>
                            <a:schemeClr val="bg1"/>
                          </a:solidFill>
                        </a:rPr>
                        <a:t>Campaign 2</a:t>
                      </a:r>
                    </a:p>
                    <a:p>
                      <a:pPr algn="ctr"/>
                      <a:r>
                        <a:rPr lang="en-US" dirty="0">
                          <a:solidFill>
                            <a:schemeClr val="bg1"/>
                          </a:solidFill>
                        </a:rPr>
                        <a:t>(product A)</a:t>
                      </a:r>
                    </a:p>
                  </a:txBody>
                  <a:tcPr>
                    <a:noFill/>
                  </a:tcPr>
                </a:tc>
                <a:extLst>
                  <a:ext uri="{0D108BD9-81ED-4DB2-BD59-A6C34878D82A}">
                    <a16:rowId xmlns:a16="http://schemas.microsoft.com/office/drawing/2014/main" val="2761731732"/>
                  </a:ext>
                </a:extLst>
              </a:tr>
              <a:tr h="370840">
                <a:tc>
                  <a:txBody>
                    <a:bodyPr/>
                    <a:lstStyle/>
                    <a:p>
                      <a:pPr algn="ctr"/>
                      <a:r>
                        <a:rPr lang="en-US" dirty="0">
                          <a:solidFill>
                            <a:schemeClr val="bg1"/>
                          </a:solidFill>
                        </a:rPr>
                        <a:t>Sales (Annual)</a:t>
                      </a:r>
                    </a:p>
                  </a:txBody>
                  <a:tcPr>
                    <a:noFill/>
                  </a:tcPr>
                </a:tc>
                <a:tc>
                  <a:txBody>
                    <a:bodyPr/>
                    <a:lstStyle/>
                    <a:p>
                      <a:pPr algn="ctr"/>
                      <a:r>
                        <a:rPr lang="en-US" dirty="0">
                          <a:solidFill>
                            <a:schemeClr val="bg1"/>
                          </a:solidFill>
                        </a:rPr>
                        <a:t>Campaign 3 (2 weeks)</a:t>
                      </a:r>
                    </a:p>
                  </a:txBody>
                  <a:tcPr>
                    <a:noFill/>
                  </a:tcPr>
                </a:tc>
                <a:tc>
                  <a:txBody>
                    <a:bodyPr/>
                    <a:lstStyle/>
                    <a:p>
                      <a:pPr algn="ctr"/>
                      <a:r>
                        <a:rPr lang="en-US" dirty="0">
                          <a:solidFill>
                            <a:schemeClr val="bg1"/>
                          </a:solidFill>
                        </a:rPr>
                        <a:t>Campaign 4 (3 days)</a:t>
                      </a:r>
                    </a:p>
                  </a:txBody>
                  <a:tcPr>
                    <a:noFill/>
                  </a:tcPr>
                </a:tc>
                <a:extLst>
                  <a:ext uri="{0D108BD9-81ED-4DB2-BD59-A6C34878D82A}">
                    <a16:rowId xmlns:a16="http://schemas.microsoft.com/office/drawing/2014/main" val="4155420912"/>
                  </a:ext>
                </a:extLst>
              </a:tr>
            </a:tbl>
          </a:graphicData>
        </a:graphic>
      </p:graphicFrame>
    </p:spTree>
    <p:extLst>
      <p:ext uri="{BB962C8B-B14F-4D97-AF65-F5344CB8AC3E}">
        <p14:creationId xmlns:p14="http://schemas.microsoft.com/office/powerpoint/2010/main" val="2031764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8">
            <a:extLst>
              <a:ext uri="{FF2B5EF4-FFF2-40B4-BE49-F238E27FC236}">
                <a16:creationId xmlns:a16="http://schemas.microsoft.com/office/drawing/2014/main" id="{851710F4-DA45-1343-86B1-DF524FD71FC6}"/>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How do I know if Linear Regression (MMM) would work?</a:t>
            </a:r>
          </a:p>
        </p:txBody>
      </p:sp>
      <p:sp>
        <p:nvSpPr>
          <p:cNvPr id="8" name="TextBox 7">
            <a:extLst>
              <a:ext uri="{FF2B5EF4-FFF2-40B4-BE49-F238E27FC236}">
                <a16:creationId xmlns:a16="http://schemas.microsoft.com/office/drawing/2014/main" id="{9DFD78C5-C338-CA4C-8A96-69EAEB188E0D}"/>
              </a:ext>
            </a:extLst>
          </p:cNvPr>
          <p:cNvSpPr txBox="1"/>
          <p:nvPr/>
        </p:nvSpPr>
        <p:spPr>
          <a:xfrm>
            <a:off x="320842" y="1322164"/>
            <a:ext cx="10816850" cy="523220"/>
          </a:xfrm>
          <a:prstGeom prst="rect">
            <a:avLst/>
          </a:prstGeom>
          <a:noFill/>
        </p:spPr>
        <p:txBody>
          <a:bodyPr wrap="square">
            <a:spAutoFit/>
          </a:bodyPr>
          <a:lstStyle/>
          <a:p>
            <a:r>
              <a:rPr lang="en-GB" sz="2800" dirty="0">
                <a:solidFill>
                  <a:schemeClr val="bg1"/>
                </a:solidFill>
                <a:latin typeface="Calibri" panose="020F0502020204030204" pitchFamily="34" charset="0"/>
                <a:ea typeface="PT Sans" panose="020B0503020203020204" pitchFamily="34" charset="77"/>
                <a:cs typeface="Calibri" panose="020F0502020204030204" pitchFamily="34" charset="0"/>
              </a:rPr>
              <a:t>Condition #3:	Outcomes should have linear relationship with inputs</a:t>
            </a:r>
            <a:endParaRPr lang="en-SG" dirty="0">
              <a:solidFill>
                <a:schemeClr val="bg1"/>
              </a:solidFill>
            </a:endParaRPr>
          </a:p>
        </p:txBody>
      </p:sp>
      <p:sp>
        <p:nvSpPr>
          <p:cNvPr id="6" name="Title 8">
            <a:extLst>
              <a:ext uri="{FF2B5EF4-FFF2-40B4-BE49-F238E27FC236}">
                <a16:creationId xmlns:a16="http://schemas.microsoft.com/office/drawing/2014/main" id="{B41484F0-9F33-B84B-929C-8B36E1F59B7F}"/>
              </a:ext>
            </a:extLst>
          </p:cNvPr>
          <p:cNvSpPr txBox="1">
            <a:spLocks/>
          </p:cNvSpPr>
          <p:nvPr/>
        </p:nvSpPr>
        <p:spPr>
          <a:xfrm>
            <a:off x="486585" y="607405"/>
            <a:ext cx="7197586" cy="529632"/>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2800" b="1" dirty="0">
                <a:solidFill>
                  <a:schemeClr val="bg1">
                    <a:lumMod val="50000"/>
                  </a:schemeClr>
                </a:solidFill>
                <a:latin typeface="Roboto" panose="02000000000000000000" pitchFamily="2" charset="0"/>
                <a:ea typeface="Roboto" panose="02000000000000000000" pitchFamily="2" charset="0"/>
              </a:rPr>
              <a:t>Data requirements can be stringent</a:t>
            </a:r>
            <a:endParaRPr lang="en-US" sz="2800" dirty="0">
              <a:solidFill>
                <a:schemeClr val="bg1">
                  <a:lumMod val="50000"/>
                </a:schemeClr>
              </a:solidFill>
              <a:latin typeface="Roboto" panose="02000000000000000000" pitchFamily="2" charset="0"/>
              <a:ea typeface="Roboto" panose="02000000000000000000" pitchFamily="2" charset="0"/>
            </a:endParaRPr>
          </a:p>
        </p:txBody>
      </p:sp>
      <p:graphicFrame>
        <p:nvGraphicFramePr>
          <p:cNvPr id="2" name="Table 2">
            <a:extLst>
              <a:ext uri="{FF2B5EF4-FFF2-40B4-BE49-F238E27FC236}">
                <a16:creationId xmlns:a16="http://schemas.microsoft.com/office/drawing/2014/main" id="{3E50C954-0016-0E42-A1FC-FF30D8C4EA1D}"/>
              </a:ext>
            </a:extLst>
          </p:cNvPr>
          <p:cNvGraphicFramePr>
            <a:graphicFrameLocks noGrp="1"/>
          </p:cNvGraphicFramePr>
          <p:nvPr>
            <p:extLst>
              <p:ext uri="{D42A27DB-BD31-4B8C-83A1-F6EECF244321}">
                <p14:modId xmlns:p14="http://schemas.microsoft.com/office/powerpoint/2010/main" val="1540878131"/>
              </p:ext>
            </p:extLst>
          </p:nvPr>
        </p:nvGraphicFramePr>
        <p:xfrm>
          <a:off x="1919705" y="2617159"/>
          <a:ext cx="8127999" cy="10109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47142773"/>
                    </a:ext>
                  </a:extLst>
                </a:gridCol>
                <a:gridCol w="2709333">
                  <a:extLst>
                    <a:ext uri="{9D8B030D-6E8A-4147-A177-3AD203B41FA5}">
                      <a16:colId xmlns:a16="http://schemas.microsoft.com/office/drawing/2014/main" val="893285201"/>
                    </a:ext>
                  </a:extLst>
                </a:gridCol>
                <a:gridCol w="2709333">
                  <a:extLst>
                    <a:ext uri="{9D8B030D-6E8A-4147-A177-3AD203B41FA5}">
                      <a16:colId xmlns:a16="http://schemas.microsoft.com/office/drawing/2014/main" val="2412449595"/>
                    </a:ext>
                  </a:extLst>
                </a:gridCol>
              </a:tblGrid>
              <a:tr h="370840">
                <a:tc>
                  <a:txBody>
                    <a:bodyPr/>
                    <a:lstStyle/>
                    <a:p>
                      <a:pPr algn="ctr"/>
                      <a:r>
                        <a:rPr lang="en-US" dirty="0"/>
                        <a:t>Outcome</a:t>
                      </a:r>
                    </a:p>
                  </a:txBody>
                  <a:tcPr>
                    <a:noFill/>
                  </a:tcPr>
                </a:tc>
                <a:tc gridSpan="2">
                  <a:txBody>
                    <a:bodyPr/>
                    <a:lstStyle/>
                    <a:p>
                      <a:pPr algn="ctr"/>
                      <a:r>
                        <a:rPr lang="en-US" dirty="0"/>
                        <a:t>Inputs</a:t>
                      </a:r>
                    </a:p>
                  </a:txBody>
                  <a:tcPr>
                    <a:noFill/>
                  </a:tcPr>
                </a:tc>
                <a:tc hMerge="1">
                  <a:txBody>
                    <a:bodyPr/>
                    <a:lstStyle/>
                    <a:p>
                      <a:endParaRPr lang="en-US" dirty="0"/>
                    </a:p>
                  </a:txBody>
                  <a:tcPr>
                    <a:noFill/>
                  </a:tcPr>
                </a:tc>
                <a:extLst>
                  <a:ext uri="{0D108BD9-81ED-4DB2-BD59-A6C34878D82A}">
                    <a16:rowId xmlns:a16="http://schemas.microsoft.com/office/drawing/2014/main" val="886347277"/>
                  </a:ext>
                </a:extLst>
              </a:tr>
              <a:tr h="370840">
                <a:tc>
                  <a:txBody>
                    <a:bodyPr/>
                    <a:lstStyle/>
                    <a:p>
                      <a:pPr algn="ctr"/>
                      <a:r>
                        <a:rPr lang="en-US" dirty="0">
                          <a:solidFill>
                            <a:schemeClr val="bg1"/>
                          </a:solidFill>
                        </a:rPr>
                        <a:t>Sales  (Product A)</a:t>
                      </a:r>
                    </a:p>
                  </a:txBody>
                  <a:tcPr>
                    <a:noFill/>
                  </a:tcPr>
                </a:tc>
                <a:tc>
                  <a:txBody>
                    <a:bodyPr/>
                    <a:lstStyle/>
                    <a:p>
                      <a:pPr algn="ctr"/>
                      <a:r>
                        <a:rPr lang="en-US" dirty="0">
                          <a:solidFill>
                            <a:schemeClr val="bg1"/>
                          </a:solidFill>
                        </a:rPr>
                        <a:t>Creative #1 run for entire year</a:t>
                      </a:r>
                    </a:p>
                  </a:txBody>
                  <a:tcPr>
                    <a:noFill/>
                  </a:tcPr>
                </a:tc>
                <a:tc>
                  <a:txBody>
                    <a:bodyPr/>
                    <a:lstStyle/>
                    <a:p>
                      <a:pPr algn="ctr"/>
                      <a:r>
                        <a:rPr lang="en-US" dirty="0">
                          <a:solidFill>
                            <a:schemeClr val="bg1"/>
                          </a:solidFill>
                        </a:rPr>
                        <a:t>Product A has not refreshed for 5 years</a:t>
                      </a:r>
                    </a:p>
                  </a:txBody>
                  <a:tcPr>
                    <a:noFill/>
                  </a:tcPr>
                </a:tc>
                <a:extLst>
                  <a:ext uri="{0D108BD9-81ED-4DB2-BD59-A6C34878D82A}">
                    <a16:rowId xmlns:a16="http://schemas.microsoft.com/office/drawing/2014/main" val="2761731732"/>
                  </a:ext>
                </a:extLst>
              </a:tr>
            </a:tbl>
          </a:graphicData>
        </a:graphic>
      </p:graphicFrame>
    </p:spTree>
    <p:extLst>
      <p:ext uri="{BB962C8B-B14F-4D97-AF65-F5344CB8AC3E}">
        <p14:creationId xmlns:p14="http://schemas.microsoft.com/office/powerpoint/2010/main" val="3462600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8">
            <a:extLst>
              <a:ext uri="{FF2B5EF4-FFF2-40B4-BE49-F238E27FC236}">
                <a16:creationId xmlns:a16="http://schemas.microsoft.com/office/drawing/2014/main" id="{851710F4-DA45-1343-86B1-DF524FD71FC6}"/>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How do I know if Linear Regression model is accurate?</a:t>
            </a:r>
          </a:p>
        </p:txBody>
      </p:sp>
      <p:sp>
        <p:nvSpPr>
          <p:cNvPr id="8" name="TextBox 7">
            <a:extLst>
              <a:ext uri="{FF2B5EF4-FFF2-40B4-BE49-F238E27FC236}">
                <a16:creationId xmlns:a16="http://schemas.microsoft.com/office/drawing/2014/main" id="{9DFD78C5-C338-CA4C-8A96-69EAEB188E0D}"/>
              </a:ext>
            </a:extLst>
          </p:cNvPr>
          <p:cNvSpPr txBox="1"/>
          <p:nvPr/>
        </p:nvSpPr>
        <p:spPr>
          <a:xfrm>
            <a:off x="320842" y="1322164"/>
            <a:ext cx="10816850" cy="5478423"/>
          </a:xfrm>
          <a:prstGeom prst="rect">
            <a:avLst/>
          </a:prstGeom>
          <a:noFill/>
        </p:spPr>
        <p:txBody>
          <a:bodyPr wrap="square">
            <a:spAutoFit/>
          </a:bodyPr>
          <a:lstStyle/>
          <a:p>
            <a:r>
              <a:rPr lang="en-GB" sz="2800" dirty="0">
                <a:solidFill>
                  <a:schemeClr val="bg1"/>
                </a:solidFill>
                <a:latin typeface="Calibri" panose="020F0502020204030204" pitchFamily="34" charset="0"/>
                <a:ea typeface="PT Sans" panose="020B0503020203020204" pitchFamily="34" charset="77"/>
                <a:cs typeface="Calibri" panose="020F0502020204030204" pitchFamily="34" charset="0"/>
              </a:rPr>
              <a:t>Due to predictive nature, errors are inherent in every analytics model. </a:t>
            </a:r>
          </a:p>
          <a:p>
            <a:endParaRPr lang="en-GB" sz="2800" dirty="0">
              <a:solidFill>
                <a:schemeClr val="bg1"/>
              </a:solidFill>
              <a:effectLst/>
              <a:latin typeface="Calibri" panose="020F0502020204030204" pitchFamily="34" charset="0"/>
              <a:ea typeface="PT Sans" panose="020B0503020203020204" pitchFamily="34" charset="77"/>
              <a:cs typeface="Calibri" panose="020F0502020204030204" pitchFamily="34" charset="0"/>
            </a:endParaRPr>
          </a:p>
          <a:p>
            <a:r>
              <a:rPr lang="en-GB" sz="2800" dirty="0">
                <a:solidFill>
                  <a:schemeClr val="bg1"/>
                </a:solidFill>
                <a:effectLst/>
                <a:latin typeface="Calibri" panose="020F0502020204030204" pitchFamily="34" charset="0"/>
                <a:ea typeface="PT Sans" panose="020B0503020203020204" pitchFamily="34" charset="77"/>
                <a:cs typeface="Calibri" panose="020F0502020204030204" pitchFamily="34" charset="0"/>
              </a:rPr>
              <a:t>Linear </a:t>
            </a:r>
            <a:r>
              <a:rPr lang="en-GB" sz="2800" dirty="0">
                <a:solidFill>
                  <a:schemeClr val="bg1"/>
                </a:solidFill>
                <a:latin typeface="Calibri" panose="020F0502020204030204" pitchFamily="34" charset="0"/>
                <a:ea typeface="PT Sans" panose="020B0503020203020204" pitchFamily="34" charset="77"/>
                <a:cs typeface="Calibri" panose="020F0502020204030204" pitchFamily="34" charset="0"/>
              </a:rPr>
              <a:t>R</a:t>
            </a:r>
            <a:r>
              <a:rPr lang="en-GB" sz="2800" dirty="0">
                <a:solidFill>
                  <a:schemeClr val="bg1"/>
                </a:solidFill>
                <a:effectLst/>
                <a:latin typeface="Calibri" panose="020F0502020204030204" pitchFamily="34" charset="0"/>
                <a:ea typeface="PT Sans" panose="020B0503020203020204" pitchFamily="34" charset="77"/>
                <a:cs typeface="Calibri" panose="020F0502020204030204" pitchFamily="34" charset="0"/>
              </a:rPr>
              <a:t>egression formula is no exception, with </a:t>
            </a:r>
            <a:r>
              <a:rPr lang="en-GB" sz="2800" dirty="0" err="1">
                <a:solidFill>
                  <a:srgbClr val="FFFF00"/>
                </a:solidFill>
                <a:latin typeface="Calibri" panose="020F0502020204030204" pitchFamily="34" charset="0"/>
                <a:ea typeface="Calibri" panose="020F0502020204030204" pitchFamily="34" charset="0"/>
                <a:cs typeface="Calibri" panose="020F0502020204030204" pitchFamily="34" charset="0"/>
              </a:rPr>
              <a:t>ε</a:t>
            </a:r>
            <a:r>
              <a:rPr lang="en-GB"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GB" sz="2800" dirty="0">
                <a:solidFill>
                  <a:schemeClr val="bg1"/>
                </a:solidFill>
                <a:effectLst/>
                <a:latin typeface="Calibri" panose="020F0502020204030204" pitchFamily="34" charset="0"/>
                <a:ea typeface="PT Sans" panose="020B0503020203020204" pitchFamily="34" charset="77"/>
                <a:cs typeface="Calibri" panose="020F0502020204030204" pitchFamily="34" charset="0"/>
              </a:rPr>
              <a:t>expressing error value</a:t>
            </a:r>
          </a:p>
          <a:p>
            <a:r>
              <a:rPr lang="en-GB" sz="2800" dirty="0">
                <a:solidFill>
                  <a:schemeClr val="bg1"/>
                </a:solidFill>
                <a:latin typeface="Calibri" panose="020F0502020204030204" pitchFamily="34" charset="0"/>
                <a:ea typeface="PT Sans" panose="020B0503020203020204" pitchFamily="34" charset="77"/>
                <a:cs typeface="Calibri" panose="020F0502020204030204" pitchFamily="34" charset="0"/>
              </a:rPr>
              <a:t>	</a:t>
            </a:r>
            <a:r>
              <a:rPr lang="en-GB" sz="2800" dirty="0" err="1">
                <a:solidFill>
                  <a:schemeClr val="bg1"/>
                </a:solidFill>
                <a:effectLst/>
                <a:latin typeface="Calibri" panose="020F0502020204030204" pitchFamily="34" charset="0"/>
                <a:ea typeface="PT Sans" panose="020B0503020203020204" pitchFamily="34" charset="77"/>
                <a:cs typeface="Calibri" panose="020F0502020204030204" pitchFamily="34" charset="0"/>
              </a:rPr>
              <a:t>y</a:t>
            </a:r>
            <a:r>
              <a:rPr lang="en-GB" sz="2800" baseline="-25000" dirty="0" err="1">
                <a:solidFill>
                  <a:schemeClr val="bg1"/>
                </a:solidFill>
                <a:effectLst/>
                <a:latin typeface="Calibri" panose="020F0502020204030204" pitchFamily="34" charset="0"/>
                <a:ea typeface="PT Sans" panose="020B0503020203020204" pitchFamily="34" charset="77"/>
                <a:cs typeface="Calibri" panose="020F0502020204030204" pitchFamily="34" charset="0"/>
              </a:rPr>
              <a:t>i</a:t>
            </a:r>
            <a:r>
              <a:rPr lang="en-GB" sz="2800" dirty="0">
                <a:solidFill>
                  <a:schemeClr val="bg1"/>
                </a:solidFill>
                <a:effectLst/>
                <a:latin typeface="Calibri" panose="020F0502020204030204" pitchFamily="34" charset="0"/>
                <a:ea typeface="PT Sans" panose="020B0503020203020204" pitchFamily="34" charset="77"/>
                <a:cs typeface="Calibri" panose="020F0502020204030204" pitchFamily="34" charset="0"/>
              </a:rPr>
              <a:t> 	= </a:t>
            </a:r>
            <a:r>
              <a:rPr lang="en-GB"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β</a:t>
            </a:r>
            <a:r>
              <a:rPr lang="en-GB" sz="28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1</a:t>
            </a:r>
            <a:r>
              <a:rPr lang="en-GB"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x</a:t>
            </a:r>
            <a:r>
              <a:rPr lang="en-GB" sz="28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a:t>
            </a:r>
            <a:r>
              <a:rPr lang="en-GB"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 β</a:t>
            </a:r>
            <a:r>
              <a:rPr lang="en-GB" sz="28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2</a:t>
            </a:r>
            <a:r>
              <a:rPr lang="en-GB"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x</a:t>
            </a:r>
            <a:r>
              <a:rPr lang="en-GB" sz="28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i+1</a:t>
            </a:r>
            <a:r>
              <a:rPr lang="en-GB"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 β</a:t>
            </a:r>
            <a:r>
              <a:rPr lang="en-GB" sz="28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3</a:t>
            </a:r>
            <a:r>
              <a:rPr lang="en-GB"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x</a:t>
            </a:r>
            <a:r>
              <a:rPr lang="en-GB" sz="2800" baseline="-250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i+2</a:t>
            </a:r>
            <a:r>
              <a:rPr lang="en-GB" sz="2800" dirty="0">
                <a:solidFill>
                  <a:schemeClr val="bg1"/>
                </a:solidFill>
                <a:latin typeface="Calibri" panose="020F0502020204030204" pitchFamily="34" charset="0"/>
                <a:ea typeface="Calibri" panose="020F0502020204030204" pitchFamily="34" charset="0"/>
                <a:cs typeface="Calibri" panose="020F0502020204030204" pitchFamily="34" charset="0"/>
              </a:rPr>
              <a:t> + β</a:t>
            </a:r>
            <a:r>
              <a:rPr lang="en-GB" sz="2800" baseline="-25000" dirty="0">
                <a:solidFill>
                  <a:schemeClr val="bg1"/>
                </a:solidFill>
                <a:latin typeface="Calibri" panose="020F0502020204030204" pitchFamily="34" charset="0"/>
                <a:ea typeface="Calibri" panose="020F0502020204030204" pitchFamily="34" charset="0"/>
                <a:cs typeface="Calibri" panose="020F0502020204030204" pitchFamily="34" charset="0"/>
              </a:rPr>
              <a:t>i+3 </a:t>
            </a:r>
            <a:r>
              <a:rPr lang="en-GB" sz="2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800" dirty="0" err="1">
                <a:solidFill>
                  <a:srgbClr val="FFFF00"/>
                </a:solidFill>
                <a:effectLst/>
                <a:latin typeface="Calibri" panose="020F0502020204030204" pitchFamily="34" charset="0"/>
                <a:ea typeface="Calibri" panose="020F0502020204030204" pitchFamily="34" charset="0"/>
                <a:cs typeface="Calibri" panose="020F0502020204030204" pitchFamily="34" charset="0"/>
              </a:rPr>
              <a:t>ε</a:t>
            </a:r>
            <a:endParaRPr lang="en-GB" sz="2800" dirty="0">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p>
            <a:endParaRPr lang="en-GB"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n-GB" sz="2800" dirty="0">
                <a:solidFill>
                  <a:srgbClr val="00B0F0"/>
                </a:solidFill>
                <a:latin typeface="Calibri" panose="020F0502020204030204" pitchFamily="34" charset="0"/>
                <a:ea typeface="Calibri" panose="020F0502020204030204" pitchFamily="34" charset="0"/>
                <a:cs typeface="Calibri" panose="020F0502020204030204" pitchFamily="34" charset="0"/>
              </a:rPr>
              <a:t>3 key methods for analysing error in every Linear Regression model</a:t>
            </a:r>
          </a:p>
          <a:p>
            <a:pPr algn="ctr"/>
            <a:endParaRPr lang="en-GB" sz="2800" dirty="0">
              <a:solidFill>
                <a:srgbClr val="00B0F0"/>
              </a:solidFill>
              <a:latin typeface="Calibri" panose="020F0502020204030204" pitchFamily="34" charset="0"/>
              <a:ea typeface="Calibri" panose="020F0502020204030204" pitchFamily="34" charset="0"/>
              <a:cs typeface="Calibri" panose="020F0502020204030204" pitchFamily="34" charset="0"/>
            </a:endParaRPr>
          </a:p>
          <a:p>
            <a:pPr marL="1428750" lvl="2" indent="-514350">
              <a:buFont typeface="+mj-lt"/>
              <a:buAutoNum type="arabicPeriod"/>
            </a:pPr>
            <a:r>
              <a:rPr lang="en-GB" dirty="0">
                <a:solidFill>
                  <a:srgbClr val="00B0F0"/>
                </a:solidFill>
              </a:rPr>
              <a:t>Sum of Squares R</a:t>
            </a:r>
            <a:r>
              <a:rPr lang="en-GB" baseline="30000" dirty="0">
                <a:solidFill>
                  <a:srgbClr val="00B0F0"/>
                </a:solidFill>
              </a:rPr>
              <a:t>2</a:t>
            </a:r>
          </a:p>
          <a:p>
            <a:pPr marL="1428750" lvl="2" indent="-514350">
              <a:buFont typeface="+mj-lt"/>
              <a:buAutoNum type="arabicPeriod"/>
            </a:pPr>
            <a:endParaRPr lang="en-GB" dirty="0">
              <a:solidFill>
                <a:srgbClr val="00B0F0"/>
              </a:solidFill>
            </a:endParaRPr>
          </a:p>
          <a:p>
            <a:pPr marL="1428750" lvl="2" indent="-514350">
              <a:buFont typeface="+mj-lt"/>
              <a:buAutoNum type="arabicPeriod"/>
            </a:pPr>
            <a:r>
              <a:rPr lang="en-GB" dirty="0">
                <a:solidFill>
                  <a:srgbClr val="00B0F0"/>
                </a:solidFill>
              </a:rPr>
              <a:t>Significance Testing (p value)</a:t>
            </a:r>
          </a:p>
          <a:p>
            <a:pPr marL="1428750" lvl="2" indent="-514350">
              <a:buFont typeface="+mj-lt"/>
              <a:buAutoNum type="arabicPeriod"/>
            </a:pPr>
            <a:endParaRPr lang="en-GB" dirty="0">
              <a:solidFill>
                <a:srgbClr val="00B0F0"/>
              </a:solidFill>
            </a:endParaRPr>
          </a:p>
          <a:p>
            <a:pPr marL="1428750" lvl="2" indent="-514350">
              <a:buFont typeface="+mj-lt"/>
              <a:buAutoNum type="arabicPeriod"/>
            </a:pPr>
            <a:r>
              <a:rPr lang="en-GB" dirty="0">
                <a:solidFill>
                  <a:srgbClr val="00B0F0"/>
                </a:solidFill>
              </a:rPr>
              <a:t>Mean Absolute Percentage Error (MAPE)</a:t>
            </a:r>
            <a:endParaRPr lang="en-SG" dirty="0">
              <a:solidFill>
                <a:srgbClr val="00B0F0"/>
              </a:solidFill>
            </a:endParaRPr>
          </a:p>
          <a:p>
            <a:pPr marL="1428750" lvl="2" indent="-514350">
              <a:buFont typeface="+mj-lt"/>
              <a:buAutoNum type="arabicPeriod"/>
            </a:pPr>
            <a:endParaRPr lang="en-GB" dirty="0">
              <a:solidFill>
                <a:schemeClr val="bg1"/>
              </a:solidFill>
            </a:endParaRPr>
          </a:p>
          <a:p>
            <a:pPr marL="1428750" lvl="2" indent="-514350">
              <a:buFont typeface="+mj-lt"/>
              <a:buAutoNum type="arabicPeriod"/>
            </a:pPr>
            <a:endParaRPr lang="en-SG" dirty="0">
              <a:solidFill>
                <a:schemeClr val="bg1"/>
              </a:solidFill>
            </a:endParaRPr>
          </a:p>
          <a:p>
            <a:pPr marL="971550" lvl="1" indent="-514350">
              <a:buFont typeface="+mj-lt"/>
              <a:buAutoNum type="arabicPeriod"/>
            </a:pPr>
            <a:endParaRPr lang="en-GB" sz="2800" dirty="0">
              <a:solidFill>
                <a:srgbClr val="00B0F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2708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8">
            <a:extLst>
              <a:ext uri="{FF2B5EF4-FFF2-40B4-BE49-F238E27FC236}">
                <a16:creationId xmlns:a16="http://schemas.microsoft.com/office/drawing/2014/main" id="{851710F4-DA45-1343-86B1-DF524FD71FC6}"/>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Sum of Squares R</a:t>
            </a:r>
            <a:r>
              <a:rPr lang="en-US" sz="3200" baseline="-25000" dirty="0">
                <a:solidFill>
                  <a:schemeClr val="bg1"/>
                </a:solidFill>
                <a:latin typeface="Roboto" panose="02000000000000000000" pitchFamily="2" charset="0"/>
                <a:ea typeface="Roboto" panose="02000000000000000000" pitchFamily="2" charset="0"/>
              </a:rPr>
              <a:t>2</a:t>
            </a:r>
          </a:p>
        </p:txBody>
      </p:sp>
      <p:cxnSp>
        <p:nvCxnSpPr>
          <p:cNvPr id="9" name="Straight Arrow Connector 8">
            <a:extLst>
              <a:ext uri="{FF2B5EF4-FFF2-40B4-BE49-F238E27FC236}">
                <a16:creationId xmlns:a16="http://schemas.microsoft.com/office/drawing/2014/main" id="{89B2E263-3039-124A-9E4E-A5826999A8B4}"/>
              </a:ext>
            </a:extLst>
          </p:cNvPr>
          <p:cNvCxnSpPr/>
          <p:nvPr/>
        </p:nvCxnSpPr>
        <p:spPr>
          <a:xfrm>
            <a:off x="3038642" y="10167397"/>
            <a:ext cx="534670" cy="12700"/>
          </a:xfrm>
          <a:prstGeom prst="straightConnector1">
            <a:avLst/>
          </a:prstGeom>
          <a:noFill/>
          <a:ln w="9525" cap="flat" cmpd="sng">
            <a:solidFill>
              <a:schemeClr val="dk1"/>
            </a:solidFill>
            <a:prstDash val="solid"/>
            <a:round/>
            <a:headEnd type="none" w="sm" len="sm"/>
            <a:tailEnd type="none" w="sm" len="sm"/>
          </a:ln>
        </p:spPr>
      </p:cxnSp>
      <p:sp>
        <p:nvSpPr>
          <p:cNvPr id="13" name="TextBox 12">
            <a:extLst>
              <a:ext uri="{FF2B5EF4-FFF2-40B4-BE49-F238E27FC236}">
                <a16:creationId xmlns:a16="http://schemas.microsoft.com/office/drawing/2014/main" id="{BC3AB787-87CE-C94C-B54A-848A6799D0CF}"/>
              </a:ext>
            </a:extLst>
          </p:cNvPr>
          <p:cNvSpPr txBox="1"/>
          <p:nvPr/>
        </p:nvSpPr>
        <p:spPr>
          <a:xfrm>
            <a:off x="659567" y="846628"/>
            <a:ext cx="10583056" cy="3908762"/>
          </a:xfrm>
          <a:prstGeom prst="rect">
            <a:avLst/>
          </a:prstGeom>
          <a:noFill/>
        </p:spPr>
        <p:txBody>
          <a:bodyPr wrap="square">
            <a:spAutoFit/>
          </a:bodyPr>
          <a:lstStyle/>
          <a:p>
            <a:r>
              <a:rPr lang="en-US" dirty="0">
                <a:solidFill>
                  <a:schemeClr val="bg1"/>
                </a:solidFill>
              </a:rPr>
              <a:t>The R2 (known as coefficient of determination) measures distance between predictive model and observed values from marketing data.  Taking reference from mean of both sets, this is how R2 is calculated:</a:t>
            </a:r>
          </a:p>
          <a:p>
            <a:endParaRPr lang="en-US" sz="500" dirty="0">
              <a:solidFill>
                <a:schemeClr val="bg1"/>
              </a:solidFill>
            </a:endParaRPr>
          </a:p>
          <a:p>
            <a:r>
              <a:rPr lang="en-US" dirty="0">
                <a:solidFill>
                  <a:schemeClr val="bg1"/>
                </a:solidFill>
              </a:rPr>
              <a:t>		n</a:t>
            </a:r>
          </a:p>
          <a:p>
            <a:endParaRPr lang="en-US" sz="100" dirty="0">
              <a:solidFill>
                <a:schemeClr val="bg1"/>
              </a:solidFill>
            </a:endParaRPr>
          </a:p>
          <a:p>
            <a:r>
              <a:rPr lang="en-US" dirty="0">
                <a:solidFill>
                  <a:schemeClr val="bg1"/>
                </a:solidFill>
              </a:rPr>
              <a:t>		</a:t>
            </a:r>
            <a:r>
              <a:rPr lang="en-US" dirty="0" err="1">
                <a:solidFill>
                  <a:schemeClr val="bg1"/>
                </a:solidFill>
              </a:rPr>
              <a:t>Σ</a:t>
            </a:r>
            <a:r>
              <a:rPr lang="en-US" dirty="0">
                <a:solidFill>
                  <a:schemeClr val="bg1"/>
                </a:solidFill>
              </a:rPr>
              <a:t> (</a:t>
            </a:r>
            <a:r>
              <a:rPr lang="en-US" dirty="0" err="1">
                <a:solidFill>
                  <a:schemeClr val="bg1"/>
                </a:solidFill>
              </a:rPr>
              <a:t>ŷi</a:t>
            </a:r>
            <a:r>
              <a:rPr lang="en-US" dirty="0">
                <a:solidFill>
                  <a:schemeClr val="bg1"/>
                </a:solidFill>
              </a:rPr>
              <a:t> - </a:t>
            </a:r>
            <a:r>
              <a:rPr lang="en-US" dirty="0" err="1">
                <a:solidFill>
                  <a:schemeClr val="bg1"/>
                </a:solidFill>
              </a:rPr>
              <a:t>ȳ</a:t>
            </a:r>
            <a:r>
              <a:rPr lang="en-US" dirty="0">
                <a:solidFill>
                  <a:schemeClr val="bg1"/>
                </a:solidFill>
              </a:rPr>
              <a:t>)</a:t>
            </a:r>
            <a:r>
              <a:rPr lang="en-US" baseline="30000" dirty="0">
                <a:solidFill>
                  <a:schemeClr val="bg1"/>
                </a:solidFill>
              </a:rPr>
              <a:t>2</a:t>
            </a:r>
            <a:r>
              <a:rPr lang="en-US" dirty="0">
                <a:solidFill>
                  <a:schemeClr val="bg1"/>
                </a:solidFill>
              </a:rPr>
              <a:t>		sum of squares from regression (predictive) model</a:t>
            </a:r>
          </a:p>
          <a:p>
            <a:endParaRPr lang="en-US" sz="100" dirty="0">
              <a:solidFill>
                <a:schemeClr val="bg1"/>
              </a:solidFill>
            </a:endParaRPr>
          </a:p>
          <a:p>
            <a:r>
              <a:rPr lang="en-US" dirty="0">
                <a:solidFill>
                  <a:schemeClr val="bg1"/>
                </a:solidFill>
              </a:rPr>
              <a:t>		</a:t>
            </a:r>
            <a:r>
              <a:rPr lang="en-US" dirty="0" err="1">
                <a:solidFill>
                  <a:schemeClr val="bg1"/>
                </a:solidFill>
              </a:rPr>
              <a:t>i</a:t>
            </a:r>
            <a:r>
              <a:rPr lang="en-US" dirty="0">
                <a:solidFill>
                  <a:schemeClr val="bg1"/>
                </a:solidFill>
              </a:rPr>
              <a:t>=1</a:t>
            </a:r>
          </a:p>
          <a:p>
            <a:r>
              <a:rPr lang="en-US" dirty="0">
                <a:solidFill>
                  <a:schemeClr val="bg1"/>
                </a:solidFill>
              </a:rPr>
              <a:t>R2	=</a:t>
            </a:r>
          </a:p>
          <a:p>
            <a:r>
              <a:rPr lang="en-US" dirty="0">
                <a:solidFill>
                  <a:schemeClr val="bg1"/>
                </a:solidFill>
              </a:rPr>
              <a:t>		n</a:t>
            </a:r>
          </a:p>
          <a:p>
            <a:endParaRPr lang="en-US" sz="100" dirty="0">
              <a:solidFill>
                <a:schemeClr val="bg1"/>
              </a:solidFill>
            </a:endParaRPr>
          </a:p>
          <a:p>
            <a:r>
              <a:rPr lang="en-US" dirty="0">
                <a:solidFill>
                  <a:schemeClr val="bg1"/>
                </a:solidFill>
              </a:rPr>
              <a:t>		</a:t>
            </a:r>
            <a:r>
              <a:rPr lang="en-US" dirty="0" err="1">
                <a:solidFill>
                  <a:schemeClr val="bg1"/>
                </a:solidFill>
              </a:rPr>
              <a:t>Σ</a:t>
            </a:r>
            <a:r>
              <a:rPr lang="en-US" dirty="0">
                <a:solidFill>
                  <a:schemeClr val="bg1"/>
                </a:solidFill>
              </a:rPr>
              <a:t> (</a:t>
            </a:r>
            <a:r>
              <a:rPr lang="en-US" dirty="0" err="1">
                <a:solidFill>
                  <a:schemeClr val="bg1"/>
                </a:solidFill>
              </a:rPr>
              <a:t>yi</a:t>
            </a:r>
            <a:r>
              <a:rPr lang="en-US" dirty="0">
                <a:solidFill>
                  <a:schemeClr val="bg1"/>
                </a:solidFill>
              </a:rPr>
              <a:t> - </a:t>
            </a:r>
            <a:r>
              <a:rPr lang="en-US" dirty="0" err="1">
                <a:solidFill>
                  <a:schemeClr val="bg1"/>
                </a:solidFill>
              </a:rPr>
              <a:t>ȳ</a:t>
            </a:r>
            <a:r>
              <a:rPr lang="en-US" dirty="0">
                <a:solidFill>
                  <a:schemeClr val="bg1"/>
                </a:solidFill>
              </a:rPr>
              <a:t>)</a:t>
            </a:r>
            <a:r>
              <a:rPr lang="en-US" baseline="30000" dirty="0">
                <a:solidFill>
                  <a:schemeClr val="bg1"/>
                </a:solidFill>
              </a:rPr>
              <a:t>2</a:t>
            </a:r>
            <a:r>
              <a:rPr lang="en-US" dirty="0">
                <a:solidFill>
                  <a:schemeClr val="bg1"/>
                </a:solidFill>
              </a:rPr>
              <a:t>		sum of squares from residual (observed) model</a:t>
            </a:r>
          </a:p>
          <a:p>
            <a:endParaRPr lang="en-US" sz="100" dirty="0">
              <a:solidFill>
                <a:schemeClr val="bg1"/>
              </a:solidFill>
            </a:endParaRPr>
          </a:p>
          <a:p>
            <a:r>
              <a:rPr lang="en-US" dirty="0">
                <a:solidFill>
                  <a:schemeClr val="bg1"/>
                </a:solidFill>
              </a:rPr>
              <a:t>		</a:t>
            </a:r>
            <a:r>
              <a:rPr lang="en-US" dirty="0" err="1">
                <a:solidFill>
                  <a:schemeClr val="bg1"/>
                </a:solidFill>
              </a:rPr>
              <a:t>i</a:t>
            </a:r>
            <a:r>
              <a:rPr lang="en-US" dirty="0">
                <a:solidFill>
                  <a:schemeClr val="bg1"/>
                </a:solidFill>
              </a:rPr>
              <a:t>=1</a:t>
            </a:r>
          </a:p>
          <a:p>
            <a:endParaRPr lang="en-US" sz="500" dirty="0">
              <a:solidFill>
                <a:schemeClr val="bg1"/>
              </a:solidFill>
            </a:endParaRPr>
          </a:p>
          <a:p>
            <a:r>
              <a:rPr lang="en-US" dirty="0">
                <a:solidFill>
                  <a:schemeClr val="bg1"/>
                </a:solidFill>
              </a:rPr>
              <a:t>A higher R2 value represents a better model fit, due to variation or correlation between predictive and observed models.  In the below example taken from Singapore use case, the R2 (denoted as “R. sq”) tell us which elements (or variables) of digital media budget account for 73% of variation for leads. </a:t>
            </a:r>
          </a:p>
          <a:p>
            <a:endParaRPr lang="en-US" dirty="0">
              <a:solidFill>
                <a:schemeClr val="bg1"/>
              </a:solidFill>
            </a:endParaRPr>
          </a:p>
        </p:txBody>
      </p:sp>
      <p:cxnSp>
        <p:nvCxnSpPr>
          <p:cNvPr id="15" name="Straight Connector 14">
            <a:extLst>
              <a:ext uri="{FF2B5EF4-FFF2-40B4-BE49-F238E27FC236}">
                <a16:creationId xmlns:a16="http://schemas.microsoft.com/office/drawing/2014/main" id="{88D10C92-FAF4-244E-9BEC-A7ABBB33E79C}"/>
              </a:ext>
            </a:extLst>
          </p:cNvPr>
          <p:cNvCxnSpPr/>
          <p:nvPr/>
        </p:nvCxnSpPr>
        <p:spPr>
          <a:xfrm>
            <a:off x="2443396" y="2544969"/>
            <a:ext cx="11898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itle 8">
            <a:extLst>
              <a:ext uri="{FF2B5EF4-FFF2-40B4-BE49-F238E27FC236}">
                <a16:creationId xmlns:a16="http://schemas.microsoft.com/office/drawing/2014/main" id="{6FB252E9-FE8B-9E43-B7A6-4708B7114D68}"/>
              </a:ext>
            </a:extLst>
          </p:cNvPr>
          <p:cNvSpPr txBox="1">
            <a:spLocks/>
          </p:cNvSpPr>
          <p:nvPr/>
        </p:nvSpPr>
        <p:spPr>
          <a:xfrm>
            <a:off x="6805534" y="6453155"/>
            <a:ext cx="5171607" cy="404845"/>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1000"/>
              </a:spcBef>
              <a:buFont typeface="Arial" charset="0"/>
              <a:buNone/>
            </a:pPr>
            <a:r>
              <a:rPr lang="en-US" sz="1000" dirty="0">
                <a:solidFill>
                  <a:schemeClr val="bg1"/>
                </a:solidFill>
                <a:latin typeface="Roboto" panose="02000000000000000000" pitchFamily="2" charset="0"/>
                <a:ea typeface="Roboto" panose="02000000000000000000" pitchFamily="2" charset="0"/>
              </a:rPr>
              <a:t>R-</a:t>
            </a:r>
            <a:r>
              <a:rPr lang="en-US" sz="1000" dirty="0" err="1">
                <a:solidFill>
                  <a:schemeClr val="bg1"/>
                </a:solidFill>
                <a:latin typeface="Roboto" panose="02000000000000000000" pitchFamily="2" charset="0"/>
                <a:ea typeface="Roboto" panose="02000000000000000000" pitchFamily="2" charset="0"/>
              </a:rPr>
              <a:t>sqaured</a:t>
            </a:r>
            <a:r>
              <a:rPr lang="en-US" sz="1000" dirty="0">
                <a:solidFill>
                  <a:schemeClr val="bg1"/>
                </a:solidFill>
                <a:latin typeface="Roboto" panose="02000000000000000000" pitchFamily="2" charset="0"/>
                <a:ea typeface="Roboto" panose="02000000000000000000" pitchFamily="2" charset="0"/>
              </a:rPr>
              <a:t> or R</a:t>
            </a:r>
            <a:r>
              <a:rPr lang="en-US" sz="1000" baseline="-25000" dirty="0">
                <a:solidFill>
                  <a:schemeClr val="bg1"/>
                </a:solidFill>
                <a:latin typeface="Roboto" panose="02000000000000000000" pitchFamily="2" charset="0"/>
                <a:ea typeface="Roboto" panose="02000000000000000000" pitchFamily="2" charset="0"/>
              </a:rPr>
              <a:t>2 </a:t>
            </a:r>
            <a:r>
              <a:rPr lang="en-US" sz="1000" dirty="0">
                <a:solidFill>
                  <a:schemeClr val="bg1"/>
                </a:solidFill>
                <a:latin typeface="Roboto" panose="02000000000000000000" pitchFamily="2" charset="0"/>
                <a:ea typeface="Roboto" panose="02000000000000000000" pitchFamily="2" charset="0"/>
              </a:rPr>
              <a:t>values are typically displayed in Linear Regression engines</a:t>
            </a:r>
          </a:p>
        </p:txBody>
      </p:sp>
      <p:pic>
        <p:nvPicPr>
          <p:cNvPr id="2" name="Picture 1">
            <a:extLst>
              <a:ext uri="{FF2B5EF4-FFF2-40B4-BE49-F238E27FC236}">
                <a16:creationId xmlns:a16="http://schemas.microsoft.com/office/drawing/2014/main" id="{A51D40D6-922C-8E4F-ADA1-E0F187729767}"/>
              </a:ext>
            </a:extLst>
          </p:cNvPr>
          <p:cNvPicPr>
            <a:picLocks noChangeAspect="1"/>
          </p:cNvPicPr>
          <p:nvPr/>
        </p:nvPicPr>
        <p:blipFill>
          <a:blip r:embed="rId2"/>
          <a:stretch>
            <a:fillRect/>
          </a:stretch>
        </p:blipFill>
        <p:spPr>
          <a:xfrm>
            <a:off x="5870197" y="4643926"/>
            <a:ext cx="4802538" cy="1367446"/>
          </a:xfrm>
          <a:prstGeom prst="rect">
            <a:avLst/>
          </a:prstGeom>
        </p:spPr>
      </p:pic>
    </p:spTree>
    <p:extLst>
      <p:ext uri="{BB962C8B-B14F-4D97-AF65-F5344CB8AC3E}">
        <p14:creationId xmlns:p14="http://schemas.microsoft.com/office/powerpoint/2010/main" val="1902897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8">
            <a:extLst>
              <a:ext uri="{FF2B5EF4-FFF2-40B4-BE49-F238E27FC236}">
                <a16:creationId xmlns:a16="http://schemas.microsoft.com/office/drawing/2014/main" id="{851710F4-DA45-1343-86B1-DF524FD71FC6}"/>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Significance Testing</a:t>
            </a:r>
            <a:endParaRPr lang="en-US" sz="3200" baseline="-25000" dirty="0">
              <a:solidFill>
                <a:schemeClr val="bg1"/>
              </a:solidFill>
              <a:latin typeface="Roboto" panose="02000000000000000000" pitchFamily="2" charset="0"/>
              <a:ea typeface="Roboto" panose="02000000000000000000" pitchFamily="2" charset="0"/>
            </a:endParaRPr>
          </a:p>
        </p:txBody>
      </p:sp>
      <p:cxnSp>
        <p:nvCxnSpPr>
          <p:cNvPr id="9" name="Straight Arrow Connector 8">
            <a:extLst>
              <a:ext uri="{FF2B5EF4-FFF2-40B4-BE49-F238E27FC236}">
                <a16:creationId xmlns:a16="http://schemas.microsoft.com/office/drawing/2014/main" id="{89B2E263-3039-124A-9E4E-A5826999A8B4}"/>
              </a:ext>
            </a:extLst>
          </p:cNvPr>
          <p:cNvCxnSpPr/>
          <p:nvPr/>
        </p:nvCxnSpPr>
        <p:spPr>
          <a:xfrm>
            <a:off x="3038642" y="10167397"/>
            <a:ext cx="534670" cy="12700"/>
          </a:xfrm>
          <a:prstGeom prst="straightConnector1">
            <a:avLst/>
          </a:prstGeom>
          <a:noFill/>
          <a:ln w="9525" cap="flat" cmpd="sng">
            <a:solidFill>
              <a:schemeClr val="dk1"/>
            </a:solidFill>
            <a:prstDash val="solid"/>
            <a:round/>
            <a:headEnd type="none" w="sm" len="sm"/>
            <a:tailEnd type="none" w="sm" len="sm"/>
          </a:ln>
        </p:spPr>
      </p:cxnSp>
      <p:sp>
        <p:nvSpPr>
          <p:cNvPr id="13" name="TextBox 12">
            <a:extLst>
              <a:ext uri="{FF2B5EF4-FFF2-40B4-BE49-F238E27FC236}">
                <a16:creationId xmlns:a16="http://schemas.microsoft.com/office/drawing/2014/main" id="{BC3AB787-87CE-C94C-B54A-848A6799D0CF}"/>
              </a:ext>
            </a:extLst>
          </p:cNvPr>
          <p:cNvSpPr txBox="1"/>
          <p:nvPr/>
        </p:nvSpPr>
        <p:spPr>
          <a:xfrm>
            <a:off x="659567" y="996528"/>
            <a:ext cx="10583056" cy="1200329"/>
          </a:xfrm>
          <a:prstGeom prst="rect">
            <a:avLst/>
          </a:prstGeom>
          <a:noFill/>
        </p:spPr>
        <p:txBody>
          <a:bodyPr wrap="square">
            <a:spAutoFit/>
          </a:bodyPr>
          <a:lstStyle/>
          <a:p>
            <a:r>
              <a:rPr lang="en-GB" dirty="0">
                <a:solidFill>
                  <a:schemeClr val="bg1"/>
                </a:solidFill>
                <a:latin typeface="Roboto" panose="02000000000000000000" pitchFamily="2" charset="0"/>
                <a:ea typeface="Roboto" panose="02000000000000000000" pitchFamily="2" charset="0"/>
              </a:rPr>
              <a:t>From the Linear Regression formula, where </a:t>
            </a:r>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β indicate significance of each input:</a:t>
            </a:r>
          </a:p>
          <a:p>
            <a:endParaRPr lang="en-GB" b="1" dirty="0">
              <a:solidFill>
                <a:schemeClr val="bg1"/>
              </a:solidFill>
              <a:latin typeface="Roboto" panose="02000000000000000000" pitchFamily="2" charset="0"/>
              <a:ea typeface="Roboto" panose="02000000000000000000" pitchFamily="2" charset="0"/>
            </a:endParaRPr>
          </a:p>
          <a:p>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	Sales 	= β</a:t>
            </a:r>
            <a:r>
              <a:rPr lang="en-GB" baseline="-25000" dirty="0">
                <a:solidFill>
                  <a:schemeClr val="bg1"/>
                </a:solidFill>
                <a:latin typeface="Roboto" panose="02000000000000000000" pitchFamily="2" charset="0"/>
                <a:ea typeface="Roboto" panose="02000000000000000000" pitchFamily="2" charset="0"/>
                <a:cs typeface="Calibri" panose="020F0502020204030204" pitchFamily="34" charset="0"/>
              </a:rPr>
              <a:t>1 </a:t>
            </a:r>
            <a:r>
              <a:rPr lang="en-GB" dirty="0">
                <a:solidFill>
                  <a:srgbClr val="00B0F0"/>
                </a:solidFill>
                <a:latin typeface="Roboto" panose="02000000000000000000" pitchFamily="2" charset="0"/>
                <a:ea typeface="Roboto" panose="02000000000000000000" pitchFamily="2" charset="0"/>
                <a:cs typeface="Calibri" panose="020F0502020204030204" pitchFamily="34" charset="0"/>
              </a:rPr>
              <a:t>(Digital Media)</a:t>
            </a:r>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	+ β</a:t>
            </a:r>
            <a:r>
              <a:rPr lang="en-GB" baseline="-25000" dirty="0">
                <a:solidFill>
                  <a:schemeClr val="bg1"/>
                </a:solidFill>
                <a:latin typeface="Roboto" panose="02000000000000000000" pitchFamily="2" charset="0"/>
                <a:ea typeface="Roboto" panose="02000000000000000000" pitchFamily="2" charset="0"/>
                <a:cs typeface="Calibri" panose="020F0502020204030204" pitchFamily="34" charset="0"/>
              </a:rPr>
              <a:t>2 </a:t>
            </a:r>
            <a:r>
              <a:rPr lang="en-GB" dirty="0">
                <a:solidFill>
                  <a:srgbClr val="FFC000"/>
                </a:solidFill>
                <a:latin typeface="Roboto" panose="02000000000000000000" pitchFamily="2" charset="0"/>
                <a:ea typeface="Roboto" panose="02000000000000000000" pitchFamily="2" charset="0"/>
                <a:cs typeface="Calibri" panose="020F0502020204030204" pitchFamily="34" charset="0"/>
              </a:rPr>
              <a:t>(Distribution) </a:t>
            </a:r>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	+ β</a:t>
            </a:r>
            <a:r>
              <a:rPr lang="en-GB" baseline="-25000" dirty="0">
                <a:solidFill>
                  <a:schemeClr val="bg1"/>
                </a:solidFill>
                <a:latin typeface="Roboto" panose="02000000000000000000" pitchFamily="2" charset="0"/>
                <a:ea typeface="Roboto" panose="02000000000000000000" pitchFamily="2" charset="0"/>
                <a:cs typeface="Calibri" panose="020F0502020204030204" pitchFamily="34" charset="0"/>
              </a:rPr>
              <a:t>3 </a:t>
            </a:r>
            <a:r>
              <a:rPr lang="en-GB" dirty="0">
                <a:solidFill>
                  <a:srgbClr val="92D050"/>
                </a:solidFill>
                <a:latin typeface="Roboto" panose="02000000000000000000" pitchFamily="2" charset="0"/>
                <a:ea typeface="Roboto" panose="02000000000000000000" pitchFamily="2" charset="0"/>
                <a:cs typeface="Calibri" panose="020F0502020204030204" pitchFamily="34" charset="0"/>
              </a:rPr>
              <a:t>(TV GRP)</a:t>
            </a:r>
          </a:p>
          <a:p>
            <a:endParaRPr lang="en-GB" dirty="0">
              <a:solidFill>
                <a:srgbClr val="92D050"/>
              </a:solidFill>
              <a:latin typeface="Roboto" panose="02000000000000000000" pitchFamily="2" charset="0"/>
              <a:ea typeface="Roboto" panose="02000000000000000000" pitchFamily="2" charset="0"/>
              <a:cs typeface="Calibri" panose="020F0502020204030204" pitchFamily="34" charset="0"/>
            </a:endParaRPr>
          </a:p>
        </p:txBody>
      </p:sp>
      <p:pic>
        <p:nvPicPr>
          <p:cNvPr id="2" name="Picture 1">
            <a:extLst>
              <a:ext uri="{FF2B5EF4-FFF2-40B4-BE49-F238E27FC236}">
                <a16:creationId xmlns:a16="http://schemas.microsoft.com/office/drawing/2014/main" id="{05586617-BFFC-ED4E-8824-D3BA6453B246}"/>
              </a:ext>
            </a:extLst>
          </p:cNvPr>
          <p:cNvPicPr>
            <a:picLocks noChangeAspect="1"/>
          </p:cNvPicPr>
          <p:nvPr/>
        </p:nvPicPr>
        <p:blipFill>
          <a:blip r:embed="rId2"/>
          <a:stretch>
            <a:fillRect/>
          </a:stretch>
        </p:blipFill>
        <p:spPr>
          <a:xfrm>
            <a:off x="7360483" y="3054246"/>
            <a:ext cx="4171950" cy="3340100"/>
          </a:xfrm>
          <a:prstGeom prst="rect">
            <a:avLst/>
          </a:prstGeom>
        </p:spPr>
      </p:pic>
      <p:sp>
        <p:nvSpPr>
          <p:cNvPr id="8" name="TextBox 7">
            <a:extLst>
              <a:ext uri="{FF2B5EF4-FFF2-40B4-BE49-F238E27FC236}">
                <a16:creationId xmlns:a16="http://schemas.microsoft.com/office/drawing/2014/main" id="{7A04C596-6128-304A-A957-2DC91E78950D}"/>
              </a:ext>
            </a:extLst>
          </p:cNvPr>
          <p:cNvSpPr txBox="1"/>
          <p:nvPr/>
        </p:nvSpPr>
        <p:spPr>
          <a:xfrm>
            <a:off x="677213" y="2170605"/>
            <a:ext cx="6758065" cy="2308324"/>
          </a:xfrm>
          <a:prstGeom prst="rect">
            <a:avLst/>
          </a:prstGeom>
          <a:noFill/>
        </p:spPr>
        <p:txBody>
          <a:bodyPr wrap="square">
            <a:spAutoFit/>
          </a:bodyPr>
          <a:lstStyle/>
          <a:p>
            <a:r>
              <a:rPr lang="en-GB" dirty="0">
                <a:solidFill>
                  <a:schemeClr val="bg1"/>
                </a:solidFill>
                <a:latin typeface="Roboto" panose="02000000000000000000" pitchFamily="2" charset="0"/>
                <a:ea typeface="Roboto" panose="02000000000000000000" pitchFamily="2" charset="0"/>
              </a:rPr>
              <a:t>Besides significance, the Linear Regression model would also provide errors (known as P value) for each input</a:t>
            </a:r>
          </a:p>
          <a:p>
            <a:endParaRPr lang="en-US" dirty="0">
              <a:solidFill>
                <a:schemeClr val="bg1"/>
              </a:solidFill>
              <a:latin typeface="Roboto" panose="02000000000000000000" pitchFamily="2" charset="0"/>
              <a:ea typeface="Roboto" panose="02000000000000000000" pitchFamily="2" charset="0"/>
            </a:endParaRPr>
          </a:p>
          <a:p>
            <a:r>
              <a:rPr lang="en-US" dirty="0">
                <a:solidFill>
                  <a:schemeClr val="bg1"/>
                </a:solidFill>
                <a:latin typeface="Roboto" panose="02000000000000000000" pitchFamily="2" charset="0"/>
                <a:ea typeface="Roboto" panose="02000000000000000000" pitchFamily="2" charset="0"/>
              </a:rPr>
              <a:t>Most Linear Regression engines (such as in Python) provide p values for each input or variable.  </a:t>
            </a:r>
          </a:p>
          <a:p>
            <a:endParaRPr lang="en-US" dirty="0">
              <a:solidFill>
                <a:schemeClr val="bg1"/>
              </a:solidFill>
              <a:latin typeface="Roboto" panose="02000000000000000000" pitchFamily="2" charset="0"/>
              <a:ea typeface="Roboto" panose="02000000000000000000" pitchFamily="2" charset="0"/>
            </a:endParaRPr>
          </a:p>
          <a:p>
            <a:r>
              <a:rPr lang="en-US" dirty="0">
                <a:solidFill>
                  <a:schemeClr val="bg1"/>
                </a:solidFill>
                <a:latin typeface="Roboto" panose="02000000000000000000" pitchFamily="2" charset="0"/>
                <a:ea typeface="Roboto" panose="02000000000000000000" pitchFamily="2" charset="0"/>
              </a:rPr>
              <a:t>p values should be less than 0.1 (0.05 for single tailed) to be considered accurate</a:t>
            </a:r>
          </a:p>
        </p:txBody>
      </p:sp>
    </p:spTree>
    <p:extLst>
      <p:ext uri="{BB962C8B-B14F-4D97-AF65-F5344CB8AC3E}">
        <p14:creationId xmlns:p14="http://schemas.microsoft.com/office/powerpoint/2010/main" val="44349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Title 8">
            <a:extLst>
              <a:ext uri="{FF2B5EF4-FFF2-40B4-BE49-F238E27FC236}">
                <a16:creationId xmlns:a16="http://schemas.microsoft.com/office/drawing/2014/main" id="{434720D7-B4AD-0F4D-9134-6417831A934D}"/>
              </a:ext>
            </a:extLst>
          </p:cNvPr>
          <p:cNvSpPr>
            <a:spLocks noGrp="1"/>
          </p:cNvSpPr>
          <p:nvPr>
            <p:ph type="title"/>
          </p:nvPr>
        </p:nvSpPr>
        <p:spPr>
          <a:xfrm>
            <a:off x="123984" y="29732"/>
            <a:ext cx="11958319" cy="809690"/>
          </a:xfrm>
        </p:spPr>
        <p:txBody>
          <a:bodyPr vert="horz" lIns="91440" tIns="91422" rIns="182843" bIns="91422" rtlCol="0" anchor="t" anchorCtr="0">
            <a:noAutofit/>
          </a:bodyPr>
          <a:lstStyle/>
          <a:p>
            <a:pPr algn="ctr">
              <a:lnSpc>
                <a:spcPct val="100000"/>
              </a:lnSpc>
              <a:spcBef>
                <a:spcPts val="1000"/>
              </a:spcBef>
              <a:buFont typeface="Arial" charset="0"/>
            </a:pPr>
            <a:r>
              <a:rPr lang="en-US" sz="3000" b="1" dirty="0">
                <a:solidFill>
                  <a:schemeClr val="bg1"/>
                </a:solidFill>
                <a:latin typeface="Roboto" panose="02000000000000000000" pitchFamily="2" charset="0"/>
                <a:ea typeface="Roboto" panose="02000000000000000000" pitchFamily="2" charset="0"/>
              </a:rPr>
              <a:t>What is Marketing Mix Modeling?</a:t>
            </a:r>
          </a:p>
        </p:txBody>
      </p:sp>
      <p:sp>
        <p:nvSpPr>
          <p:cNvPr id="14" name="Rectangle 13">
            <a:extLst>
              <a:ext uri="{FF2B5EF4-FFF2-40B4-BE49-F238E27FC236}">
                <a16:creationId xmlns:a16="http://schemas.microsoft.com/office/drawing/2014/main" id="{72394702-A7F1-CE4D-9ECE-1A07FDAEB193}"/>
              </a:ext>
            </a:extLst>
          </p:cNvPr>
          <p:cNvSpPr/>
          <p:nvPr/>
        </p:nvSpPr>
        <p:spPr>
          <a:xfrm>
            <a:off x="9934651" y="6630454"/>
            <a:ext cx="2257349" cy="253916"/>
          </a:xfrm>
          <a:prstGeom prst="rect">
            <a:avLst/>
          </a:prstGeom>
        </p:spPr>
        <p:txBody>
          <a:bodyPr wrap="none">
            <a:spAutoFit/>
          </a:bodyPr>
          <a:lstStyle/>
          <a:p>
            <a:r>
              <a:rPr lang="en-IN" sz="1050" u="sng">
                <a:solidFill>
                  <a:srgbClr val="000000"/>
                </a:solidFill>
                <a:latin typeface="+mj-lt"/>
              </a:rPr>
              <a:t>Modelling Time Period: Jul – Oct 2021</a:t>
            </a:r>
            <a:endParaRPr lang="en-IN" sz="1050" u="sng">
              <a:latin typeface="+mj-lt"/>
            </a:endParaRPr>
          </a:p>
        </p:txBody>
      </p:sp>
      <p:sp>
        <p:nvSpPr>
          <p:cNvPr id="15" name="Rectangle: Rounded Corners 2">
            <a:extLst>
              <a:ext uri="{FF2B5EF4-FFF2-40B4-BE49-F238E27FC236}">
                <a16:creationId xmlns:a16="http://schemas.microsoft.com/office/drawing/2014/main" id="{37E8A7F0-E1C7-C04B-BF3A-634F40D710A8}"/>
              </a:ext>
            </a:extLst>
          </p:cNvPr>
          <p:cNvSpPr/>
          <p:nvPr/>
        </p:nvSpPr>
        <p:spPr>
          <a:xfrm>
            <a:off x="3128210" y="1856196"/>
            <a:ext cx="5566611" cy="4206112"/>
          </a:xfrm>
          <a:prstGeom prst="roundRect">
            <a:avLst/>
          </a:prstGeom>
          <a:noFill/>
          <a:ln w="19050">
            <a:solidFill>
              <a:schemeClr val="accent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mj-lt"/>
            </a:endParaRPr>
          </a:p>
        </p:txBody>
      </p:sp>
      <p:sp>
        <p:nvSpPr>
          <p:cNvPr id="19" name="Rectangle 18">
            <a:extLst>
              <a:ext uri="{FF2B5EF4-FFF2-40B4-BE49-F238E27FC236}">
                <a16:creationId xmlns:a16="http://schemas.microsoft.com/office/drawing/2014/main" id="{35E712D3-8825-3740-A4BD-B53879AD857E}"/>
              </a:ext>
            </a:extLst>
          </p:cNvPr>
          <p:cNvSpPr/>
          <p:nvPr/>
        </p:nvSpPr>
        <p:spPr>
          <a:xfrm>
            <a:off x="9934651" y="6630454"/>
            <a:ext cx="2257349" cy="253916"/>
          </a:xfrm>
          <a:prstGeom prst="rect">
            <a:avLst/>
          </a:prstGeom>
        </p:spPr>
        <p:txBody>
          <a:bodyPr wrap="none">
            <a:spAutoFit/>
          </a:bodyPr>
          <a:lstStyle/>
          <a:p>
            <a:r>
              <a:rPr lang="en-IN" sz="1050" u="sng">
                <a:solidFill>
                  <a:srgbClr val="000000"/>
                </a:solidFill>
                <a:latin typeface="+mj-lt"/>
              </a:rPr>
              <a:t>Modelling Time Period: Jul – Oct 2021</a:t>
            </a:r>
            <a:endParaRPr lang="en-IN" sz="1050" u="sng">
              <a:latin typeface="+mj-lt"/>
            </a:endParaRPr>
          </a:p>
        </p:txBody>
      </p:sp>
      <p:sp>
        <p:nvSpPr>
          <p:cNvPr id="22" name="Title 8">
            <a:extLst>
              <a:ext uri="{FF2B5EF4-FFF2-40B4-BE49-F238E27FC236}">
                <a16:creationId xmlns:a16="http://schemas.microsoft.com/office/drawing/2014/main" id="{01A13CE4-7E96-2D4C-85A6-6DB03E415DDF}"/>
              </a:ext>
            </a:extLst>
          </p:cNvPr>
          <p:cNvSpPr txBox="1">
            <a:spLocks/>
          </p:cNvSpPr>
          <p:nvPr/>
        </p:nvSpPr>
        <p:spPr>
          <a:xfrm>
            <a:off x="2654301" y="767371"/>
            <a:ext cx="9897854"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1000"/>
              </a:spcBef>
              <a:buFont typeface="Arial" charset="0"/>
              <a:buNone/>
            </a:pPr>
            <a:r>
              <a:rPr lang="en-US" sz="6600" dirty="0">
                <a:solidFill>
                  <a:schemeClr val="bg1">
                    <a:alpha val="24625"/>
                  </a:schemeClr>
                </a:solidFill>
                <a:latin typeface="Roboto" panose="02000000000000000000" pitchFamily="2" charset="0"/>
                <a:ea typeface="Roboto" panose="02000000000000000000" pitchFamily="2" charset="0"/>
              </a:rPr>
              <a:t>Channel Impact for Sales</a:t>
            </a:r>
          </a:p>
        </p:txBody>
      </p:sp>
      <p:pic>
        <p:nvPicPr>
          <p:cNvPr id="24" name="Picture 23" descr="Chart, pie chart&#10;&#10;Description automatically generated">
            <a:extLst>
              <a:ext uri="{FF2B5EF4-FFF2-40B4-BE49-F238E27FC236}">
                <a16:creationId xmlns:a16="http://schemas.microsoft.com/office/drawing/2014/main" id="{F840089D-357E-8D4B-A542-8EF70E305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432" y="2048495"/>
            <a:ext cx="4763533" cy="3871042"/>
          </a:xfrm>
          <a:prstGeom prst="rect">
            <a:avLst/>
          </a:prstGeom>
        </p:spPr>
      </p:pic>
    </p:spTree>
    <p:extLst>
      <p:ext uri="{BB962C8B-B14F-4D97-AF65-F5344CB8AC3E}">
        <p14:creationId xmlns:p14="http://schemas.microsoft.com/office/powerpoint/2010/main" val="562956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itle 8">
            <a:extLst>
              <a:ext uri="{FF2B5EF4-FFF2-40B4-BE49-F238E27FC236}">
                <a16:creationId xmlns:a16="http://schemas.microsoft.com/office/drawing/2014/main" id="{851710F4-DA45-1343-86B1-DF524FD71FC6}"/>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Mean Absolute Percentage Error (MAPE)</a:t>
            </a:r>
            <a:endParaRPr lang="en-US" sz="3200" baseline="-25000" dirty="0">
              <a:solidFill>
                <a:schemeClr val="bg1"/>
              </a:solidFill>
              <a:latin typeface="Roboto" panose="02000000000000000000" pitchFamily="2" charset="0"/>
              <a:ea typeface="Roboto" panose="02000000000000000000" pitchFamily="2" charset="0"/>
            </a:endParaRPr>
          </a:p>
        </p:txBody>
      </p:sp>
      <p:cxnSp>
        <p:nvCxnSpPr>
          <p:cNvPr id="9" name="Straight Arrow Connector 8">
            <a:extLst>
              <a:ext uri="{FF2B5EF4-FFF2-40B4-BE49-F238E27FC236}">
                <a16:creationId xmlns:a16="http://schemas.microsoft.com/office/drawing/2014/main" id="{89B2E263-3039-124A-9E4E-A5826999A8B4}"/>
              </a:ext>
            </a:extLst>
          </p:cNvPr>
          <p:cNvCxnSpPr/>
          <p:nvPr/>
        </p:nvCxnSpPr>
        <p:spPr>
          <a:xfrm>
            <a:off x="3038642" y="10167397"/>
            <a:ext cx="534670" cy="12700"/>
          </a:xfrm>
          <a:prstGeom prst="straightConnector1">
            <a:avLst/>
          </a:prstGeom>
          <a:noFill/>
          <a:ln w="9525" cap="flat" cmpd="sng">
            <a:solidFill>
              <a:schemeClr val="dk1"/>
            </a:solidFill>
            <a:prstDash val="solid"/>
            <a:round/>
            <a:headEnd type="none" w="sm" len="sm"/>
            <a:tailEnd type="none" w="sm" len="sm"/>
          </a:ln>
        </p:spPr>
      </p:cxnSp>
      <p:sp>
        <p:nvSpPr>
          <p:cNvPr id="13" name="TextBox 12">
            <a:extLst>
              <a:ext uri="{FF2B5EF4-FFF2-40B4-BE49-F238E27FC236}">
                <a16:creationId xmlns:a16="http://schemas.microsoft.com/office/drawing/2014/main" id="{BC3AB787-87CE-C94C-B54A-848A6799D0CF}"/>
              </a:ext>
            </a:extLst>
          </p:cNvPr>
          <p:cNvSpPr txBox="1"/>
          <p:nvPr/>
        </p:nvSpPr>
        <p:spPr>
          <a:xfrm>
            <a:off x="659567" y="996528"/>
            <a:ext cx="10583056" cy="3154710"/>
          </a:xfrm>
          <a:prstGeom prst="rect">
            <a:avLst/>
          </a:prstGeom>
          <a:noFill/>
        </p:spPr>
        <p:txBody>
          <a:bodyPr wrap="square">
            <a:spAutoFit/>
          </a:bodyPr>
          <a:lstStyle/>
          <a:p>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This is an alternative means of predicting accuracy of regression models.  Expressed in % through the following formula:</a:t>
            </a:r>
          </a:p>
          <a:p>
            <a:endParaRPr lang="en-GB" dirty="0">
              <a:solidFill>
                <a:schemeClr val="bg1"/>
              </a:solidFill>
              <a:latin typeface="Roboto" panose="02000000000000000000" pitchFamily="2" charset="0"/>
              <a:ea typeface="Roboto" panose="02000000000000000000" pitchFamily="2" charset="0"/>
              <a:cs typeface="Calibri" panose="020F0502020204030204" pitchFamily="34" charset="0"/>
            </a:endParaRPr>
          </a:p>
          <a:p>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		100%	 n	Actual observed value – Predicted value</a:t>
            </a:r>
          </a:p>
          <a:p>
            <a:endParaRPr lang="en-GB" sz="100" dirty="0">
              <a:solidFill>
                <a:schemeClr val="bg1"/>
              </a:solidFill>
              <a:latin typeface="Roboto" panose="02000000000000000000" pitchFamily="2" charset="0"/>
              <a:ea typeface="Roboto" panose="02000000000000000000" pitchFamily="2" charset="0"/>
              <a:cs typeface="Calibri" panose="020F0502020204030204" pitchFamily="34" charset="0"/>
            </a:endParaRPr>
          </a:p>
          <a:p>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MAPE	=		</a:t>
            </a:r>
            <a:r>
              <a:rPr lang="el-GR" dirty="0">
                <a:solidFill>
                  <a:schemeClr val="bg1"/>
                </a:solidFill>
                <a:latin typeface="Roboto" panose="02000000000000000000" pitchFamily="2" charset="0"/>
                <a:ea typeface="Roboto" panose="02000000000000000000" pitchFamily="2" charset="0"/>
                <a:cs typeface="Calibri" panose="020F0502020204030204" pitchFamily="34" charset="0"/>
              </a:rPr>
              <a:t>Σ							</a:t>
            </a:r>
          </a:p>
          <a:p>
            <a:endParaRPr lang="el-GR" dirty="0">
              <a:solidFill>
                <a:schemeClr val="bg1"/>
              </a:solidFill>
              <a:latin typeface="Roboto" panose="02000000000000000000" pitchFamily="2" charset="0"/>
              <a:ea typeface="Roboto" panose="02000000000000000000" pitchFamily="2" charset="0"/>
              <a:cs typeface="Calibri" panose="020F0502020204030204" pitchFamily="34" charset="0"/>
            </a:endParaRPr>
          </a:p>
          <a:p>
            <a:r>
              <a:rPr lang="el-GR" dirty="0">
                <a:solidFill>
                  <a:schemeClr val="bg1"/>
                </a:solidFill>
                <a:latin typeface="Roboto" panose="02000000000000000000" pitchFamily="2" charset="0"/>
                <a:ea typeface="Roboto" panose="02000000000000000000" pitchFamily="2" charset="0"/>
                <a:cs typeface="Calibri" panose="020F0502020204030204" pitchFamily="34" charset="0"/>
              </a:rPr>
              <a:t>		   </a:t>
            </a:r>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n	t=1		Actual observed value</a:t>
            </a:r>
          </a:p>
          <a:p>
            <a:endParaRPr lang="en-GB" dirty="0">
              <a:solidFill>
                <a:schemeClr val="bg1"/>
              </a:solidFill>
              <a:latin typeface="Roboto" panose="02000000000000000000" pitchFamily="2" charset="0"/>
              <a:ea typeface="Roboto" panose="02000000000000000000" pitchFamily="2" charset="0"/>
              <a:cs typeface="Calibri" panose="020F0502020204030204" pitchFamily="34" charset="0"/>
            </a:endParaRPr>
          </a:p>
          <a:p>
            <a:r>
              <a:rPr lang="en-GB" dirty="0">
                <a:solidFill>
                  <a:schemeClr val="bg1"/>
                </a:solidFill>
                <a:latin typeface="Roboto" panose="02000000000000000000" pitchFamily="2" charset="0"/>
                <a:ea typeface="Roboto" panose="02000000000000000000" pitchFamily="2" charset="0"/>
                <a:cs typeface="Calibri" panose="020F0502020204030204" pitchFamily="34" charset="0"/>
              </a:rPr>
              <a:t>MAPE measures the difference between predicted and observed value.  So a lower % value for MAPE (less than 5%) would indicate accuracy for predictive model. </a:t>
            </a:r>
          </a:p>
          <a:p>
            <a:endParaRPr lang="en-GB" dirty="0">
              <a:solidFill>
                <a:schemeClr val="bg1"/>
              </a:solidFill>
              <a:latin typeface="Roboto" panose="02000000000000000000" pitchFamily="2" charset="0"/>
              <a:ea typeface="Roboto" panose="02000000000000000000" pitchFamily="2"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5F338ECF-EE97-364E-A4C9-FB58B1EB1E0E}"/>
              </a:ext>
            </a:extLst>
          </p:cNvPr>
          <p:cNvCxnSpPr>
            <a:cxnSpLocks/>
          </p:cNvCxnSpPr>
          <p:nvPr/>
        </p:nvCxnSpPr>
        <p:spPr>
          <a:xfrm>
            <a:off x="2558957" y="2320117"/>
            <a:ext cx="59463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966FB28-A230-1F4E-90E3-73211628CD6E}"/>
              </a:ext>
            </a:extLst>
          </p:cNvPr>
          <p:cNvCxnSpPr>
            <a:cxnSpLocks/>
          </p:cNvCxnSpPr>
          <p:nvPr/>
        </p:nvCxnSpPr>
        <p:spPr>
          <a:xfrm>
            <a:off x="4420233" y="2307627"/>
            <a:ext cx="421410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96FF49D-6BF3-4C44-B300-5DC0E9292371}"/>
              </a:ext>
            </a:extLst>
          </p:cNvPr>
          <p:cNvCxnSpPr>
            <a:cxnSpLocks/>
          </p:cNvCxnSpPr>
          <p:nvPr/>
        </p:nvCxnSpPr>
        <p:spPr>
          <a:xfrm>
            <a:off x="8891665" y="1802136"/>
            <a:ext cx="0" cy="1035961"/>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08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Title 8">
            <a:extLst>
              <a:ext uri="{FF2B5EF4-FFF2-40B4-BE49-F238E27FC236}">
                <a16:creationId xmlns:a16="http://schemas.microsoft.com/office/drawing/2014/main" id="{434720D7-B4AD-0F4D-9134-6417831A934D}"/>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MMMs are made possible through Linear Regression Modelling</a:t>
            </a:r>
          </a:p>
        </p:txBody>
      </p:sp>
      <p:sp>
        <p:nvSpPr>
          <p:cNvPr id="53" name="Title 8">
            <a:extLst>
              <a:ext uri="{FF2B5EF4-FFF2-40B4-BE49-F238E27FC236}">
                <a16:creationId xmlns:a16="http://schemas.microsoft.com/office/drawing/2014/main" id="{94C59BBB-16BB-DB40-ADF9-D4935A51B2D5}"/>
              </a:ext>
            </a:extLst>
          </p:cNvPr>
          <p:cNvSpPr txBox="1">
            <a:spLocks/>
          </p:cNvSpPr>
          <p:nvPr/>
        </p:nvSpPr>
        <p:spPr>
          <a:xfrm>
            <a:off x="474860" y="764711"/>
            <a:ext cx="6343035"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1000"/>
              </a:spcBef>
              <a:buFont typeface="Arial" charset="0"/>
              <a:buNone/>
            </a:pPr>
            <a:r>
              <a:rPr lang="en-US" sz="2800" dirty="0">
                <a:solidFill>
                  <a:schemeClr val="bg1">
                    <a:alpha val="42000"/>
                  </a:schemeClr>
                </a:solidFill>
                <a:latin typeface="Roboto" panose="02000000000000000000" pitchFamily="2" charset="0"/>
                <a:ea typeface="Roboto" panose="02000000000000000000" pitchFamily="2" charset="0"/>
              </a:rPr>
              <a:t>What does Linear Regression do?</a:t>
            </a:r>
          </a:p>
        </p:txBody>
      </p:sp>
      <p:sp>
        <p:nvSpPr>
          <p:cNvPr id="54" name="TextBox 53">
            <a:extLst>
              <a:ext uri="{FF2B5EF4-FFF2-40B4-BE49-F238E27FC236}">
                <a16:creationId xmlns:a16="http://schemas.microsoft.com/office/drawing/2014/main" id="{710B2104-A833-EF43-814D-18423FE8DD14}"/>
              </a:ext>
            </a:extLst>
          </p:cNvPr>
          <p:cNvSpPr txBox="1"/>
          <p:nvPr/>
        </p:nvSpPr>
        <p:spPr>
          <a:xfrm>
            <a:off x="474860" y="1448747"/>
            <a:ext cx="6096000" cy="1065933"/>
          </a:xfrm>
          <a:prstGeom prst="rect">
            <a:avLst/>
          </a:prstGeom>
          <a:noFill/>
        </p:spPr>
        <p:txBody>
          <a:bodyPr wrap="square">
            <a:spAutoFit/>
          </a:bodyPr>
          <a:lstStyle/>
          <a:p>
            <a:pPr marL="342900" indent="-342900">
              <a:lnSpc>
                <a:spcPct val="120000"/>
              </a:lnSpc>
              <a:spcBef>
                <a:spcPts val="600"/>
              </a:spcBef>
              <a:buFont typeface="+mj-lt"/>
              <a:buAutoNum type="arabicPeriod"/>
            </a:pPr>
            <a:r>
              <a:rPr lang="en-GB" sz="1800" dirty="0">
                <a:solidFill>
                  <a:schemeClr val="bg1"/>
                </a:solidFill>
                <a:effectLst/>
                <a:latin typeface="PT Sans" panose="020B0503020203020204" pitchFamily="34" charset="77"/>
                <a:ea typeface="PT Sans" panose="020B0503020203020204" pitchFamily="34" charset="77"/>
                <a:cs typeface="PT Sans" panose="020B0503020203020204" pitchFamily="34" charset="77"/>
              </a:rPr>
              <a:t>Determines how much credit is given to each touch or data point leading towards a conversion (i.e. media spends / spreads on Sales)</a:t>
            </a:r>
            <a:endParaRPr lang="en-SG" sz="1800" dirty="0">
              <a:solidFill>
                <a:schemeClr val="bg1"/>
              </a:solidFill>
              <a:effectLst/>
              <a:latin typeface="Open Sans" panose="020B0606030504020204" pitchFamily="34" charset="0"/>
              <a:ea typeface="Open Sans" panose="020B0606030504020204" pitchFamily="34" charset="0"/>
            </a:endParaRPr>
          </a:p>
        </p:txBody>
      </p:sp>
      <p:sp>
        <p:nvSpPr>
          <p:cNvPr id="58" name="TextBox 57">
            <a:extLst>
              <a:ext uri="{FF2B5EF4-FFF2-40B4-BE49-F238E27FC236}">
                <a16:creationId xmlns:a16="http://schemas.microsoft.com/office/drawing/2014/main" id="{34186782-5D33-5D4A-BB1C-7BA4C0B1B83F}"/>
              </a:ext>
            </a:extLst>
          </p:cNvPr>
          <p:cNvSpPr txBox="1"/>
          <p:nvPr/>
        </p:nvSpPr>
        <p:spPr>
          <a:xfrm>
            <a:off x="2572265" y="2720200"/>
            <a:ext cx="9606981" cy="519886"/>
          </a:xfrm>
          <a:prstGeom prst="rect">
            <a:avLst/>
          </a:prstGeom>
          <a:noFill/>
        </p:spPr>
        <p:txBody>
          <a:bodyPr wrap="square">
            <a:spAutoFit/>
          </a:bodyPr>
          <a:lstStyle/>
          <a:p>
            <a:pPr>
              <a:lnSpc>
                <a:spcPct val="120000"/>
              </a:lnSpc>
              <a:spcBef>
                <a:spcPts val="600"/>
              </a:spcBef>
            </a:pPr>
            <a:r>
              <a:rPr lang="en-SG" sz="1200" dirty="0">
                <a:solidFill>
                  <a:schemeClr val="bg1"/>
                </a:solidFill>
                <a:effectLst/>
                <a:latin typeface="Open Sans" panose="020B0606030504020204" pitchFamily="34" charset="0"/>
                <a:ea typeface="Open Sans" panose="020B0606030504020204" pitchFamily="34" charset="0"/>
              </a:rPr>
              <a:t>Data Collection	           Exploratory Analysis	                Insights		</a:t>
            </a:r>
            <a:r>
              <a:rPr lang="en-SG" sz="1200" dirty="0">
                <a:solidFill>
                  <a:schemeClr val="bg1"/>
                </a:solidFill>
                <a:latin typeface="Open Sans" panose="020B0606030504020204" pitchFamily="34" charset="0"/>
                <a:ea typeface="Open Sans" panose="020B0606030504020204" pitchFamily="34" charset="0"/>
              </a:rPr>
              <a:t>                 </a:t>
            </a:r>
            <a:r>
              <a:rPr lang="en-SG" sz="1200" dirty="0">
                <a:solidFill>
                  <a:schemeClr val="bg1"/>
                </a:solidFill>
                <a:effectLst/>
                <a:latin typeface="Open Sans" panose="020B0606030504020204" pitchFamily="34" charset="0"/>
                <a:ea typeface="Open Sans" panose="020B0606030504020204" pitchFamily="34" charset="0"/>
              </a:rPr>
              <a:t>Outcomes				</a:t>
            </a:r>
          </a:p>
        </p:txBody>
      </p:sp>
      <p:pic>
        <p:nvPicPr>
          <p:cNvPr id="4" name="Picture 3">
            <a:extLst>
              <a:ext uri="{FF2B5EF4-FFF2-40B4-BE49-F238E27FC236}">
                <a16:creationId xmlns:a16="http://schemas.microsoft.com/office/drawing/2014/main" id="{10434A74-C859-1F4C-8F36-81A088EF8DD9}"/>
              </a:ext>
            </a:extLst>
          </p:cNvPr>
          <p:cNvPicPr>
            <a:picLocks noChangeAspect="1"/>
          </p:cNvPicPr>
          <p:nvPr/>
        </p:nvPicPr>
        <p:blipFill rotWithShape="1">
          <a:blip r:embed="rId2"/>
          <a:srcRect b="1456"/>
          <a:stretch/>
        </p:blipFill>
        <p:spPr>
          <a:xfrm>
            <a:off x="1981147" y="3018487"/>
            <a:ext cx="10198100" cy="3842142"/>
          </a:xfrm>
          <a:prstGeom prst="rect">
            <a:avLst/>
          </a:prstGeom>
        </p:spPr>
      </p:pic>
      <p:sp>
        <p:nvSpPr>
          <p:cNvPr id="59" name="TextBox 58">
            <a:extLst>
              <a:ext uri="{FF2B5EF4-FFF2-40B4-BE49-F238E27FC236}">
                <a16:creationId xmlns:a16="http://schemas.microsoft.com/office/drawing/2014/main" id="{F39D6382-6079-704D-A602-22C6EB05D2BD}"/>
              </a:ext>
            </a:extLst>
          </p:cNvPr>
          <p:cNvSpPr txBox="1"/>
          <p:nvPr/>
        </p:nvSpPr>
        <p:spPr>
          <a:xfrm>
            <a:off x="6456909" y="1442971"/>
            <a:ext cx="5722338" cy="733534"/>
          </a:xfrm>
          <a:prstGeom prst="rect">
            <a:avLst/>
          </a:prstGeom>
          <a:noFill/>
        </p:spPr>
        <p:txBody>
          <a:bodyPr wrap="square">
            <a:spAutoFit/>
          </a:bodyPr>
          <a:lstStyle/>
          <a:p>
            <a:pPr marL="342900" indent="-342900">
              <a:lnSpc>
                <a:spcPct val="120000"/>
              </a:lnSpc>
              <a:spcBef>
                <a:spcPts val="600"/>
              </a:spcBef>
              <a:buFont typeface="+mj-lt"/>
              <a:buAutoNum type="arabicPeriod" startAt="2"/>
            </a:pPr>
            <a:r>
              <a:rPr lang="en-GB" dirty="0">
                <a:solidFill>
                  <a:schemeClr val="bg1"/>
                </a:solidFill>
                <a:latin typeface="PT Sans" panose="020B0503020203020204" pitchFamily="34" charset="77"/>
                <a:ea typeface="PT Sans" panose="020B0503020203020204" pitchFamily="34" charset="77"/>
                <a:cs typeface="PT Sans" panose="020B0503020203020204" pitchFamily="34" charset="77"/>
              </a:rPr>
              <a:t>P</a:t>
            </a:r>
            <a:r>
              <a:rPr lang="en-GB" sz="1800" dirty="0">
                <a:solidFill>
                  <a:schemeClr val="bg1"/>
                </a:solidFill>
                <a:effectLst/>
                <a:latin typeface="PT Sans" panose="020B0503020203020204" pitchFamily="34" charset="77"/>
                <a:ea typeface="PT Sans" panose="020B0503020203020204" pitchFamily="34" charset="77"/>
                <a:cs typeface="PT Sans" panose="020B0503020203020204" pitchFamily="34" charset="77"/>
              </a:rPr>
              <a:t>redicts conversion outcomes with fixed values for marketing inputs</a:t>
            </a:r>
            <a:endParaRPr lang="en-SG" sz="1800" dirty="0">
              <a:solidFill>
                <a:schemeClr val="bg1"/>
              </a:solidFill>
              <a:effectLst/>
              <a:latin typeface="Open Sans" panose="020B0606030504020204" pitchFamily="34" charset="0"/>
              <a:ea typeface="Open Sans" panose="020B0606030504020204" pitchFamily="34" charset="0"/>
            </a:endParaRPr>
          </a:p>
        </p:txBody>
      </p:sp>
    </p:spTree>
    <p:extLst>
      <p:ext uri="{BB962C8B-B14F-4D97-AF65-F5344CB8AC3E}">
        <p14:creationId xmlns:p14="http://schemas.microsoft.com/office/powerpoint/2010/main" val="3947295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Title 8">
            <a:extLst>
              <a:ext uri="{FF2B5EF4-FFF2-40B4-BE49-F238E27FC236}">
                <a16:creationId xmlns:a16="http://schemas.microsoft.com/office/drawing/2014/main" id="{434720D7-B4AD-0F4D-9134-6417831A934D}"/>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How does Linear Regression work?</a:t>
            </a:r>
          </a:p>
        </p:txBody>
      </p:sp>
      <p:pic>
        <p:nvPicPr>
          <p:cNvPr id="8" name="Picture 7" descr="A picture containing sky, plane, airplane, green&#10;&#10;Description automatically generated">
            <a:extLst>
              <a:ext uri="{FF2B5EF4-FFF2-40B4-BE49-F238E27FC236}">
                <a16:creationId xmlns:a16="http://schemas.microsoft.com/office/drawing/2014/main" id="{F759C27D-E0DC-3245-A7B8-DBA0489FAB45}"/>
              </a:ext>
            </a:extLst>
          </p:cNvPr>
          <p:cNvPicPr>
            <a:picLocks noChangeAspect="1"/>
          </p:cNvPicPr>
          <p:nvPr/>
        </p:nvPicPr>
        <p:blipFill rotWithShape="1">
          <a:blip r:embed="rId2">
            <a:extLst>
              <a:ext uri="{28A0092B-C50C-407E-A947-70E740481C1C}">
                <a14:useLocalDpi xmlns:a14="http://schemas.microsoft.com/office/drawing/2010/main" val="0"/>
              </a:ext>
            </a:extLst>
          </a:blip>
          <a:srcRect l="33987" t="4459" r="29892" b="70815"/>
          <a:stretch/>
        </p:blipFill>
        <p:spPr>
          <a:xfrm>
            <a:off x="562254" y="1736287"/>
            <a:ext cx="2922044" cy="1397399"/>
          </a:xfrm>
          <a:prstGeom prst="rect">
            <a:avLst/>
          </a:prstGeom>
        </p:spPr>
      </p:pic>
      <p:pic>
        <p:nvPicPr>
          <p:cNvPr id="18" name="Picture 17">
            <a:extLst>
              <a:ext uri="{FF2B5EF4-FFF2-40B4-BE49-F238E27FC236}">
                <a16:creationId xmlns:a16="http://schemas.microsoft.com/office/drawing/2014/main" id="{422BB0C7-6B4D-4043-A494-E926AFC90A4A}"/>
              </a:ext>
            </a:extLst>
          </p:cNvPr>
          <p:cNvPicPr>
            <a:picLocks noChangeAspect="1"/>
          </p:cNvPicPr>
          <p:nvPr/>
        </p:nvPicPr>
        <p:blipFill rotWithShape="1">
          <a:blip r:embed="rId2">
            <a:extLst>
              <a:ext uri="{28A0092B-C50C-407E-A947-70E740481C1C}">
                <a14:useLocalDpi xmlns:a14="http://schemas.microsoft.com/office/drawing/2010/main" val="0"/>
              </a:ext>
            </a:extLst>
          </a:blip>
          <a:srcRect t="2705" r="65690" b="72422"/>
          <a:stretch/>
        </p:blipFill>
        <p:spPr>
          <a:xfrm>
            <a:off x="5556940" y="1158775"/>
            <a:ext cx="2922044" cy="1405682"/>
          </a:xfrm>
          <a:prstGeom prst="rect">
            <a:avLst/>
          </a:prstGeom>
        </p:spPr>
      </p:pic>
      <p:pic>
        <p:nvPicPr>
          <p:cNvPr id="19" name="Picture 18">
            <a:extLst>
              <a:ext uri="{FF2B5EF4-FFF2-40B4-BE49-F238E27FC236}">
                <a16:creationId xmlns:a16="http://schemas.microsoft.com/office/drawing/2014/main" id="{1A4BDBAB-E7BF-2142-8588-51BBE0A302BF}"/>
              </a:ext>
            </a:extLst>
          </p:cNvPr>
          <p:cNvPicPr>
            <a:picLocks noChangeAspect="1"/>
          </p:cNvPicPr>
          <p:nvPr/>
        </p:nvPicPr>
        <p:blipFill rotWithShape="1">
          <a:blip r:embed="rId2">
            <a:extLst>
              <a:ext uri="{28A0092B-C50C-407E-A947-70E740481C1C}">
                <a14:useLocalDpi xmlns:a14="http://schemas.microsoft.com/office/drawing/2010/main" val="0"/>
              </a:ext>
            </a:extLst>
          </a:blip>
          <a:srcRect l="65822" t="2433" r="12" b="72694"/>
          <a:stretch/>
        </p:blipFill>
        <p:spPr>
          <a:xfrm>
            <a:off x="8620647" y="1158775"/>
            <a:ext cx="2883610" cy="1405682"/>
          </a:xfrm>
          <a:prstGeom prst="rect">
            <a:avLst/>
          </a:prstGeom>
        </p:spPr>
      </p:pic>
      <p:pic>
        <p:nvPicPr>
          <p:cNvPr id="14" name="Picture 13" descr="A picture containing sky, plane, airplane, green&#10;&#10;Description automatically generated">
            <a:extLst>
              <a:ext uri="{FF2B5EF4-FFF2-40B4-BE49-F238E27FC236}">
                <a16:creationId xmlns:a16="http://schemas.microsoft.com/office/drawing/2014/main" id="{84CBB478-08EA-4146-B4F6-A00A332A9DC3}"/>
              </a:ext>
            </a:extLst>
          </p:cNvPr>
          <p:cNvPicPr>
            <a:picLocks noChangeAspect="1"/>
          </p:cNvPicPr>
          <p:nvPr/>
        </p:nvPicPr>
        <p:blipFill rotWithShape="1">
          <a:blip r:embed="rId2">
            <a:extLst>
              <a:ext uri="{28A0092B-C50C-407E-A947-70E740481C1C}">
                <a14:useLocalDpi xmlns:a14="http://schemas.microsoft.com/office/drawing/2010/main" val="0"/>
              </a:ext>
            </a:extLst>
          </a:blip>
          <a:srcRect l="34166" t="68256" r="29715" b="4164"/>
          <a:stretch/>
        </p:blipFill>
        <p:spPr>
          <a:xfrm>
            <a:off x="573052" y="3593558"/>
            <a:ext cx="2922044" cy="1558637"/>
          </a:xfrm>
          <a:prstGeom prst="rect">
            <a:avLst/>
          </a:prstGeom>
        </p:spPr>
      </p:pic>
      <p:pic>
        <p:nvPicPr>
          <p:cNvPr id="22" name="Picture 21" descr="A picture containing sky, plane, airplane, green&#10;&#10;Description automatically generated">
            <a:extLst>
              <a:ext uri="{FF2B5EF4-FFF2-40B4-BE49-F238E27FC236}">
                <a16:creationId xmlns:a16="http://schemas.microsoft.com/office/drawing/2014/main" id="{31D0BE46-FA14-E74B-93C2-FE21F6A5B6B5}"/>
              </a:ext>
            </a:extLst>
          </p:cNvPr>
          <p:cNvPicPr>
            <a:picLocks noChangeAspect="1"/>
          </p:cNvPicPr>
          <p:nvPr/>
        </p:nvPicPr>
        <p:blipFill rotWithShape="1">
          <a:blip r:embed="rId2">
            <a:extLst>
              <a:ext uri="{28A0092B-C50C-407E-A947-70E740481C1C}">
                <a14:useLocalDpi xmlns:a14="http://schemas.microsoft.com/office/drawing/2010/main" val="0"/>
              </a:ext>
            </a:extLst>
          </a:blip>
          <a:srcRect l="65834" t="63606" b="8815"/>
          <a:stretch/>
        </p:blipFill>
        <p:spPr>
          <a:xfrm>
            <a:off x="8620647" y="3016046"/>
            <a:ext cx="2906557" cy="1558638"/>
          </a:xfrm>
          <a:prstGeom prst="rect">
            <a:avLst/>
          </a:prstGeom>
        </p:spPr>
      </p:pic>
      <p:pic>
        <p:nvPicPr>
          <p:cNvPr id="23" name="Picture 22" descr="A picture containing sky, plane, airplane, green&#10;&#10;Description automatically generated">
            <a:extLst>
              <a:ext uri="{FF2B5EF4-FFF2-40B4-BE49-F238E27FC236}">
                <a16:creationId xmlns:a16="http://schemas.microsoft.com/office/drawing/2014/main" id="{EFA9E065-AFF7-9B46-9799-1FB9B4F094F7}"/>
              </a:ext>
            </a:extLst>
          </p:cNvPr>
          <p:cNvPicPr>
            <a:picLocks noChangeAspect="1"/>
          </p:cNvPicPr>
          <p:nvPr/>
        </p:nvPicPr>
        <p:blipFill rotWithShape="1">
          <a:blip r:embed="rId2">
            <a:extLst>
              <a:ext uri="{28A0092B-C50C-407E-A947-70E740481C1C}">
                <a14:useLocalDpi xmlns:a14="http://schemas.microsoft.com/office/drawing/2010/main" val="0"/>
              </a:ext>
            </a:extLst>
          </a:blip>
          <a:srcRect t="63606" r="63880" b="8815"/>
          <a:stretch/>
        </p:blipFill>
        <p:spPr>
          <a:xfrm>
            <a:off x="5556940" y="3016047"/>
            <a:ext cx="2922044" cy="1558638"/>
          </a:xfrm>
          <a:prstGeom prst="rect">
            <a:avLst/>
          </a:prstGeom>
        </p:spPr>
      </p:pic>
      <p:sp>
        <p:nvSpPr>
          <p:cNvPr id="25" name="Title 8">
            <a:extLst>
              <a:ext uri="{FF2B5EF4-FFF2-40B4-BE49-F238E27FC236}">
                <a16:creationId xmlns:a16="http://schemas.microsoft.com/office/drawing/2014/main" id="{31EAC055-3C11-4346-AA23-0FDA1E1F766F}"/>
              </a:ext>
            </a:extLst>
          </p:cNvPr>
          <p:cNvSpPr txBox="1">
            <a:spLocks/>
          </p:cNvSpPr>
          <p:nvPr/>
        </p:nvSpPr>
        <p:spPr>
          <a:xfrm>
            <a:off x="5566595" y="2517271"/>
            <a:ext cx="2775649"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1800" dirty="0">
                <a:solidFill>
                  <a:schemeClr val="bg1">
                    <a:alpha val="42000"/>
                  </a:schemeClr>
                </a:solidFill>
                <a:latin typeface="Roboto" panose="02000000000000000000" pitchFamily="2" charset="0"/>
                <a:ea typeface="Roboto" panose="02000000000000000000" pitchFamily="2" charset="0"/>
              </a:rPr>
              <a:t>Speed decreases</a:t>
            </a:r>
          </a:p>
        </p:txBody>
      </p:sp>
      <p:sp>
        <p:nvSpPr>
          <p:cNvPr id="26" name="Title 8">
            <a:extLst>
              <a:ext uri="{FF2B5EF4-FFF2-40B4-BE49-F238E27FC236}">
                <a16:creationId xmlns:a16="http://schemas.microsoft.com/office/drawing/2014/main" id="{AEE838FE-C2E4-7E42-AD61-99784DCF434B}"/>
              </a:ext>
            </a:extLst>
          </p:cNvPr>
          <p:cNvSpPr txBox="1">
            <a:spLocks/>
          </p:cNvSpPr>
          <p:nvPr/>
        </p:nvSpPr>
        <p:spPr>
          <a:xfrm>
            <a:off x="8663678" y="2514691"/>
            <a:ext cx="2775649"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1800" dirty="0">
                <a:solidFill>
                  <a:schemeClr val="bg1">
                    <a:alpha val="42000"/>
                  </a:schemeClr>
                </a:solidFill>
                <a:latin typeface="Roboto" panose="02000000000000000000" pitchFamily="2" charset="0"/>
                <a:ea typeface="Roboto" panose="02000000000000000000" pitchFamily="2" charset="0"/>
              </a:rPr>
              <a:t>Speed increases</a:t>
            </a:r>
          </a:p>
        </p:txBody>
      </p:sp>
      <p:sp>
        <p:nvSpPr>
          <p:cNvPr id="27" name="Title 8">
            <a:extLst>
              <a:ext uri="{FF2B5EF4-FFF2-40B4-BE49-F238E27FC236}">
                <a16:creationId xmlns:a16="http://schemas.microsoft.com/office/drawing/2014/main" id="{262B7142-B4D6-0342-853B-F6D7F795F049}"/>
              </a:ext>
            </a:extLst>
          </p:cNvPr>
          <p:cNvSpPr txBox="1">
            <a:spLocks/>
          </p:cNvSpPr>
          <p:nvPr/>
        </p:nvSpPr>
        <p:spPr>
          <a:xfrm>
            <a:off x="637103" y="5078566"/>
            <a:ext cx="2775649"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1800" dirty="0">
                <a:solidFill>
                  <a:schemeClr val="bg1">
                    <a:alpha val="42000"/>
                  </a:schemeClr>
                </a:solidFill>
                <a:latin typeface="Roboto" panose="02000000000000000000" pitchFamily="2" charset="0"/>
                <a:ea typeface="Roboto" panose="02000000000000000000" pitchFamily="2" charset="0"/>
              </a:rPr>
              <a:t>Speed constant</a:t>
            </a:r>
          </a:p>
        </p:txBody>
      </p:sp>
      <p:pic>
        <p:nvPicPr>
          <p:cNvPr id="21" name="Picture 20" descr="A close-up of a motorcycle&#10;&#10;Description automatically generated with medium confidence">
            <a:extLst>
              <a:ext uri="{FF2B5EF4-FFF2-40B4-BE49-F238E27FC236}">
                <a16:creationId xmlns:a16="http://schemas.microsoft.com/office/drawing/2014/main" id="{5401B0DE-A897-FA48-8D96-2A39F004C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027" y="4810596"/>
            <a:ext cx="2093870" cy="1470694"/>
          </a:xfrm>
          <a:prstGeom prst="rect">
            <a:avLst/>
          </a:prstGeom>
        </p:spPr>
      </p:pic>
      <p:pic>
        <p:nvPicPr>
          <p:cNvPr id="31" name="Picture 30" descr="The inside of a computer&#10;&#10;Description automatically generated with low confidence">
            <a:extLst>
              <a:ext uri="{FF2B5EF4-FFF2-40B4-BE49-F238E27FC236}">
                <a16:creationId xmlns:a16="http://schemas.microsoft.com/office/drawing/2014/main" id="{9462DC74-9C3A-2F44-80CB-DFD04713E8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5657" y="4872649"/>
            <a:ext cx="1491690" cy="1459478"/>
          </a:xfrm>
          <a:prstGeom prst="rect">
            <a:avLst/>
          </a:prstGeom>
        </p:spPr>
      </p:pic>
      <p:sp>
        <p:nvSpPr>
          <p:cNvPr id="35" name="Title 8">
            <a:extLst>
              <a:ext uri="{FF2B5EF4-FFF2-40B4-BE49-F238E27FC236}">
                <a16:creationId xmlns:a16="http://schemas.microsoft.com/office/drawing/2014/main" id="{A5EA89A7-D990-D147-9477-DC9A44782BB8}"/>
              </a:ext>
            </a:extLst>
          </p:cNvPr>
          <p:cNvSpPr txBox="1">
            <a:spLocks/>
          </p:cNvSpPr>
          <p:nvPr/>
        </p:nvSpPr>
        <p:spPr>
          <a:xfrm>
            <a:off x="3132795" y="1618368"/>
            <a:ext cx="2775649"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1800" b="1" dirty="0">
                <a:solidFill>
                  <a:schemeClr val="bg1">
                    <a:alpha val="42000"/>
                  </a:schemeClr>
                </a:solidFill>
                <a:latin typeface="Roboto" panose="02000000000000000000" pitchFamily="2" charset="0"/>
                <a:ea typeface="Roboto" panose="02000000000000000000" pitchFamily="2" charset="0"/>
              </a:rPr>
              <a:t>Pitch</a:t>
            </a:r>
          </a:p>
        </p:txBody>
      </p:sp>
      <p:sp>
        <p:nvSpPr>
          <p:cNvPr id="36" name="Title 8">
            <a:extLst>
              <a:ext uri="{FF2B5EF4-FFF2-40B4-BE49-F238E27FC236}">
                <a16:creationId xmlns:a16="http://schemas.microsoft.com/office/drawing/2014/main" id="{6C8519CC-DE9E-DA42-820C-5E19EDBB3C63}"/>
              </a:ext>
            </a:extLst>
          </p:cNvPr>
          <p:cNvSpPr txBox="1">
            <a:spLocks/>
          </p:cNvSpPr>
          <p:nvPr/>
        </p:nvSpPr>
        <p:spPr>
          <a:xfrm>
            <a:off x="3132795" y="3569157"/>
            <a:ext cx="2775649"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1800" b="1" dirty="0">
                <a:solidFill>
                  <a:schemeClr val="bg1">
                    <a:alpha val="42000"/>
                  </a:schemeClr>
                </a:solidFill>
                <a:latin typeface="Roboto" panose="02000000000000000000" pitchFamily="2" charset="0"/>
                <a:ea typeface="Roboto" panose="02000000000000000000" pitchFamily="2" charset="0"/>
              </a:rPr>
              <a:t>Bank</a:t>
            </a:r>
          </a:p>
        </p:txBody>
      </p:sp>
      <p:sp>
        <p:nvSpPr>
          <p:cNvPr id="37" name="Title 8">
            <a:extLst>
              <a:ext uri="{FF2B5EF4-FFF2-40B4-BE49-F238E27FC236}">
                <a16:creationId xmlns:a16="http://schemas.microsoft.com/office/drawing/2014/main" id="{5D58C7AD-AA33-1642-9D89-2C31E180E98A}"/>
              </a:ext>
            </a:extLst>
          </p:cNvPr>
          <p:cNvSpPr txBox="1">
            <a:spLocks/>
          </p:cNvSpPr>
          <p:nvPr/>
        </p:nvSpPr>
        <p:spPr>
          <a:xfrm>
            <a:off x="3132794" y="5441284"/>
            <a:ext cx="2775649"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1800" b="1" dirty="0">
                <a:solidFill>
                  <a:schemeClr val="bg1">
                    <a:alpha val="42000"/>
                  </a:schemeClr>
                </a:solidFill>
                <a:latin typeface="Roboto" panose="02000000000000000000" pitchFamily="2" charset="0"/>
                <a:ea typeface="Roboto" panose="02000000000000000000" pitchFamily="2" charset="0"/>
              </a:rPr>
              <a:t>Engine Power</a:t>
            </a:r>
          </a:p>
        </p:txBody>
      </p:sp>
      <p:sp>
        <p:nvSpPr>
          <p:cNvPr id="39" name="Title 8">
            <a:extLst>
              <a:ext uri="{FF2B5EF4-FFF2-40B4-BE49-F238E27FC236}">
                <a16:creationId xmlns:a16="http://schemas.microsoft.com/office/drawing/2014/main" id="{FF7386F3-7765-FF42-8C51-946BE980F572}"/>
              </a:ext>
            </a:extLst>
          </p:cNvPr>
          <p:cNvSpPr txBox="1">
            <a:spLocks/>
          </p:cNvSpPr>
          <p:nvPr/>
        </p:nvSpPr>
        <p:spPr>
          <a:xfrm>
            <a:off x="474860" y="556165"/>
            <a:ext cx="8957898"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1000"/>
              </a:spcBef>
              <a:buFont typeface="Arial" charset="0"/>
              <a:buNone/>
            </a:pPr>
            <a:r>
              <a:rPr lang="en-US" sz="2800" dirty="0">
                <a:solidFill>
                  <a:schemeClr val="bg1">
                    <a:alpha val="42000"/>
                  </a:schemeClr>
                </a:solidFill>
                <a:latin typeface="Roboto" panose="02000000000000000000" pitchFamily="2" charset="0"/>
                <a:ea typeface="Roboto" panose="02000000000000000000" pitchFamily="2" charset="0"/>
              </a:rPr>
              <a:t>What contributes towards an aircraft’s speed?</a:t>
            </a:r>
          </a:p>
        </p:txBody>
      </p:sp>
    </p:spTree>
    <p:extLst>
      <p:ext uri="{BB962C8B-B14F-4D97-AF65-F5344CB8AC3E}">
        <p14:creationId xmlns:p14="http://schemas.microsoft.com/office/powerpoint/2010/main" val="355192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Title 8">
            <a:extLst>
              <a:ext uri="{FF2B5EF4-FFF2-40B4-BE49-F238E27FC236}">
                <a16:creationId xmlns:a16="http://schemas.microsoft.com/office/drawing/2014/main" id="{434720D7-B4AD-0F4D-9134-6417831A934D}"/>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How does Linear Regression work?</a:t>
            </a:r>
          </a:p>
        </p:txBody>
      </p:sp>
      <p:sp>
        <p:nvSpPr>
          <p:cNvPr id="38" name="Title 8">
            <a:extLst>
              <a:ext uri="{FF2B5EF4-FFF2-40B4-BE49-F238E27FC236}">
                <a16:creationId xmlns:a16="http://schemas.microsoft.com/office/drawing/2014/main" id="{18C6D8D2-E869-9646-8450-A4098EC9741E}"/>
              </a:ext>
            </a:extLst>
          </p:cNvPr>
          <p:cNvSpPr txBox="1">
            <a:spLocks/>
          </p:cNvSpPr>
          <p:nvPr/>
        </p:nvSpPr>
        <p:spPr>
          <a:xfrm>
            <a:off x="486585" y="607405"/>
            <a:ext cx="7197586" cy="529632"/>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2800" b="1" dirty="0">
                <a:solidFill>
                  <a:schemeClr val="bg1">
                    <a:lumMod val="50000"/>
                  </a:schemeClr>
                </a:solidFill>
                <a:latin typeface="Roboto" panose="02000000000000000000" pitchFamily="2" charset="0"/>
                <a:ea typeface="Roboto" panose="02000000000000000000" pitchFamily="2" charset="0"/>
              </a:rPr>
              <a:t>Aircraft speed </a:t>
            </a:r>
            <a:r>
              <a:rPr lang="en-US" sz="2800" dirty="0">
                <a:solidFill>
                  <a:schemeClr val="bg1">
                    <a:lumMod val="50000"/>
                  </a:schemeClr>
                </a:solidFill>
                <a:latin typeface="Roboto" panose="02000000000000000000" pitchFamily="2" charset="0"/>
                <a:ea typeface="Roboto" panose="02000000000000000000" pitchFamily="2" charset="0"/>
              </a:rPr>
              <a:t>= pitch + bank + power </a:t>
            </a:r>
          </a:p>
        </p:txBody>
      </p:sp>
      <p:pic>
        <p:nvPicPr>
          <p:cNvPr id="4" name="Picture 3">
            <a:extLst>
              <a:ext uri="{FF2B5EF4-FFF2-40B4-BE49-F238E27FC236}">
                <a16:creationId xmlns:a16="http://schemas.microsoft.com/office/drawing/2014/main" id="{0AC7D64C-678E-544E-94E6-3894EB8F6991}"/>
              </a:ext>
            </a:extLst>
          </p:cNvPr>
          <p:cNvPicPr>
            <a:picLocks noChangeAspect="1"/>
          </p:cNvPicPr>
          <p:nvPr/>
        </p:nvPicPr>
        <p:blipFill>
          <a:blip r:embed="rId2"/>
          <a:stretch>
            <a:fillRect/>
          </a:stretch>
        </p:blipFill>
        <p:spPr>
          <a:xfrm>
            <a:off x="3281613" y="1637964"/>
            <a:ext cx="5372100" cy="4127500"/>
          </a:xfrm>
          <a:prstGeom prst="rect">
            <a:avLst/>
          </a:prstGeom>
        </p:spPr>
      </p:pic>
      <p:sp>
        <p:nvSpPr>
          <p:cNvPr id="24" name="Title 8">
            <a:extLst>
              <a:ext uri="{FF2B5EF4-FFF2-40B4-BE49-F238E27FC236}">
                <a16:creationId xmlns:a16="http://schemas.microsoft.com/office/drawing/2014/main" id="{8EC8BB0D-C825-B149-8B64-2B8BA56F4139}"/>
              </a:ext>
            </a:extLst>
          </p:cNvPr>
          <p:cNvSpPr txBox="1">
            <a:spLocks/>
          </p:cNvSpPr>
          <p:nvPr/>
        </p:nvSpPr>
        <p:spPr>
          <a:xfrm>
            <a:off x="5967663" y="4619963"/>
            <a:ext cx="2775649"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1800" b="1" dirty="0">
                <a:solidFill>
                  <a:srgbClr val="92D050">
                    <a:alpha val="42000"/>
                  </a:srgbClr>
                </a:solidFill>
                <a:latin typeface="Roboto" panose="02000000000000000000" pitchFamily="2" charset="0"/>
                <a:ea typeface="Roboto" panose="02000000000000000000" pitchFamily="2" charset="0"/>
              </a:rPr>
              <a:t>Pitch</a:t>
            </a:r>
          </a:p>
        </p:txBody>
      </p:sp>
      <p:sp>
        <p:nvSpPr>
          <p:cNvPr id="28" name="Title 8">
            <a:extLst>
              <a:ext uri="{FF2B5EF4-FFF2-40B4-BE49-F238E27FC236}">
                <a16:creationId xmlns:a16="http://schemas.microsoft.com/office/drawing/2014/main" id="{508B9A19-3894-CB48-A4D9-07B0B04E2884}"/>
              </a:ext>
            </a:extLst>
          </p:cNvPr>
          <p:cNvSpPr txBox="1">
            <a:spLocks/>
          </p:cNvSpPr>
          <p:nvPr/>
        </p:nvSpPr>
        <p:spPr>
          <a:xfrm>
            <a:off x="3409949" y="3420598"/>
            <a:ext cx="2775649"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1800" b="1" dirty="0">
                <a:solidFill>
                  <a:srgbClr val="00B0F0">
                    <a:alpha val="42000"/>
                  </a:srgbClr>
                </a:solidFill>
                <a:latin typeface="Roboto" panose="02000000000000000000" pitchFamily="2" charset="0"/>
                <a:ea typeface="Roboto" panose="02000000000000000000" pitchFamily="2" charset="0"/>
              </a:rPr>
              <a:t>Bank</a:t>
            </a:r>
          </a:p>
        </p:txBody>
      </p:sp>
      <p:sp>
        <p:nvSpPr>
          <p:cNvPr id="29" name="Title 8">
            <a:extLst>
              <a:ext uri="{FF2B5EF4-FFF2-40B4-BE49-F238E27FC236}">
                <a16:creationId xmlns:a16="http://schemas.microsoft.com/office/drawing/2014/main" id="{2AF68902-07BD-7E48-93D7-BE4D4CCEA1AE}"/>
              </a:ext>
            </a:extLst>
          </p:cNvPr>
          <p:cNvSpPr txBox="1">
            <a:spLocks/>
          </p:cNvSpPr>
          <p:nvPr/>
        </p:nvSpPr>
        <p:spPr>
          <a:xfrm>
            <a:off x="2614862" y="2040544"/>
            <a:ext cx="2775649"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1800" b="1" dirty="0">
                <a:solidFill>
                  <a:schemeClr val="tx1">
                    <a:alpha val="42000"/>
                  </a:schemeClr>
                </a:solidFill>
                <a:latin typeface="Roboto" panose="02000000000000000000" pitchFamily="2" charset="0"/>
                <a:ea typeface="Roboto" panose="02000000000000000000" pitchFamily="2" charset="0"/>
              </a:rPr>
              <a:t>Speed</a:t>
            </a:r>
          </a:p>
        </p:txBody>
      </p:sp>
      <p:cxnSp>
        <p:nvCxnSpPr>
          <p:cNvPr id="6" name="Straight Connector 5">
            <a:extLst>
              <a:ext uri="{FF2B5EF4-FFF2-40B4-BE49-F238E27FC236}">
                <a16:creationId xmlns:a16="http://schemas.microsoft.com/office/drawing/2014/main" id="{EEEA2D38-F483-4F4A-951A-FFE60FCAB860}"/>
              </a:ext>
            </a:extLst>
          </p:cNvPr>
          <p:cNvCxnSpPr/>
          <p:nvPr/>
        </p:nvCxnSpPr>
        <p:spPr>
          <a:xfrm flipV="1">
            <a:off x="4186989" y="4154903"/>
            <a:ext cx="3160295" cy="320843"/>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32" name="Title 8">
            <a:extLst>
              <a:ext uri="{FF2B5EF4-FFF2-40B4-BE49-F238E27FC236}">
                <a16:creationId xmlns:a16="http://schemas.microsoft.com/office/drawing/2014/main" id="{10D016DA-1746-A24C-899C-9C10C8A09339}"/>
              </a:ext>
            </a:extLst>
          </p:cNvPr>
          <p:cNvSpPr txBox="1">
            <a:spLocks/>
          </p:cNvSpPr>
          <p:nvPr/>
        </p:nvSpPr>
        <p:spPr>
          <a:xfrm>
            <a:off x="6376735" y="3793796"/>
            <a:ext cx="2775649" cy="809690"/>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1000"/>
              </a:spcBef>
              <a:buFont typeface="Arial" charset="0"/>
              <a:buNone/>
            </a:pPr>
            <a:r>
              <a:rPr lang="en-US" sz="1800" b="1" dirty="0">
                <a:solidFill>
                  <a:schemeClr val="accent2">
                    <a:lumMod val="50000"/>
                    <a:alpha val="42000"/>
                  </a:schemeClr>
                </a:solidFill>
                <a:latin typeface="Roboto" panose="02000000000000000000" pitchFamily="2" charset="0"/>
                <a:ea typeface="Roboto" panose="02000000000000000000" pitchFamily="2" charset="0"/>
              </a:rPr>
              <a:t>Power</a:t>
            </a:r>
          </a:p>
        </p:txBody>
      </p:sp>
    </p:spTree>
    <p:extLst>
      <p:ext uri="{BB962C8B-B14F-4D97-AF65-F5344CB8AC3E}">
        <p14:creationId xmlns:p14="http://schemas.microsoft.com/office/powerpoint/2010/main" val="418203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Title 8">
            <a:extLst>
              <a:ext uri="{FF2B5EF4-FFF2-40B4-BE49-F238E27FC236}">
                <a16:creationId xmlns:a16="http://schemas.microsoft.com/office/drawing/2014/main" id="{434720D7-B4AD-0F4D-9134-6417831A934D}"/>
              </a:ext>
            </a:extLst>
          </p:cNvPr>
          <p:cNvSpPr>
            <a:spLocks noGrp="1"/>
          </p:cNvSpPr>
          <p:nvPr>
            <p:ph type="title"/>
          </p:nvPr>
        </p:nvSpPr>
        <p:spPr>
          <a:xfrm>
            <a:off x="320842" y="45497"/>
            <a:ext cx="11871157" cy="809690"/>
          </a:xfrm>
        </p:spPr>
        <p:txBody>
          <a:bodyPr vert="horz" lIns="91440" tIns="91422" rIns="182843" bIns="91422" rtlCol="0" anchor="t" anchorCtr="0">
            <a:noAutofit/>
          </a:bodyPr>
          <a:lstStyle/>
          <a:p>
            <a:pPr>
              <a:lnSpc>
                <a:spcPct val="100000"/>
              </a:lnSpc>
              <a:spcBef>
                <a:spcPts val="1000"/>
              </a:spcBef>
              <a:buFont typeface="Arial" charset="0"/>
            </a:pPr>
            <a:r>
              <a:rPr lang="en-US" sz="3200" dirty="0">
                <a:solidFill>
                  <a:schemeClr val="bg1"/>
                </a:solidFill>
                <a:latin typeface="Roboto" panose="02000000000000000000" pitchFamily="2" charset="0"/>
                <a:ea typeface="Roboto" panose="02000000000000000000" pitchFamily="2" charset="0"/>
              </a:rPr>
              <a:t>In the same manner, could Sales = Display + Video + Social?</a:t>
            </a:r>
          </a:p>
        </p:txBody>
      </p:sp>
      <p:graphicFrame>
        <p:nvGraphicFramePr>
          <p:cNvPr id="9" name="Chart 8">
            <a:extLst>
              <a:ext uri="{FF2B5EF4-FFF2-40B4-BE49-F238E27FC236}">
                <a16:creationId xmlns:a16="http://schemas.microsoft.com/office/drawing/2014/main" id="{7AE64638-27C1-4946-9103-4DDAA444B4E9}"/>
              </a:ext>
            </a:extLst>
          </p:cNvPr>
          <p:cNvGraphicFramePr>
            <a:graphicFrameLocks/>
          </p:cNvGraphicFramePr>
          <p:nvPr>
            <p:extLst>
              <p:ext uri="{D42A27DB-BD31-4B8C-83A1-F6EECF244321}">
                <p14:modId xmlns:p14="http://schemas.microsoft.com/office/powerpoint/2010/main" val="891532981"/>
              </p:ext>
            </p:extLst>
          </p:nvPr>
        </p:nvGraphicFramePr>
        <p:xfrm>
          <a:off x="3970420" y="426673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65689BCE-1048-F348-AAEE-4C09D6BA530A}"/>
              </a:ext>
            </a:extLst>
          </p:cNvPr>
          <p:cNvGraphicFramePr>
            <a:graphicFrameLocks/>
          </p:cNvGraphicFramePr>
          <p:nvPr>
            <p:extLst>
              <p:ext uri="{D42A27DB-BD31-4B8C-83A1-F6EECF244321}">
                <p14:modId xmlns:p14="http://schemas.microsoft.com/office/powerpoint/2010/main" val="1227150772"/>
              </p:ext>
            </p:extLst>
          </p:nvPr>
        </p:nvGraphicFramePr>
        <p:xfrm>
          <a:off x="320842" y="1404400"/>
          <a:ext cx="3866147"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56069F7D-37D0-CC41-AC30-24DFFEE10DFC}"/>
              </a:ext>
            </a:extLst>
          </p:cNvPr>
          <p:cNvGraphicFramePr>
            <a:graphicFrameLocks/>
          </p:cNvGraphicFramePr>
          <p:nvPr>
            <p:extLst>
              <p:ext uri="{D42A27DB-BD31-4B8C-83A1-F6EECF244321}">
                <p14:modId xmlns:p14="http://schemas.microsoft.com/office/powerpoint/2010/main" val="2448082575"/>
              </p:ext>
            </p:extLst>
          </p:nvPr>
        </p:nvGraphicFramePr>
        <p:xfrm>
          <a:off x="4193182" y="1404400"/>
          <a:ext cx="3866147"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FBE7DD2C-D656-9640-855E-5853A60DA08A}"/>
              </a:ext>
            </a:extLst>
          </p:cNvPr>
          <p:cNvGraphicFramePr>
            <a:graphicFrameLocks/>
          </p:cNvGraphicFramePr>
          <p:nvPr>
            <p:extLst>
              <p:ext uri="{D42A27DB-BD31-4B8C-83A1-F6EECF244321}">
                <p14:modId xmlns:p14="http://schemas.microsoft.com/office/powerpoint/2010/main" val="2570477745"/>
              </p:ext>
            </p:extLst>
          </p:nvPr>
        </p:nvGraphicFramePr>
        <p:xfrm>
          <a:off x="8005013" y="1404400"/>
          <a:ext cx="3866146" cy="2743200"/>
        </p:xfrm>
        <a:graphic>
          <a:graphicData uri="http://schemas.openxmlformats.org/drawingml/2006/chart">
            <c:chart xmlns:c="http://schemas.openxmlformats.org/drawingml/2006/chart" xmlns:r="http://schemas.openxmlformats.org/officeDocument/2006/relationships" r:id="rId5"/>
          </a:graphicData>
        </a:graphic>
      </p:graphicFrame>
      <p:cxnSp>
        <p:nvCxnSpPr>
          <p:cNvPr id="3" name="Straight Connector 2">
            <a:extLst>
              <a:ext uri="{FF2B5EF4-FFF2-40B4-BE49-F238E27FC236}">
                <a16:creationId xmlns:a16="http://schemas.microsoft.com/office/drawing/2014/main" id="{73F29C94-AC6E-9F45-A8E8-5B595F91F6E6}"/>
              </a:ext>
            </a:extLst>
          </p:cNvPr>
          <p:cNvCxnSpPr/>
          <p:nvPr/>
        </p:nvCxnSpPr>
        <p:spPr>
          <a:xfrm>
            <a:off x="449179" y="4122820"/>
            <a:ext cx="11421979" cy="0"/>
          </a:xfrm>
          <a:prstGeom prst="line">
            <a:avLst/>
          </a:prstGeom>
          <a:ln w="63500" cmpd="dbl"/>
        </p:spPr>
        <p:style>
          <a:lnRef idx="1">
            <a:schemeClr val="accent1"/>
          </a:lnRef>
          <a:fillRef idx="0">
            <a:schemeClr val="accent1"/>
          </a:fillRef>
          <a:effectRef idx="0">
            <a:schemeClr val="accent1"/>
          </a:effectRef>
          <a:fontRef idx="minor">
            <a:schemeClr val="tx1"/>
          </a:fontRef>
        </p:style>
      </p:cxnSp>
      <p:sp>
        <p:nvSpPr>
          <p:cNvPr id="5" name="Down Arrow 4">
            <a:extLst>
              <a:ext uri="{FF2B5EF4-FFF2-40B4-BE49-F238E27FC236}">
                <a16:creationId xmlns:a16="http://schemas.microsoft.com/office/drawing/2014/main" id="{D52FF712-D6D3-2C4E-84B2-0FD21329CEDC}"/>
              </a:ext>
            </a:extLst>
          </p:cNvPr>
          <p:cNvSpPr/>
          <p:nvPr/>
        </p:nvSpPr>
        <p:spPr>
          <a:xfrm>
            <a:off x="5724724" y="4020104"/>
            <a:ext cx="1063391" cy="34418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541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itle 8">
            <a:extLst>
              <a:ext uri="{FF2B5EF4-FFF2-40B4-BE49-F238E27FC236}">
                <a16:creationId xmlns:a16="http://schemas.microsoft.com/office/drawing/2014/main" id="{7D1D4BCA-F484-FA46-B1CB-548946D1D281}"/>
              </a:ext>
            </a:extLst>
          </p:cNvPr>
          <p:cNvSpPr txBox="1">
            <a:spLocks/>
          </p:cNvSpPr>
          <p:nvPr/>
        </p:nvSpPr>
        <p:spPr>
          <a:xfrm>
            <a:off x="506783" y="4071765"/>
            <a:ext cx="10569925" cy="2511534"/>
          </a:xfrm>
          <a:prstGeom prst="rect">
            <a:avLst/>
          </a:prstGeom>
        </p:spPr>
        <p:txBody>
          <a:bodyPr vert="horz" lIns="91440" tIns="91422" rIns="182843" bIns="91422"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1000"/>
              </a:spcBef>
              <a:buFont typeface="Arial" charset="0"/>
              <a:buNone/>
            </a:pPr>
            <a:r>
              <a:rPr lang="en-US" sz="2000" dirty="0">
                <a:solidFill>
                  <a:schemeClr val="bg1"/>
                </a:solidFill>
                <a:latin typeface="+mn-lt"/>
                <a:ea typeface="Roboto" panose="02000000000000000000" pitchFamily="2" charset="0"/>
              </a:rPr>
              <a:t>Remember this formula?</a:t>
            </a:r>
          </a:p>
          <a:p>
            <a:pPr algn="ctr">
              <a:lnSpc>
                <a:spcPct val="100000"/>
              </a:lnSpc>
              <a:spcBef>
                <a:spcPts val="1000"/>
              </a:spcBef>
              <a:buFont typeface="Arial" charset="0"/>
              <a:buNone/>
            </a:pPr>
            <a:r>
              <a:rPr lang="en-US" sz="4000" dirty="0">
                <a:solidFill>
                  <a:schemeClr val="bg1"/>
                </a:solidFill>
                <a:latin typeface="+mn-lt"/>
                <a:ea typeface="Roboto" panose="02000000000000000000" pitchFamily="2" charset="0"/>
              </a:rPr>
              <a:t>y = mx + c</a:t>
            </a:r>
            <a:r>
              <a:rPr lang="en-US" sz="2000" dirty="0">
                <a:solidFill>
                  <a:schemeClr val="bg1"/>
                </a:solidFill>
                <a:latin typeface="+mn-lt"/>
                <a:ea typeface="Roboto" panose="02000000000000000000" pitchFamily="2" charset="0"/>
              </a:rPr>
              <a:t>	</a:t>
            </a:r>
          </a:p>
          <a:p>
            <a:pPr>
              <a:lnSpc>
                <a:spcPct val="100000"/>
              </a:lnSpc>
              <a:spcBef>
                <a:spcPts val="1000"/>
              </a:spcBef>
              <a:buFont typeface="Arial" charset="0"/>
              <a:buNone/>
            </a:pPr>
            <a:r>
              <a:rPr lang="en-US" sz="2000" dirty="0">
                <a:solidFill>
                  <a:schemeClr val="bg1"/>
                </a:solidFill>
                <a:latin typeface="+mn-lt"/>
                <a:ea typeface="Roboto" panose="02000000000000000000" pitchFamily="2" charset="0"/>
              </a:rPr>
              <a:t>where</a:t>
            </a:r>
          </a:p>
          <a:p>
            <a:pPr>
              <a:lnSpc>
                <a:spcPct val="100000"/>
              </a:lnSpc>
              <a:spcBef>
                <a:spcPts val="1000"/>
              </a:spcBef>
              <a:buFont typeface="Arial" charset="0"/>
              <a:buNone/>
            </a:pPr>
            <a:r>
              <a:rPr lang="en-US" sz="2000" i="1" dirty="0">
                <a:solidFill>
                  <a:schemeClr val="bg1"/>
                </a:solidFill>
                <a:latin typeface="+mn-lt"/>
                <a:ea typeface="Roboto" panose="02000000000000000000" pitchFamily="2" charset="0"/>
              </a:rPr>
              <a:t>m is gradient of slope</a:t>
            </a:r>
          </a:p>
          <a:p>
            <a:pPr>
              <a:lnSpc>
                <a:spcPct val="100000"/>
              </a:lnSpc>
              <a:spcBef>
                <a:spcPts val="1000"/>
              </a:spcBef>
              <a:buFont typeface="Arial" charset="0"/>
              <a:buNone/>
            </a:pPr>
            <a:r>
              <a:rPr lang="en-US" sz="2000" i="1" dirty="0">
                <a:solidFill>
                  <a:schemeClr val="bg1"/>
                </a:solidFill>
                <a:latin typeface="+mn-lt"/>
                <a:ea typeface="Roboto" panose="02000000000000000000" pitchFamily="2" charset="0"/>
              </a:rPr>
              <a:t>The sharper the gradient, the higher impact on y</a:t>
            </a:r>
          </a:p>
        </p:txBody>
      </p:sp>
      <p:pic>
        <p:nvPicPr>
          <p:cNvPr id="14" name="image27.png" descr="Chart, scatter chart&#10;&#10;Description automatically generated">
            <a:extLst>
              <a:ext uri="{FF2B5EF4-FFF2-40B4-BE49-F238E27FC236}">
                <a16:creationId xmlns:a16="http://schemas.microsoft.com/office/drawing/2014/main" id="{4886B2FC-AD75-FE40-8BF4-5293B6C583AF}"/>
              </a:ext>
            </a:extLst>
          </p:cNvPr>
          <p:cNvPicPr/>
          <p:nvPr/>
        </p:nvPicPr>
        <p:blipFill>
          <a:blip r:embed="rId2"/>
          <a:srcRect/>
          <a:stretch>
            <a:fillRect/>
          </a:stretch>
        </p:blipFill>
        <p:spPr>
          <a:xfrm>
            <a:off x="2105278" y="332512"/>
            <a:ext cx="8057031" cy="3305783"/>
          </a:xfrm>
          <a:prstGeom prst="rect">
            <a:avLst/>
          </a:prstGeom>
          <a:ln/>
        </p:spPr>
      </p:pic>
    </p:spTree>
    <p:extLst>
      <p:ext uri="{BB962C8B-B14F-4D97-AF65-F5344CB8AC3E}">
        <p14:creationId xmlns:p14="http://schemas.microsoft.com/office/powerpoint/2010/main" val="327663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398E71-A6F7-B649-9B6E-65DB5F68F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 y="-3"/>
            <a:ext cx="12192000" cy="6865151"/>
          </a:xfrm>
          <a:prstGeom prst="rect">
            <a:avLst/>
          </a:prstGeom>
        </p:spPr>
      </p:pic>
      <p:sp>
        <p:nvSpPr>
          <p:cNvPr id="2" name="Rectangle 1">
            <a:extLst>
              <a:ext uri="{FF2B5EF4-FFF2-40B4-BE49-F238E27FC236}">
                <a16:creationId xmlns:a16="http://schemas.microsoft.com/office/drawing/2014/main" id="{97D7E4E5-29F2-4643-A0A3-7892C0AB4101}"/>
              </a:ext>
            </a:extLst>
          </p:cNvPr>
          <p:cNvSpPr/>
          <p:nvPr/>
        </p:nvSpPr>
        <p:spPr>
          <a:xfrm>
            <a:off x="-252" y="0"/>
            <a:ext cx="12192000" cy="7112000"/>
          </a:xfrm>
          <a:prstGeom prst="rect">
            <a:avLst/>
          </a:prstGeom>
          <a:solidFill>
            <a:schemeClr val="tx1">
              <a:alpha val="466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8" name="Google Shape;76;p15">
            <a:extLst>
              <a:ext uri="{FF2B5EF4-FFF2-40B4-BE49-F238E27FC236}">
                <a16:creationId xmlns:a16="http://schemas.microsoft.com/office/drawing/2014/main" id="{78B6DEFD-AC73-C04F-BD65-5F59FD0DE16C}"/>
              </a:ext>
            </a:extLst>
          </p:cNvPr>
          <p:cNvSpPr txBox="1">
            <a:spLocks/>
          </p:cNvSpPr>
          <p:nvPr/>
        </p:nvSpPr>
        <p:spPr>
          <a:xfrm>
            <a:off x="0" y="272579"/>
            <a:ext cx="12192126" cy="994200"/>
          </a:xfrm>
          <a:prstGeom prst="rect">
            <a:avLst/>
          </a:prstGeom>
          <a:noFill/>
          <a:ln>
            <a:noFill/>
          </a:ln>
        </p:spPr>
        <p:txBody>
          <a:bodyPr spcFirstLastPara="1" vert="horz" wrap="square" lIns="34275" tIns="17150" rIns="34275" bIns="1715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700"/>
            </a:pPr>
            <a:r>
              <a:rPr lang="en-GB" sz="2500" dirty="0">
                <a:solidFill>
                  <a:schemeClr val="bg1"/>
                </a:solidFill>
                <a:latin typeface="Montserrat" pitchFamily="2" charset="77"/>
                <a:ea typeface="Roboto" panose="02000000000000000000" pitchFamily="2" charset="0"/>
                <a:cs typeface="Roboto Light"/>
                <a:sym typeface="Roboto Light"/>
              </a:rPr>
              <a:t>Digital Rapid Read</a:t>
            </a:r>
          </a:p>
        </p:txBody>
      </p:sp>
      <p:sp>
        <p:nvSpPr>
          <p:cNvPr id="7" name="TextBox 6">
            <a:extLst>
              <a:ext uri="{FF2B5EF4-FFF2-40B4-BE49-F238E27FC236}">
                <a16:creationId xmlns:a16="http://schemas.microsoft.com/office/drawing/2014/main" id="{1017A18D-9807-274A-983F-A5978509B65C}"/>
              </a:ext>
            </a:extLst>
          </p:cNvPr>
          <p:cNvSpPr txBox="1"/>
          <p:nvPr/>
        </p:nvSpPr>
        <p:spPr>
          <a:xfrm>
            <a:off x="6493397" y="-1608881"/>
            <a:ext cx="184731" cy="369332"/>
          </a:xfrm>
          <a:prstGeom prst="rect">
            <a:avLst/>
          </a:prstGeom>
          <a:noFill/>
        </p:spPr>
        <p:txBody>
          <a:bodyPr wrap="none" rtlCol="0">
            <a:spAutoFit/>
          </a:bodyPr>
          <a:lstStyle/>
          <a:p>
            <a:endParaRPr lang="en-US"/>
          </a:p>
        </p:txBody>
      </p:sp>
      <p:sp>
        <p:nvSpPr>
          <p:cNvPr id="13" name="Google Shape;73;p15">
            <a:extLst>
              <a:ext uri="{FF2B5EF4-FFF2-40B4-BE49-F238E27FC236}">
                <a16:creationId xmlns:a16="http://schemas.microsoft.com/office/drawing/2014/main" id="{AA1A8872-465C-0840-8A8F-A569E3410EC3}"/>
              </a:ext>
            </a:extLst>
          </p:cNvPr>
          <p:cNvSpPr txBox="1">
            <a:spLocks/>
          </p:cNvSpPr>
          <p:nvPr/>
        </p:nvSpPr>
        <p:spPr>
          <a:xfrm>
            <a:off x="1437502" y="2064092"/>
            <a:ext cx="9144000" cy="2733300"/>
          </a:xfrm>
          <a:prstGeom prst="rect">
            <a:avLst/>
          </a:prstGeom>
          <a:noFill/>
          <a:ln>
            <a:noFill/>
          </a:ln>
        </p:spPr>
        <p:txBody>
          <a:bodyPr spcFirstLastPara="1" vert="horz" wrap="square" lIns="34275" tIns="17150" rIns="34275" bIns="1715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700"/>
            </a:pPr>
            <a:r>
              <a:rPr lang="en-GB" sz="4000" b="1" dirty="0">
                <a:solidFill>
                  <a:schemeClr val="lt1"/>
                </a:solidFill>
                <a:latin typeface="Roboto" panose="02000000000000000000" pitchFamily="2" charset="0"/>
                <a:ea typeface="Roboto" panose="02000000000000000000" pitchFamily="2" charset="0"/>
                <a:cs typeface="Roboto Light"/>
                <a:sym typeface="Roboto Light"/>
              </a:rPr>
              <a:t>Digital measurement for media performance and optimisation</a:t>
            </a:r>
          </a:p>
        </p:txBody>
      </p:sp>
      <p:sp>
        <p:nvSpPr>
          <p:cNvPr id="21" name="Google Shape;82;p16">
            <a:extLst>
              <a:ext uri="{FF2B5EF4-FFF2-40B4-BE49-F238E27FC236}">
                <a16:creationId xmlns:a16="http://schemas.microsoft.com/office/drawing/2014/main" id="{BEC434A2-29B2-4C4A-9F6C-AFDF0DBF3FFC}"/>
              </a:ext>
            </a:extLst>
          </p:cNvPr>
          <p:cNvSpPr/>
          <p:nvPr/>
        </p:nvSpPr>
        <p:spPr>
          <a:xfrm>
            <a:off x="5280033" y="0"/>
            <a:ext cx="1631600" cy="66800"/>
          </a:xfrm>
          <a:prstGeom prst="rect">
            <a:avLst/>
          </a:prstGeom>
          <a:solidFill>
            <a:schemeClr val="lt1"/>
          </a:solidFill>
          <a:ln>
            <a:noFill/>
          </a:ln>
        </p:spPr>
        <p:txBody>
          <a:bodyPr spcFirstLastPara="1" wrap="square" lIns="121900" tIns="121900" rIns="121900" bIns="121900" anchor="ctr" anchorCtr="0">
            <a:noAutofit/>
          </a:bodyPr>
          <a:lstStyle/>
          <a:p>
            <a:endParaRPr sz="2400"/>
          </a:p>
        </p:txBody>
      </p:sp>
      <p:sp>
        <p:nvSpPr>
          <p:cNvPr id="22" name="Rectangle 21">
            <a:extLst>
              <a:ext uri="{FF2B5EF4-FFF2-40B4-BE49-F238E27FC236}">
                <a16:creationId xmlns:a16="http://schemas.microsoft.com/office/drawing/2014/main" id="{ABD714C1-3F74-4E4A-9F4A-0DB8294D228A}"/>
              </a:ext>
            </a:extLst>
          </p:cNvPr>
          <p:cNvSpPr/>
          <p:nvPr/>
        </p:nvSpPr>
        <p:spPr>
          <a:xfrm rot="18900000">
            <a:off x="2570674" y="-96161"/>
            <a:ext cx="7050319" cy="7050319"/>
          </a:xfrm>
          <a:prstGeom prst="rect">
            <a:avLst/>
          </a:prstGeom>
          <a:noFill/>
          <a:ln w="3175">
            <a:solidFill>
              <a:srgbClr val="CFB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Google Shape;76;p15">
            <a:extLst>
              <a:ext uri="{FF2B5EF4-FFF2-40B4-BE49-F238E27FC236}">
                <a16:creationId xmlns:a16="http://schemas.microsoft.com/office/drawing/2014/main" id="{69F28308-357A-F542-9B03-3AFC753D219A}"/>
              </a:ext>
            </a:extLst>
          </p:cNvPr>
          <p:cNvSpPr txBox="1">
            <a:spLocks/>
          </p:cNvSpPr>
          <p:nvPr/>
        </p:nvSpPr>
        <p:spPr>
          <a:xfrm>
            <a:off x="-126" y="167852"/>
            <a:ext cx="12192126" cy="459692"/>
          </a:xfrm>
          <a:prstGeom prst="rect">
            <a:avLst/>
          </a:prstGeom>
          <a:noFill/>
          <a:ln>
            <a:noFill/>
          </a:ln>
        </p:spPr>
        <p:txBody>
          <a:bodyPr spcFirstLastPara="1" vert="horz" wrap="square" lIns="34275" tIns="17150" rIns="34275" bIns="1715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700"/>
            </a:pPr>
            <a:r>
              <a:rPr lang="en-GB" sz="1000" spc="600" dirty="0">
                <a:solidFill>
                  <a:schemeClr val="bg1"/>
                </a:solidFill>
                <a:latin typeface="Montserrat" pitchFamily="2" charset="77"/>
                <a:ea typeface="Roboto" panose="02000000000000000000" pitchFamily="2" charset="0"/>
                <a:cs typeface="Roboto Light"/>
                <a:sym typeface="Roboto Light"/>
              </a:rPr>
              <a:t>ABBOTT ENSURE</a:t>
            </a:r>
          </a:p>
        </p:txBody>
      </p:sp>
    </p:spTree>
    <p:extLst>
      <p:ext uri="{BB962C8B-B14F-4D97-AF65-F5344CB8AC3E}">
        <p14:creationId xmlns:p14="http://schemas.microsoft.com/office/powerpoint/2010/main" val="3895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C72481-0385-4FEC-A1AE-78F38ED4BCFC}"/>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l"/>
            <a:r>
              <a:rPr lang="en-US" sz="4200" kern="1200" dirty="0">
                <a:solidFill>
                  <a:schemeClr val="tx1"/>
                </a:solidFill>
                <a:latin typeface="+mj-lt"/>
                <a:ea typeface="+mj-ea"/>
                <a:cs typeface="+mj-cs"/>
              </a:rPr>
              <a:t>Abbott’s media framework for sales funnel</a:t>
            </a:r>
          </a:p>
        </p:txBody>
      </p:sp>
      <p:pic>
        <p:nvPicPr>
          <p:cNvPr id="1026" name="Picture 2" descr="Diagram&#10;&#10;Description automatically generated">
            <a:extLst>
              <a:ext uri="{FF2B5EF4-FFF2-40B4-BE49-F238E27FC236}">
                <a16:creationId xmlns:a16="http://schemas.microsoft.com/office/drawing/2014/main" id="{5AC36670-19FC-43B1-9CC9-B0E255C1BF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9044" y="1273824"/>
            <a:ext cx="9233908" cy="503248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845413C-5730-4408-A11C-374BBF09F662}"/>
              </a:ext>
            </a:extLst>
          </p:cNvPr>
          <p:cNvSpPr>
            <a:spLocks noGrp="1"/>
          </p:cNvSpPr>
          <p:nvPr>
            <p:ph type="sldNum" sz="quarter" idx="10"/>
          </p:nvPr>
        </p:nvSpPr>
        <p:spPr>
          <a:xfrm>
            <a:off x="8610600" y="6356350"/>
            <a:ext cx="2743200" cy="365125"/>
          </a:xfrm>
        </p:spPr>
        <p:txBody>
          <a:bodyPr vert="horz" lIns="91440" tIns="45720" rIns="91440" bIns="45720" rtlCol="0" anchor="ctr">
            <a:normAutofit/>
          </a:bodyPr>
          <a:lstStyle/>
          <a:p>
            <a:pPr algn="r">
              <a:spcAft>
                <a:spcPts val="600"/>
              </a:spcAft>
            </a:pPr>
            <a:fld id="{B9C589C7-1F40-4170-A27F-2DCA9CD472E1}" type="slidenum">
              <a:rPr lang="en-US" sz="1200" smtClean="0">
                <a:solidFill>
                  <a:schemeClr val="tx1">
                    <a:tint val="75000"/>
                  </a:schemeClr>
                </a:solidFill>
                <a:latin typeface="+mn-lt"/>
              </a:rPr>
              <a:pPr algn="r">
                <a:spcAft>
                  <a:spcPts val="600"/>
                </a:spcAft>
              </a:pPr>
              <a:t>9</a:t>
            </a:fld>
            <a:endParaRPr lang="en-US" sz="1200">
              <a:solidFill>
                <a:schemeClr val="tx1">
                  <a:tint val="75000"/>
                </a:schemeClr>
              </a:solidFill>
              <a:latin typeface="+mn-lt"/>
            </a:endParaRPr>
          </a:p>
        </p:txBody>
      </p:sp>
    </p:spTree>
    <p:extLst>
      <p:ext uri="{BB962C8B-B14F-4D97-AF65-F5344CB8AC3E}">
        <p14:creationId xmlns:p14="http://schemas.microsoft.com/office/powerpoint/2010/main" val="605917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E294917F475B4F8473F60EACE2BF98" ma:contentTypeVersion="5" ma:contentTypeDescription="Create a new document." ma:contentTypeScope="" ma:versionID="1c8b2e4a46ceea5f082d8c0a34747fc7">
  <xsd:schema xmlns:xsd="http://www.w3.org/2001/XMLSchema" xmlns:xs="http://www.w3.org/2001/XMLSchema" xmlns:p="http://schemas.microsoft.com/office/2006/metadata/properties" xmlns:ns2="c86a8f73-3d35-4326-bb7a-8458ee4da91f" targetNamespace="http://schemas.microsoft.com/office/2006/metadata/properties" ma:root="true" ma:fieldsID="698b0ca6697ff07adfc16f0a27617863" ns2:_="">
    <xsd:import namespace="c86a8f73-3d35-4326-bb7a-8458ee4da91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6a8f73-3d35-4326-bb7a-8458ee4da9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F14C07-95E0-4812-BCDA-A69731CD22DB}">
  <ds:schemaRefs>
    <ds:schemaRef ds:uri="c86a8f73-3d35-4326-bb7a-8458ee4da91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0B2AE6D-DE11-4C7C-AD99-4B5A3E5B01B2}">
  <ds:schemaRefs>
    <ds:schemaRef ds:uri="http://schemas.microsoft.com/sharepoint/v3/contenttype/forms"/>
  </ds:schemaRefs>
</ds:datastoreItem>
</file>

<file path=customXml/itemProps3.xml><?xml version="1.0" encoding="utf-8"?>
<ds:datastoreItem xmlns:ds="http://schemas.openxmlformats.org/officeDocument/2006/customXml" ds:itemID="{C7E70E07-12AF-4D67-BB18-081D8D0846E3}">
  <ds:schemaRefs>
    <ds:schemaRef ds:uri="c86a8f73-3d35-4326-bb7a-8458ee4da9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12037</TotalTime>
  <Words>1080</Words>
  <Application>Microsoft Macintosh PowerPoint</Application>
  <PresentationFormat>Widescreen</PresentationFormat>
  <Paragraphs>206</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Arial</vt:lpstr>
      <vt:lpstr>Calibri</vt:lpstr>
      <vt:lpstr>Calibri Light</vt:lpstr>
      <vt:lpstr>Franklin Gothic Book</vt:lpstr>
      <vt:lpstr>Georgia</vt:lpstr>
      <vt:lpstr>Gill Sans</vt:lpstr>
      <vt:lpstr>Interstate</vt:lpstr>
      <vt:lpstr>Montserrat</vt:lpstr>
      <vt:lpstr>Montserrat ExtraBold</vt:lpstr>
      <vt:lpstr>Montserrat Light</vt:lpstr>
      <vt:lpstr>Open Sans</vt:lpstr>
      <vt:lpstr>PT Sans</vt:lpstr>
      <vt:lpstr>Roboto</vt:lpstr>
      <vt:lpstr>Office Theme</vt:lpstr>
      <vt:lpstr>Regression and Attribution</vt:lpstr>
      <vt:lpstr>What is Marketing Mix Modeling?</vt:lpstr>
      <vt:lpstr>MMMs are made possible through Linear Regression Modelling</vt:lpstr>
      <vt:lpstr>How does Linear Regression work?</vt:lpstr>
      <vt:lpstr>How does Linear Regression work?</vt:lpstr>
      <vt:lpstr>In the same manner, could Sales = Display + Video + Social?</vt:lpstr>
      <vt:lpstr>PowerPoint Presentation</vt:lpstr>
      <vt:lpstr>PowerPoint Presentation</vt:lpstr>
      <vt:lpstr>Abbott’s media framework for sales funnel</vt:lpstr>
      <vt:lpstr>Distilling the impact of media channels</vt:lpstr>
      <vt:lpstr>Abbott’s “Digital Rapid Read” model for scientific measurement of media performance</vt:lpstr>
      <vt:lpstr>PowerPoint Presentation</vt:lpstr>
      <vt:lpstr>PowerPoint Presentation</vt:lpstr>
      <vt:lpstr>How do I know if Linear Regression (MMM) would work?</vt:lpstr>
      <vt:lpstr>How do I know if Linear Regression (MMM) would work?</vt:lpstr>
      <vt:lpstr>How do I know if Linear Regression (MMM) would work?</vt:lpstr>
      <vt:lpstr>How do I know if Linear Regression model is accurate?</vt:lpstr>
      <vt:lpstr>Sum of Squares R2</vt:lpstr>
      <vt:lpstr>Significance Testing</vt:lpstr>
      <vt:lpstr>Mean Absolute Percentage Error (MAPE)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WFA Pitch</dc:title>
  <dc:creator>Zaveed Husref</dc:creator>
  <cp:lastModifiedBy>Chi Lin Tang</cp:lastModifiedBy>
  <cp:revision>49</cp:revision>
  <dcterms:created xsi:type="dcterms:W3CDTF">2022-02-16T06:48:56Z</dcterms:created>
  <dcterms:modified xsi:type="dcterms:W3CDTF">2022-04-11T03:10:10Z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0x01010000E294917F475B4F8473F60EACE2BF98</vt:lpwstr>
  </property>
</Properties>
</file>