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1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Override2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Override3.xml" ContentType="application/vnd.openxmlformats-officedocument.themeOverride+xml"/>
  <Override PartName="/ppt/tags/tag32.xml" ContentType="application/vnd.openxmlformats-officedocument.presentationml.tags+xml"/>
  <Override PartName="/ppt/theme/themeOverride4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5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Override6.xml" ContentType="application/vnd.openxmlformats-officedocument.themeOverr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Override7.xml" ContentType="application/vnd.openxmlformats-officedocument.themeOverr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Override8.xml" ContentType="application/vnd.openxmlformats-officedocument.themeOverr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Override9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Override10.xml" ContentType="application/vnd.openxmlformats-officedocument.themeOverr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Override11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Override12.xml" ContentType="application/vnd.openxmlformats-officedocument.themeOverr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Override13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heme/themeOverride14.xml" ContentType="application/vnd.openxmlformats-officedocument.themeOverr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Override15.xml" ContentType="application/vnd.openxmlformats-officedocument.themeOverr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Override16.xml" ContentType="application/vnd.openxmlformats-officedocument.themeOverr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Override17.xml" ContentType="application/vnd.openxmlformats-officedocument.themeOverr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Override18.xml" ContentType="application/vnd.openxmlformats-officedocument.themeOverr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Override19.xml" ContentType="application/vnd.openxmlformats-officedocument.themeOverr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heme/themeOverride20.xml" ContentType="application/vnd.openxmlformats-officedocument.themeOverr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Override21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heme/themeOverride22.xml" ContentType="application/vnd.openxmlformats-officedocument.themeOverr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heme/themeOverride23.xml" ContentType="application/vnd.openxmlformats-officedocument.themeOverr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heme/themeOverride24.xml" ContentType="application/vnd.openxmlformats-officedocument.themeOverr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25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heme/themeOverride26.xml" ContentType="application/vnd.openxmlformats-officedocument.themeOverr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Override27.xml" ContentType="application/vnd.openxmlformats-officedocument.themeOverr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Override28.xml" ContentType="application/vnd.openxmlformats-officedocument.themeOverr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Override29.xml" ContentType="application/vnd.openxmlformats-officedocument.themeOverride+xml"/>
  <Override PartName="/ppt/tags/tag142.xml" ContentType="application/vnd.openxmlformats-officedocument.presentationml.tags+xml"/>
  <Override PartName="/ppt/theme/themeOverride30.xml" ContentType="application/vnd.openxmlformats-officedocument.themeOverride+xml"/>
  <Override PartName="/ppt/tags/tag143.xml" ContentType="application/vnd.openxmlformats-officedocument.presentationml.tags+xml"/>
  <Override PartName="/ppt/theme/themeOverride31.xml" ContentType="application/vnd.openxmlformats-officedocument.themeOverr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heme/themeOverride32.xml" ContentType="application/vnd.openxmlformats-officedocument.themeOverr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heme/themeOverride33.xml" ContentType="application/vnd.openxmlformats-officedocument.themeOverr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98" r:id="rId3"/>
  </p:sldMasterIdLst>
  <p:notesMasterIdLst>
    <p:notesMasterId r:id="rId22"/>
  </p:notesMasterIdLst>
  <p:handoutMasterIdLst>
    <p:handoutMasterId r:id="rId23"/>
  </p:handoutMasterIdLst>
  <p:sldIdLst>
    <p:sldId id="323" r:id="rId4"/>
    <p:sldId id="359" r:id="rId5"/>
    <p:sldId id="537" r:id="rId6"/>
    <p:sldId id="538" r:id="rId7"/>
    <p:sldId id="533" r:id="rId8"/>
    <p:sldId id="536" r:id="rId9"/>
    <p:sldId id="520" r:id="rId10"/>
    <p:sldId id="539" r:id="rId11"/>
    <p:sldId id="540" r:id="rId12"/>
    <p:sldId id="541" r:id="rId13"/>
    <p:sldId id="542" r:id="rId14"/>
    <p:sldId id="454" r:id="rId15"/>
    <p:sldId id="6397" r:id="rId16"/>
    <p:sldId id="6410" r:id="rId17"/>
    <p:sldId id="6405" r:id="rId18"/>
    <p:sldId id="6390" r:id="rId19"/>
    <p:sldId id="6416" r:id="rId20"/>
    <p:sldId id="6407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evi Rajan" initials="RR" lastIdx="1" clrIdx="0">
    <p:extLst>
      <p:ext uri="{19B8F6BF-5375-455C-9EA6-DF929625EA0E}">
        <p15:presenceInfo xmlns:p15="http://schemas.microsoft.com/office/powerpoint/2012/main" userId="S::reerajan@publicisgroupe.net::1c814a5c-328e-4b3e-9d5d-a70fddf5b6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3"/>
    <a:srgbClr val="A6A6A6"/>
    <a:srgbClr val="F0191F"/>
    <a:srgbClr val="F1E5A7"/>
    <a:srgbClr val="F95635"/>
    <a:srgbClr val="C82506"/>
    <a:srgbClr val="FFC000"/>
    <a:srgbClr val="F5E8E7"/>
    <a:srgbClr val="EBCDCC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9" autoAdjust="0"/>
    <p:restoredTop sz="94660"/>
  </p:normalViewPr>
  <p:slideViewPr>
    <p:cSldViewPr snapToGrid="0">
      <p:cViewPr varScale="1">
        <p:scale>
          <a:sx n="45" d="100"/>
          <a:sy n="45" d="100"/>
        </p:scale>
        <p:origin x="90" y="4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F0620-1461-4E6E-B8B3-87A2CEBD141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2710A-7746-4144-A6A3-668CF0BF3B9E}">
      <dgm:prSet phldrT="[Text]"/>
      <dgm:spPr>
        <a:xfrm>
          <a:off x="0" y="1831"/>
          <a:ext cx="3525185" cy="800573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None/>
          </a:pPr>
          <a:r>
            <a:rPr lang="en-SG" b="0" dirty="0">
              <a:solidFill>
                <a:srgbClr val="000000"/>
              </a:solidFill>
              <a:latin typeface="Speedee"/>
              <a:ea typeface="+mn-ea"/>
              <a:cs typeface="+mn-cs"/>
            </a:rPr>
            <a:t>Creation of Derived Variables </a:t>
          </a:r>
          <a:endParaRPr lang="en-US" dirty="0">
            <a:solidFill>
              <a:srgbClr val="000000"/>
            </a:solidFill>
            <a:latin typeface="Speedee"/>
            <a:ea typeface="+mn-ea"/>
            <a:cs typeface="+mn-cs"/>
          </a:endParaRPr>
        </a:p>
      </dgm:t>
    </dgm:pt>
    <dgm:pt modelId="{C206A0DB-6466-47B6-B8C3-DF10EE4432F0}" type="parTrans" cxnId="{39E43785-0C4F-4905-B566-E2D4FFEEB7DC}">
      <dgm:prSet/>
      <dgm:spPr/>
      <dgm:t>
        <a:bodyPr/>
        <a:lstStyle/>
        <a:p>
          <a:pPr algn="l"/>
          <a:endParaRPr lang="en-US"/>
        </a:p>
      </dgm:t>
    </dgm:pt>
    <dgm:pt modelId="{49C686CA-686E-4C5E-B4BA-85E89430CB62}" type="sibTrans" cxnId="{39E43785-0C4F-4905-B566-E2D4FFEEB7DC}">
      <dgm:prSet/>
      <dgm:spPr/>
      <dgm:t>
        <a:bodyPr/>
        <a:lstStyle/>
        <a:p>
          <a:pPr algn="l"/>
          <a:endParaRPr lang="en-US"/>
        </a:p>
      </dgm:t>
    </dgm:pt>
    <dgm:pt modelId="{4BD378AD-4990-4FBE-9D58-AFB33C03263D}">
      <dgm:prSet phldrT="[Text]"/>
      <dgm:spPr>
        <a:xfrm rot="5400000">
          <a:off x="6338454" y="-2731380"/>
          <a:ext cx="640458" cy="626699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Char char="•"/>
          </a:pPr>
          <a:r>
            <a:rPr lang="en-SG" b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  <a:sym typeface="Wingdings" pitchFamily="2" charset="2"/>
            </a:rPr>
            <a:t>Create variables necessary for EDA &amp; segmentation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peedee"/>
            <a:ea typeface="+mn-ea"/>
            <a:cs typeface="+mn-cs"/>
          </a:endParaRPr>
        </a:p>
      </dgm:t>
    </dgm:pt>
    <dgm:pt modelId="{5F10B19D-DFB2-4AF8-AEF1-56A67AB9D870}" type="parTrans" cxnId="{A56E13AA-4A73-4C08-8035-47AD7B42E341}">
      <dgm:prSet/>
      <dgm:spPr/>
      <dgm:t>
        <a:bodyPr/>
        <a:lstStyle/>
        <a:p>
          <a:pPr algn="l"/>
          <a:endParaRPr lang="en-US"/>
        </a:p>
      </dgm:t>
    </dgm:pt>
    <dgm:pt modelId="{205D97D4-E3CD-42F0-8523-C5EC2EA1FA81}" type="sibTrans" cxnId="{A56E13AA-4A73-4C08-8035-47AD7B42E341}">
      <dgm:prSet/>
      <dgm:spPr/>
      <dgm:t>
        <a:bodyPr/>
        <a:lstStyle/>
        <a:p>
          <a:pPr algn="l"/>
          <a:endParaRPr lang="en-US"/>
        </a:p>
      </dgm:t>
    </dgm:pt>
    <dgm:pt modelId="{7409ABBE-686E-47DA-921A-700A4A18A8AD}">
      <dgm:prSet phldrT="[Text]"/>
      <dgm:spPr>
        <a:xfrm>
          <a:off x="0" y="842433"/>
          <a:ext cx="3525185" cy="800573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None/>
          </a:pPr>
          <a:r>
            <a:rPr lang="en-SG" b="0" dirty="0">
              <a:solidFill>
                <a:srgbClr val="000000"/>
              </a:solidFill>
              <a:latin typeface="Speedee"/>
              <a:ea typeface="+mn-ea"/>
              <a:cs typeface="+mn-cs"/>
            </a:rPr>
            <a:t>Exploratory Data Analysis </a:t>
          </a:r>
          <a:endParaRPr lang="en-US" dirty="0">
            <a:solidFill>
              <a:srgbClr val="000000"/>
            </a:solidFill>
            <a:latin typeface="Speedee"/>
            <a:ea typeface="+mn-ea"/>
            <a:cs typeface="+mn-cs"/>
          </a:endParaRPr>
        </a:p>
      </dgm:t>
    </dgm:pt>
    <dgm:pt modelId="{03501FD1-3534-4142-9F72-5010FE6F4DA9}" type="parTrans" cxnId="{761DC6AE-F0F1-43E8-95FF-779D5C129BF8}">
      <dgm:prSet/>
      <dgm:spPr/>
      <dgm:t>
        <a:bodyPr/>
        <a:lstStyle/>
        <a:p>
          <a:pPr algn="l"/>
          <a:endParaRPr lang="en-US"/>
        </a:p>
      </dgm:t>
    </dgm:pt>
    <dgm:pt modelId="{588B0994-234A-454B-A19E-16F23315F9AF}" type="sibTrans" cxnId="{761DC6AE-F0F1-43E8-95FF-779D5C129BF8}">
      <dgm:prSet/>
      <dgm:spPr/>
      <dgm:t>
        <a:bodyPr/>
        <a:lstStyle/>
        <a:p>
          <a:pPr algn="l"/>
          <a:endParaRPr lang="en-US"/>
        </a:p>
      </dgm:t>
    </dgm:pt>
    <dgm:pt modelId="{332FB927-2ADF-49F2-862A-32AB4A859F1C}">
      <dgm:prSet phldrT="[Text]"/>
      <dgm:spPr>
        <a:xfrm rot="5400000">
          <a:off x="6338454" y="-1890778"/>
          <a:ext cx="640458" cy="626699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Char char="•"/>
          </a:pPr>
          <a:r>
            <a:rPr lang="en-SG" b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  <a:sym typeface="Wingdings" pitchFamily="2" charset="2"/>
            </a:rPr>
            <a:t>Explore variables that might be significant for segmentation process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peedee"/>
            <a:ea typeface="+mn-ea"/>
            <a:cs typeface="+mn-cs"/>
          </a:endParaRPr>
        </a:p>
      </dgm:t>
    </dgm:pt>
    <dgm:pt modelId="{A90A5086-45B2-49EF-8049-4052447C019A}" type="parTrans" cxnId="{55E78431-3604-4F93-B579-7DE0EC261DD8}">
      <dgm:prSet/>
      <dgm:spPr/>
      <dgm:t>
        <a:bodyPr/>
        <a:lstStyle/>
        <a:p>
          <a:pPr algn="l"/>
          <a:endParaRPr lang="en-US"/>
        </a:p>
      </dgm:t>
    </dgm:pt>
    <dgm:pt modelId="{7A0DA075-B218-4BE7-BD4E-70B8D2443C47}" type="sibTrans" cxnId="{55E78431-3604-4F93-B579-7DE0EC261DD8}">
      <dgm:prSet/>
      <dgm:spPr/>
      <dgm:t>
        <a:bodyPr/>
        <a:lstStyle/>
        <a:p>
          <a:pPr algn="l"/>
          <a:endParaRPr lang="en-US"/>
        </a:p>
      </dgm:t>
    </dgm:pt>
    <dgm:pt modelId="{CDD10D83-5BD0-4ED6-A4C3-535F857CB09D}">
      <dgm:prSet phldrT="[Text]"/>
      <dgm:spPr>
        <a:xfrm>
          <a:off x="0" y="1683035"/>
          <a:ext cx="3525185" cy="800573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None/>
          </a:pPr>
          <a:r>
            <a:rPr lang="en-SG" b="0" dirty="0">
              <a:solidFill>
                <a:srgbClr val="000000"/>
              </a:solidFill>
              <a:latin typeface="Speedee"/>
              <a:ea typeface="+mn-ea"/>
              <a:cs typeface="+mn-cs"/>
            </a:rPr>
            <a:t>Segmentation Process: Round 1</a:t>
          </a:r>
          <a:endParaRPr lang="en-US" b="0" dirty="0">
            <a:solidFill>
              <a:srgbClr val="000000"/>
            </a:solidFill>
            <a:latin typeface="Speedee"/>
            <a:ea typeface="+mn-ea"/>
            <a:cs typeface="+mn-cs"/>
          </a:endParaRPr>
        </a:p>
      </dgm:t>
    </dgm:pt>
    <dgm:pt modelId="{AA1A777D-6C1F-4372-B817-1B04FEFBA766}" type="parTrans" cxnId="{1F45F05B-B162-4540-9FE5-C655EEB5E429}">
      <dgm:prSet/>
      <dgm:spPr/>
      <dgm:t>
        <a:bodyPr/>
        <a:lstStyle/>
        <a:p>
          <a:pPr algn="l"/>
          <a:endParaRPr lang="en-US"/>
        </a:p>
      </dgm:t>
    </dgm:pt>
    <dgm:pt modelId="{AA384163-5772-465E-B5AD-7C5A0A37DC9E}" type="sibTrans" cxnId="{1F45F05B-B162-4540-9FE5-C655EEB5E429}">
      <dgm:prSet/>
      <dgm:spPr/>
      <dgm:t>
        <a:bodyPr/>
        <a:lstStyle/>
        <a:p>
          <a:pPr algn="l"/>
          <a:endParaRPr lang="en-US"/>
        </a:p>
      </dgm:t>
    </dgm:pt>
    <dgm:pt modelId="{4EFA2955-4ABA-4777-89DC-DE51769587FC}">
      <dgm:prSet phldrT="[Text]"/>
      <dgm:spPr>
        <a:xfrm rot="5400000">
          <a:off x="6338454" y="-1050176"/>
          <a:ext cx="640458" cy="626699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Char char="•"/>
          </a:pPr>
          <a:r>
            <a:rPr lang="en-US" b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</a:rPr>
            <a:t>Align initial segmentation model &amp; segment traits which we need to focus on  </a:t>
          </a:r>
        </a:p>
      </dgm:t>
    </dgm:pt>
    <dgm:pt modelId="{AF4657EA-2DF2-43A2-884E-3CCA88060078}" type="parTrans" cxnId="{C6E69ECD-0C95-4545-A594-2F84BBDBEFBA}">
      <dgm:prSet/>
      <dgm:spPr/>
      <dgm:t>
        <a:bodyPr/>
        <a:lstStyle/>
        <a:p>
          <a:pPr algn="l"/>
          <a:endParaRPr lang="en-US"/>
        </a:p>
      </dgm:t>
    </dgm:pt>
    <dgm:pt modelId="{284496DE-5213-47C5-87C1-231281C2DC2B}" type="sibTrans" cxnId="{C6E69ECD-0C95-4545-A594-2F84BBDBEFBA}">
      <dgm:prSet/>
      <dgm:spPr/>
      <dgm:t>
        <a:bodyPr/>
        <a:lstStyle/>
        <a:p>
          <a:pPr algn="l"/>
          <a:endParaRPr lang="en-US"/>
        </a:p>
      </dgm:t>
    </dgm:pt>
    <dgm:pt modelId="{16CB5E78-4271-4A18-AD2D-313FCC9328A3}">
      <dgm:prSet phldrT="[Text]"/>
      <dgm:spPr>
        <a:xfrm>
          <a:off x="0" y="2523637"/>
          <a:ext cx="3525185" cy="800573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None/>
          </a:pPr>
          <a:r>
            <a:rPr lang="en-SG" dirty="0">
              <a:solidFill>
                <a:srgbClr val="000000"/>
              </a:solidFill>
              <a:latin typeface="Speedee"/>
              <a:ea typeface="+mn-ea"/>
              <a:cs typeface="+mn-cs"/>
            </a:rPr>
            <a:t>Segmentation Process: Round 2 </a:t>
          </a:r>
          <a:endParaRPr lang="en-US" dirty="0">
            <a:solidFill>
              <a:srgbClr val="000000"/>
            </a:solidFill>
            <a:latin typeface="Speedee"/>
            <a:ea typeface="+mn-ea"/>
            <a:cs typeface="+mn-cs"/>
          </a:endParaRPr>
        </a:p>
      </dgm:t>
    </dgm:pt>
    <dgm:pt modelId="{9C6D6BA9-D9A4-4128-9A39-ED94D3D45AB8}" type="parTrans" cxnId="{FD6FA0D7-E704-40D1-8946-75BB6562D73C}">
      <dgm:prSet/>
      <dgm:spPr/>
      <dgm:t>
        <a:bodyPr/>
        <a:lstStyle/>
        <a:p>
          <a:pPr algn="l"/>
          <a:endParaRPr lang="en-US"/>
        </a:p>
      </dgm:t>
    </dgm:pt>
    <dgm:pt modelId="{BC9B5E6E-3C20-46EB-A009-1C628FFEA8E2}" type="sibTrans" cxnId="{FD6FA0D7-E704-40D1-8946-75BB6562D73C}">
      <dgm:prSet/>
      <dgm:spPr/>
      <dgm:t>
        <a:bodyPr/>
        <a:lstStyle/>
        <a:p>
          <a:pPr algn="l"/>
          <a:endParaRPr lang="en-US"/>
        </a:p>
      </dgm:t>
    </dgm:pt>
    <dgm:pt modelId="{14543500-F542-4E35-909B-60C2C35CAA6B}">
      <dgm:prSet phldrT="[Text]"/>
      <dgm:spPr>
        <a:xfrm rot="5400000">
          <a:off x="6338454" y="-209574"/>
          <a:ext cx="640458" cy="626699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</a:rPr>
            <a:t>Share and Align final segments  </a:t>
          </a:r>
        </a:p>
      </dgm:t>
    </dgm:pt>
    <dgm:pt modelId="{C1836C2B-881C-4648-BA52-9FBE1145DDFE}" type="parTrans" cxnId="{BFC87F8B-EF85-475B-8586-DDDD607AC240}">
      <dgm:prSet/>
      <dgm:spPr/>
      <dgm:t>
        <a:bodyPr/>
        <a:lstStyle/>
        <a:p>
          <a:pPr algn="l"/>
          <a:endParaRPr lang="en-US"/>
        </a:p>
      </dgm:t>
    </dgm:pt>
    <dgm:pt modelId="{348ACEE8-77D0-45AE-A5C0-D4DA8B6C95BD}" type="sibTrans" cxnId="{BFC87F8B-EF85-475B-8586-DDDD607AC240}">
      <dgm:prSet/>
      <dgm:spPr/>
      <dgm:t>
        <a:bodyPr/>
        <a:lstStyle/>
        <a:p>
          <a:pPr algn="l"/>
          <a:endParaRPr lang="en-US"/>
        </a:p>
      </dgm:t>
    </dgm:pt>
    <dgm:pt modelId="{80CA49AD-404C-4C43-9E66-255A81387BC4}">
      <dgm:prSet phldrT="[Text]"/>
      <dgm:spPr>
        <a:xfrm>
          <a:off x="0" y="3364239"/>
          <a:ext cx="3525185" cy="800573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None/>
          </a:pPr>
          <a:r>
            <a:rPr lang="en-US" dirty="0">
              <a:solidFill>
                <a:srgbClr val="000000"/>
              </a:solidFill>
              <a:latin typeface="Speedee"/>
              <a:ea typeface="+mn-ea"/>
              <a:cs typeface="+mn-cs"/>
            </a:rPr>
            <a:t>Profile segments</a:t>
          </a:r>
        </a:p>
      </dgm:t>
    </dgm:pt>
    <dgm:pt modelId="{73BA0462-F15F-4FC3-9171-600973CB8093}" type="parTrans" cxnId="{493F8767-71BE-41F4-9A8B-FE6F333A516A}">
      <dgm:prSet/>
      <dgm:spPr/>
      <dgm:t>
        <a:bodyPr/>
        <a:lstStyle/>
        <a:p>
          <a:endParaRPr lang="en-US"/>
        </a:p>
      </dgm:t>
    </dgm:pt>
    <dgm:pt modelId="{09E95D1B-98DF-4AA9-A11A-844F93AC949C}" type="sibTrans" cxnId="{493F8767-71BE-41F4-9A8B-FE6F333A516A}">
      <dgm:prSet/>
      <dgm:spPr/>
      <dgm:t>
        <a:bodyPr/>
        <a:lstStyle/>
        <a:p>
          <a:endParaRPr lang="en-US"/>
        </a:p>
      </dgm:t>
    </dgm:pt>
    <dgm:pt modelId="{0A43BAAE-6745-49F5-97D3-0B1A9DCBB365}">
      <dgm:prSet phldrT="[Text]"/>
      <dgm:spPr>
        <a:xfrm rot="5400000">
          <a:off x="6338454" y="631027"/>
          <a:ext cx="640458" cy="626699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</a:rPr>
            <a:t> Deeper understanding of segments from the perspective of  product, price, etc.  </a:t>
          </a:r>
        </a:p>
      </dgm:t>
    </dgm:pt>
    <dgm:pt modelId="{44DBDECC-5B7E-4C2E-A2F5-77A2C8139452}" type="parTrans" cxnId="{B230E96C-827C-4846-9EAD-9C7EB54036CF}">
      <dgm:prSet/>
      <dgm:spPr/>
      <dgm:t>
        <a:bodyPr/>
        <a:lstStyle/>
        <a:p>
          <a:endParaRPr lang="en-US"/>
        </a:p>
      </dgm:t>
    </dgm:pt>
    <dgm:pt modelId="{B93DE2D6-6E29-4B9E-93D8-1FF430CA8030}" type="sibTrans" cxnId="{B230E96C-827C-4846-9EAD-9C7EB54036CF}">
      <dgm:prSet/>
      <dgm:spPr/>
      <dgm:t>
        <a:bodyPr/>
        <a:lstStyle/>
        <a:p>
          <a:endParaRPr lang="en-US"/>
        </a:p>
      </dgm:t>
    </dgm:pt>
    <dgm:pt modelId="{5A636544-3674-4C73-9F6D-6BB6894E7489}" type="pres">
      <dgm:prSet presAssocID="{873F0620-1461-4E6E-B8B3-87A2CEBD1414}" presName="Name0" presStyleCnt="0">
        <dgm:presLayoutVars>
          <dgm:dir/>
          <dgm:animLvl val="lvl"/>
          <dgm:resizeHandles val="exact"/>
        </dgm:presLayoutVars>
      </dgm:prSet>
      <dgm:spPr/>
    </dgm:pt>
    <dgm:pt modelId="{A4C10F44-0576-490A-A3F7-74DE1352C628}" type="pres">
      <dgm:prSet presAssocID="{FAB2710A-7746-4144-A6A3-668CF0BF3B9E}" presName="linNode" presStyleCnt="0"/>
      <dgm:spPr/>
    </dgm:pt>
    <dgm:pt modelId="{30C5C014-756B-4DF4-B145-5B217BD034DC}" type="pres">
      <dgm:prSet presAssocID="{FAB2710A-7746-4144-A6A3-668CF0BF3B9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805783D-F12B-4851-AEC3-1415E8E9B61E}" type="pres">
      <dgm:prSet presAssocID="{FAB2710A-7746-4144-A6A3-668CF0BF3B9E}" presName="descendantText" presStyleLbl="alignAccFollowNode1" presStyleIdx="0" presStyleCnt="5">
        <dgm:presLayoutVars>
          <dgm:bulletEnabled val="1"/>
        </dgm:presLayoutVars>
      </dgm:prSet>
      <dgm:spPr/>
    </dgm:pt>
    <dgm:pt modelId="{15920CD2-ACDA-457C-9D9A-384D63445B1B}" type="pres">
      <dgm:prSet presAssocID="{49C686CA-686E-4C5E-B4BA-85E89430CB62}" presName="sp" presStyleCnt="0"/>
      <dgm:spPr/>
    </dgm:pt>
    <dgm:pt modelId="{771336DB-7C22-4631-A18A-8E0826BDDF50}" type="pres">
      <dgm:prSet presAssocID="{7409ABBE-686E-47DA-921A-700A4A18A8AD}" presName="linNode" presStyleCnt="0"/>
      <dgm:spPr/>
    </dgm:pt>
    <dgm:pt modelId="{B1A60C46-AF77-4E7B-A2FA-B5195B3DB1B5}" type="pres">
      <dgm:prSet presAssocID="{7409ABBE-686E-47DA-921A-700A4A18A8A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3DB6414-94A0-461A-BD94-3C67A1CD3DDE}" type="pres">
      <dgm:prSet presAssocID="{7409ABBE-686E-47DA-921A-700A4A18A8AD}" presName="descendantText" presStyleLbl="alignAccFollowNode1" presStyleIdx="1" presStyleCnt="5">
        <dgm:presLayoutVars>
          <dgm:bulletEnabled val="1"/>
        </dgm:presLayoutVars>
      </dgm:prSet>
      <dgm:spPr/>
    </dgm:pt>
    <dgm:pt modelId="{3B66C2F7-A0DB-43F2-B840-026D7C8DB917}" type="pres">
      <dgm:prSet presAssocID="{588B0994-234A-454B-A19E-16F23315F9AF}" presName="sp" presStyleCnt="0"/>
      <dgm:spPr/>
    </dgm:pt>
    <dgm:pt modelId="{7369C6AA-E60B-494F-AC2B-17872018A92F}" type="pres">
      <dgm:prSet presAssocID="{CDD10D83-5BD0-4ED6-A4C3-535F857CB09D}" presName="linNode" presStyleCnt="0"/>
      <dgm:spPr/>
    </dgm:pt>
    <dgm:pt modelId="{C515132E-7A78-4DC6-BCBE-A3917FC80589}" type="pres">
      <dgm:prSet presAssocID="{CDD10D83-5BD0-4ED6-A4C3-535F857CB09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54E5C87-8B61-4B8E-A643-22A50B13EDB3}" type="pres">
      <dgm:prSet presAssocID="{CDD10D83-5BD0-4ED6-A4C3-535F857CB09D}" presName="descendantText" presStyleLbl="alignAccFollowNode1" presStyleIdx="2" presStyleCnt="5">
        <dgm:presLayoutVars>
          <dgm:bulletEnabled val="1"/>
        </dgm:presLayoutVars>
      </dgm:prSet>
      <dgm:spPr/>
    </dgm:pt>
    <dgm:pt modelId="{BAD2F041-D30A-430F-81A1-AF11FE649659}" type="pres">
      <dgm:prSet presAssocID="{AA384163-5772-465E-B5AD-7C5A0A37DC9E}" presName="sp" presStyleCnt="0"/>
      <dgm:spPr/>
    </dgm:pt>
    <dgm:pt modelId="{8F145F47-9EF5-4B3C-AAE5-0F57B6DFB8E9}" type="pres">
      <dgm:prSet presAssocID="{16CB5E78-4271-4A18-AD2D-313FCC9328A3}" presName="linNode" presStyleCnt="0"/>
      <dgm:spPr/>
    </dgm:pt>
    <dgm:pt modelId="{B9435CE5-432A-4BFD-B3FF-E37AF03A14D3}" type="pres">
      <dgm:prSet presAssocID="{16CB5E78-4271-4A18-AD2D-313FCC9328A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8FEA4B-1993-42CC-A6E3-603BB7847F6D}" type="pres">
      <dgm:prSet presAssocID="{16CB5E78-4271-4A18-AD2D-313FCC9328A3}" presName="descendantText" presStyleLbl="alignAccFollowNode1" presStyleIdx="3" presStyleCnt="5">
        <dgm:presLayoutVars>
          <dgm:bulletEnabled val="1"/>
        </dgm:presLayoutVars>
      </dgm:prSet>
      <dgm:spPr/>
    </dgm:pt>
    <dgm:pt modelId="{71F03B2B-B523-417C-B89F-CE66C3C970AC}" type="pres">
      <dgm:prSet presAssocID="{BC9B5E6E-3C20-46EB-A009-1C628FFEA8E2}" presName="sp" presStyleCnt="0"/>
      <dgm:spPr/>
    </dgm:pt>
    <dgm:pt modelId="{EF43E811-31EA-4075-93A6-D2A60B444D80}" type="pres">
      <dgm:prSet presAssocID="{80CA49AD-404C-4C43-9E66-255A81387BC4}" presName="linNode" presStyleCnt="0"/>
      <dgm:spPr/>
    </dgm:pt>
    <dgm:pt modelId="{6664E122-0B92-4CD1-9D62-3B3931E7E25C}" type="pres">
      <dgm:prSet presAssocID="{80CA49AD-404C-4C43-9E66-255A81387BC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92A5744-E41F-4EAD-A010-C20B42D5B393}" type="pres">
      <dgm:prSet presAssocID="{80CA49AD-404C-4C43-9E66-255A81387BC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CD61A0D-28AB-420A-9924-8AB8795E8842}" type="presOf" srcId="{FAB2710A-7746-4144-A6A3-668CF0BF3B9E}" destId="{30C5C014-756B-4DF4-B145-5B217BD034DC}" srcOrd="0" destOrd="0" presId="urn:microsoft.com/office/officeart/2005/8/layout/vList5"/>
    <dgm:cxn modelId="{022D5C1A-CAE2-4523-8ECD-818F997C8062}" type="presOf" srcId="{80CA49AD-404C-4C43-9E66-255A81387BC4}" destId="{6664E122-0B92-4CD1-9D62-3B3931E7E25C}" srcOrd="0" destOrd="0" presId="urn:microsoft.com/office/officeart/2005/8/layout/vList5"/>
    <dgm:cxn modelId="{7705B72A-34D9-46A4-87BE-576819941D12}" type="presOf" srcId="{16CB5E78-4271-4A18-AD2D-313FCC9328A3}" destId="{B9435CE5-432A-4BFD-B3FF-E37AF03A14D3}" srcOrd="0" destOrd="0" presId="urn:microsoft.com/office/officeart/2005/8/layout/vList5"/>
    <dgm:cxn modelId="{55E78431-3604-4F93-B579-7DE0EC261DD8}" srcId="{7409ABBE-686E-47DA-921A-700A4A18A8AD}" destId="{332FB927-2ADF-49F2-862A-32AB4A859F1C}" srcOrd="0" destOrd="0" parTransId="{A90A5086-45B2-49EF-8049-4052447C019A}" sibTransId="{7A0DA075-B218-4BE7-BD4E-70B8D2443C47}"/>
    <dgm:cxn modelId="{66E8B434-7895-455A-894B-934D36F089D1}" type="presOf" srcId="{CDD10D83-5BD0-4ED6-A4C3-535F857CB09D}" destId="{C515132E-7A78-4DC6-BCBE-A3917FC80589}" srcOrd="0" destOrd="0" presId="urn:microsoft.com/office/officeart/2005/8/layout/vList5"/>
    <dgm:cxn modelId="{D1E8985B-4E8E-45B1-A8FE-7EF346070FCD}" type="presOf" srcId="{4BD378AD-4990-4FBE-9D58-AFB33C03263D}" destId="{E805783D-F12B-4851-AEC3-1415E8E9B61E}" srcOrd="0" destOrd="0" presId="urn:microsoft.com/office/officeart/2005/8/layout/vList5"/>
    <dgm:cxn modelId="{1F45F05B-B162-4540-9FE5-C655EEB5E429}" srcId="{873F0620-1461-4E6E-B8B3-87A2CEBD1414}" destId="{CDD10D83-5BD0-4ED6-A4C3-535F857CB09D}" srcOrd="2" destOrd="0" parTransId="{AA1A777D-6C1F-4372-B817-1B04FEFBA766}" sibTransId="{AA384163-5772-465E-B5AD-7C5A0A37DC9E}"/>
    <dgm:cxn modelId="{493F8767-71BE-41F4-9A8B-FE6F333A516A}" srcId="{873F0620-1461-4E6E-B8B3-87A2CEBD1414}" destId="{80CA49AD-404C-4C43-9E66-255A81387BC4}" srcOrd="4" destOrd="0" parTransId="{73BA0462-F15F-4FC3-9171-600973CB8093}" sibTransId="{09E95D1B-98DF-4AA9-A11A-844F93AC949C}"/>
    <dgm:cxn modelId="{B230E96C-827C-4846-9EAD-9C7EB54036CF}" srcId="{80CA49AD-404C-4C43-9E66-255A81387BC4}" destId="{0A43BAAE-6745-49F5-97D3-0B1A9DCBB365}" srcOrd="0" destOrd="0" parTransId="{44DBDECC-5B7E-4C2E-A2F5-77A2C8139452}" sibTransId="{B93DE2D6-6E29-4B9E-93D8-1FF430CA8030}"/>
    <dgm:cxn modelId="{D117296D-F503-4DD8-9F9B-E5BBC39A02DA}" type="presOf" srcId="{332FB927-2ADF-49F2-862A-32AB4A859F1C}" destId="{B3DB6414-94A0-461A-BD94-3C67A1CD3DDE}" srcOrd="0" destOrd="0" presId="urn:microsoft.com/office/officeart/2005/8/layout/vList5"/>
    <dgm:cxn modelId="{86308C6F-B852-438A-9B51-012447C920BD}" type="presOf" srcId="{7409ABBE-686E-47DA-921A-700A4A18A8AD}" destId="{B1A60C46-AF77-4E7B-A2FA-B5195B3DB1B5}" srcOrd="0" destOrd="0" presId="urn:microsoft.com/office/officeart/2005/8/layout/vList5"/>
    <dgm:cxn modelId="{54FE0082-1E01-4E35-A5C0-5AFF7FBC73BF}" type="presOf" srcId="{14543500-F542-4E35-909B-60C2C35CAA6B}" destId="{2A8FEA4B-1993-42CC-A6E3-603BB7847F6D}" srcOrd="0" destOrd="0" presId="urn:microsoft.com/office/officeart/2005/8/layout/vList5"/>
    <dgm:cxn modelId="{39E43785-0C4F-4905-B566-E2D4FFEEB7DC}" srcId="{873F0620-1461-4E6E-B8B3-87A2CEBD1414}" destId="{FAB2710A-7746-4144-A6A3-668CF0BF3B9E}" srcOrd="0" destOrd="0" parTransId="{C206A0DB-6466-47B6-B8C3-DF10EE4432F0}" sibTransId="{49C686CA-686E-4C5E-B4BA-85E89430CB62}"/>
    <dgm:cxn modelId="{2853D989-84C6-4EB5-B5F4-564C9590A2E4}" type="presOf" srcId="{0A43BAAE-6745-49F5-97D3-0B1A9DCBB365}" destId="{792A5744-E41F-4EAD-A010-C20B42D5B393}" srcOrd="0" destOrd="0" presId="urn:microsoft.com/office/officeart/2005/8/layout/vList5"/>
    <dgm:cxn modelId="{BFC87F8B-EF85-475B-8586-DDDD607AC240}" srcId="{16CB5E78-4271-4A18-AD2D-313FCC9328A3}" destId="{14543500-F542-4E35-909B-60C2C35CAA6B}" srcOrd="0" destOrd="0" parTransId="{C1836C2B-881C-4648-BA52-9FBE1145DDFE}" sibTransId="{348ACEE8-77D0-45AE-A5C0-D4DA8B6C95BD}"/>
    <dgm:cxn modelId="{A56E13AA-4A73-4C08-8035-47AD7B42E341}" srcId="{FAB2710A-7746-4144-A6A3-668CF0BF3B9E}" destId="{4BD378AD-4990-4FBE-9D58-AFB33C03263D}" srcOrd="0" destOrd="0" parTransId="{5F10B19D-DFB2-4AF8-AEF1-56A67AB9D870}" sibTransId="{205D97D4-E3CD-42F0-8523-C5EC2EA1FA81}"/>
    <dgm:cxn modelId="{761DC6AE-F0F1-43E8-95FF-779D5C129BF8}" srcId="{873F0620-1461-4E6E-B8B3-87A2CEBD1414}" destId="{7409ABBE-686E-47DA-921A-700A4A18A8AD}" srcOrd="1" destOrd="0" parTransId="{03501FD1-3534-4142-9F72-5010FE6F4DA9}" sibTransId="{588B0994-234A-454B-A19E-16F23315F9AF}"/>
    <dgm:cxn modelId="{592346BD-E6E5-4A59-80DF-FB40B3BBDBD3}" type="presOf" srcId="{4EFA2955-4ABA-4777-89DC-DE51769587FC}" destId="{C54E5C87-8B61-4B8E-A643-22A50B13EDB3}" srcOrd="0" destOrd="0" presId="urn:microsoft.com/office/officeart/2005/8/layout/vList5"/>
    <dgm:cxn modelId="{C6E69ECD-0C95-4545-A594-2F84BBDBEFBA}" srcId="{CDD10D83-5BD0-4ED6-A4C3-535F857CB09D}" destId="{4EFA2955-4ABA-4777-89DC-DE51769587FC}" srcOrd="0" destOrd="0" parTransId="{AF4657EA-2DF2-43A2-884E-3CCA88060078}" sibTransId="{284496DE-5213-47C5-87C1-231281C2DC2B}"/>
    <dgm:cxn modelId="{FD6FA0D7-E704-40D1-8946-75BB6562D73C}" srcId="{873F0620-1461-4E6E-B8B3-87A2CEBD1414}" destId="{16CB5E78-4271-4A18-AD2D-313FCC9328A3}" srcOrd="3" destOrd="0" parTransId="{9C6D6BA9-D9A4-4128-9A39-ED94D3D45AB8}" sibTransId="{BC9B5E6E-3C20-46EB-A009-1C628FFEA8E2}"/>
    <dgm:cxn modelId="{236C87F3-6167-4334-B740-5DFABEB641BD}" type="presOf" srcId="{873F0620-1461-4E6E-B8B3-87A2CEBD1414}" destId="{5A636544-3674-4C73-9F6D-6BB6894E7489}" srcOrd="0" destOrd="0" presId="urn:microsoft.com/office/officeart/2005/8/layout/vList5"/>
    <dgm:cxn modelId="{34595E5F-4614-459E-AE34-CD4699FA3501}" type="presParOf" srcId="{5A636544-3674-4C73-9F6D-6BB6894E7489}" destId="{A4C10F44-0576-490A-A3F7-74DE1352C628}" srcOrd="0" destOrd="0" presId="urn:microsoft.com/office/officeart/2005/8/layout/vList5"/>
    <dgm:cxn modelId="{5B187DBD-2F45-4DB9-914D-474360D713C2}" type="presParOf" srcId="{A4C10F44-0576-490A-A3F7-74DE1352C628}" destId="{30C5C014-756B-4DF4-B145-5B217BD034DC}" srcOrd="0" destOrd="0" presId="urn:microsoft.com/office/officeart/2005/8/layout/vList5"/>
    <dgm:cxn modelId="{6A2633AC-06BC-4E5A-93DA-FC187ACAE4FA}" type="presParOf" srcId="{A4C10F44-0576-490A-A3F7-74DE1352C628}" destId="{E805783D-F12B-4851-AEC3-1415E8E9B61E}" srcOrd="1" destOrd="0" presId="urn:microsoft.com/office/officeart/2005/8/layout/vList5"/>
    <dgm:cxn modelId="{6E1573A2-5620-4E2E-A1AE-D53305429A17}" type="presParOf" srcId="{5A636544-3674-4C73-9F6D-6BB6894E7489}" destId="{15920CD2-ACDA-457C-9D9A-384D63445B1B}" srcOrd="1" destOrd="0" presId="urn:microsoft.com/office/officeart/2005/8/layout/vList5"/>
    <dgm:cxn modelId="{815E7AD3-0C7F-4748-A179-98933C8164CB}" type="presParOf" srcId="{5A636544-3674-4C73-9F6D-6BB6894E7489}" destId="{771336DB-7C22-4631-A18A-8E0826BDDF50}" srcOrd="2" destOrd="0" presId="urn:microsoft.com/office/officeart/2005/8/layout/vList5"/>
    <dgm:cxn modelId="{1D91AD15-8B49-4520-AC4A-FB35A037CE8E}" type="presParOf" srcId="{771336DB-7C22-4631-A18A-8E0826BDDF50}" destId="{B1A60C46-AF77-4E7B-A2FA-B5195B3DB1B5}" srcOrd="0" destOrd="0" presId="urn:microsoft.com/office/officeart/2005/8/layout/vList5"/>
    <dgm:cxn modelId="{410731DC-387E-4801-82DA-DA928E997E86}" type="presParOf" srcId="{771336DB-7C22-4631-A18A-8E0826BDDF50}" destId="{B3DB6414-94A0-461A-BD94-3C67A1CD3DDE}" srcOrd="1" destOrd="0" presId="urn:microsoft.com/office/officeart/2005/8/layout/vList5"/>
    <dgm:cxn modelId="{BC6CF22D-2966-4B2E-8943-06B7B453226E}" type="presParOf" srcId="{5A636544-3674-4C73-9F6D-6BB6894E7489}" destId="{3B66C2F7-A0DB-43F2-B840-026D7C8DB917}" srcOrd="3" destOrd="0" presId="urn:microsoft.com/office/officeart/2005/8/layout/vList5"/>
    <dgm:cxn modelId="{0C5E0A6A-BC64-458D-BF22-DE728EDE7D0C}" type="presParOf" srcId="{5A636544-3674-4C73-9F6D-6BB6894E7489}" destId="{7369C6AA-E60B-494F-AC2B-17872018A92F}" srcOrd="4" destOrd="0" presId="urn:microsoft.com/office/officeart/2005/8/layout/vList5"/>
    <dgm:cxn modelId="{4939D27A-4B02-4A66-936E-C4F159CA4CFD}" type="presParOf" srcId="{7369C6AA-E60B-494F-AC2B-17872018A92F}" destId="{C515132E-7A78-4DC6-BCBE-A3917FC80589}" srcOrd="0" destOrd="0" presId="urn:microsoft.com/office/officeart/2005/8/layout/vList5"/>
    <dgm:cxn modelId="{456357B9-C827-4931-A6EB-BAB59EA1FF8A}" type="presParOf" srcId="{7369C6AA-E60B-494F-AC2B-17872018A92F}" destId="{C54E5C87-8B61-4B8E-A643-22A50B13EDB3}" srcOrd="1" destOrd="0" presId="urn:microsoft.com/office/officeart/2005/8/layout/vList5"/>
    <dgm:cxn modelId="{BBF401C3-97A5-4D43-B46D-D6E4712D5F9D}" type="presParOf" srcId="{5A636544-3674-4C73-9F6D-6BB6894E7489}" destId="{BAD2F041-D30A-430F-81A1-AF11FE649659}" srcOrd="5" destOrd="0" presId="urn:microsoft.com/office/officeart/2005/8/layout/vList5"/>
    <dgm:cxn modelId="{0497A516-879C-4542-B589-7A002CE43572}" type="presParOf" srcId="{5A636544-3674-4C73-9F6D-6BB6894E7489}" destId="{8F145F47-9EF5-4B3C-AAE5-0F57B6DFB8E9}" srcOrd="6" destOrd="0" presId="urn:microsoft.com/office/officeart/2005/8/layout/vList5"/>
    <dgm:cxn modelId="{5FF47F74-0831-44EA-B0C0-2639FD58682C}" type="presParOf" srcId="{8F145F47-9EF5-4B3C-AAE5-0F57B6DFB8E9}" destId="{B9435CE5-432A-4BFD-B3FF-E37AF03A14D3}" srcOrd="0" destOrd="0" presId="urn:microsoft.com/office/officeart/2005/8/layout/vList5"/>
    <dgm:cxn modelId="{7F1A843B-681D-49A2-ABDA-645F11B1B9B7}" type="presParOf" srcId="{8F145F47-9EF5-4B3C-AAE5-0F57B6DFB8E9}" destId="{2A8FEA4B-1993-42CC-A6E3-603BB7847F6D}" srcOrd="1" destOrd="0" presId="urn:microsoft.com/office/officeart/2005/8/layout/vList5"/>
    <dgm:cxn modelId="{D3DAE5C3-88EF-401F-AE94-DBF67E326860}" type="presParOf" srcId="{5A636544-3674-4C73-9F6D-6BB6894E7489}" destId="{71F03B2B-B523-417C-B89F-CE66C3C970AC}" srcOrd="7" destOrd="0" presId="urn:microsoft.com/office/officeart/2005/8/layout/vList5"/>
    <dgm:cxn modelId="{3F02A2F3-05D6-4BB8-9B78-345BEDD83132}" type="presParOf" srcId="{5A636544-3674-4C73-9F6D-6BB6894E7489}" destId="{EF43E811-31EA-4075-93A6-D2A60B444D80}" srcOrd="8" destOrd="0" presId="urn:microsoft.com/office/officeart/2005/8/layout/vList5"/>
    <dgm:cxn modelId="{72C258BB-7CB6-49C7-860D-BE4BAA14A308}" type="presParOf" srcId="{EF43E811-31EA-4075-93A6-D2A60B444D80}" destId="{6664E122-0B92-4CD1-9D62-3B3931E7E25C}" srcOrd="0" destOrd="0" presId="urn:microsoft.com/office/officeart/2005/8/layout/vList5"/>
    <dgm:cxn modelId="{CA366136-7A90-46BE-81C9-235462DE46D5}" type="presParOf" srcId="{EF43E811-31EA-4075-93A6-D2A60B444D80}" destId="{792A5744-E41F-4EAD-A010-C20B42D5B3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5783D-F12B-4851-AEC3-1415E8E9B61E}">
      <dsp:nvSpPr>
        <dsp:cNvPr id="0" name=""/>
        <dsp:cNvSpPr/>
      </dsp:nvSpPr>
      <dsp:spPr>
        <a:xfrm rot="5400000">
          <a:off x="13003863" y="-5653651"/>
          <a:ext cx="1186590" cy="1279732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5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  <a:sym typeface="Wingdings" pitchFamily="2" charset="2"/>
            </a:rPr>
            <a:t>Create variables necessary for EDA &amp; segmentation</a:t>
          </a:r>
          <a:endParaRPr lang="en-US" sz="3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peedee"/>
            <a:ea typeface="+mn-ea"/>
            <a:cs typeface="+mn-cs"/>
          </a:endParaRPr>
        </a:p>
      </dsp:txBody>
      <dsp:txXfrm rot="-5400000">
        <a:off x="7198496" y="209641"/>
        <a:ext cx="12739401" cy="1070740"/>
      </dsp:txXfrm>
    </dsp:sp>
    <dsp:sp modelId="{30C5C014-756B-4DF4-B145-5B217BD034DC}">
      <dsp:nvSpPr>
        <dsp:cNvPr id="0" name=""/>
        <dsp:cNvSpPr/>
      </dsp:nvSpPr>
      <dsp:spPr>
        <a:xfrm>
          <a:off x="0" y="3392"/>
          <a:ext cx="7198495" cy="1483238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b="0" kern="1200" dirty="0">
              <a:solidFill>
                <a:srgbClr val="000000"/>
              </a:solidFill>
              <a:latin typeface="Speedee"/>
              <a:ea typeface="+mn-ea"/>
              <a:cs typeface="+mn-cs"/>
            </a:rPr>
            <a:t>Creation of Derived Variables </a:t>
          </a:r>
          <a:endParaRPr lang="en-US" sz="4400" kern="1200" dirty="0">
            <a:solidFill>
              <a:srgbClr val="000000"/>
            </a:solidFill>
            <a:latin typeface="Speedee"/>
            <a:ea typeface="+mn-ea"/>
            <a:cs typeface="+mn-cs"/>
          </a:endParaRPr>
        </a:p>
      </dsp:txBody>
      <dsp:txXfrm>
        <a:off x="72406" y="75798"/>
        <a:ext cx="7053683" cy="1338426"/>
      </dsp:txXfrm>
    </dsp:sp>
    <dsp:sp modelId="{B3DB6414-94A0-461A-BD94-3C67A1CD3DDE}">
      <dsp:nvSpPr>
        <dsp:cNvPr id="0" name=""/>
        <dsp:cNvSpPr/>
      </dsp:nvSpPr>
      <dsp:spPr>
        <a:xfrm rot="5400000">
          <a:off x="13003863" y="-4096250"/>
          <a:ext cx="1186590" cy="1279732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5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  <a:sym typeface="Wingdings" pitchFamily="2" charset="2"/>
            </a:rPr>
            <a:t>Explore variables that might be significant for segmentation process</a:t>
          </a:r>
          <a:endParaRPr lang="en-US" sz="3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peedee"/>
            <a:ea typeface="+mn-ea"/>
            <a:cs typeface="+mn-cs"/>
          </a:endParaRPr>
        </a:p>
      </dsp:txBody>
      <dsp:txXfrm rot="-5400000">
        <a:off x="7198496" y="1767042"/>
        <a:ext cx="12739401" cy="1070740"/>
      </dsp:txXfrm>
    </dsp:sp>
    <dsp:sp modelId="{B1A60C46-AF77-4E7B-A2FA-B5195B3DB1B5}">
      <dsp:nvSpPr>
        <dsp:cNvPr id="0" name=""/>
        <dsp:cNvSpPr/>
      </dsp:nvSpPr>
      <dsp:spPr>
        <a:xfrm>
          <a:off x="0" y="1560793"/>
          <a:ext cx="7198495" cy="1483238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b="0" kern="1200" dirty="0">
              <a:solidFill>
                <a:srgbClr val="000000"/>
              </a:solidFill>
              <a:latin typeface="Speedee"/>
              <a:ea typeface="+mn-ea"/>
              <a:cs typeface="+mn-cs"/>
            </a:rPr>
            <a:t>Exploratory Data Analysis </a:t>
          </a:r>
          <a:endParaRPr lang="en-US" sz="4400" kern="1200" dirty="0">
            <a:solidFill>
              <a:srgbClr val="000000"/>
            </a:solidFill>
            <a:latin typeface="Speedee"/>
            <a:ea typeface="+mn-ea"/>
            <a:cs typeface="+mn-cs"/>
          </a:endParaRPr>
        </a:p>
      </dsp:txBody>
      <dsp:txXfrm>
        <a:off x="72406" y="1633199"/>
        <a:ext cx="7053683" cy="1338426"/>
      </dsp:txXfrm>
    </dsp:sp>
    <dsp:sp modelId="{C54E5C87-8B61-4B8E-A643-22A50B13EDB3}">
      <dsp:nvSpPr>
        <dsp:cNvPr id="0" name=""/>
        <dsp:cNvSpPr/>
      </dsp:nvSpPr>
      <dsp:spPr>
        <a:xfrm rot="5400000">
          <a:off x="13003863" y="-2538850"/>
          <a:ext cx="1186590" cy="1279732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</a:rPr>
            <a:t>Align initial segmentation model &amp; segment traits which we need to focus on  </a:t>
          </a:r>
        </a:p>
      </dsp:txBody>
      <dsp:txXfrm rot="-5400000">
        <a:off x="7198496" y="3324442"/>
        <a:ext cx="12739401" cy="1070740"/>
      </dsp:txXfrm>
    </dsp:sp>
    <dsp:sp modelId="{C515132E-7A78-4DC6-BCBE-A3917FC80589}">
      <dsp:nvSpPr>
        <dsp:cNvPr id="0" name=""/>
        <dsp:cNvSpPr/>
      </dsp:nvSpPr>
      <dsp:spPr>
        <a:xfrm>
          <a:off x="0" y="3118193"/>
          <a:ext cx="7198495" cy="1483238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b="0" kern="1200" dirty="0">
              <a:solidFill>
                <a:srgbClr val="000000"/>
              </a:solidFill>
              <a:latin typeface="Speedee"/>
              <a:ea typeface="+mn-ea"/>
              <a:cs typeface="+mn-cs"/>
            </a:rPr>
            <a:t>Segmentation Process: Round 1</a:t>
          </a:r>
          <a:endParaRPr lang="en-US" sz="4400" b="0" kern="1200" dirty="0">
            <a:solidFill>
              <a:srgbClr val="000000"/>
            </a:solidFill>
            <a:latin typeface="Speedee"/>
            <a:ea typeface="+mn-ea"/>
            <a:cs typeface="+mn-cs"/>
          </a:endParaRPr>
        </a:p>
      </dsp:txBody>
      <dsp:txXfrm>
        <a:off x="72406" y="3190599"/>
        <a:ext cx="7053683" cy="1338426"/>
      </dsp:txXfrm>
    </dsp:sp>
    <dsp:sp modelId="{2A8FEA4B-1993-42CC-A6E3-603BB7847F6D}">
      <dsp:nvSpPr>
        <dsp:cNvPr id="0" name=""/>
        <dsp:cNvSpPr/>
      </dsp:nvSpPr>
      <dsp:spPr>
        <a:xfrm rot="5400000">
          <a:off x="13003863" y="-981449"/>
          <a:ext cx="1186590" cy="1279732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</a:rPr>
            <a:t>Share and Align final segments  </a:t>
          </a:r>
        </a:p>
      </dsp:txBody>
      <dsp:txXfrm rot="-5400000">
        <a:off x="7198496" y="4881843"/>
        <a:ext cx="12739401" cy="1070740"/>
      </dsp:txXfrm>
    </dsp:sp>
    <dsp:sp modelId="{B9435CE5-432A-4BFD-B3FF-E37AF03A14D3}">
      <dsp:nvSpPr>
        <dsp:cNvPr id="0" name=""/>
        <dsp:cNvSpPr/>
      </dsp:nvSpPr>
      <dsp:spPr>
        <a:xfrm>
          <a:off x="0" y="4675594"/>
          <a:ext cx="7198495" cy="1483238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kern="1200" dirty="0">
              <a:solidFill>
                <a:srgbClr val="000000"/>
              </a:solidFill>
              <a:latin typeface="Speedee"/>
              <a:ea typeface="+mn-ea"/>
              <a:cs typeface="+mn-cs"/>
            </a:rPr>
            <a:t>Segmentation Process: Round 2 </a:t>
          </a:r>
          <a:endParaRPr lang="en-US" sz="4400" kern="1200" dirty="0">
            <a:solidFill>
              <a:srgbClr val="000000"/>
            </a:solidFill>
            <a:latin typeface="Speedee"/>
            <a:ea typeface="+mn-ea"/>
            <a:cs typeface="+mn-cs"/>
          </a:endParaRPr>
        </a:p>
      </dsp:txBody>
      <dsp:txXfrm>
        <a:off x="72406" y="4748000"/>
        <a:ext cx="7053683" cy="1338426"/>
      </dsp:txXfrm>
    </dsp:sp>
    <dsp:sp modelId="{792A5744-E41F-4EAD-A010-C20B42D5B393}">
      <dsp:nvSpPr>
        <dsp:cNvPr id="0" name=""/>
        <dsp:cNvSpPr/>
      </dsp:nvSpPr>
      <dsp:spPr>
        <a:xfrm rot="5400000">
          <a:off x="13003863" y="575951"/>
          <a:ext cx="1186590" cy="12797326"/>
        </a:xfrm>
        <a:prstGeom prst="round2SameRect">
          <a:avLst/>
        </a:prstGeom>
        <a:solidFill>
          <a:srgbClr val="FFB71B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B71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peedee"/>
              <a:ea typeface="+mn-ea"/>
              <a:cs typeface="+mn-cs"/>
            </a:rPr>
            <a:t> Deeper understanding of segments from the perspective of  product, price, etc.  </a:t>
          </a:r>
        </a:p>
      </dsp:txBody>
      <dsp:txXfrm rot="-5400000">
        <a:off x="7198496" y="6439244"/>
        <a:ext cx="12739401" cy="1070740"/>
      </dsp:txXfrm>
    </dsp:sp>
    <dsp:sp modelId="{6664E122-0B92-4CD1-9D62-3B3931E7E25C}">
      <dsp:nvSpPr>
        <dsp:cNvPr id="0" name=""/>
        <dsp:cNvSpPr/>
      </dsp:nvSpPr>
      <dsp:spPr>
        <a:xfrm>
          <a:off x="0" y="6232994"/>
          <a:ext cx="7198495" cy="1483238"/>
        </a:xfrm>
        <a:prstGeom prst="roundRect">
          <a:avLst/>
        </a:prstGeom>
        <a:solidFill>
          <a:srgbClr val="FFB71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rgbClr val="000000"/>
              </a:solidFill>
              <a:latin typeface="Speedee"/>
              <a:ea typeface="+mn-ea"/>
              <a:cs typeface="+mn-cs"/>
            </a:rPr>
            <a:t>Profile segments</a:t>
          </a:r>
        </a:p>
      </dsp:txBody>
      <dsp:txXfrm>
        <a:off x="72406" y="6305400"/>
        <a:ext cx="7053683" cy="133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BD5EC-06EC-FD45-84D6-AE11E17BA69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F0538-1CA0-6C4F-99C4-575E5EB1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7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28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17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5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6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30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84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3.xml"/><Relationship Id="rId7" Type="http://schemas.openxmlformats.org/officeDocument/2006/relationships/image" Target="../media/image14.emf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4.xml"/><Relationship Id="rId9" Type="http://schemas.openxmlformats.org/officeDocument/2006/relationships/image" Target="../media/image1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0.png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3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35.xml"/><Relationship Id="rId7" Type="http://schemas.openxmlformats.org/officeDocument/2006/relationships/oleObject" Target="../embeddings/oleObject12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8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0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2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4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7.png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48.xml"/><Relationship Id="rId7" Type="http://schemas.openxmlformats.org/officeDocument/2006/relationships/oleObject" Target="../embeddings/oleObject18.bin"/><Relationship Id="rId2" Type="http://schemas.openxmlformats.org/officeDocument/2006/relationships/vmlDrawing" Target="../drawings/vmlDrawing18.vml"/><Relationship Id="rId1" Type="http://schemas.openxmlformats.org/officeDocument/2006/relationships/themeOverride" Target="../theme/themeOverride1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52.xml"/><Relationship Id="rId7" Type="http://schemas.openxmlformats.org/officeDocument/2006/relationships/image" Target="../media/image14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54.xml"/><Relationship Id="rId7" Type="http://schemas.openxmlformats.org/officeDocument/2006/relationships/oleObject" Target="../embeddings/oleObject20.bin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1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58.xml"/><Relationship Id="rId7" Type="http://schemas.openxmlformats.org/officeDocument/2006/relationships/image" Target="../media/image14.emf"/><Relationship Id="rId2" Type="http://schemas.openxmlformats.org/officeDocument/2006/relationships/tags" Target="../tags/tag5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9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0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22.vml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22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6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3.xml"/><Relationship Id="rId7" Type="http://schemas.openxmlformats.org/officeDocument/2006/relationships/image" Target="../media/image14.emf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24.vml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2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6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29.vml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2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7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2.svg"/><Relationship Id="rId2" Type="http://schemas.openxmlformats.org/officeDocument/2006/relationships/tags" Target="../tags/tag7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tags" Target="../tags/tag82.xml"/><Relationship Id="rId7" Type="http://schemas.openxmlformats.org/officeDocument/2006/relationships/image" Target="../media/image12.png"/><Relationship Id="rId2" Type="http://schemas.openxmlformats.org/officeDocument/2006/relationships/tags" Target="../tags/tag8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3.xml"/><Relationship Id="rId9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5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0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8.bin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91.xml"/><Relationship Id="rId7" Type="http://schemas.openxmlformats.org/officeDocument/2006/relationships/oleObject" Target="../embeddings/oleObject39.bin"/><Relationship Id="rId2" Type="http://schemas.openxmlformats.org/officeDocument/2006/relationships/vmlDrawing" Target="../drawings/vmlDrawing39.vml"/><Relationship Id="rId1" Type="http://schemas.openxmlformats.org/officeDocument/2006/relationships/themeOverride" Target="../theme/themeOverride1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image" Target="../media/image15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4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40.vml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40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5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6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41.vml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41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7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8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42.vml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42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9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0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43.vml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4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2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44.vml"/><Relationship Id="rId1" Type="http://schemas.openxmlformats.org/officeDocument/2006/relationships/themeOverride" Target="../theme/themeOverride20.xml"/><Relationship Id="rId6" Type="http://schemas.openxmlformats.org/officeDocument/2006/relationships/oleObject" Target="../embeddings/oleObject4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04.xml"/><Relationship Id="rId7" Type="http://schemas.openxmlformats.org/officeDocument/2006/relationships/image" Target="../media/image18.emf"/><Relationship Id="rId2" Type="http://schemas.openxmlformats.org/officeDocument/2006/relationships/vmlDrawing" Target="../drawings/vmlDrawing45.vml"/><Relationship Id="rId1" Type="http://schemas.openxmlformats.org/officeDocument/2006/relationships/themeOverride" Target="../theme/themeOverride21.xml"/><Relationship Id="rId6" Type="http://schemas.openxmlformats.org/officeDocument/2006/relationships/oleObject" Target="../embeddings/oleObject45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17.png"/><Relationship Id="rId2" Type="http://schemas.openxmlformats.org/officeDocument/2006/relationships/tags" Target="../tags/tag10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6.bin"/><Relationship Id="rId4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08.xml"/><Relationship Id="rId7" Type="http://schemas.openxmlformats.org/officeDocument/2006/relationships/oleObject" Target="../embeddings/oleObject47.bin"/><Relationship Id="rId2" Type="http://schemas.openxmlformats.org/officeDocument/2006/relationships/vmlDrawing" Target="../drawings/vmlDrawing47.vml"/><Relationship Id="rId1" Type="http://schemas.openxmlformats.org/officeDocument/2006/relationships/themeOverride" Target="../theme/themeOverride2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2.xml"/><Relationship Id="rId7" Type="http://schemas.openxmlformats.org/officeDocument/2006/relationships/image" Target="../media/image14.emf"/><Relationship Id="rId2" Type="http://schemas.openxmlformats.org/officeDocument/2006/relationships/tags" Target="../tags/tag11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8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4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49.vml"/><Relationship Id="rId1" Type="http://schemas.openxmlformats.org/officeDocument/2006/relationships/themeOverride" Target="../theme/themeOverride23.xml"/><Relationship Id="rId6" Type="http://schemas.openxmlformats.org/officeDocument/2006/relationships/oleObject" Target="../embeddings/oleObject4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7.png"/><Relationship Id="rId2" Type="http://schemas.openxmlformats.org/officeDocument/2006/relationships/tags" Target="../tags/tag11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0.bin"/><Relationship Id="rId4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8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51.vml"/><Relationship Id="rId1" Type="http://schemas.openxmlformats.org/officeDocument/2006/relationships/themeOverride" Target="../theme/themeOverride24.xml"/><Relationship Id="rId6" Type="http://schemas.openxmlformats.org/officeDocument/2006/relationships/oleObject" Target="../embeddings/oleObject51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7.png"/><Relationship Id="rId2" Type="http://schemas.openxmlformats.org/officeDocument/2006/relationships/tags" Target="../tags/tag120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53.vml"/><Relationship Id="rId1" Type="http://schemas.openxmlformats.org/officeDocument/2006/relationships/themeOverride" Target="../theme/themeOverride25.xml"/><Relationship Id="rId6" Type="http://schemas.openxmlformats.org/officeDocument/2006/relationships/oleObject" Target="../embeddings/oleObject5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0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5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6.bin"/><Relationship Id="rId4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9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57.vml"/><Relationship Id="rId1" Type="http://schemas.openxmlformats.org/officeDocument/2006/relationships/themeOverride" Target="../theme/themeOverride26.xml"/><Relationship Id="rId6" Type="http://schemas.openxmlformats.org/officeDocument/2006/relationships/oleObject" Target="../embeddings/oleObject57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58.vml"/><Relationship Id="rId1" Type="http://schemas.openxmlformats.org/officeDocument/2006/relationships/themeOverride" Target="../theme/themeOverride27.xml"/><Relationship Id="rId6" Type="http://schemas.openxmlformats.org/officeDocument/2006/relationships/oleObject" Target="../embeddings/oleObject58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9.bin"/><Relationship Id="rId4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2.svg"/><Relationship Id="rId2" Type="http://schemas.openxmlformats.org/officeDocument/2006/relationships/tags" Target="../tags/tag13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1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3.sv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7" Type="http://schemas.openxmlformats.org/officeDocument/2006/relationships/image" Target="../media/image7.emf"/><Relationship Id="rId2" Type="http://schemas.openxmlformats.org/officeDocument/2006/relationships/vmlDrawing" Target="../drawings/vmlDrawing63.vml"/><Relationship Id="rId1" Type="http://schemas.openxmlformats.org/officeDocument/2006/relationships/themeOverride" Target="../theme/themeOverride28.xml"/><Relationship Id="rId6" Type="http://schemas.openxmlformats.org/officeDocument/2006/relationships/oleObject" Target="../embeddings/oleObject6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4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vmlDrawing" Target="../drawings/vmlDrawing64.v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vmlDrawing" Target="../drawings/vmlDrawing65.v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5.bin"/><Relationship Id="rId4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4.xml"/><Relationship Id="rId7" Type="http://schemas.openxmlformats.org/officeDocument/2006/relationships/image" Target="../media/image7.emf"/><Relationship Id="rId2" Type="http://schemas.openxmlformats.org/officeDocument/2006/relationships/vmlDrawing" Target="../drawings/vmlDrawing66.vml"/><Relationship Id="rId1" Type="http://schemas.openxmlformats.org/officeDocument/2006/relationships/themeOverride" Target="../theme/themeOverride31.xml"/><Relationship Id="rId6" Type="http://schemas.openxmlformats.org/officeDocument/2006/relationships/oleObject" Target="../embeddings/oleObject66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4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7.bin"/><Relationship Id="rId4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8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9.bin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0.xml"/><Relationship Id="rId7" Type="http://schemas.openxmlformats.org/officeDocument/2006/relationships/image" Target="../media/image7.emf"/><Relationship Id="rId2" Type="http://schemas.openxmlformats.org/officeDocument/2006/relationships/vmlDrawing" Target="../drawings/vmlDrawing70.vml"/><Relationship Id="rId1" Type="http://schemas.openxmlformats.org/officeDocument/2006/relationships/themeOverride" Target="../theme/themeOverride32.xml"/><Relationship Id="rId6" Type="http://schemas.openxmlformats.org/officeDocument/2006/relationships/oleObject" Target="../embeddings/oleObject70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image" Target="../media/image16.png"/><Relationship Id="rId2" Type="http://schemas.openxmlformats.org/officeDocument/2006/relationships/vmlDrawing" Target="../drawings/vmlDrawing71.v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1.bin"/><Relationship Id="rId4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3.xml"/><Relationship Id="rId4" Type="http://schemas.openxmlformats.org/officeDocument/2006/relationships/image" Target="../media/image24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tags" Target="../tags/tag21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3.xm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44" name="image21.png" descr="File:McDonald's Golden Arches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27" y="3806252"/>
            <a:ext cx="5018146" cy="401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lb Logo(white).gif"/>
          <p:cNvPicPr>
            <a:picLocks noChangeAspect="1"/>
          </p:cNvPicPr>
          <p:nvPr/>
        </p:nvPicPr>
        <p:blipFill>
          <a:blip r:embed="rId3"/>
          <a:srcRect l="10801" t="61890" r="11795" b="11306"/>
          <a:stretch>
            <a:fillRect/>
          </a:stretch>
        </p:blipFill>
        <p:spPr>
          <a:xfrm>
            <a:off x="19792304" y="12291621"/>
            <a:ext cx="4060224" cy="85999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96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827211"/>
            <a:ext cx="10972800" cy="2659190"/>
          </a:xfrm>
        </p:spPr>
        <p:txBody>
          <a:bodyPr anchor="b"/>
          <a:lstStyle>
            <a:lvl1pPr algn="l">
              <a:defRPr sz="9600" b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10972800" cy="4389120"/>
          </a:xfrm>
        </p:spPr>
        <p:txBody>
          <a:bodyPr tIns="182880" bIns="182880" anchor="t" anchorCtr="0"/>
          <a:lstStyle>
            <a:lvl1pPr marL="0" indent="0" algn="l">
              <a:buNone/>
              <a:defRPr sz="5600">
                <a:latin typeface="+mn-lt"/>
                <a:ea typeface="+mn-ea"/>
                <a:cs typeface="+mn-cs"/>
                <a:sym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33724" b="16368"/>
          <a:stretch/>
        </p:blipFill>
        <p:spPr>
          <a:xfrm>
            <a:off x="11864559" y="1101800"/>
            <a:ext cx="12519442" cy="126142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60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9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9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927" y="4171257"/>
            <a:ext cx="23044150" cy="8178262"/>
          </a:xfrm>
          <a:prstGeom prst="rect">
            <a:avLst/>
          </a:prstGeom>
        </p:spPr>
        <p:txBody>
          <a:bodyPr anchor="t" anchorCtr="0"/>
          <a:lstStyle>
            <a:lvl1pPr marL="914400" indent="-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5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1377950" indent="-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1835150" indent="-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2292350" indent="-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2749550" indent="-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marL="574676" lvl="0" indent="-574676" algn="l" defTabSz="1828800" rtl="0" eaLnBrk="1" latinLnBrk="0" hangingPunct="1">
              <a:lnSpc>
                <a:spcPct val="90000"/>
              </a:lnSpc>
              <a:spcBef>
                <a:spcPts val="3600"/>
              </a:spcBef>
              <a:spcAft>
                <a:spcPts val="600"/>
              </a:spcAft>
              <a:buFontTx/>
              <a:buBlip>
                <a:blip r:embed="rId7"/>
              </a:buBlip>
            </a:pPr>
            <a:r>
              <a:rPr lang="en-US" dirty="0"/>
              <a:t>Edit Master text styles</a:t>
            </a:r>
          </a:p>
          <a:p>
            <a:pPr marL="1031876" lvl="1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489076" lvl="2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946276" lvl="3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403476" lvl="4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9296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2" y="-2617"/>
            <a:ext cx="9388800" cy="1371861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69927" y="3088548"/>
            <a:ext cx="7494874" cy="2991588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60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25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2569485" y="5336082"/>
            <a:ext cx="19240982" cy="6402052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1828800" rtl="0" eaLnBrk="1" fontAlgn="auto" latinLnBrk="0" hangingPunct="1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defRPr lang="en-US" sz="1080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2569486" y="2856262"/>
            <a:ext cx="1895344" cy="1895344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261148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60000" y="7653600"/>
            <a:ext cx="21873600" cy="4082400"/>
          </a:xfrm>
        </p:spPr>
        <p:txBody>
          <a:bodyPr anchor="t">
            <a:noAutofit/>
          </a:bodyPr>
          <a:lstStyle>
            <a:lvl1pPr>
              <a:defRPr sz="10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1237796" y="7360032"/>
            <a:ext cx="23152608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96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8129989" y="0"/>
            <a:ext cx="833902" cy="13716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8159016" cy="13716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69926" y="5362206"/>
            <a:ext cx="6845836" cy="2991588"/>
          </a:xfrm>
          <a:prstGeom prst="rect">
            <a:avLst/>
          </a:prstGeom>
        </p:spPr>
        <p:txBody>
          <a:bodyPr lIns="91440" tIns="91440" rIns="91440" bIns="0" anchor="ctr">
            <a:noAutofit/>
          </a:bodyPr>
          <a:lstStyle>
            <a:lvl1pPr>
              <a:defRPr sz="60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371228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think-cell Slide" r:id="rId7" imgW="352" imgH="355" progId="TCLayout.ActiveDocument.1">
                  <p:embed/>
                </p:oleObj>
              </mc:Choice>
              <mc:Fallback>
                <p:oleObj name="think-cell Slide" r:id="rId7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</a:pPr>
            <a:endParaRPr lang="en-US" sz="60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14331213" y="0"/>
            <a:ext cx="833902" cy="13716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14343912" cy="13716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69927" y="457200"/>
            <a:ext cx="13103674" cy="1463040"/>
          </a:xfrm>
          <a:prstGeom prst="rect">
            <a:avLst/>
          </a:prstGeom>
        </p:spPr>
        <p:txBody>
          <a:bodyPr vert="horz" wrap="square" lIns="91440" tIns="91440" rIns="91440" bIns="0"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600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5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219816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342137" y="0"/>
            <a:ext cx="833902" cy="13716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69926" y="5362206"/>
            <a:ext cx="6845836" cy="299158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0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8161527" y="-2617"/>
            <a:ext cx="16222474" cy="1371861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420631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11379165" y="0"/>
            <a:ext cx="833902" cy="1371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12192001" y="0"/>
            <a:ext cx="12199954" cy="13716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36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69927" y="3571200"/>
            <a:ext cx="9366874" cy="65736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8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91561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14819699" y="0"/>
            <a:ext cx="833902" cy="13716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15640053" y="0"/>
            <a:ext cx="8744914" cy="13716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5640051" y="0"/>
            <a:ext cx="8743950" cy="13716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18973801" y="7834584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69927" y="3609300"/>
            <a:ext cx="13085178" cy="6573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88174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3048" y="262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69927" y="5528407"/>
            <a:ext cx="5547350" cy="262862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000" baseline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84" y="7180798"/>
            <a:ext cx="2730500" cy="6765924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69927" y="5528407"/>
            <a:ext cx="5547350" cy="2628622"/>
          </a:xfrm>
        </p:spPr>
        <p:txBody>
          <a:bodyPr anchor="ctr" anchorCtr="0">
            <a:noAutofit/>
          </a:bodyPr>
          <a:lstStyle>
            <a:lvl1pPr>
              <a:defRPr sz="60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4349284" y="6805657"/>
            <a:ext cx="5389332" cy="6923490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56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think-cell Slide" r:id="rId7" imgW="324" imgH="324" progId="TCLayout.ActiveDocument.1">
                  <p:embed/>
                </p:oleObj>
              </mc:Choice>
              <mc:Fallback>
                <p:oleObj name="think-cell Slide" r:id="rId7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88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2" y="0"/>
            <a:ext cx="10853840" cy="13716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69926" y="3571200"/>
            <a:ext cx="8714544" cy="6573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5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1" y="6788785"/>
            <a:ext cx="2597150" cy="7143750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0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88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2" y="0"/>
            <a:ext cx="10853840" cy="13716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69926" y="3571200"/>
            <a:ext cx="8714544" cy="6573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7156118" y="6832600"/>
            <a:ext cx="5389332" cy="68834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78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think-cell Slide" r:id="rId7" imgW="352" imgH="355" progId="TCLayout.ActiveDocument.1">
                  <p:embed/>
                </p:oleObj>
              </mc:Choice>
              <mc:Fallback>
                <p:oleObj name="think-cell Slide" r:id="rId7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</a:pPr>
            <a:endParaRPr lang="en-US" sz="60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12727092" cy="13716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69927" y="457200"/>
            <a:ext cx="9937366" cy="1463040"/>
          </a:xfrm>
          <a:prstGeom prst="rect">
            <a:avLst/>
          </a:prstGeom>
        </p:spPr>
        <p:txBody>
          <a:bodyPr vert="horz" wrap="square" lIns="91440" tIns="91440" rIns="91440" bIns="0"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600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5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612" y="7179212"/>
            <a:ext cx="2730500" cy="6765924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0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</a:pPr>
            <a:endParaRPr lang="en-US" sz="60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12727092" cy="13716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69927" y="457200"/>
            <a:ext cx="9937366" cy="1463040"/>
          </a:xfrm>
          <a:prstGeom prst="rect">
            <a:avLst/>
          </a:prstGeom>
        </p:spPr>
        <p:txBody>
          <a:bodyPr vert="horz" wrap="square" lIns="91440" tIns="91440" rIns="91440" bIns="0"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600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8920344" y="6815607"/>
            <a:ext cx="5389332" cy="6913102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2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16892478" cy="13716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78" y="7179212"/>
            <a:ext cx="2730500" cy="6765924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7" y="457200"/>
            <a:ext cx="13103674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52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</a:pPr>
            <a:endParaRPr lang="en-US" sz="60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16892478" cy="13716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69927" y="457200"/>
            <a:ext cx="13103674" cy="1463040"/>
          </a:xfrm>
          <a:prstGeom prst="rect">
            <a:avLst/>
          </a:prstGeom>
        </p:spPr>
        <p:txBody>
          <a:bodyPr vert="horz" wrap="square" lIns="91440" tIns="91440" rIns="91440" bIns="0"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600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13135256" y="6815607"/>
            <a:ext cx="5389332" cy="6913102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66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7652666"/>
            <a:ext cx="21866400" cy="3213100"/>
          </a:xfrm>
        </p:spPr>
        <p:txBody>
          <a:bodyPr anchor="b">
            <a:noAutofit/>
          </a:bodyPr>
          <a:lstStyle>
            <a:lvl1pPr marL="0" algn="l" defTabSz="1828800" rtl="0" eaLnBrk="1" fontAlgn="auto" latinLnBrk="0" hangingPunct="1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defRPr lang="en-US" sz="1080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309310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2">
    <p:bg>
      <p:bgPr>
        <a:solidFill>
          <a:srgbClr val="89D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260000" y="1250950"/>
            <a:ext cx="1865376" cy="18653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7652666"/>
            <a:ext cx="21866400" cy="32131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1828800" rtl="0" eaLnBrk="1" fontAlgn="auto" latinLnBrk="0" hangingPunct="1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defRPr lang="en-US" sz="1080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8337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13594923" y="202887"/>
            <a:ext cx="1538514" cy="20039642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24384000" cy="11734670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FFC525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000000"/>
              </a:solidFill>
              <a:latin typeface="Speedee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8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22335744" y="12808800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3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33073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22335744" y="12808800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419299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37591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7">
            <a:extLst>
              <a:ext uri="{FF2B5EF4-FFF2-40B4-BE49-F238E27FC236}">
                <a16:creationId xmlns:a16="http://schemas.microsoft.com/office/drawing/2014/main" id="{A0ACE384-61D6-4C76-BF26-1B7E76CFC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529" b="20917"/>
          <a:stretch/>
        </p:blipFill>
        <p:spPr>
          <a:xfrm>
            <a:off x="213360" y="0"/>
            <a:ext cx="1560580" cy="13716000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33724" b="16368"/>
          <a:stretch/>
        </p:blipFill>
        <p:spPr>
          <a:xfrm>
            <a:off x="11864559" y="1101800"/>
            <a:ext cx="12519442" cy="12614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725133" y="6370502"/>
            <a:ext cx="6188233" cy="141577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91440" rIns="18288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dirty="0">
                <a:solidFill>
                  <a:srgbClr val="C8161D"/>
                </a:solidFill>
                <a:sym typeface="+mn-lt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945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1200" y="-1"/>
            <a:ext cx="24387600" cy="13716002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/>
                </a:solidFill>
                <a:latin typeface="Speedee"/>
                <a:sym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dirty="0">
                <a:solidFill>
                  <a:srgbClr val="575757"/>
                </a:solidFill>
                <a:latin typeface="Speedee"/>
                <a:sym typeface="+mn-lt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/>
                </a:solidFill>
                <a:latin typeface="Speedee"/>
                <a:sym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/>
                </a:solidFill>
                <a:latin typeface="Speedee"/>
                <a:sym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2000"/>
                </a:spcAft>
              </a:pPr>
              <a:endParaRPr lang="en-US" sz="2400" dirty="0">
                <a:solidFill>
                  <a:srgbClr val="FFFFFF"/>
                </a:solidFill>
                <a:sym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50000"/>
                    </a:srgbClr>
                  </a:solidFill>
                  <a:latin typeface="Speedee"/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50000"/>
                    </a:srgbClr>
                  </a:solidFill>
                  <a:latin typeface="Speedee"/>
                  <a:sym typeface="+mn-lt"/>
                </a:rPr>
                <a:t>Note: Do not put a period at the end of the note or the source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50000"/>
                    </a:srgbClr>
                  </a:solidFill>
                  <a:latin typeface="Speedee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6544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96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pic>
        <p:nvPicPr>
          <p:cNvPr id="16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3724" b="16368"/>
          <a:stretch/>
        </p:blipFill>
        <p:spPr>
          <a:xfrm flipH="1">
            <a:off x="1" y="1101800"/>
            <a:ext cx="12519442" cy="126142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2192000" y="822960"/>
            <a:ext cx="10972800" cy="4389120"/>
          </a:xfrm>
        </p:spPr>
        <p:txBody>
          <a:bodyPr anchor="b">
            <a:noAutofit/>
          </a:bodyPr>
          <a:lstStyle>
            <a:lvl1pPr>
              <a:defRPr sz="9600" b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E2208C9E-160F-4546-BA16-108EA95F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0" y="5852160"/>
            <a:ext cx="10972800" cy="4389120"/>
          </a:xfrm>
        </p:spPr>
        <p:txBody>
          <a:bodyPr/>
          <a:lstStyle>
            <a:lvl1pPr marL="574676" indent="-574676" algn="l" defTabSz="1828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Blip>
                <a:blip r:embed="rId9"/>
              </a:buBlip>
              <a:defRPr lang="en-US" sz="5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Click to edit Master subtitle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CF2A6F-778D-49EE-945F-2026B1FA3427}"/>
              </a:ext>
            </a:extLst>
          </p:cNvPr>
          <p:cNvCxnSpPr/>
          <p:nvPr userDrawn="1"/>
        </p:nvCxnSpPr>
        <p:spPr>
          <a:xfrm>
            <a:off x="12557760" y="5486400"/>
            <a:ext cx="5303520" cy="0"/>
          </a:xfrm>
          <a:prstGeom prst="line">
            <a:avLst/>
          </a:prstGeom>
          <a:ln w="50800" cap="flat" cmpd="sng" algn="ctr">
            <a:solidFill>
              <a:srgbClr val="C816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11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3">
    <p:bg>
      <p:bgPr>
        <a:solidFill>
          <a:srgbClr val="52A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927" y="4171257"/>
            <a:ext cx="23044150" cy="8178262"/>
          </a:xfrm>
          <a:prstGeom prst="rect">
            <a:avLst/>
          </a:prstGeom>
        </p:spPr>
        <p:txBody>
          <a:bodyPr anchor="t" anchorCtr="0"/>
          <a:lstStyle>
            <a:lvl1pPr marL="914400" indent="-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5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1377950" indent="-685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1835150" indent="-685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2292350" indent="-685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2749550" indent="-685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marL="574676" lvl="0" indent="-574676" algn="l" defTabSz="1828800" rtl="0" eaLnBrk="1" latinLnBrk="0" hangingPunct="1">
              <a:lnSpc>
                <a:spcPct val="90000"/>
              </a:lnSpc>
              <a:spcBef>
                <a:spcPts val="3600"/>
              </a:spcBef>
              <a:spcAft>
                <a:spcPts val="600"/>
              </a:spcAft>
              <a:buFontTx/>
              <a:buBlip>
                <a:blip r:embed="rId6"/>
              </a:buBlip>
            </a:pPr>
            <a:r>
              <a:rPr lang="en-US" dirty="0"/>
              <a:t>Edit Master text styles</a:t>
            </a:r>
          </a:p>
          <a:p>
            <a:pPr marL="1031876" lvl="1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489076" lvl="2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946276" lvl="3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403476" lvl="4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2" y="-2617"/>
            <a:ext cx="9388800" cy="1371861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69927" y="2454097"/>
            <a:ext cx="8078074" cy="1329594"/>
          </a:xfrm>
        </p:spPr>
        <p:txBody>
          <a:bodyPr anchor="t">
            <a:noAutofit/>
          </a:bodyPr>
          <a:lstStyle>
            <a:lvl1pPr>
              <a:defRPr sz="4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69927" y="4317975"/>
            <a:ext cx="8078074" cy="108337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122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2569485" y="5336082"/>
            <a:ext cx="19240982" cy="6402052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1828800" rtl="0" eaLnBrk="1" fontAlgn="auto" latinLnBrk="0" hangingPunct="1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defRPr lang="en-US" sz="1080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2561387" y="2848163"/>
            <a:ext cx="1903442" cy="1903442"/>
          </a:xfrm>
          <a:prstGeom prst="rect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36046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60000" y="7653600"/>
            <a:ext cx="21873600" cy="4082400"/>
          </a:xfrm>
        </p:spPr>
        <p:txBody>
          <a:bodyPr anchor="t">
            <a:noAutofit/>
          </a:bodyPr>
          <a:lstStyle>
            <a:lvl1pPr>
              <a:defRPr sz="10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1260001" y="7360032"/>
            <a:ext cx="23117174" cy="0"/>
          </a:xfrm>
          <a:prstGeom prst="line">
            <a:avLst/>
          </a:prstGeom>
          <a:ln w="19050" cmpd="sng">
            <a:solidFill>
              <a:srgbClr val="FFB71B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think-cell Slide" r:id="rId7" imgW="352" imgH="355" progId="TCLayout.ActiveDocument.1">
                  <p:embed/>
                </p:oleObj>
              </mc:Choice>
              <mc:Fallback>
                <p:oleObj name="think-cell Slide" r:id="rId7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60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8129989" y="0"/>
            <a:ext cx="833902" cy="13716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8159016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69926" y="5362206"/>
            <a:ext cx="6845836" cy="299158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5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321396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14331213" y="0"/>
            <a:ext cx="833902" cy="13716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14343912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926" y="457200"/>
            <a:ext cx="13143132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303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Four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18058493" y="0"/>
            <a:ext cx="833902" cy="13716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18068544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9927" y="457200"/>
            <a:ext cx="16793238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41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342137" y="0"/>
            <a:ext cx="833902" cy="13716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69926" y="5362206"/>
            <a:ext cx="6845836" cy="299158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0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8161527" y="-2617"/>
            <a:ext cx="16222474" cy="13718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407751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11379165" y="0"/>
            <a:ext cx="833902" cy="1371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12184043" y="0"/>
            <a:ext cx="12199954" cy="13716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36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69927" y="3571200"/>
            <a:ext cx="9366874" cy="65736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8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54566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14819699" y="0"/>
            <a:ext cx="833902" cy="1371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15639087" y="0"/>
            <a:ext cx="8744914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5640051" y="0"/>
            <a:ext cx="8743950" cy="13716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69927" y="3571200"/>
            <a:ext cx="13087050" cy="6573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2233086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3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5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69590" y="12410050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9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9877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3048" y="262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69927" y="5528407"/>
            <a:ext cx="5547350" cy="262862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00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84" y="7180798"/>
            <a:ext cx="2730500" cy="6765924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5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3048" y="262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9927" y="5528407"/>
            <a:ext cx="5547350" cy="2628622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4349284" y="6805657"/>
            <a:ext cx="5389332" cy="6923490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00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think-cell Slide" r:id="rId7" imgW="352" imgH="355" progId="TCLayout.ActiveDocument.1">
                  <p:embed/>
                </p:oleObj>
              </mc:Choice>
              <mc:Fallback>
                <p:oleObj name="think-cell Slide" r:id="rId7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88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2" y="0"/>
            <a:ext cx="10853840" cy="13716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69926" y="3571200"/>
            <a:ext cx="8714544" cy="6573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5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1" y="6788785"/>
            <a:ext cx="2597150" cy="7143750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8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88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2" y="0"/>
            <a:ext cx="10853840" cy="13716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69926" y="3571200"/>
            <a:ext cx="8714544" cy="6573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7156118" y="6832600"/>
            <a:ext cx="5389332" cy="68834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83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12727092" cy="13716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612" y="7179212"/>
            <a:ext cx="2730500" cy="6765924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927" y="457200"/>
            <a:ext cx="10085718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70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12727092" cy="13716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8920344" y="6815607"/>
            <a:ext cx="5389332" cy="6913102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927" y="457200"/>
            <a:ext cx="10085718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0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16892478" cy="13716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78" y="7179212"/>
            <a:ext cx="2730500" cy="6765924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9927" y="457200"/>
            <a:ext cx="13099066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8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een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16892478" cy="13716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525"/>
              </a:gs>
              <a:gs pos="100000">
                <a:srgbClr val="D09A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810072"/>
            <a:ext cx="2964102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13135256" y="6815607"/>
            <a:ext cx="5389332" cy="6913102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927" y="457200"/>
            <a:ext cx="13099066" cy="1463040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95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7652666"/>
            <a:ext cx="21866400" cy="3213100"/>
          </a:xfrm>
        </p:spPr>
        <p:txBody>
          <a:bodyPr anchor="b">
            <a:noAutofit/>
          </a:bodyPr>
          <a:lstStyle>
            <a:lvl1pPr marL="0" algn="l" defTabSz="1828800" rtl="0" eaLnBrk="1" fontAlgn="auto" latinLnBrk="0" hangingPunct="1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defRPr lang="en-US" sz="10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101999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260000" y="1250950"/>
            <a:ext cx="1865376" cy="18653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7652666"/>
            <a:ext cx="21866400" cy="32131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1828800" rtl="0" eaLnBrk="1" fontAlgn="auto" latinLnBrk="0" hangingPunct="1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defRPr lang="en-US" sz="1080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36226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4330" y="3246"/>
          <a:ext cx="4317" cy="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0" y="3246"/>
                        <a:ext cx="4317" cy="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25" name="Picture 24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24384000" cy="137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60"/>
          <p:cNvSpPr>
            <a:spLocks/>
          </p:cNvSpPr>
          <p:nvPr/>
        </p:nvSpPr>
        <p:spPr bwMode="ltGray">
          <a:xfrm>
            <a:off x="0" y="1154747"/>
            <a:ext cx="18483461" cy="3039355"/>
          </a:xfrm>
          <a:custGeom>
            <a:avLst/>
            <a:gdLst/>
            <a:ahLst/>
            <a:cxnLst/>
            <a:rect l="l" t="t" r="r" b="b"/>
            <a:pathLst>
              <a:path w="6652602" h="1960385">
                <a:moveTo>
                  <a:pt x="0" y="0"/>
                </a:moveTo>
                <a:lnTo>
                  <a:pt x="6325865" y="0"/>
                </a:lnTo>
                <a:cubicBezTo>
                  <a:pt x="6506317" y="0"/>
                  <a:pt x="6652602" y="146285"/>
                  <a:pt x="6652602" y="326737"/>
                </a:cubicBezTo>
                <a:lnTo>
                  <a:pt x="6652602" y="1633648"/>
                </a:lnTo>
                <a:cubicBezTo>
                  <a:pt x="6652602" y="1814100"/>
                  <a:pt x="6506317" y="1960385"/>
                  <a:pt x="6325865" y="1960385"/>
                </a:cubicBezTo>
                <a:lnTo>
                  <a:pt x="0" y="1960385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pic>
        <p:nvPicPr>
          <p:cNvPr id="20" name="Picture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1783620" y="214540"/>
            <a:ext cx="2254819" cy="16780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>
            <a:spLocks/>
          </p:cNvSpPr>
          <p:nvPr/>
        </p:nvSpPr>
        <p:spPr bwMode="ltGray">
          <a:xfrm>
            <a:off x="19099716" y="2315921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>
            <a:spLocks/>
          </p:cNvSpPr>
          <p:nvPr/>
        </p:nvSpPr>
        <p:spPr bwMode="ltGray">
          <a:xfrm>
            <a:off x="19099716" y="6518700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 bwMode="ltGray">
          <a:xfrm>
            <a:off x="21783623" y="4417311"/>
            <a:ext cx="2254819" cy="1678056"/>
            <a:chOff x="8005763" y="4224239"/>
            <a:chExt cx="828675" cy="822325"/>
          </a:xfrm>
        </p:grpSpPr>
        <p:sp>
          <p:nvSpPr>
            <p:cNvPr id="38" name="Rounded Rectangle 37"/>
            <p:cNvSpPr>
              <a:spLocks/>
            </p:cNvSpPr>
            <p:nvPr/>
          </p:nvSpPr>
          <p:spPr bwMode="ltGray">
            <a:xfrm>
              <a:off x="8005763" y="4224239"/>
              <a:ext cx="828675" cy="822325"/>
            </a:xfrm>
            <a:prstGeom prst="round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000000"/>
                </a:solidFill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ltGray">
            <a:xfrm>
              <a:off x="8208153" y="4345732"/>
              <a:ext cx="423894" cy="579339"/>
            </a:xfrm>
            <a:custGeom>
              <a:avLst/>
              <a:gdLst>
                <a:gd name="T0" fmla="*/ 3161 w 6970"/>
                <a:gd name="T1" fmla="*/ 9215 h 9527"/>
                <a:gd name="T2" fmla="*/ 3893 w 6970"/>
                <a:gd name="T3" fmla="*/ 8298 h 9527"/>
                <a:gd name="T4" fmla="*/ 831 w 6970"/>
                <a:gd name="T5" fmla="*/ 6107 h 9527"/>
                <a:gd name="T6" fmla="*/ 2903 w 6970"/>
                <a:gd name="T7" fmla="*/ 53 h 9527"/>
                <a:gd name="T8" fmla="*/ 2635 w 6970"/>
                <a:gd name="T9" fmla="*/ 774 h 9527"/>
                <a:gd name="T10" fmla="*/ 2409 w 6970"/>
                <a:gd name="T11" fmla="*/ 1604 h 9527"/>
                <a:gd name="T12" fmla="*/ 715 w 6970"/>
                <a:gd name="T13" fmla="*/ 4294 h 9527"/>
                <a:gd name="T14" fmla="*/ 5111 w 6970"/>
                <a:gd name="T15" fmla="*/ 7309 h 9527"/>
                <a:gd name="T16" fmla="*/ 5692 w 6970"/>
                <a:gd name="T17" fmla="*/ 6436 h 9527"/>
                <a:gd name="T18" fmla="*/ 6643 w 6970"/>
                <a:gd name="T19" fmla="*/ 6588 h 9527"/>
                <a:gd name="T20" fmla="*/ 4715 w 6970"/>
                <a:gd name="T21" fmla="*/ 7961 h 9527"/>
                <a:gd name="T22" fmla="*/ 5105 w 6970"/>
                <a:gd name="T23" fmla="*/ 9032 h 9527"/>
                <a:gd name="T24" fmla="*/ 5308 w 6970"/>
                <a:gd name="T25" fmla="*/ 9527 h 9527"/>
                <a:gd name="T26" fmla="*/ 3210 w 6970"/>
                <a:gd name="T27" fmla="*/ 6693 h 9527"/>
                <a:gd name="T28" fmla="*/ 3583 w 6970"/>
                <a:gd name="T29" fmla="*/ 5931 h 9527"/>
                <a:gd name="T30" fmla="*/ 4203 w 6970"/>
                <a:gd name="T31" fmla="*/ 6841 h 9527"/>
                <a:gd name="T32" fmla="*/ 3790 w 6970"/>
                <a:gd name="T33" fmla="*/ 5820 h 9527"/>
                <a:gd name="T34" fmla="*/ 5166 w 6970"/>
                <a:gd name="T35" fmla="*/ 5939 h 9527"/>
                <a:gd name="T36" fmla="*/ 4758 w 6970"/>
                <a:gd name="T37" fmla="*/ 6666 h 9527"/>
                <a:gd name="T38" fmla="*/ 4959 w 6970"/>
                <a:gd name="T39" fmla="*/ 5128 h 9527"/>
                <a:gd name="T40" fmla="*/ 5963 w 6970"/>
                <a:gd name="T41" fmla="*/ 4687 h 9527"/>
                <a:gd name="T42" fmla="*/ 6091 w 6970"/>
                <a:gd name="T43" fmla="*/ 6084 h 9527"/>
                <a:gd name="T44" fmla="*/ 1973 w 6970"/>
                <a:gd name="T45" fmla="*/ 5841 h 9527"/>
                <a:gd name="T46" fmla="*/ 2833 w 6970"/>
                <a:gd name="T47" fmla="*/ 4905 h 9527"/>
                <a:gd name="T48" fmla="*/ 3340 w 6970"/>
                <a:gd name="T49" fmla="*/ 5823 h 9527"/>
                <a:gd name="T50" fmla="*/ 6385 w 6970"/>
                <a:gd name="T51" fmla="*/ 5631 h 9527"/>
                <a:gd name="T52" fmla="*/ 4678 w 6970"/>
                <a:gd name="T53" fmla="*/ 1990 h 9527"/>
                <a:gd name="T54" fmla="*/ 5310 w 6970"/>
                <a:gd name="T55" fmla="*/ 1371 h 9527"/>
                <a:gd name="T56" fmla="*/ 6950 w 6970"/>
                <a:gd name="T57" fmla="*/ 3999 h 9527"/>
                <a:gd name="T58" fmla="*/ 6385 w 6970"/>
                <a:gd name="T59" fmla="*/ 5631 h 9527"/>
                <a:gd name="T60" fmla="*/ 4092 w 6970"/>
                <a:gd name="T61" fmla="*/ 4169 h 9527"/>
                <a:gd name="T62" fmla="*/ 4474 w 6970"/>
                <a:gd name="T63" fmla="*/ 5161 h 9527"/>
                <a:gd name="T64" fmla="*/ 1577 w 6970"/>
                <a:gd name="T65" fmla="*/ 5231 h 9527"/>
                <a:gd name="T66" fmla="*/ 2358 w 6970"/>
                <a:gd name="T67" fmla="*/ 3947 h 9527"/>
                <a:gd name="T68" fmla="*/ 2083 w 6970"/>
                <a:gd name="T69" fmla="*/ 5091 h 9527"/>
                <a:gd name="T70" fmla="*/ 4730 w 6970"/>
                <a:gd name="T71" fmla="*/ 4765 h 9527"/>
                <a:gd name="T72" fmla="*/ 4510 w 6970"/>
                <a:gd name="T73" fmla="*/ 3921 h 9527"/>
                <a:gd name="T74" fmla="*/ 5836 w 6970"/>
                <a:gd name="T75" fmla="*/ 4354 h 9527"/>
                <a:gd name="T76" fmla="*/ 2885 w 6970"/>
                <a:gd name="T77" fmla="*/ 4537 h 9527"/>
                <a:gd name="T78" fmla="*/ 3475 w 6970"/>
                <a:gd name="T79" fmla="*/ 3061 h 9527"/>
                <a:gd name="T80" fmla="*/ 3777 w 6970"/>
                <a:gd name="T81" fmla="*/ 4100 h 9527"/>
                <a:gd name="T82" fmla="*/ 1309 w 6970"/>
                <a:gd name="T83" fmla="*/ 4068 h 9527"/>
                <a:gd name="T84" fmla="*/ 1948 w 6970"/>
                <a:gd name="T85" fmla="*/ 2424 h 9527"/>
                <a:gd name="T86" fmla="*/ 1355 w 6970"/>
                <a:gd name="T87" fmla="*/ 4048 h 9527"/>
                <a:gd name="T88" fmla="*/ 4257 w 6970"/>
                <a:gd name="T89" fmla="*/ 2600 h 9527"/>
                <a:gd name="T90" fmla="*/ 4817 w 6970"/>
                <a:gd name="T91" fmla="*/ 2530 h 9527"/>
                <a:gd name="T92" fmla="*/ 4213 w 6970"/>
                <a:gd name="T93" fmla="*/ 3841 h 9527"/>
                <a:gd name="T94" fmla="*/ 2128 w 6970"/>
                <a:gd name="T95" fmla="*/ 2192 h 9527"/>
                <a:gd name="T96" fmla="*/ 2795 w 6970"/>
                <a:gd name="T97" fmla="*/ 1887 h 9527"/>
                <a:gd name="T98" fmla="*/ 2903 w 6970"/>
                <a:gd name="T99" fmla="*/ 3141 h 9527"/>
                <a:gd name="T100" fmla="*/ 2829 w 6970"/>
                <a:gd name="T101" fmla="*/ 1512 h 9527"/>
                <a:gd name="T102" fmla="*/ 4523 w 6970"/>
                <a:gd name="T103" fmla="*/ 2176 h 9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0" h="9527">
                  <a:moveTo>
                    <a:pt x="3672" y="9514"/>
                  </a:moveTo>
                  <a:lnTo>
                    <a:pt x="3161" y="9507"/>
                  </a:lnTo>
                  <a:lnTo>
                    <a:pt x="3161" y="9361"/>
                  </a:lnTo>
                  <a:lnTo>
                    <a:pt x="3161" y="9215"/>
                  </a:lnTo>
                  <a:lnTo>
                    <a:pt x="3212" y="9173"/>
                  </a:lnTo>
                  <a:cubicBezTo>
                    <a:pt x="3240" y="9149"/>
                    <a:pt x="3404" y="9011"/>
                    <a:pt x="3577" y="8865"/>
                  </a:cubicBezTo>
                  <a:lnTo>
                    <a:pt x="3890" y="8600"/>
                  </a:lnTo>
                  <a:lnTo>
                    <a:pt x="3893" y="8298"/>
                  </a:lnTo>
                  <a:cubicBezTo>
                    <a:pt x="3898" y="7952"/>
                    <a:pt x="3907" y="7977"/>
                    <a:pt x="3770" y="7962"/>
                  </a:cubicBezTo>
                  <a:cubicBezTo>
                    <a:pt x="3502" y="7933"/>
                    <a:pt x="3043" y="7805"/>
                    <a:pt x="2743" y="7676"/>
                  </a:cubicBezTo>
                  <a:cubicBezTo>
                    <a:pt x="2606" y="7618"/>
                    <a:pt x="2295" y="7456"/>
                    <a:pt x="2167" y="7376"/>
                  </a:cubicBezTo>
                  <a:cubicBezTo>
                    <a:pt x="1646" y="7053"/>
                    <a:pt x="1161" y="6592"/>
                    <a:pt x="831" y="6107"/>
                  </a:cubicBezTo>
                  <a:cubicBezTo>
                    <a:pt x="641" y="5827"/>
                    <a:pt x="521" y="5609"/>
                    <a:pt x="404" y="5329"/>
                  </a:cubicBezTo>
                  <a:cubicBezTo>
                    <a:pt x="25" y="4423"/>
                    <a:pt x="0" y="3472"/>
                    <a:pt x="330" y="2561"/>
                  </a:cubicBezTo>
                  <a:cubicBezTo>
                    <a:pt x="635" y="1717"/>
                    <a:pt x="1257" y="961"/>
                    <a:pt x="2061" y="456"/>
                  </a:cubicBezTo>
                  <a:cubicBezTo>
                    <a:pt x="2290" y="313"/>
                    <a:pt x="2629" y="150"/>
                    <a:pt x="2903" y="53"/>
                  </a:cubicBezTo>
                  <a:cubicBezTo>
                    <a:pt x="3039" y="4"/>
                    <a:pt x="3169" y="0"/>
                    <a:pt x="3226" y="42"/>
                  </a:cubicBezTo>
                  <a:cubicBezTo>
                    <a:pt x="3308" y="102"/>
                    <a:pt x="3341" y="234"/>
                    <a:pt x="3304" y="359"/>
                  </a:cubicBezTo>
                  <a:cubicBezTo>
                    <a:pt x="3277" y="453"/>
                    <a:pt x="3222" y="517"/>
                    <a:pt x="3147" y="541"/>
                  </a:cubicBezTo>
                  <a:cubicBezTo>
                    <a:pt x="2976" y="596"/>
                    <a:pt x="2645" y="746"/>
                    <a:pt x="2635" y="774"/>
                  </a:cubicBezTo>
                  <a:cubicBezTo>
                    <a:pt x="2631" y="784"/>
                    <a:pt x="2667" y="902"/>
                    <a:pt x="2714" y="1036"/>
                  </a:cubicBezTo>
                  <a:cubicBezTo>
                    <a:pt x="2828" y="1361"/>
                    <a:pt x="2835" y="1381"/>
                    <a:pt x="2821" y="1394"/>
                  </a:cubicBezTo>
                  <a:cubicBezTo>
                    <a:pt x="2793" y="1419"/>
                    <a:pt x="2443" y="1647"/>
                    <a:pt x="2431" y="1647"/>
                  </a:cubicBezTo>
                  <a:cubicBezTo>
                    <a:pt x="2424" y="1647"/>
                    <a:pt x="2415" y="1628"/>
                    <a:pt x="2409" y="1604"/>
                  </a:cubicBezTo>
                  <a:cubicBezTo>
                    <a:pt x="2375" y="1440"/>
                    <a:pt x="2209" y="1061"/>
                    <a:pt x="2173" y="1061"/>
                  </a:cubicBezTo>
                  <a:cubicBezTo>
                    <a:pt x="2142" y="1061"/>
                    <a:pt x="1918" y="1251"/>
                    <a:pt x="1742" y="1426"/>
                  </a:cubicBezTo>
                  <a:cubicBezTo>
                    <a:pt x="1173" y="1995"/>
                    <a:pt x="833" y="2655"/>
                    <a:pt x="715" y="3421"/>
                  </a:cubicBezTo>
                  <a:cubicBezTo>
                    <a:pt x="684" y="3624"/>
                    <a:pt x="684" y="4083"/>
                    <a:pt x="715" y="4294"/>
                  </a:cubicBezTo>
                  <a:cubicBezTo>
                    <a:pt x="838" y="5114"/>
                    <a:pt x="1195" y="5809"/>
                    <a:pt x="1793" y="6388"/>
                  </a:cubicBezTo>
                  <a:cubicBezTo>
                    <a:pt x="2273" y="6854"/>
                    <a:pt x="2848" y="7172"/>
                    <a:pt x="3474" y="7320"/>
                  </a:cubicBezTo>
                  <a:cubicBezTo>
                    <a:pt x="3756" y="7387"/>
                    <a:pt x="3943" y="7407"/>
                    <a:pt x="4277" y="7407"/>
                  </a:cubicBezTo>
                  <a:cubicBezTo>
                    <a:pt x="4610" y="7407"/>
                    <a:pt x="4810" y="7384"/>
                    <a:pt x="5111" y="7309"/>
                  </a:cubicBezTo>
                  <a:cubicBezTo>
                    <a:pt x="5279" y="7267"/>
                    <a:pt x="5648" y="7141"/>
                    <a:pt x="5672" y="7118"/>
                  </a:cubicBezTo>
                  <a:cubicBezTo>
                    <a:pt x="5677" y="7112"/>
                    <a:pt x="5613" y="7002"/>
                    <a:pt x="5530" y="6874"/>
                  </a:cubicBezTo>
                  <a:cubicBezTo>
                    <a:pt x="5446" y="6746"/>
                    <a:pt x="5377" y="6638"/>
                    <a:pt x="5377" y="6634"/>
                  </a:cubicBezTo>
                  <a:cubicBezTo>
                    <a:pt x="5377" y="6628"/>
                    <a:pt x="5634" y="6466"/>
                    <a:pt x="5692" y="6436"/>
                  </a:cubicBezTo>
                  <a:cubicBezTo>
                    <a:pt x="5718" y="6423"/>
                    <a:pt x="5731" y="6438"/>
                    <a:pt x="5884" y="6668"/>
                  </a:cubicBezTo>
                  <a:cubicBezTo>
                    <a:pt x="5974" y="6803"/>
                    <a:pt x="6052" y="6914"/>
                    <a:pt x="6059" y="6914"/>
                  </a:cubicBezTo>
                  <a:cubicBezTo>
                    <a:pt x="6077" y="6914"/>
                    <a:pt x="6170" y="6853"/>
                    <a:pt x="6323" y="6740"/>
                  </a:cubicBezTo>
                  <a:cubicBezTo>
                    <a:pt x="6510" y="6603"/>
                    <a:pt x="6539" y="6589"/>
                    <a:pt x="6643" y="6588"/>
                  </a:cubicBezTo>
                  <a:cubicBezTo>
                    <a:pt x="6799" y="6587"/>
                    <a:pt x="6923" y="6673"/>
                    <a:pt x="6923" y="6783"/>
                  </a:cubicBezTo>
                  <a:cubicBezTo>
                    <a:pt x="6923" y="6800"/>
                    <a:pt x="6906" y="6851"/>
                    <a:pt x="6884" y="6897"/>
                  </a:cubicBezTo>
                  <a:cubicBezTo>
                    <a:pt x="6852" y="6965"/>
                    <a:pt x="6827" y="6994"/>
                    <a:pt x="6734" y="7067"/>
                  </a:cubicBezTo>
                  <a:cubicBezTo>
                    <a:pt x="6151" y="7530"/>
                    <a:pt x="5432" y="7849"/>
                    <a:pt x="4715" y="7961"/>
                  </a:cubicBezTo>
                  <a:cubicBezTo>
                    <a:pt x="4644" y="7972"/>
                    <a:pt x="4643" y="7975"/>
                    <a:pt x="4643" y="8320"/>
                  </a:cubicBezTo>
                  <a:lnTo>
                    <a:pt x="4643" y="8590"/>
                  </a:lnTo>
                  <a:lnTo>
                    <a:pt x="4773" y="8717"/>
                  </a:lnTo>
                  <a:cubicBezTo>
                    <a:pt x="4845" y="8786"/>
                    <a:pt x="4994" y="8928"/>
                    <a:pt x="5105" y="9032"/>
                  </a:cubicBezTo>
                  <a:lnTo>
                    <a:pt x="5307" y="9222"/>
                  </a:lnTo>
                  <a:lnTo>
                    <a:pt x="5316" y="9321"/>
                  </a:lnTo>
                  <a:cubicBezTo>
                    <a:pt x="5321" y="9376"/>
                    <a:pt x="5322" y="9445"/>
                    <a:pt x="5317" y="9474"/>
                  </a:cubicBezTo>
                  <a:lnTo>
                    <a:pt x="5308" y="9527"/>
                  </a:lnTo>
                  <a:lnTo>
                    <a:pt x="4745" y="9524"/>
                  </a:lnTo>
                  <a:cubicBezTo>
                    <a:pt x="4436" y="9523"/>
                    <a:pt x="3953" y="9518"/>
                    <a:pt x="3672" y="9514"/>
                  </a:cubicBezTo>
                  <a:close/>
                  <a:moveTo>
                    <a:pt x="3730" y="6821"/>
                  </a:moveTo>
                  <a:cubicBezTo>
                    <a:pt x="3558" y="6794"/>
                    <a:pt x="3382" y="6750"/>
                    <a:pt x="3210" y="6693"/>
                  </a:cubicBezTo>
                  <a:cubicBezTo>
                    <a:pt x="3074" y="6648"/>
                    <a:pt x="2710" y="6475"/>
                    <a:pt x="2710" y="6455"/>
                  </a:cubicBezTo>
                  <a:cubicBezTo>
                    <a:pt x="2710" y="6447"/>
                    <a:pt x="2744" y="6421"/>
                    <a:pt x="2787" y="6397"/>
                  </a:cubicBezTo>
                  <a:cubicBezTo>
                    <a:pt x="2829" y="6373"/>
                    <a:pt x="3025" y="6259"/>
                    <a:pt x="3223" y="6142"/>
                  </a:cubicBezTo>
                  <a:lnTo>
                    <a:pt x="3583" y="5931"/>
                  </a:lnTo>
                  <a:lnTo>
                    <a:pt x="3810" y="6155"/>
                  </a:lnTo>
                  <a:cubicBezTo>
                    <a:pt x="4099" y="6441"/>
                    <a:pt x="4310" y="6617"/>
                    <a:pt x="4524" y="6749"/>
                  </a:cubicBezTo>
                  <a:cubicBezTo>
                    <a:pt x="4567" y="6776"/>
                    <a:pt x="4603" y="6802"/>
                    <a:pt x="4603" y="6808"/>
                  </a:cubicBezTo>
                  <a:cubicBezTo>
                    <a:pt x="4603" y="6827"/>
                    <a:pt x="4511" y="6835"/>
                    <a:pt x="4203" y="6841"/>
                  </a:cubicBezTo>
                  <a:cubicBezTo>
                    <a:pt x="3940" y="6846"/>
                    <a:pt x="3864" y="6843"/>
                    <a:pt x="3730" y="6821"/>
                  </a:cubicBezTo>
                  <a:close/>
                  <a:moveTo>
                    <a:pt x="4758" y="6666"/>
                  </a:moveTo>
                  <a:cubicBezTo>
                    <a:pt x="4591" y="6563"/>
                    <a:pt x="4369" y="6394"/>
                    <a:pt x="4197" y="6238"/>
                  </a:cubicBezTo>
                  <a:cubicBezTo>
                    <a:pt x="4051" y="6106"/>
                    <a:pt x="3790" y="5838"/>
                    <a:pt x="3790" y="5820"/>
                  </a:cubicBezTo>
                  <a:cubicBezTo>
                    <a:pt x="3790" y="5811"/>
                    <a:pt x="3862" y="5768"/>
                    <a:pt x="4297" y="5516"/>
                  </a:cubicBezTo>
                  <a:cubicBezTo>
                    <a:pt x="4366" y="5476"/>
                    <a:pt x="4486" y="5405"/>
                    <a:pt x="4563" y="5360"/>
                  </a:cubicBezTo>
                  <a:cubicBezTo>
                    <a:pt x="4780" y="5232"/>
                    <a:pt x="4756" y="5237"/>
                    <a:pt x="4798" y="5311"/>
                  </a:cubicBezTo>
                  <a:cubicBezTo>
                    <a:pt x="4819" y="5345"/>
                    <a:pt x="4984" y="5628"/>
                    <a:pt x="5166" y="5939"/>
                  </a:cubicBezTo>
                  <a:cubicBezTo>
                    <a:pt x="5348" y="6249"/>
                    <a:pt x="5497" y="6506"/>
                    <a:pt x="5497" y="6509"/>
                  </a:cubicBezTo>
                  <a:cubicBezTo>
                    <a:pt x="5497" y="6514"/>
                    <a:pt x="5311" y="6604"/>
                    <a:pt x="5210" y="6648"/>
                  </a:cubicBezTo>
                  <a:cubicBezTo>
                    <a:pt x="5131" y="6682"/>
                    <a:pt x="4943" y="6741"/>
                    <a:pt x="4912" y="6740"/>
                  </a:cubicBezTo>
                  <a:cubicBezTo>
                    <a:pt x="4893" y="6740"/>
                    <a:pt x="4823" y="6707"/>
                    <a:pt x="4758" y="6666"/>
                  </a:cubicBezTo>
                  <a:close/>
                  <a:moveTo>
                    <a:pt x="5665" y="6364"/>
                  </a:moveTo>
                  <a:cubicBezTo>
                    <a:pt x="5655" y="6348"/>
                    <a:pt x="5582" y="6223"/>
                    <a:pt x="5503" y="6087"/>
                  </a:cubicBezTo>
                  <a:cubicBezTo>
                    <a:pt x="5424" y="5952"/>
                    <a:pt x="5334" y="5799"/>
                    <a:pt x="5303" y="5747"/>
                  </a:cubicBezTo>
                  <a:cubicBezTo>
                    <a:pt x="5092" y="5393"/>
                    <a:pt x="4949" y="5136"/>
                    <a:pt x="4959" y="5128"/>
                  </a:cubicBezTo>
                  <a:cubicBezTo>
                    <a:pt x="4965" y="5123"/>
                    <a:pt x="5072" y="5060"/>
                    <a:pt x="5197" y="4988"/>
                  </a:cubicBezTo>
                  <a:cubicBezTo>
                    <a:pt x="5540" y="4789"/>
                    <a:pt x="5804" y="4634"/>
                    <a:pt x="5861" y="4598"/>
                  </a:cubicBezTo>
                  <a:cubicBezTo>
                    <a:pt x="5890" y="4580"/>
                    <a:pt x="5917" y="4570"/>
                    <a:pt x="5923" y="4576"/>
                  </a:cubicBezTo>
                  <a:cubicBezTo>
                    <a:pt x="5928" y="4582"/>
                    <a:pt x="5946" y="4632"/>
                    <a:pt x="5963" y="4687"/>
                  </a:cubicBezTo>
                  <a:cubicBezTo>
                    <a:pt x="5980" y="4742"/>
                    <a:pt x="6001" y="4811"/>
                    <a:pt x="6011" y="4841"/>
                  </a:cubicBezTo>
                  <a:cubicBezTo>
                    <a:pt x="6092" y="5092"/>
                    <a:pt x="6168" y="5518"/>
                    <a:pt x="6184" y="5814"/>
                  </a:cubicBezTo>
                  <a:lnTo>
                    <a:pt x="6193" y="5987"/>
                  </a:lnTo>
                  <a:lnTo>
                    <a:pt x="6091" y="6084"/>
                  </a:lnTo>
                  <a:cubicBezTo>
                    <a:pt x="5995" y="6176"/>
                    <a:pt x="5779" y="6345"/>
                    <a:pt x="5714" y="6379"/>
                  </a:cubicBezTo>
                  <a:cubicBezTo>
                    <a:pt x="5688" y="6392"/>
                    <a:pt x="5682" y="6390"/>
                    <a:pt x="5665" y="6364"/>
                  </a:cubicBezTo>
                  <a:close/>
                  <a:moveTo>
                    <a:pt x="2416" y="6261"/>
                  </a:moveTo>
                  <a:cubicBezTo>
                    <a:pt x="2300" y="6175"/>
                    <a:pt x="2084" y="5971"/>
                    <a:pt x="1973" y="5841"/>
                  </a:cubicBezTo>
                  <a:cubicBezTo>
                    <a:pt x="1852" y="5699"/>
                    <a:pt x="1748" y="5554"/>
                    <a:pt x="1757" y="5540"/>
                  </a:cubicBezTo>
                  <a:cubicBezTo>
                    <a:pt x="1761" y="5534"/>
                    <a:pt x="1828" y="5492"/>
                    <a:pt x="1907" y="5446"/>
                  </a:cubicBezTo>
                  <a:cubicBezTo>
                    <a:pt x="1985" y="5401"/>
                    <a:pt x="2182" y="5286"/>
                    <a:pt x="2343" y="5191"/>
                  </a:cubicBezTo>
                  <a:cubicBezTo>
                    <a:pt x="2591" y="5045"/>
                    <a:pt x="2793" y="4927"/>
                    <a:pt x="2833" y="4905"/>
                  </a:cubicBezTo>
                  <a:cubicBezTo>
                    <a:pt x="2838" y="4902"/>
                    <a:pt x="2912" y="5006"/>
                    <a:pt x="2998" y="5137"/>
                  </a:cubicBezTo>
                  <a:cubicBezTo>
                    <a:pt x="3083" y="5267"/>
                    <a:pt x="3218" y="5459"/>
                    <a:pt x="3298" y="5563"/>
                  </a:cubicBezTo>
                  <a:cubicBezTo>
                    <a:pt x="3378" y="5668"/>
                    <a:pt x="3443" y="5755"/>
                    <a:pt x="3443" y="5759"/>
                  </a:cubicBezTo>
                  <a:cubicBezTo>
                    <a:pt x="3443" y="5762"/>
                    <a:pt x="3397" y="5791"/>
                    <a:pt x="3340" y="5823"/>
                  </a:cubicBezTo>
                  <a:cubicBezTo>
                    <a:pt x="3283" y="5856"/>
                    <a:pt x="3075" y="5977"/>
                    <a:pt x="2878" y="6092"/>
                  </a:cubicBezTo>
                  <a:cubicBezTo>
                    <a:pt x="2682" y="6208"/>
                    <a:pt x="2513" y="6305"/>
                    <a:pt x="2505" y="6309"/>
                  </a:cubicBezTo>
                  <a:cubicBezTo>
                    <a:pt x="2496" y="6312"/>
                    <a:pt x="2456" y="6291"/>
                    <a:pt x="2416" y="6261"/>
                  </a:cubicBezTo>
                  <a:close/>
                  <a:moveTo>
                    <a:pt x="6385" y="5631"/>
                  </a:moveTo>
                  <a:cubicBezTo>
                    <a:pt x="6381" y="5614"/>
                    <a:pt x="6369" y="5532"/>
                    <a:pt x="6356" y="5447"/>
                  </a:cubicBezTo>
                  <a:cubicBezTo>
                    <a:pt x="6227" y="4562"/>
                    <a:pt x="5880" y="3646"/>
                    <a:pt x="5409" y="2945"/>
                  </a:cubicBezTo>
                  <a:cubicBezTo>
                    <a:pt x="5191" y="2619"/>
                    <a:pt x="4987" y="2343"/>
                    <a:pt x="4882" y="2227"/>
                  </a:cubicBezTo>
                  <a:cubicBezTo>
                    <a:pt x="4841" y="2183"/>
                    <a:pt x="4750" y="2076"/>
                    <a:pt x="4678" y="1990"/>
                  </a:cubicBezTo>
                  <a:cubicBezTo>
                    <a:pt x="4397" y="1653"/>
                    <a:pt x="4049" y="1321"/>
                    <a:pt x="3853" y="1205"/>
                  </a:cubicBezTo>
                  <a:cubicBezTo>
                    <a:pt x="3804" y="1175"/>
                    <a:pt x="3763" y="1148"/>
                    <a:pt x="3763" y="1144"/>
                  </a:cubicBezTo>
                  <a:cubicBezTo>
                    <a:pt x="3763" y="1140"/>
                    <a:pt x="3879" y="1140"/>
                    <a:pt x="4020" y="1145"/>
                  </a:cubicBezTo>
                  <a:cubicBezTo>
                    <a:pt x="4518" y="1160"/>
                    <a:pt x="4960" y="1238"/>
                    <a:pt x="5310" y="1371"/>
                  </a:cubicBezTo>
                  <a:cubicBezTo>
                    <a:pt x="5568" y="1469"/>
                    <a:pt x="5803" y="1637"/>
                    <a:pt x="6110" y="1943"/>
                  </a:cubicBezTo>
                  <a:cubicBezTo>
                    <a:pt x="6402" y="2234"/>
                    <a:pt x="6481" y="2339"/>
                    <a:pt x="6612" y="2607"/>
                  </a:cubicBezTo>
                  <a:cubicBezTo>
                    <a:pt x="6821" y="3036"/>
                    <a:pt x="6873" y="3174"/>
                    <a:pt x="6943" y="3491"/>
                  </a:cubicBezTo>
                  <a:cubicBezTo>
                    <a:pt x="6966" y="3597"/>
                    <a:pt x="6970" y="3877"/>
                    <a:pt x="6950" y="3999"/>
                  </a:cubicBezTo>
                  <a:cubicBezTo>
                    <a:pt x="6942" y="4044"/>
                    <a:pt x="6921" y="4173"/>
                    <a:pt x="6902" y="4286"/>
                  </a:cubicBezTo>
                  <a:cubicBezTo>
                    <a:pt x="6836" y="4688"/>
                    <a:pt x="6709" y="5115"/>
                    <a:pt x="6575" y="5384"/>
                  </a:cubicBezTo>
                  <a:cubicBezTo>
                    <a:pt x="6526" y="5484"/>
                    <a:pt x="6414" y="5660"/>
                    <a:pt x="6400" y="5660"/>
                  </a:cubicBezTo>
                  <a:cubicBezTo>
                    <a:pt x="6395" y="5661"/>
                    <a:pt x="6388" y="5647"/>
                    <a:pt x="6385" y="5631"/>
                  </a:cubicBezTo>
                  <a:close/>
                  <a:moveTo>
                    <a:pt x="3528" y="5511"/>
                  </a:moveTo>
                  <a:cubicBezTo>
                    <a:pt x="3339" y="5268"/>
                    <a:pt x="3043" y="4831"/>
                    <a:pt x="3043" y="4795"/>
                  </a:cubicBezTo>
                  <a:cubicBezTo>
                    <a:pt x="3043" y="4788"/>
                    <a:pt x="3108" y="4744"/>
                    <a:pt x="3187" y="4697"/>
                  </a:cubicBezTo>
                  <a:cubicBezTo>
                    <a:pt x="3346" y="4601"/>
                    <a:pt x="4047" y="4193"/>
                    <a:pt x="4092" y="4169"/>
                  </a:cubicBezTo>
                  <a:cubicBezTo>
                    <a:pt x="4120" y="4155"/>
                    <a:pt x="4131" y="4171"/>
                    <a:pt x="4318" y="4491"/>
                  </a:cubicBezTo>
                  <a:cubicBezTo>
                    <a:pt x="4426" y="4676"/>
                    <a:pt x="4544" y="4877"/>
                    <a:pt x="4580" y="4937"/>
                  </a:cubicBezTo>
                  <a:cubicBezTo>
                    <a:pt x="4616" y="4998"/>
                    <a:pt x="4642" y="5052"/>
                    <a:pt x="4638" y="5058"/>
                  </a:cubicBezTo>
                  <a:cubicBezTo>
                    <a:pt x="4634" y="5064"/>
                    <a:pt x="4560" y="5110"/>
                    <a:pt x="4474" y="5161"/>
                  </a:cubicBezTo>
                  <a:cubicBezTo>
                    <a:pt x="4387" y="5211"/>
                    <a:pt x="4164" y="5341"/>
                    <a:pt x="3978" y="5450"/>
                  </a:cubicBezTo>
                  <a:cubicBezTo>
                    <a:pt x="3792" y="5558"/>
                    <a:pt x="3639" y="5647"/>
                    <a:pt x="3637" y="5647"/>
                  </a:cubicBezTo>
                  <a:cubicBezTo>
                    <a:pt x="3635" y="5647"/>
                    <a:pt x="3586" y="5586"/>
                    <a:pt x="3528" y="5511"/>
                  </a:cubicBezTo>
                  <a:close/>
                  <a:moveTo>
                    <a:pt x="1577" y="5231"/>
                  </a:moveTo>
                  <a:cubicBezTo>
                    <a:pt x="1469" y="5000"/>
                    <a:pt x="1386" y="4741"/>
                    <a:pt x="1344" y="4501"/>
                  </a:cubicBezTo>
                  <a:cubicBezTo>
                    <a:pt x="1309" y="4306"/>
                    <a:pt x="1262" y="4355"/>
                    <a:pt x="1784" y="4048"/>
                  </a:cubicBezTo>
                  <a:cubicBezTo>
                    <a:pt x="2037" y="3899"/>
                    <a:pt x="2254" y="3777"/>
                    <a:pt x="2264" y="3776"/>
                  </a:cubicBezTo>
                  <a:cubicBezTo>
                    <a:pt x="2277" y="3775"/>
                    <a:pt x="2308" y="3832"/>
                    <a:pt x="2358" y="3947"/>
                  </a:cubicBezTo>
                  <a:cubicBezTo>
                    <a:pt x="2448" y="4160"/>
                    <a:pt x="2534" y="4340"/>
                    <a:pt x="2642" y="4540"/>
                  </a:cubicBezTo>
                  <a:cubicBezTo>
                    <a:pt x="2687" y="4624"/>
                    <a:pt x="2721" y="4700"/>
                    <a:pt x="2718" y="4708"/>
                  </a:cubicBezTo>
                  <a:cubicBezTo>
                    <a:pt x="2715" y="4716"/>
                    <a:pt x="2612" y="4781"/>
                    <a:pt x="2488" y="4854"/>
                  </a:cubicBezTo>
                  <a:cubicBezTo>
                    <a:pt x="2364" y="4926"/>
                    <a:pt x="2182" y="5033"/>
                    <a:pt x="2083" y="5091"/>
                  </a:cubicBezTo>
                  <a:cubicBezTo>
                    <a:pt x="1984" y="5149"/>
                    <a:pt x="1848" y="5229"/>
                    <a:pt x="1781" y="5269"/>
                  </a:cubicBezTo>
                  <a:cubicBezTo>
                    <a:pt x="1714" y="5308"/>
                    <a:pt x="1652" y="5341"/>
                    <a:pt x="1643" y="5341"/>
                  </a:cubicBezTo>
                  <a:cubicBezTo>
                    <a:pt x="1635" y="5341"/>
                    <a:pt x="1605" y="5291"/>
                    <a:pt x="1577" y="5231"/>
                  </a:cubicBezTo>
                  <a:close/>
                  <a:moveTo>
                    <a:pt x="4730" y="4765"/>
                  </a:moveTo>
                  <a:cubicBezTo>
                    <a:pt x="4673" y="4667"/>
                    <a:pt x="4589" y="4524"/>
                    <a:pt x="4544" y="4447"/>
                  </a:cubicBezTo>
                  <a:cubicBezTo>
                    <a:pt x="4498" y="4370"/>
                    <a:pt x="4427" y="4248"/>
                    <a:pt x="4384" y="4176"/>
                  </a:cubicBezTo>
                  <a:cubicBezTo>
                    <a:pt x="4342" y="4104"/>
                    <a:pt x="4312" y="4040"/>
                    <a:pt x="4319" y="4035"/>
                  </a:cubicBezTo>
                  <a:cubicBezTo>
                    <a:pt x="4325" y="4030"/>
                    <a:pt x="4411" y="3978"/>
                    <a:pt x="4510" y="3921"/>
                  </a:cubicBezTo>
                  <a:cubicBezTo>
                    <a:pt x="4609" y="3863"/>
                    <a:pt x="4753" y="3779"/>
                    <a:pt x="4830" y="3734"/>
                  </a:cubicBezTo>
                  <a:cubicBezTo>
                    <a:pt x="4907" y="3688"/>
                    <a:pt x="5065" y="3596"/>
                    <a:pt x="5181" y="3527"/>
                  </a:cubicBezTo>
                  <a:cubicBezTo>
                    <a:pt x="5349" y="3428"/>
                    <a:pt x="5395" y="3407"/>
                    <a:pt x="5404" y="3422"/>
                  </a:cubicBezTo>
                  <a:cubicBezTo>
                    <a:pt x="5503" y="3579"/>
                    <a:pt x="5851" y="4330"/>
                    <a:pt x="5836" y="4354"/>
                  </a:cubicBezTo>
                  <a:cubicBezTo>
                    <a:pt x="5833" y="4360"/>
                    <a:pt x="5744" y="4416"/>
                    <a:pt x="5640" y="4478"/>
                  </a:cubicBezTo>
                  <a:cubicBezTo>
                    <a:pt x="5310" y="4673"/>
                    <a:pt x="4870" y="4928"/>
                    <a:pt x="4851" y="4935"/>
                  </a:cubicBezTo>
                  <a:cubicBezTo>
                    <a:pt x="4839" y="4940"/>
                    <a:pt x="4799" y="4883"/>
                    <a:pt x="4730" y="4765"/>
                  </a:cubicBezTo>
                  <a:close/>
                  <a:moveTo>
                    <a:pt x="2885" y="4537"/>
                  </a:moveTo>
                  <a:cubicBezTo>
                    <a:pt x="2759" y="4308"/>
                    <a:pt x="2577" y="3929"/>
                    <a:pt x="2501" y="3735"/>
                  </a:cubicBezTo>
                  <a:cubicBezTo>
                    <a:pt x="2464" y="3640"/>
                    <a:pt x="2457" y="3651"/>
                    <a:pt x="2630" y="3552"/>
                  </a:cubicBezTo>
                  <a:cubicBezTo>
                    <a:pt x="2700" y="3512"/>
                    <a:pt x="2917" y="3385"/>
                    <a:pt x="3113" y="3270"/>
                  </a:cubicBezTo>
                  <a:cubicBezTo>
                    <a:pt x="3308" y="3155"/>
                    <a:pt x="3471" y="3061"/>
                    <a:pt x="3475" y="3061"/>
                  </a:cubicBezTo>
                  <a:cubicBezTo>
                    <a:pt x="3478" y="3061"/>
                    <a:pt x="3495" y="3086"/>
                    <a:pt x="3513" y="3117"/>
                  </a:cubicBezTo>
                  <a:cubicBezTo>
                    <a:pt x="3531" y="3148"/>
                    <a:pt x="3597" y="3262"/>
                    <a:pt x="3661" y="3371"/>
                  </a:cubicBezTo>
                  <a:cubicBezTo>
                    <a:pt x="4029" y="3996"/>
                    <a:pt x="4009" y="3958"/>
                    <a:pt x="3982" y="3978"/>
                  </a:cubicBezTo>
                  <a:cubicBezTo>
                    <a:pt x="3968" y="3987"/>
                    <a:pt x="3876" y="4043"/>
                    <a:pt x="3777" y="4100"/>
                  </a:cubicBezTo>
                  <a:cubicBezTo>
                    <a:pt x="3678" y="4158"/>
                    <a:pt x="3447" y="4292"/>
                    <a:pt x="3265" y="4399"/>
                  </a:cubicBezTo>
                  <a:cubicBezTo>
                    <a:pt x="3083" y="4506"/>
                    <a:pt x="2930" y="4594"/>
                    <a:pt x="2925" y="4594"/>
                  </a:cubicBezTo>
                  <a:cubicBezTo>
                    <a:pt x="2920" y="4594"/>
                    <a:pt x="2903" y="4568"/>
                    <a:pt x="2885" y="4537"/>
                  </a:cubicBezTo>
                  <a:close/>
                  <a:moveTo>
                    <a:pt x="1309" y="4068"/>
                  </a:moveTo>
                  <a:cubicBezTo>
                    <a:pt x="1306" y="4065"/>
                    <a:pt x="1307" y="3968"/>
                    <a:pt x="1312" y="3852"/>
                  </a:cubicBezTo>
                  <a:cubicBezTo>
                    <a:pt x="1329" y="3463"/>
                    <a:pt x="1430" y="3089"/>
                    <a:pt x="1619" y="2714"/>
                  </a:cubicBezTo>
                  <a:cubicBezTo>
                    <a:pt x="1714" y="2527"/>
                    <a:pt x="1885" y="2262"/>
                    <a:pt x="1918" y="2251"/>
                  </a:cubicBezTo>
                  <a:cubicBezTo>
                    <a:pt x="1927" y="2248"/>
                    <a:pt x="1938" y="2316"/>
                    <a:pt x="1948" y="2424"/>
                  </a:cubicBezTo>
                  <a:cubicBezTo>
                    <a:pt x="1975" y="2731"/>
                    <a:pt x="2033" y="3013"/>
                    <a:pt x="2138" y="3357"/>
                  </a:cubicBezTo>
                  <a:cubicBezTo>
                    <a:pt x="2167" y="3450"/>
                    <a:pt x="2190" y="3534"/>
                    <a:pt x="2189" y="3543"/>
                  </a:cubicBezTo>
                  <a:cubicBezTo>
                    <a:pt x="2189" y="3559"/>
                    <a:pt x="2004" y="3672"/>
                    <a:pt x="1531" y="3945"/>
                  </a:cubicBezTo>
                  <a:cubicBezTo>
                    <a:pt x="1457" y="3988"/>
                    <a:pt x="1378" y="4035"/>
                    <a:pt x="1355" y="4048"/>
                  </a:cubicBezTo>
                  <a:cubicBezTo>
                    <a:pt x="1333" y="4062"/>
                    <a:pt x="1312" y="4071"/>
                    <a:pt x="1309" y="4068"/>
                  </a:cubicBezTo>
                  <a:close/>
                  <a:moveTo>
                    <a:pt x="3932" y="3403"/>
                  </a:moveTo>
                  <a:cubicBezTo>
                    <a:pt x="3788" y="3158"/>
                    <a:pt x="3670" y="2954"/>
                    <a:pt x="3670" y="2951"/>
                  </a:cubicBezTo>
                  <a:cubicBezTo>
                    <a:pt x="3670" y="2943"/>
                    <a:pt x="3924" y="2792"/>
                    <a:pt x="4257" y="2600"/>
                  </a:cubicBezTo>
                  <a:cubicBezTo>
                    <a:pt x="4356" y="2543"/>
                    <a:pt x="4458" y="2484"/>
                    <a:pt x="4483" y="2468"/>
                  </a:cubicBezTo>
                  <a:cubicBezTo>
                    <a:pt x="4509" y="2452"/>
                    <a:pt x="4564" y="2420"/>
                    <a:pt x="4606" y="2396"/>
                  </a:cubicBezTo>
                  <a:lnTo>
                    <a:pt x="4682" y="2353"/>
                  </a:lnTo>
                  <a:lnTo>
                    <a:pt x="4817" y="2530"/>
                  </a:lnTo>
                  <a:cubicBezTo>
                    <a:pt x="4936" y="2685"/>
                    <a:pt x="5225" y="3108"/>
                    <a:pt x="5268" y="3189"/>
                  </a:cubicBezTo>
                  <a:cubicBezTo>
                    <a:pt x="5282" y="3216"/>
                    <a:pt x="5272" y="3224"/>
                    <a:pt x="5106" y="3321"/>
                  </a:cubicBezTo>
                  <a:cubicBezTo>
                    <a:pt x="5009" y="3378"/>
                    <a:pt x="4773" y="3517"/>
                    <a:pt x="4581" y="3629"/>
                  </a:cubicBezTo>
                  <a:cubicBezTo>
                    <a:pt x="4389" y="3742"/>
                    <a:pt x="4224" y="3837"/>
                    <a:pt x="4213" y="3841"/>
                  </a:cubicBezTo>
                  <a:cubicBezTo>
                    <a:pt x="4200" y="3846"/>
                    <a:pt x="4120" y="3723"/>
                    <a:pt x="3932" y="3403"/>
                  </a:cubicBezTo>
                  <a:close/>
                  <a:moveTo>
                    <a:pt x="2379" y="3411"/>
                  </a:moveTo>
                  <a:cubicBezTo>
                    <a:pt x="2372" y="3398"/>
                    <a:pt x="2351" y="3336"/>
                    <a:pt x="2332" y="3273"/>
                  </a:cubicBezTo>
                  <a:cubicBezTo>
                    <a:pt x="2210" y="2880"/>
                    <a:pt x="2144" y="2527"/>
                    <a:pt x="2128" y="2192"/>
                  </a:cubicBezTo>
                  <a:lnTo>
                    <a:pt x="2119" y="2014"/>
                  </a:lnTo>
                  <a:lnTo>
                    <a:pt x="2230" y="1910"/>
                  </a:lnTo>
                  <a:cubicBezTo>
                    <a:pt x="2339" y="1807"/>
                    <a:pt x="2596" y="1607"/>
                    <a:pt x="2619" y="1607"/>
                  </a:cubicBezTo>
                  <a:cubicBezTo>
                    <a:pt x="2631" y="1607"/>
                    <a:pt x="2636" y="1615"/>
                    <a:pt x="2795" y="1887"/>
                  </a:cubicBezTo>
                  <a:cubicBezTo>
                    <a:pt x="2848" y="1979"/>
                    <a:pt x="2947" y="2147"/>
                    <a:pt x="3013" y="2261"/>
                  </a:cubicBezTo>
                  <a:cubicBezTo>
                    <a:pt x="3270" y="2700"/>
                    <a:pt x="3363" y="2861"/>
                    <a:pt x="3363" y="2866"/>
                  </a:cubicBezTo>
                  <a:cubicBezTo>
                    <a:pt x="3363" y="2869"/>
                    <a:pt x="3323" y="2895"/>
                    <a:pt x="3273" y="2924"/>
                  </a:cubicBezTo>
                  <a:cubicBezTo>
                    <a:pt x="3224" y="2952"/>
                    <a:pt x="3057" y="3050"/>
                    <a:pt x="2903" y="3141"/>
                  </a:cubicBezTo>
                  <a:cubicBezTo>
                    <a:pt x="2536" y="3357"/>
                    <a:pt x="2403" y="3434"/>
                    <a:pt x="2396" y="3434"/>
                  </a:cubicBezTo>
                  <a:cubicBezTo>
                    <a:pt x="2393" y="3434"/>
                    <a:pt x="2385" y="3423"/>
                    <a:pt x="2379" y="3411"/>
                  </a:cubicBezTo>
                  <a:close/>
                  <a:moveTo>
                    <a:pt x="3526" y="2711"/>
                  </a:moveTo>
                  <a:cubicBezTo>
                    <a:pt x="3466" y="2612"/>
                    <a:pt x="2855" y="1560"/>
                    <a:pt x="2829" y="1512"/>
                  </a:cubicBezTo>
                  <a:cubicBezTo>
                    <a:pt x="2817" y="1490"/>
                    <a:pt x="2829" y="1480"/>
                    <a:pt x="2939" y="1429"/>
                  </a:cubicBezTo>
                  <a:cubicBezTo>
                    <a:pt x="3088" y="1360"/>
                    <a:pt x="3365" y="1261"/>
                    <a:pt x="3411" y="1261"/>
                  </a:cubicBezTo>
                  <a:cubicBezTo>
                    <a:pt x="3473" y="1261"/>
                    <a:pt x="3803" y="1486"/>
                    <a:pt x="4045" y="1696"/>
                  </a:cubicBezTo>
                  <a:cubicBezTo>
                    <a:pt x="4208" y="1836"/>
                    <a:pt x="4523" y="2153"/>
                    <a:pt x="4523" y="2176"/>
                  </a:cubicBezTo>
                  <a:cubicBezTo>
                    <a:pt x="4523" y="2197"/>
                    <a:pt x="4543" y="2184"/>
                    <a:pt x="4157" y="2407"/>
                  </a:cubicBezTo>
                  <a:cubicBezTo>
                    <a:pt x="3988" y="2505"/>
                    <a:pt x="3793" y="2619"/>
                    <a:pt x="3723" y="2662"/>
                  </a:cubicBezTo>
                  <a:cubicBezTo>
                    <a:pt x="3554" y="2765"/>
                    <a:pt x="3558" y="2764"/>
                    <a:pt x="3526" y="27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 bwMode="ltGray">
          <a:xfrm>
            <a:off x="21783623" y="8620084"/>
            <a:ext cx="2254819" cy="1678056"/>
            <a:chOff x="8005763" y="4224239"/>
            <a:chExt cx="828675" cy="822325"/>
          </a:xfrm>
        </p:grpSpPr>
        <p:sp>
          <p:nvSpPr>
            <p:cNvPr id="36" name="Rounded Rectangle 35"/>
            <p:cNvSpPr>
              <a:spLocks/>
            </p:cNvSpPr>
            <p:nvPr/>
          </p:nvSpPr>
          <p:spPr bwMode="ltGray">
            <a:xfrm>
              <a:off x="8005763" y="4224239"/>
              <a:ext cx="828675" cy="822325"/>
            </a:xfrm>
            <a:prstGeom prst="round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000000"/>
                </a:solidFill>
              </a:endParaRPr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ltGray">
            <a:xfrm>
              <a:off x="8100648" y="4251362"/>
              <a:ext cx="638906" cy="732910"/>
            </a:xfrm>
            <a:custGeom>
              <a:avLst/>
              <a:gdLst>
                <a:gd name="T0" fmla="*/ 3671 w 9319"/>
                <a:gd name="T1" fmla="*/ 10009 h 10686"/>
                <a:gd name="T2" fmla="*/ 5361 w 9319"/>
                <a:gd name="T3" fmla="*/ 9702 h 10686"/>
                <a:gd name="T4" fmla="*/ 4967 w 9319"/>
                <a:gd name="T5" fmla="*/ 9895 h 10686"/>
                <a:gd name="T6" fmla="*/ 5578 w 9319"/>
                <a:gd name="T7" fmla="*/ 10069 h 10686"/>
                <a:gd name="T8" fmla="*/ 4395 w 9319"/>
                <a:gd name="T9" fmla="*/ 10642 h 10686"/>
                <a:gd name="T10" fmla="*/ 4175 w 9319"/>
                <a:gd name="T11" fmla="*/ 9533 h 10686"/>
                <a:gd name="T12" fmla="*/ 5711 w 9319"/>
                <a:gd name="T13" fmla="*/ 9578 h 10686"/>
                <a:gd name="T14" fmla="*/ 3596 w 9319"/>
                <a:gd name="T15" fmla="*/ 9455 h 10686"/>
                <a:gd name="T16" fmla="*/ 5261 w 9319"/>
                <a:gd name="T17" fmla="*/ 9227 h 10686"/>
                <a:gd name="T18" fmla="*/ 5479 w 9319"/>
                <a:gd name="T19" fmla="*/ 9374 h 10686"/>
                <a:gd name="T20" fmla="*/ 3597 w 9319"/>
                <a:gd name="T21" fmla="*/ 9216 h 10686"/>
                <a:gd name="T22" fmla="*/ 5015 w 9319"/>
                <a:gd name="T23" fmla="*/ 9000 h 10686"/>
                <a:gd name="T24" fmla="*/ 5155 w 9319"/>
                <a:gd name="T25" fmla="*/ 9154 h 10686"/>
                <a:gd name="T26" fmla="*/ 3575 w 9319"/>
                <a:gd name="T27" fmla="*/ 8654 h 10686"/>
                <a:gd name="T28" fmla="*/ 2809 w 9319"/>
                <a:gd name="T29" fmla="*/ 6441 h 10686"/>
                <a:gd name="T30" fmla="*/ 4281 w 9319"/>
                <a:gd name="T31" fmla="*/ 2126 h 10686"/>
                <a:gd name="T32" fmla="*/ 6846 w 9319"/>
                <a:gd name="T33" fmla="*/ 5859 h 10686"/>
                <a:gd name="T34" fmla="*/ 5763 w 9319"/>
                <a:gd name="T35" fmla="*/ 8352 h 10686"/>
                <a:gd name="T36" fmla="*/ 4528 w 9319"/>
                <a:gd name="T37" fmla="*/ 8941 h 10686"/>
                <a:gd name="T38" fmla="*/ 5088 w 9319"/>
                <a:gd name="T39" fmla="*/ 8327 h 10686"/>
                <a:gd name="T40" fmla="*/ 5963 w 9319"/>
                <a:gd name="T41" fmla="*/ 7110 h 10686"/>
                <a:gd name="T42" fmla="*/ 5181 w 9319"/>
                <a:gd name="T43" fmla="*/ 2300 h 10686"/>
                <a:gd name="T44" fmla="*/ 3462 w 9319"/>
                <a:gd name="T45" fmla="*/ 2570 h 10686"/>
                <a:gd name="T46" fmla="*/ 2435 w 9319"/>
                <a:gd name="T47" fmla="*/ 5407 h 10686"/>
                <a:gd name="T48" fmla="*/ 3534 w 9319"/>
                <a:gd name="T49" fmla="*/ 7800 h 10686"/>
                <a:gd name="T50" fmla="*/ 3955 w 9319"/>
                <a:gd name="T51" fmla="*/ 8308 h 10686"/>
                <a:gd name="T52" fmla="*/ 4912 w 9319"/>
                <a:gd name="T53" fmla="*/ 7493 h 10686"/>
                <a:gd name="T54" fmla="*/ 5422 w 9319"/>
                <a:gd name="T55" fmla="*/ 5280 h 10686"/>
                <a:gd name="T56" fmla="*/ 5708 w 9319"/>
                <a:gd name="T57" fmla="*/ 5233 h 10686"/>
                <a:gd name="T58" fmla="*/ 4988 w 9319"/>
                <a:gd name="T59" fmla="*/ 8140 h 10686"/>
                <a:gd name="T60" fmla="*/ 3934 w 9319"/>
                <a:gd name="T61" fmla="*/ 6680 h 10686"/>
                <a:gd name="T62" fmla="*/ 3708 w 9319"/>
                <a:gd name="T63" fmla="*/ 5700 h 10686"/>
                <a:gd name="T64" fmla="*/ 3657 w 9319"/>
                <a:gd name="T65" fmla="*/ 4697 h 10686"/>
                <a:gd name="T66" fmla="*/ 4369 w 9319"/>
                <a:gd name="T67" fmla="*/ 7373 h 10686"/>
                <a:gd name="T68" fmla="*/ 4295 w 9319"/>
                <a:gd name="T69" fmla="*/ 8110 h 10686"/>
                <a:gd name="T70" fmla="*/ 4222 w 9319"/>
                <a:gd name="T71" fmla="*/ 4836 h 10686"/>
                <a:gd name="T72" fmla="*/ 4021 w 9319"/>
                <a:gd name="T73" fmla="*/ 4620 h 10686"/>
                <a:gd name="T74" fmla="*/ 4637 w 9319"/>
                <a:gd name="T75" fmla="*/ 4651 h 10686"/>
                <a:gd name="T76" fmla="*/ 5290 w 9319"/>
                <a:gd name="T77" fmla="*/ 4733 h 10686"/>
                <a:gd name="T78" fmla="*/ 4954 w 9319"/>
                <a:gd name="T79" fmla="*/ 4582 h 10686"/>
                <a:gd name="T80" fmla="*/ 1392 w 9319"/>
                <a:gd name="T81" fmla="*/ 8030 h 10686"/>
                <a:gd name="T82" fmla="*/ 2309 w 9319"/>
                <a:gd name="T83" fmla="*/ 6940 h 10686"/>
                <a:gd name="T84" fmla="*/ 1392 w 9319"/>
                <a:gd name="T85" fmla="*/ 8030 h 10686"/>
                <a:gd name="T86" fmla="*/ 7047 w 9319"/>
                <a:gd name="T87" fmla="*/ 6940 h 10686"/>
                <a:gd name="T88" fmla="*/ 7795 w 9319"/>
                <a:gd name="T89" fmla="*/ 8038 h 10686"/>
                <a:gd name="T90" fmla="*/ 746 w 9319"/>
                <a:gd name="T91" fmla="*/ 4595 h 10686"/>
                <a:gd name="T92" fmla="*/ 1398 w 9319"/>
                <a:gd name="T93" fmla="*/ 4864 h 10686"/>
                <a:gd name="T94" fmla="*/ 7873 w 9319"/>
                <a:gd name="T95" fmla="*/ 4836 h 10686"/>
                <a:gd name="T96" fmla="*/ 9292 w 9319"/>
                <a:gd name="T97" fmla="*/ 4813 h 10686"/>
                <a:gd name="T98" fmla="*/ 1793 w 9319"/>
                <a:gd name="T99" fmla="*/ 2073 h 10686"/>
                <a:gd name="T100" fmla="*/ 2003 w 9319"/>
                <a:gd name="T101" fmla="*/ 1893 h 10686"/>
                <a:gd name="T102" fmla="*/ 6935 w 9319"/>
                <a:gd name="T103" fmla="*/ 2537 h 10686"/>
                <a:gd name="T104" fmla="*/ 7787 w 9319"/>
                <a:gd name="T105" fmla="*/ 1434 h 10686"/>
                <a:gd name="T106" fmla="*/ 6935 w 9319"/>
                <a:gd name="T107" fmla="*/ 2537 h 10686"/>
                <a:gd name="T108" fmla="*/ 4543 w 9319"/>
                <a:gd name="T109" fmla="*/ 71 h 10686"/>
                <a:gd name="T110" fmla="*/ 4681 w 9319"/>
                <a:gd name="T111" fmla="*/ 12 h 10686"/>
                <a:gd name="T112" fmla="*/ 4776 w 9319"/>
                <a:gd name="T113" fmla="*/ 1423 h 10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9" h="10686">
                  <a:moveTo>
                    <a:pt x="4395" y="10642"/>
                  </a:moveTo>
                  <a:cubicBezTo>
                    <a:pt x="4241" y="10603"/>
                    <a:pt x="4234" y="10597"/>
                    <a:pt x="4108" y="10383"/>
                  </a:cubicBezTo>
                  <a:cubicBezTo>
                    <a:pt x="4024" y="10240"/>
                    <a:pt x="4020" y="10235"/>
                    <a:pt x="3955" y="10214"/>
                  </a:cubicBezTo>
                  <a:cubicBezTo>
                    <a:pt x="3865" y="10185"/>
                    <a:pt x="3787" y="10129"/>
                    <a:pt x="3671" y="10009"/>
                  </a:cubicBezTo>
                  <a:cubicBezTo>
                    <a:pt x="3574" y="9909"/>
                    <a:pt x="3563" y="9886"/>
                    <a:pt x="3588" y="9840"/>
                  </a:cubicBezTo>
                  <a:cubicBezTo>
                    <a:pt x="3606" y="9806"/>
                    <a:pt x="3628" y="9804"/>
                    <a:pt x="4041" y="9780"/>
                  </a:cubicBezTo>
                  <a:cubicBezTo>
                    <a:pt x="4236" y="9769"/>
                    <a:pt x="4545" y="9751"/>
                    <a:pt x="4728" y="9740"/>
                  </a:cubicBezTo>
                  <a:cubicBezTo>
                    <a:pt x="4911" y="9729"/>
                    <a:pt x="5196" y="9711"/>
                    <a:pt x="5361" y="9702"/>
                  </a:cubicBezTo>
                  <a:cubicBezTo>
                    <a:pt x="5526" y="9692"/>
                    <a:pt x="5674" y="9688"/>
                    <a:pt x="5690" y="9694"/>
                  </a:cubicBezTo>
                  <a:cubicBezTo>
                    <a:pt x="5736" y="9712"/>
                    <a:pt x="5751" y="9782"/>
                    <a:pt x="5715" y="9818"/>
                  </a:cubicBezTo>
                  <a:cubicBezTo>
                    <a:pt x="5691" y="9842"/>
                    <a:pt x="5639" y="9848"/>
                    <a:pt x="5264" y="9868"/>
                  </a:cubicBezTo>
                  <a:cubicBezTo>
                    <a:pt x="5105" y="9877"/>
                    <a:pt x="4971" y="9889"/>
                    <a:pt x="4967" y="9895"/>
                  </a:cubicBezTo>
                  <a:cubicBezTo>
                    <a:pt x="4963" y="9902"/>
                    <a:pt x="5116" y="9907"/>
                    <a:pt x="5307" y="9907"/>
                  </a:cubicBezTo>
                  <a:lnTo>
                    <a:pt x="5655" y="9907"/>
                  </a:lnTo>
                  <a:lnTo>
                    <a:pt x="5655" y="9951"/>
                  </a:lnTo>
                  <a:cubicBezTo>
                    <a:pt x="5655" y="9988"/>
                    <a:pt x="5642" y="10008"/>
                    <a:pt x="5578" y="10069"/>
                  </a:cubicBezTo>
                  <a:cubicBezTo>
                    <a:pt x="5488" y="10153"/>
                    <a:pt x="5421" y="10197"/>
                    <a:pt x="5344" y="10220"/>
                  </a:cubicBezTo>
                  <a:cubicBezTo>
                    <a:pt x="5293" y="10235"/>
                    <a:pt x="5283" y="10247"/>
                    <a:pt x="5202" y="10384"/>
                  </a:cubicBezTo>
                  <a:cubicBezTo>
                    <a:pt x="5106" y="10545"/>
                    <a:pt x="5078" y="10581"/>
                    <a:pt x="5028" y="10606"/>
                  </a:cubicBezTo>
                  <a:cubicBezTo>
                    <a:pt x="4909" y="10667"/>
                    <a:pt x="4573" y="10686"/>
                    <a:pt x="4395" y="10642"/>
                  </a:cubicBezTo>
                  <a:close/>
                  <a:moveTo>
                    <a:pt x="3598" y="9697"/>
                  </a:moveTo>
                  <a:cubicBezTo>
                    <a:pt x="3568" y="9664"/>
                    <a:pt x="3568" y="9620"/>
                    <a:pt x="3599" y="9589"/>
                  </a:cubicBezTo>
                  <a:cubicBezTo>
                    <a:pt x="3620" y="9568"/>
                    <a:pt x="3655" y="9563"/>
                    <a:pt x="3803" y="9555"/>
                  </a:cubicBezTo>
                  <a:cubicBezTo>
                    <a:pt x="3901" y="9550"/>
                    <a:pt x="4068" y="9540"/>
                    <a:pt x="4175" y="9533"/>
                  </a:cubicBezTo>
                  <a:cubicBezTo>
                    <a:pt x="4281" y="9526"/>
                    <a:pt x="4521" y="9511"/>
                    <a:pt x="4708" y="9500"/>
                  </a:cubicBezTo>
                  <a:cubicBezTo>
                    <a:pt x="5306" y="9465"/>
                    <a:pt x="5486" y="9453"/>
                    <a:pt x="5584" y="9446"/>
                  </a:cubicBezTo>
                  <a:cubicBezTo>
                    <a:pt x="5669" y="9439"/>
                    <a:pt x="5682" y="9441"/>
                    <a:pt x="5707" y="9466"/>
                  </a:cubicBezTo>
                  <a:cubicBezTo>
                    <a:pt x="5741" y="9500"/>
                    <a:pt x="5743" y="9549"/>
                    <a:pt x="5711" y="9578"/>
                  </a:cubicBezTo>
                  <a:cubicBezTo>
                    <a:pt x="5685" y="9601"/>
                    <a:pt x="5643" y="9605"/>
                    <a:pt x="4948" y="9647"/>
                  </a:cubicBezTo>
                  <a:cubicBezTo>
                    <a:pt x="4761" y="9658"/>
                    <a:pt x="4467" y="9676"/>
                    <a:pt x="4295" y="9686"/>
                  </a:cubicBezTo>
                  <a:cubicBezTo>
                    <a:pt x="3653" y="9726"/>
                    <a:pt x="3624" y="9727"/>
                    <a:pt x="3598" y="9697"/>
                  </a:cubicBezTo>
                  <a:close/>
                  <a:moveTo>
                    <a:pt x="3596" y="9455"/>
                  </a:moveTo>
                  <a:cubicBezTo>
                    <a:pt x="3563" y="9418"/>
                    <a:pt x="3573" y="9358"/>
                    <a:pt x="3615" y="9338"/>
                  </a:cubicBezTo>
                  <a:cubicBezTo>
                    <a:pt x="3634" y="9329"/>
                    <a:pt x="3810" y="9313"/>
                    <a:pt x="4021" y="9301"/>
                  </a:cubicBezTo>
                  <a:cubicBezTo>
                    <a:pt x="4227" y="9289"/>
                    <a:pt x="4536" y="9270"/>
                    <a:pt x="4708" y="9260"/>
                  </a:cubicBezTo>
                  <a:cubicBezTo>
                    <a:pt x="4880" y="9249"/>
                    <a:pt x="5129" y="9234"/>
                    <a:pt x="5261" y="9227"/>
                  </a:cubicBezTo>
                  <a:cubicBezTo>
                    <a:pt x="5393" y="9220"/>
                    <a:pt x="5542" y="9211"/>
                    <a:pt x="5591" y="9206"/>
                  </a:cubicBezTo>
                  <a:cubicBezTo>
                    <a:pt x="5669" y="9199"/>
                    <a:pt x="5683" y="9202"/>
                    <a:pt x="5707" y="9226"/>
                  </a:cubicBezTo>
                  <a:cubicBezTo>
                    <a:pt x="5742" y="9260"/>
                    <a:pt x="5743" y="9309"/>
                    <a:pt x="5709" y="9339"/>
                  </a:cubicBezTo>
                  <a:cubicBezTo>
                    <a:pt x="5689" y="9357"/>
                    <a:pt x="5642" y="9364"/>
                    <a:pt x="5479" y="9374"/>
                  </a:cubicBezTo>
                  <a:cubicBezTo>
                    <a:pt x="5085" y="9398"/>
                    <a:pt x="4619" y="9426"/>
                    <a:pt x="4381" y="9440"/>
                  </a:cubicBezTo>
                  <a:cubicBezTo>
                    <a:pt x="4249" y="9448"/>
                    <a:pt x="4060" y="9460"/>
                    <a:pt x="3961" y="9467"/>
                  </a:cubicBezTo>
                  <a:cubicBezTo>
                    <a:pt x="3686" y="9487"/>
                    <a:pt x="3623" y="9485"/>
                    <a:pt x="3596" y="9455"/>
                  </a:cubicBezTo>
                  <a:close/>
                  <a:moveTo>
                    <a:pt x="3597" y="9216"/>
                  </a:moveTo>
                  <a:cubicBezTo>
                    <a:pt x="3565" y="9180"/>
                    <a:pt x="3569" y="9124"/>
                    <a:pt x="3605" y="9102"/>
                  </a:cubicBezTo>
                  <a:cubicBezTo>
                    <a:pt x="3625" y="9089"/>
                    <a:pt x="3717" y="9078"/>
                    <a:pt x="3895" y="9068"/>
                  </a:cubicBezTo>
                  <a:cubicBezTo>
                    <a:pt x="4038" y="9060"/>
                    <a:pt x="4302" y="9044"/>
                    <a:pt x="4481" y="9033"/>
                  </a:cubicBezTo>
                  <a:cubicBezTo>
                    <a:pt x="4661" y="9022"/>
                    <a:pt x="4901" y="9007"/>
                    <a:pt x="5015" y="9000"/>
                  </a:cubicBezTo>
                  <a:cubicBezTo>
                    <a:pt x="5128" y="8993"/>
                    <a:pt x="5323" y="8981"/>
                    <a:pt x="5447" y="8974"/>
                  </a:cubicBezTo>
                  <a:cubicBezTo>
                    <a:pt x="5643" y="8962"/>
                    <a:pt x="5677" y="8962"/>
                    <a:pt x="5704" y="8980"/>
                  </a:cubicBezTo>
                  <a:cubicBezTo>
                    <a:pt x="5741" y="9005"/>
                    <a:pt x="5745" y="9066"/>
                    <a:pt x="5711" y="9097"/>
                  </a:cubicBezTo>
                  <a:cubicBezTo>
                    <a:pt x="5684" y="9121"/>
                    <a:pt x="5628" y="9126"/>
                    <a:pt x="5155" y="9154"/>
                  </a:cubicBezTo>
                  <a:cubicBezTo>
                    <a:pt x="4775" y="9176"/>
                    <a:pt x="4565" y="9189"/>
                    <a:pt x="4061" y="9219"/>
                  </a:cubicBezTo>
                  <a:cubicBezTo>
                    <a:pt x="3632" y="9245"/>
                    <a:pt x="3624" y="9245"/>
                    <a:pt x="3597" y="9216"/>
                  </a:cubicBezTo>
                  <a:close/>
                  <a:moveTo>
                    <a:pt x="3603" y="8966"/>
                  </a:moveTo>
                  <a:cubicBezTo>
                    <a:pt x="3576" y="8932"/>
                    <a:pt x="3575" y="8916"/>
                    <a:pt x="3575" y="8654"/>
                  </a:cubicBezTo>
                  <a:cubicBezTo>
                    <a:pt x="3575" y="8390"/>
                    <a:pt x="3574" y="8376"/>
                    <a:pt x="3547" y="8352"/>
                  </a:cubicBezTo>
                  <a:cubicBezTo>
                    <a:pt x="3493" y="8304"/>
                    <a:pt x="3446" y="8175"/>
                    <a:pt x="3422" y="8013"/>
                  </a:cubicBezTo>
                  <a:cubicBezTo>
                    <a:pt x="3360" y="7591"/>
                    <a:pt x="3330" y="7459"/>
                    <a:pt x="3245" y="7247"/>
                  </a:cubicBezTo>
                  <a:cubicBezTo>
                    <a:pt x="3124" y="6944"/>
                    <a:pt x="3053" y="6814"/>
                    <a:pt x="2809" y="6441"/>
                  </a:cubicBezTo>
                  <a:cubicBezTo>
                    <a:pt x="2373" y="5776"/>
                    <a:pt x="2229" y="5401"/>
                    <a:pt x="2188" y="4826"/>
                  </a:cubicBezTo>
                  <a:cubicBezTo>
                    <a:pt x="2168" y="4538"/>
                    <a:pt x="2194" y="4195"/>
                    <a:pt x="2254" y="3960"/>
                  </a:cubicBezTo>
                  <a:cubicBezTo>
                    <a:pt x="2293" y="3811"/>
                    <a:pt x="2360" y="3617"/>
                    <a:pt x="2412" y="3507"/>
                  </a:cubicBezTo>
                  <a:cubicBezTo>
                    <a:pt x="2758" y="2773"/>
                    <a:pt x="3427" y="2279"/>
                    <a:pt x="4281" y="2126"/>
                  </a:cubicBezTo>
                  <a:cubicBezTo>
                    <a:pt x="4460" y="2094"/>
                    <a:pt x="4842" y="2094"/>
                    <a:pt x="5021" y="2125"/>
                  </a:cubicBezTo>
                  <a:cubicBezTo>
                    <a:pt x="5865" y="2274"/>
                    <a:pt x="6537" y="2762"/>
                    <a:pt x="6880" y="3473"/>
                  </a:cubicBezTo>
                  <a:cubicBezTo>
                    <a:pt x="7028" y="3782"/>
                    <a:pt x="7098" y="4065"/>
                    <a:pt x="7122" y="4453"/>
                  </a:cubicBezTo>
                  <a:cubicBezTo>
                    <a:pt x="7153" y="4968"/>
                    <a:pt x="7061" y="5435"/>
                    <a:pt x="6846" y="5859"/>
                  </a:cubicBezTo>
                  <a:cubicBezTo>
                    <a:pt x="6760" y="6028"/>
                    <a:pt x="6679" y="6164"/>
                    <a:pt x="6472" y="6484"/>
                  </a:cubicBezTo>
                  <a:cubicBezTo>
                    <a:pt x="6232" y="6854"/>
                    <a:pt x="6059" y="7202"/>
                    <a:pt x="5993" y="7447"/>
                  </a:cubicBezTo>
                  <a:cubicBezTo>
                    <a:pt x="5961" y="7562"/>
                    <a:pt x="5908" y="7845"/>
                    <a:pt x="5888" y="8007"/>
                  </a:cubicBezTo>
                  <a:cubicBezTo>
                    <a:pt x="5867" y="8166"/>
                    <a:pt x="5818" y="8302"/>
                    <a:pt x="5763" y="8352"/>
                  </a:cubicBezTo>
                  <a:cubicBezTo>
                    <a:pt x="5736" y="8376"/>
                    <a:pt x="5735" y="8391"/>
                    <a:pt x="5735" y="8594"/>
                  </a:cubicBezTo>
                  <a:cubicBezTo>
                    <a:pt x="5735" y="8874"/>
                    <a:pt x="5745" y="8861"/>
                    <a:pt x="5521" y="8879"/>
                  </a:cubicBezTo>
                  <a:cubicBezTo>
                    <a:pt x="5430" y="8887"/>
                    <a:pt x="5244" y="8899"/>
                    <a:pt x="5108" y="8907"/>
                  </a:cubicBezTo>
                  <a:cubicBezTo>
                    <a:pt x="4972" y="8915"/>
                    <a:pt x="4711" y="8930"/>
                    <a:pt x="4528" y="8941"/>
                  </a:cubicBezTo>
                  <a:cubicBezTo>
                    <a:pt x="4345" y="8952"/>
                    <a:pt x="4093" y="8966"/>
                    <a:pt x="3968" y="8973"/>
                  </a:cubicBezTo>
                  <a:cubicBezTo>
                    <a:pt x="3843" y="8980"/>
                    <a:pt x="3717" y="8990"/>
                    <a:pt x="3687" y="8994"/>
                  </a:cubicBezTo>
                  <a:cubicBezTo>
                    <a:pt x="3638" y="9002"/>
                    <a:pt x="3629" y="8998"/>
                    <a:pt x="3603" y="8966"/>
                  </a:cubicBezTo>
                  <a:close/>
                  <a:moveTo>
                    <a:pt x="5088" y="8327"/>
                  </a:moveTo>
                  <a:cubicBezTo>
                    <a:pt x="5516" y="8279"/>
                    <a:pt x="5664" y="8254"/>
                    <a:pt x="5683" y="8224"/>
                  </a:cubicBezTo>
                  <a:cubicBezTo>
                    <a:pt x="5706" y="8189"/>
                    <a:pt x="5736" y="8070"/>
                    <a:pt x="5755" y="7940"/>
                  </a:cubicBezTo>
                  <a:cubicBezTo>
                    <a:pt x="5776" y="7797"/>
                    <a:pt x="5806" y="7619"/>
                    <a:pt x="5828" y="7516"/>
                  </a:cubicBezTo>
                  <a:cubicBezTo>
                    <a:pt x="5844" y="7435"/>
                    <a:pt x="5925" y="7194"/>
                    <a:pt x="5963" y="7110"/>
                  </a:cubicBezTo>
                  <a:cubicBezTo>
                    <a:pt x="6093" y="6823"/>
                    <a:pt x="6183" y="6659"/>
                    <a:pt x="6336" y="6431"/>
                  </a:cubicBezTo>
                  <a:cubicBezTo>
                    <a:pt x="6539" y="6129"/>
                    <a:pt x="6703" y="5844"/>
                    <a:pt x="6794" y="5634"/>
                  </a:cubicBezTo>
                  <a:cubicBezTo>
                    <a:pt x="7022" y="5113"/>
                    <a:pt x="7050" y="4360"/>
                    <a:pt x="6862" y="3805"/>
                  </a:cubicBezTo>
                  <a:cubicBezTo>
                    <a:pt x="6607" y="3051"/>
                    <a:pt x="5992" y="2500"/>
                    <a:pt x="5181" y="2300"/>
                  </a:cubicBezTo>
                  <a:cubicBezTo>
                    <a:pt x="4964" y="2246"/>
                    <a:pt x="4592" y="2224"/>
                    <a:pt x="4388" y="2253"/>
                  </a:cubicBezTo>
                  <a:cubicBezTo>
                    <a:pt x="4196" y="2280"/>
                    <a:pt x="3913" y="2354"/>
                    <a:pt x="3793" y="2408"/>
                  </a:cubicBezTo>
                  <a:cubicBezTo>
                    <a:pt x="3770" y="2418"/>
                    <a:pt x="3747" y="2427"/>
                    <a:pt x="3743" y="2427"/>
                  </a:cubicBezTo>
                  <a:cubicBezTo>
                    <a:pt x="3725" y="2427"/>
                    <a:pt x="3571" y="2505"/>
                    <a:pt x="3462" y="2570"/>
                  </a:cubicBezTo>
                  <a:cubicBezTo>
                    <a:pt x="3106" y="2782"/>
                    <a:pt x="2846" y="3038"/>
                    <a:pt x="2645" y="3373"/>
                  </a:cubicBezTo>
                  <a:cubicBezTo>
                    <a:pt x="2509" y="3601"/>
                    <a:pt x="2430" y="3813"/>
                    <a:pt x="2366" y="4117"/>
                  </a:cubicBezTo>
                  <a:cubicBezTo>
                    <a:pt x="2333" y="4274"/>
                    <a:pt x="2330" y="4311"/>
                    <a:pt x="2330" y="4620"/>
                  </a:cubicBezTo>
                  <a:cubicBezTo>
                    <a:pt x="2329" y="5008"/>
                    <a:pt x="2339" y="5081"/>
                    <a:pt x="2435" y="5407"/>
                  </a:cubicBezTo>
                  <a:cubicBezTo>
                    <a:pt x="2519" y="5689"/>
                    <a:pt x="2674" y="5983"/>
                    <a:pt x="2988" y="6453"/>
                  </a:cubicBezTo>
                  <a:cubicBezTo>
                    <a:pt x="3128" y="6664"/>
                    <a:pt x="3211" y="6812"/>
                    <a:pt x="3309" y="7031"/>
                  </a:cubicBezTo>
                  <a:cubicBezTo>
                    <a:pt x="3397" y="7226"/>
                    <a:pt x="3464" y="7429"/>
                    <a:pt x="3495" y="7600"/>
                  </a:cubicBezTo>
                  <a:cubicBezTo>
                    <a:pt x="3510" y="7677"/>
                    <a:pt x="3527" y="7767"/>
                    <a:pt x="3534" y="7800"/>
                  </a:cubicBezTo>
                  <a:cubicBezTo>
                    <a:pt x="3541" y="7833"/>
                    <a:pt x="3550" y="7896"/>
                    <a:pt x="3555" y="7940"/>
                  </a:cubicBezTo>
                  <a:cubicBezTo>
                    <a:pt x="3567" y="8047"/>
                    <a:pt x="3593" y="8158"/>
                    <a:pt x="3618" y="8208"/>
                  </a:cubicBezTo>
                  <a:cubicBezTo>
                    <a:pt x="3640" y="8249"/>
                    <a:pt x="3688" y="8267"/>
                    <a:pt x="3821" y="8287"/>
                  </a:cubicBezTo>
                  <a:cubicBezTo>
                    <a:pt x="3851" y="8291"/>
                    <a:pt x="3911" y="8301"/>
                    <a:pt x="3955" y="8308"/>
                  </a:cubicBezTo>
                  <a:cubicBezTo>
                    <a:pt x="4182" y="8346"/>
                    <a:pt x="4822" y="8356"/>
                    <a:pt x="5088" y="8327"/>
                  </a:cubicBezTo>
                  <a:close/>
                  <a:moveTo>
                    <a:pt x="4865" y="8139"/>
                  </a:moveTo>
                  <a:cubicBezTo>
                    <a:pt x="4794" y="8101"/>
                    <a:pt x="4786" y="8037"/>
                    <a:pt x="4827" y="7860"/>
                  </a:cubicBezTo>
                  <a:cubicBezTo>
                    <a:pt x="4841" y="7801"/>
                    <a:pt x="4879" y="7636"/>
                    <a:pt x="4912" y="7493"/>
                  </a:cubicBezTo>
                  <a:cubicBezTo>
                    <a:pt x="4945" y="7350"/>
                    <a:pt x="5030" y="6981"/>
                    <a:pt x="5102" y="6673"/>
                  </a:cubicBezTo>
                  <a:cubicBezTo>
                    <a:pt x="5262" y="5981"/>
                    <a:pt x="5258" y="6000"/>
                    <a:pt x="5299" y="5813"/>
                  </a:cubicBezTo>
                  <a:cubicBezTo>
                    <a:pt x="5318" y="5729"/>
                    <a:pt x="5349" y="5594"/>
                    <a:pt x="5368" y="5513"/>
                  </a:cubicBezTo>
                  <a:cubicBezTo>
                    <a:pt x="5387" y="5433"/>
                    <a:pt x="5411" y="5328"/>
                    <a:pt x="5422" y="5280"/>
                  </a:cubicBezTo>
                  <a:cubicBezTo>
                    <a:pt x="5511" y="4890"/>
                    <a:pt x="5548" y="4754"/>
                    <a:pt x="5572" y="4731"/>
                  </a:cubicBezTo>
                  <a:cubicBezTo>
                    <a:pt x="5586" y="4716"/>
                    <a:pt x="5622" y="4701"/>
                    <a:pt x="5652" y="4697"/>
                  </a:cubicBezTo>
                  <a:cubicBezTo>
                    <a:pt x="5702" y="4691"/>
                    <a:pt x="5712" y="4694"/>
                    <a:pt x="5756" y="4738"/>
                  </a:cubicBezTo>
                  <a:cubicBezTo>
                    <a:pt x="5816" y="4798"/>
                    <a:pt x="5820" y="4752"/>
                    <a:pt x="5708" y="5233"/>
                  </a:cubicBezTo>
                  <a:cubicBezTo>
                    <a:pt x="5686" y="5329"/>
                    <a:pt x="5652" y="5476"/>
                    <a:pt x="5633" y="5560"/>
                  </a:cubicBezTo>
                  <a:cubicBezTo>
                    <a:pt x="5580" y="5794"/>
                    <a:pt x="5580" y="5795"/>
                    <a:pt x="5342" y="6827"/>
                  </a:cubicBezTo>
                  <a:cubicBezTo>
                    <a:pt x="5219" y="7358"/>
                    <a:pt x="5105" y="7854"/>
                    <a:pt x="5088" y="7929"/>
                  </a:cubicBezTo>
                  <a:cubicBezTo>
                    <a:pt x="5051" y="8090"/>
                    <a:pt x="5040" y="8113"/>
                    <a:pt x="4988" y="8140"/>
                  </a:cubicBezTo>
                  <a:cubicBezTo>
                    <a:pt x="4940" y="8165"/>
                    <a:pt x="4912" y="8165"/>
                    <a:pt x="4865" y="8139"/>
                  </a:cubicBezTo>
                  <a:close/>
                  <a:moveTo>
                    <a:pt x="4295" y="8110"/>
                  </a:moveTo>
                  <a:cubicBezTo>
                    <a:pt x="4256" y="8075"/>
                    <a:pt x="4248" y="8047"/>
                    <a:pt x="4107" y="7433"/>
                  </a:cubicBezTo>
                  <a:cubicBezTo>
                    <a:pt x="4027" y="7081"/>
                    <a:pt x="3949" y="6742"/>
                    <a:pt x="3934" y="6680"/>
                  </a:cubicBezTo>
                  <a:cubicBezTo>
                    <a:pt x="3919" y="6618"/>
                    <a:pt x="3892" y="6501"/>
                    <a:pt x="3874" y="6420"/>
                  </a:cubicBezTo>
                  <a:cubicBezTo>
                    <a:pt x="3856" y="6339"/>
                    <a:pt x="3826" y="6210"/>
                    <a:pt x="3808" y="6133"/>
                  </a:cubicBezTo>
                  <a:cubicBezTo>
                    <a:pt x="3790" y="6056"/>
                    <a:pt x="3764" y="5939"/>
                    <a:pt x="3748" y="5873"/>
                  </a:cubicBezTo>
                  <a:cubicBezTo>
                    <a:pt x="3733" y="5807"/>
                    <a:pt x="3715" y="5729"/>
                    <a:pt x="3708" y="5700"/>
                  </a:cubicBezTo>
                  <a:cubicBezTo>
                    <a:pt x="3676" y="5568"/>
                    <a:pt x="3624" y="5341"/>
                    <a:pt x="3594" y="5207"/>
                  </a:cubicBezTo>
                  <a:cubicBezTo>
                    <a:pt x="3576" y="5126"/>
                    <a:pt x="3550" y="5010"/>
                    <a:pt x="3535" y="4949"/>
                  </a:cubicBezTo>
                  <a:cubicBezTo>
                    <a:pt x="3499" y="4802"/>
                    <a:pt x="3500" y="4792"/>
                    <a:pt x="3555" y="4737"/>
                  </a:cubicBezTo>
                  <a:cubicBezTo>
                    <a:pt x="3598" y="4694"/>
                    <a:pt x="3607" y="4691"/>
                    <a:pt x="3657" y="4697"/>
                  </a:cubicBezTo>
                  <a:cubicBezTo>
                    <a:pt x="3756" y="4711"/>
                    <a:pt x="3760" y="4719"/>
                    <a:pt x="3876" y="5233"/>
                  </a:cubicBezTo>
                  <a:cubicBezTo>
                    <a:pt x="3888" y="5285"/>
                    <a:pt x="3905" y="5360"/>
                    <a:pt x="3915" y="5400"/>
                  </a:cubicBezTo>
                  <a:cubicBezTo>
                    <a:pt x="3940" y="5507"/>
                    <a:pt x="3970" y="5641"/>
                    <a:pt x="4007" y="5800"/>
                  </a:cubicBezTo>
                  <a:cubicBezTo>
                    <a:pt x="4047" y="5978"/>
                    <a:pt x="4326" y="7187"/>
                    <a:pt x="4369" y="7373"/>
                  </a:cubicBezTo>
                  <a:cubicBezTo>
                    <a:pt x="4387" y="7450"/>
                    <a:pt x="4417" y="7579"/>
                    <a:pt x="4436" y="7660"/>
                  </a:cubicBezTo>
                  <a:cubicBezTo>
                    <a:pt x="4454" y="7741"/>
                    <a:pt x="4478" y="7843"/>
                    <a:pt x="4489" y="7888"/>
                  </a:cubicBezTo>
                  <a:cubicBezTo>
                    <a:pt x="4519" y="8014"/>
                    <a:pt x="4515" y="8062"/>
                    <a:pt x="4469" y="8108"/>
                  </a:cubicBezTo>
                  <a:cubicBezTo>
                    <a:pt x="4417" y="8160"/>
                    <a:pt x="4351" y="8161"/>
                    <a:pt x="4295" y="8110"/>
                  </a:cubicBezTo>
                  <a:close/>
                  <a:moveTo>
                    <a:pt x="4561" y="5136"/>
                  </a:moveTo>
                  <a:cubicBezTo>
                    <a:pt x="4503" y="5105"/>
                    <a:pt x="4488" y="5073"/>
                    <a:pt x="4393" y="4803"/>
                  </a:cubicBezTo>
                  <a:cubicBezTo>
                    <a:pt x="4351" y="4683"/>
                    <a:pt x="4313" y="4590"/>
                    <a:pt x="4307" y="4596"/>
                  </a:cubicBezTo>
                  <a:cubicBezTo>
                    <a:pt x="4301" y="4602"/>
                    <a:pt x="4263" y="4710"/>
                    <a:pt x="4222" y="4836"/>
                  </a:cubicBezTo>
                  <a:cubicBezTo>
                    <a:pt x="4181" y="4963"/>
                    <a:pt x="4137" y="5076"/>
                    <a:pt x="4126" y="5087"/>
                  </a:cubicBezTo>
                  <a:cubicBezTo>
                    <a:pt x="4089" y="5124"/>
                    <a:pt x="4042" y="5135"/>
                    <a:pt x="3993" y="5119"/>
                  </a:cubicBezTo>
                  <a:cubicBezTo>
                    <a:pt x="3902" y="5089"/>
                    <a:pt x="3888" y="5020"/>
                    <a:pt x="3940" y="4871"/>
                  </a:cubicBezTo>
                  <a:cubicBezTo>
                    <a:pt x="3958" y="4821"/>
                    <a:pt x="3994" y="4708"/>
                    <a:pt x="4021" y="4620"/>
                  </a:cubicBezTo>
                  <a:cubicBezTo>
                    <a:pt x="4121" y="4295"/>
                    <a:pt x="4135" y="4258"/>
                    <a:pt x="4173" y="4222"/>
                  </a:cubicBezTo>
                  <a:cubicBezTo>
                    <a:pt x="4223" y="4174"/>
                    <a:pt x="4296" y="4154"/>
                    <a:pt x="4353" y="4173"/>
                  </a:cubicBezTo>
                  <a:cubicBezTo>
                    <a:pt x="4433" y="4199"/>
                    <a:pt x="4474" y="4260"/>
                    <a:pt x="4542" y="4453"/>
                  </a:cubicBezTo>
                  <a:cubicBezTo>
                    <a:pt x="4619" y="4673"/>
                    <a:pt x="4619" y="4674"/>
                    <a:pt x="4637" y="4651"/>
                  </a:cubicBezTo>
                  <a:cubicBezTo>
                    <a:pt x="4645" y="4641"/>
                    <a:pt x="4680" y="4550"/>
                    <a:pt x="4715" y="4447"/>
                  </a:cubicBezTo>
                  <a:cubicBezTo>
                    <a:pt x="4754" y="4337"/>
                    <a:pt x="4794" y="4245"/>
                    <a:pt x="4814" y="4223"/>
                  </a:cubicBezTo>
                  <a:cubicBezTo>
                    <a:pt x="4880" y="4149"/>
                    <a:pt x="5014" y="4149"/>
                    <a:pt x="5085" y="4223"/>
                  </a:cubicBezTo>
                  <a:cubicBezTo>
                    <a:pt x="5122" y="4262"/>
                    <a:pt x="5150" y="4332"/>
                    <a:pt x="5290" y="4733"/>
                  </a:cubicBezTo>
                  <a:cubicBezTo>
                    <a:pt x="5384" y="5003"/>
                    <a:pt x="5388" y="5044"/>
                    <a:pt x="5326" y="5093"/>
                  </a:cubicBezTo>
                  <a:cubicBezTo>
                    <a:pt x="5279" y="5129"/>
                    <a:pt x="5212" y="5128"/>
                    <a:pt x="5167" y="5089"/>
                  </a:cubicBezTo>
                  <a:cubicBezTo>
                    <a:pt x="5139" y="5065"/>
                    <a:pt x="5111" y="5002"/>
                    <a:pt x="5048" y="4821"/>
                  </a:cubicBezTo>
                  <a:cubicBezTo>
                    <a:pt x="5003" y="4691"/>
                    <a:pt x="4961" y="4584"/>
                    <a:pt x="4954" y="4582"/>
                  </a:cubicBezTo>
                  <a:cubicBezTo>
                    <a:pt x="4947" y="4581"/>
                    <a:pt x="4912" y="4661"/>
                    <a:pt x="4877" y="4760"/>
                  </a:cubicBezTo>
                  <a:cubicBezTo>
                    <a:pt x="4756" y="5099"/>
                    <a:pt x="4756" y="5098"/>
                    <a:pt x="4714" y="5122"/>
                  </a:cubicBezTo>
                  <a:cubicBezTo>
                    <a:pt x="4649" y="5159"/>
                    <a:pt x="4612" y="5163"/>
                    <a:pt x="4561" y="5136"/>
                  </a:cubicBezTo>
                  <a:close/>
                  <a:moveTo>
                    <a:pt x="1392" y="8030"/>
                  </a:moveTo>
                  <a:cubicBezTo>
                    <a:pt x="1341" y="8005"/>
                    <a:pt x="1317" y="7952"/>
                    <a:pt x="1328" y="7891"/>
                  </a:cubicBezTo>
                  <a:cubicBezTo>
                    <a:pt x="1335" y="7852"/>
                    <a:pt x="1413" y="7768"/>
                    <a:pt x="1789" y="7392"/>
                  </a:cubicBezTo>
                  <a:lnTo>
                    <a:pt x="2242" y="6940"/>
                  </a:lnTo>
                  <a:lnTo>
                    <a:pt x="2309" y="6940"/>
                  </a:lnTo>
                  <a:cubicBezTo>
                    <a:pt x="2365" y="6940"/>
                    <a:pt x="2381" y="6946"/>
                    <a:pt x="2402" y="6973"/>
                  </a:cubicBezTo>
                  <a:cubicBezTo>
                    <a:pt x="2436" y="7017"/>
                    <a:pt x="2446" y="7058"/>
                    <a:pt x="2435" y="7103"/>
                  </a:cubicBezTo>
                  <a:cubicBezTo>
                    <a:pt x="2426" y="7141"/>
                    <a:pt x="1645" y="7939"/>
                    <a:pt x="1543" y="8015"/>
                  </a:cubicBezTo>
                  <a:cubicBezTo>
                    <a:pt x="1484" y="8058"/>
                    <a:pt x="1454" y="8061"/>
                    <a:pt x="1392" y="8030"/>
                  </a:cubicBezTo>
                  <a:close/>
                  <a:moveTo>
                    <a:pt x="7795" y="8038"/>
                  </a:moveTo>
                  <a:cubicBezTo>
                    <a:pt x="7753" y="8015"/>
                    <a:pt x="6909" y="7171"/>
                    <a:pt x="6887" y="7131"/>
                  </a:cubicBezTo>
                  <a:cubicBezTo>
                    <a:pt x="6860" y="7079"/>
                    <a:pt x="6864" y="7025"/>
                    <a:pt x="6898" y="6985"/>
                  </a:cubicBezTo>
                  <a:cubicBezTo>
                    <a:pt x="6939" y="6937"/>
                    <a:pt x="6997" y="6920"/>
                    <a:pt x="7047" y="6940"/>
                  </a:cubicBezTo>
                  <a:cubicBezTo>
                    <a:pt x="7101" y="6963"/>
                    <a:pt x="7974" y="7837"/>
                    <a:pt x="7977" y="7872"/>
                  </a:cubicBezTo>
                  <a:cubicBezTo>
                    <a:pt x="7978" y="7887"/>
                    <a:pt x="7980" y="7912"/>
                    <a:pt x="7981" y="7927"/>
                  </a:cubicBezTo>
                  <a:cubicBezTo>
                    <a:pt x="7984" y="7972"/>
                    <a:pt x="7960" y="8011"/>
                    <a:pt x="7914" y="8033"/>
                  </a:cubicBezTo>
                  <a:cubicBezTo>
                    <a:pt x="7864" y="8057"/>
                    <a:pt x="7832" y="8058"/>
                    <a:pt x="7795" y="8038"/>
                  </a:cubicBezTo>
                  <a:close/>
                  <a:moveTo>
                    <a:pt x="143" y="4878"/>
                  </a:moveTo>
                  <a:cubicBezTo>
                    <a:pt x="47" y="4868"/>
                    <a:pt x="14" y="4839"/>
                    <a:pt x="5" y="4755"/>
                  </a:cubicBezTo>
                  <a:cubicBezTo>
                    <a:pt x="0" y="4711"/>
                    <a:pt x="4" y="4684"/>
                    <a:pt x="20" y="4661"/>
                  </a:cubicBezTo>
                  <a:cubicBezTo>
                    <a:pt x="65" y="4592"/>
                    <a:pt x="67" y="4592"/>
                    <a:pt x="746" y="4595"/>
                  </a:cubicBezTo>
                  <a:cubicBezTo>
                    <a:pt x="1352" y="4597"/>
                    <a:pt x="1379" y="4598"/>
                    <a:pt x="1413" y="4623"/>
                  </a:cubicBezTo>
                  <a:cubicBezTo>
                    <a:pt x="1432" y="4638"/>
                    <a:pt x="1456" y="4670"/>
                    <a:pt x="1466" y="4696"/>
                  </a:cubicBezTo>
                  <a:cubicBezTo>
                    <a:pt x="1481" y="4737"/>
                    <a:pt x="1481" y="4749"/>
                    <a:pt x="1459" y="4794"/>
                  </a:cubicBezTo>
                  <a:cubicBezTo>
                    <a:pt x="1446" y="4823"/>
                    <a:pt x="1418" y="4854"/>
                    <a:pt x="1398" y="4864"/>
                  </a:cubicBezTo>
                  <a:cubicBezTo>
                    <a:pt x="1371" y="4877"/>
                    <a:pt x="1229" y="4882"/>
                    <a:pt x="792" y="4884"/>
                  </a:cubicBezTo>
                  <a:cubicBezTo>
                    <a:pt x="478" y="4885"/>
                    <a:pt x="186" y="4883"/>
                    <a:pt x="143" y="4878"/>
                  </a:cubicBezTo>
                  <a:close/>
                  <a:moveTo>
                    <a:pt x="8030" y="4880"/>
                  </a:moveTo>
                  <a:cubicBezTo>
                    <a:pt x="7914" y="4873"/>
                    <a:pt x="7903" y="4870"/>
                    <a:pt x="7873" y="4836"/>
                  </a:cubicBezTo>
                  <a:cubicBezTo>
                    <a:pt x="7830" y="4785"/>
                    <a:pt x="7823" y="4746"/>
                    <a:pt x="7846" y="4690"/>
                  </a:cubicBezTo>
                  <a:cubicBezTo>
                    <a:pt x="7886" y="4594"/>
                    <a:pt x="7877" y="4596"/>
                    <a:pt x="8446" y="4596"/>
                  </a:cubicBezTo>
                  <a:cubicBezTo>
                    <a:pt x="9268" y="4597"/>
                    <a:pt x="9221" y="4595"/>
                    <a:pt x="9262" y="4630"/>
                  </a:cubicBezTo>
                  <a:cubicBezTo>
                    <a:pt x="9304" y="4667"/>
                    <a:pt x="9319" y="4761"/>
                    <a:pt x="9292" y="4813"/>
                  </a:cubicBezTo>
                  <a:cubicBezTo>
                    <a:pt x="9256" y="4880"/>
                    <a:pt x="9238" y="4882"/>
                    <a:pt x="8677" y="4885"/>
                  </a:cubicBezTo>
                  <a:cubicBezTo>
                    <a:pt x="8390" y="4886"/>
                    <a:pt x="8099" y="4884"/>
                    <a:pt x="8030" y="4880"/>
                  </a:cubicBezTo>
                  <a:close/>
                  <a:moveTo>
                    <a:pt x="2270" y="2533"/>
                  </a:moveTo>
                  <a:cubicBezTo>
                    <a:pt x="2252" y="2526"/>
                    <a:pt x="2038" y="2319"/>
                    <a:pt x="1793" y="2073"/>
                  </a:cubicBezTo>
                  <a:lnTo>
                    <a:pt x="1348" y="1626"/>
                  </a:lnTo>
                  <a:lnTo>
                    <a:pt x="1348" y="1568"/>
                  </a:lnTo>
                  <a:cubicBezTo>
                    <a:pt x="1348" y="1475"/>
                    <a:pt x="1428" y="1410"/>
                    <a:pt x="1516" y="1432"/>
                  </a:cubicBezTo>
                  <a:cubicBezTo>
                    <a:pt x="1538" y="1438"/>
                    <a:pt x="1724" y="1615"/>
                    <a:pt x="2003" y="1893"/>
                  </a:cubicBezTo>
                  <a:lnTo>
                    <a:pt x="2455" y="2344"/>
                  </a:lnTo>
                  <a:lnTo>
                    <a:pt x="2455" y="2405"/>
                  </a:lnTo>
                  <a:cubicBezTo>
                    <a:pt x="2455" y="2508"/>
                    <a:pt x="2363" y="2572"/>
                    <a:pt x="2270" y="2533"/>
                  </a:cubicBezTo>
                  <a:close/>
                  <a:moveTo>
                    <a:pt x="6935" y="2537"/>
                  </a:moveTo>
                  <a:cubicBezTo>
                    <a:pt x="6881" y="2518"/>
                    <a:pt x="6855" y="2476"/>
                    <a:pt x="6855" y="2410"/>
                  </a:cubicBezTo>
                  <a:lnTo>
                    <a:pt x="6855" y="2345"/>
                  </a:lnTo>
                  <a:lnTo>
                    <a:pt x="7305" y="1894"/>
                  </a:lnTo>
                  <a:cubicBezTo>
                    <a:pt x="7553" y="1646"/>
                    <a:pt x="7770" y="1439"/>
                    <a:pt x="7787" y="1434"/>
                  </a:cubicBezTo>
                  <a:cubicBezTo>
                    <a:pt x="7877" y="1405"/>
                    <a:pt x="7961" y="1472"/>
                    <a:pt x="7961" y="1571"/>
                  </a:cubicBezTo>
                  <a:cubicBezTo>
                    <a:pt x="7961" y="1624"/>
                    <a:pt x="7954" y="1633"/>
                    <a:pt x="7513" y="2073"/>
                  </a:cubicBezTo>
                  <a:cubicBezTo>
                    <a:pt x="7266" y="2320"/>
                    <a:pt x="7050" y="2528"/>
                    <a:pt x="7032" y="2534"/>
                  </a:cubicBezTo>
                  <a:cubicBezTo>
                    <a:pt x="6997" y="2548"/>
                    <a:pt x="6966" y="2549"/>
                    <a:pt x="6935" y="2537"/>
                  </a:cubicBezTo>
                  <a:close/>
                  <a:moveTo>
                    <a:pt x="4580" y="1468"/>
                  </a:moveTo>
                  <a:cubicBezTo>
                    <a:pt x="4557" y="1454"/>
                    <a:pt x="4534" y="1436"/>
                    <a:pt x="4529" y="1427"/>
                  </a:cubicBezTo>
                  <a:cubicBezTo>
                    <a:pt x="4524" y="1419"/>
                    <a:pt x="4518" y="1119"/>
                    <a:pt x="4517" y="760"/>
                  </a:cubicBezTo>
                  <a:cubicBezTo>
                    <a:pt x="4515" y="118"/>
                    <a:pt x="4516" y="108"/>
                    <a:pt x="4543" y="71"/>
                  </a:cubicBezTo>
                  <a:cubicBezTo>
                    <a:pt x="4558" y="50"/>
                    <a:pt x="4584" y="31"/>
                    <a:pt x="4599" y="29"/>
                  </a:cubicBezTo>
                  <a:cubicBezTo>
                    <a:pt x="4615" y="27"/>
                    <a:pt x="4628" y="19"/>
                    <a:pt x="4628" y="12"/>
                  </a:cubicBezTo>
                  <a:cubicBezTo>
                    <a:pt x="4628" y="6"/>
                    <a:pt x="4640" y="0"/>
                    <a:pt x="4655" y="0"/>
                  </a:cubicBezTo>
                  <a:cubicBezTo>
                    <a:pt x="4669" y="0"/>
                    <a:pt x="4681" y="6"/>
                    <a:pt x="4681" y="12"/>
                  </a:cubicBezTo>
                  <a:cubicBezTo>
                    <a:pt x="4681" y="19"/>
                    <a:pt x="4694" y="27"/>
                    <a:pt x="4710" y="29"/>
                  </a:cubicBezTo>
                  <a:cubicBezTo>
                    <a:pt x="4726" y="31"/>
                    <a:pt x="4751" y="49"/>
                    <a:pt x="4765" y="69"/>
                  </a:cubicBezTo>
                  <a:cubicBezTo>
                    <a:pt x="4791" y="104"/>
                    <a:pt x="4792" y="126"/>
                    <a:pt x="4792" y="749"/>
                  </a:cubicBezTo>
                  <a:cubicBezTo>
                    <a:pt x="4792" y="1222"/>
                    <a:pt x="4788" y="1402"/>
                    <a:pt x="4776" y="1423"/>
                  </a:cubicBezTo>
                  <a:cubicBezTo>
                    <a:pt x="4758" y="1458"/>
                    <a:pt x="4695" y="1493"/>
                    <a:pt x="4652" y="1493"/>
                  </a:cubicBezTo>
                  <a:cubicBezTo>
                    <a:pt x="4635" y="1493"/>
                    <a:pt x="4603" y="1482"/>
                    <a:pt x="4580" y="14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Rounded Rectangle 24"/>
          <p:cNvSpPr>
            <a:spLocks/>
          </p:cNvSpPr>
          <p:nvPr/>
        </p:nvSpPr>
        <p:spPr bwMode="ltGray">
          <a:xfrm>
            <a:off x="19099716" y="4417311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>
            <a:spLocks/>
          </p:cNvSpPr>
          <p:nvPr/>
        </p:nvSpPr>
        <p:spPr bwMode="ltGray">
          <a:xfrm>
            <a:off x="21783620" y="2315921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>
            <a:spLocks/>
          </p:cNvSpPr>
          <p:nvPr/>
        </p:nvSpPr>
        <p:spPr bwMode="ltGray">
          <a:xfrm>
            <a:off x="19099716" y="214540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>
            <a:spLocks/>
          </p:cNvSpPr>
          <p:nvPr/>
        </p:nvSpPr>
        <p:spPr bwMode="ltGray">
          <a:xfrm>
            <a:off x="21783623" y="6518700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>
            <a:spLocks/>
          </p:cNvSpPr>
          <p:nvPr/>
        </p:nvSpPr>
        <p:spPr bwMode="ltGray">
          <a:xfrm>
            <a:off x="19099716" y="8620084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>
            <a:spLocks/>
          </p:cNvSpPr>
          <p:nvPr/>
        </p:nvSpPr>
        <p:spPr bwMode="ltGray">
          <a:xfrm>
            <a:off x="21783623" y="11840175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>
            <a:spLocks/>
          </p:cNvSpPr>
          <p:nvPr/>
        </p:nvSpPr>
        <p:spPr bwMode="ltGray">
          <a:xfrm>
            <a:off x="19099716" y="11840175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3" name="Freeform 37"/>
          <p:cNvSpPr>
            <a:spLocks noEditPoints="1"/>
          </p:cNvSpPr>
          <p:nvPr/>
        </p:nvSpPr>
        <p:spPr bwMode="ltGray">
          <a:xfrm>
            <a:off x="19534073" y="2631507"/>
            <a:ext cx="1386104" cy="1046880"/>
          </a:xfrm>
          <a:custGeom>
            <a:avLst/>
            <a:gdLst>
              <a:gd name="T0" fmla="*/ 32 w 10000"/>
              <a:gd name="T1" fmla="*/ 9879 h 10072"/>
              <a:gd name="T2" fmla="*/ 0 w 10000"/>
              <a:gd name="T3" fmla="*/ 7818 h 10072"/>
              <a:gd name="T4" fmla="*/ 35 w 10000"/>
              <a:gd name="T5" fmla="*/ 5755 h 10072"/>
              <a:gd name="T6" fmla="*/ 942 w 10000"/>
              <a:gd name="T7" fmla="*/ 5565 h 10072"/>
              <a:gd name="T8" fmla="*/ 1854 w 10000"/>
              <a:gd name="T9" fmla="*/ 5790 h 10072"/>
              <a:gd name="T10" fmla="*/ 1853 w 10000"/>
              <a:gd name="T11" fmla="*/ 9851 h 10072"/>
              <a:gd name="T12" fmla="*/ 928 w 10000"/>
              <a:gd name="T13" fmla="*/ 10072 h 10072"/>
              <a:gd name="T14" fmla="*/ 2896 w 10000"/>
              <a:gd name="T15" fmla="*/ 10038 h 10072"/>
              <a:gd name="T16" fmla="*/ 2707 w 10000"/>
              <a:gd name="T17" fmla="*/ 7046 h 10072"/>
              <a:gd name="T18" fmla="*/ 2907 w 10000"/>
              <a:gd name="T19" fmla="*/ 4069 h 10072"/>
              <a:gd name="T20" fmla="*/ 4327 w 10000"/>
              <a:gd name="T21" fmla="*/ 4041 h 10072"/>
              <a:gd name="T22" fmla="*/ 4500 w 10000"/>
              <a:gd name="T23" fmla="*/ 4155 h 10072"/>
              <a:gd name="T24" fmla="*/ 4507 w 10000"/>
              <a:gd name="T25" fmla="*/ 9952 h 10072"/>
              <a:gd name="T26" fmla="*/ 4328 w 10000"/>
              <a:gd name="T27" fmla="*/ 10072 h 10072"/>
              <a:gd name="T28" fmla="*/ 2965 w 10000"/>
              <a:gd name="T29" fmla="*/ 10072 h 10072"/>
              <a:gd name="T30" fmla="*/ 5603 w 10000"/>
              <a:gd name="T31" fmla="*/ 10038 h 10072"/>
              <a:gd name="T32" fmla="*/ 5416 w 10000"/>
              <a:gd name="T33" fmla="*/ 8458 h 10072"/>
              <a:gd name="T34" fmla="*/ 5607 w 10000"/>
              <a:gd name="T35" fmla="*/ 6921 h 10072"/>
              <a:gd name="T36" fmla="*/ 7037 w 10000"/>
              <a:gd name="T37" fmla="*/ 6898 h 10072"/>
              <a:gd name="T38" fmla="*/ 7293 w 10000"/>
              <a:gd name="T39" fmla="*/ 7156 h 10072"/>
              <a:gd name="T40" fmla="*/ 7213 w 10000"/>
              <a:gd name="T41" fmla="*/ 9955 h 10072"/>
              <a:gd name="T42" fmla="*/ 7035 w 10000"/>
              <a:gd name="T43" fmla="*/ 10072 h 10072"/>
              <a:gd name="T44" fmla="*/ 5672 w 10000"/>
              <a:gd name="T45" fmla="*/ 10072 h 10072"/>
              <a:gd name="T46" fmla="*/ 8345 w 10000"/>
              <a:gd name="T47" fmla="*/ 10054 h 10072"/>
              <a:gd name="T48" fmla="*/ 8127 w 10000"/>
              <a:gd name="T49" fmla="*/ 9825 h 10072"/>
              <a:gd name="T50" fmla="*/ 8227 w 10000"/>
              <a:gd name="T51" fmla="*/ 2670 h 10072"/>
              <a:gd name="T52" fmla="*/ 9807 w 10000"/>
              <a:gd name="T53" fmla="*/ 2601 h 10072"/>
              <a:gd name="T54" fmla="*/ 10000 w 10000"/>
              <a:gd name="T55" fmla="*/ 6333 h 10072"/>
              <a:gd name="T56" fmla="*/ 9966 w 10000"/>
              <a:gd name="T57" fmla="*/ 9883 h 10072"/>
              <a:gd name="T58" fmla="*/ 9067 w 10000"/>
              <a:gd name="T59" fmla="*/ 10071 h 10072"/>
              <a:gd name="T60" fmla="*/ 8345 w 10000"/>
              <a:gd name="T61" fmla="*/ 10054 h 10072"/>
              <a:gd name="T62" fmla="*/ 5614 w 10000"/>
              <a:gd name="T63" fmla="*/ 4575 h 10072"/>
              <a:gd name="T64" fmla="*/ 5636 w 10000"/>
              <a:gd name="T65" fmla="*/ 3789 h 10072"/>
              <a:gd name="T66" fmla="*/ 5570 w 10000"/>
              <a:gd name="T67" fmla="*/ 3654 h 10072"/>
              <a:gd name="T68" fmla="*/ 4114 w 10000"/>
              <a:gd name="T69" fmla="*/ 2380 h 10072"/>
              <a:gd name="T70" fmla="*/ 3899 w 10000"/>
              <a:gd name="T71" fmla="*/ 2481 h 10072"/>
              <a:gd name="T72" fmla="*/ 3375 w 10000"/>
              <a:gd name="T73" fmla="*/ 2475 h 10072"/>
              <a:gd name="T74" fmla="*/ 3024 w 10000"/>
              <a:gd name="T75" fmla="*/ 2245 h 10072"/>
              <a:gd name="T76" fmla="*/ 2037 w 10000"/>
              <a:gd name="T77" fmla="*/ 2912 h 10072"/>
              <a:gd name="T78" fmla="*/ 1744 w 10000"/>
              <a:gd name="T79" fmla="*/ 3185 h 10072"/>
              <a:gd name="T80" fmla="*/ 1497 w 10000"/>
              <a:gd name="T81" fmla="*/ 3940 h 10072"/>
              <a:gd name="T82" fmla="*/ 163 w 10000"/>
              <a:gd name="T83" fmla="*/ 3617 h 10072"/>
              <a:gd name="T84" fmla="*/ 900 w 10000"/>
              <a:gd name="T85" fmla="*/ 2529 h 10072"/>
              <a:gd name="T86" fmla="*/ 1474 w 10000"/>
              <a:gd name="T87" fmla="*/ 2729 h 10072"/>
              <a:gd name="T88" fmla="*/ 1677 w 10000"/>
              <a:gd name="T89" fmla="*/ 2711 h 10072"/>
              <a:gd name="T90" fmla="*/ 2838 w 10000"/>
              <a:gd name="T91" fmla="*/ 1842 h 10072"/>
              <a:gd name="T92" fmla="*/ 3409 w 10000"/>
              <a:gd name="T93" fmla="*/ 917 h 10072"/>
              <a:gd name="T94" fmla="*/ 4109 w 10000"/>
              <a:gd name="T95" fmla="*/ 1027 h 10072"/>
              <a:gd name="T96" fmla="*/ 4379 w 10000"/>
              <a:gd name="T97" fmla="*/ 2092 h 10072"/>
              <a:gd name="T98" fmla="*/ 5914 w 10000"/>
              <a:gd name="T99" fmla="*/ 3460 h 10072"/>
              <a:gd name="T100" fmla="*/ 6625 w 10000"/>
              <a:gd name="T101" fmla="*/ 3435 h 10072"/>
              <a:gd name="T102" fmla="*/ 7667 w 10000"/>
              <a:gd name="T103" fmla="*/ 2219 h 10072"/>
              <a:gd name="T104" fmla="*/ 8349 w 10000"/>
              <a:gd name="T105" fmla="*/ 1343 h 10072"/>
              <a:gd name="T106" fmla="*/ 8248 w 10000"/>
              <a:gd name="T107" fmla="*/ 885 h 10072"/>
              <a:gd name="T108" fmla="*/ 8492 w 10000"/>
              <a:gd name="T109" fmla="*/ 311 h 10072"/>
              <a:gd name="T110" fmla="*/ 9860 w 10000"/>
              <a:gd name="T111" fmla="*/ 699 h 10072"/>
              <a:gd name="T112" fmla="*/ 9060 w 10000"/>
              <a:gd name="T113" fmla="*/ 1712 h 10072"/>
              <a:gd name="T114" fmla="*/ 8626 w 10000"/>
              <a:gd name="T115" fmla="*/ 1593 h 10072"/>
              <a:gd name="T116" fmla="*/ 7011 w 10000"/>
              <a:gd name="T117" fmla="*/ 3670 h 10072"/>
              <a:gd name="T118" fmla="*/ 7160 w 10000"/>
              <a:gd name="T119" fmla="*/ 4206 h 10072"/>
              <a:gd name="T120" fmla="*/ 6482 w 10000"/>
              <a:gd name="T121" fmla="*/ 5013 h 10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000" h="10072">
                <a:moveTo>
                  <a:pt x="207" y="10047"/>
                </a:moveTo>
                <a:cubicBezTo>
                  <a:pt x="125" y="10010"/>
                  <a:pt x="66" y="9953"/>
                  <a:pt x="32" y="9879"/>
                </a:cubicBezTo>
                <a:lnTo>
                  <a:pt x="0" y="9812"/>
                </a:lnTo>
                <a:lnTo>
                  <a:pt x="0" y="7818"/>
                </a:lnTo>
                <a:lnTo>
                  <a:pt x="0" y="5824"/>
                </a:lnTo>
                <a:lnTo>
                  <a:pt x="35" y="5755"/>
                </a:lnTo>
                <a:cubicBezTo>
                  <a:pt x="54" y="5717"/>
                  <a:pt x="91" y="5667"/>
                  <a:pt x="118" y="5645"/>
                </a:cubicBezTo>
                <a:cubicBezTo>
                  <a:pt x="211" y="5568"/>
                  <a:pt x="234" y="5565"/>
                  <a:pt x="942" y="5565"/>
                </a:cubicBezTo>
                <a:cubicBezTo>
                  <a:pt x="1552" y="5565"/>
                  <a:pt x="1589" y="5567"/>
                  <a:pt x="1657" y="5592"/>
                </a:cubicBezTo>
                <a:cubicBezTo>
                  <a:pt x="1746" y="5625"/>
                  <a:pt x="1819" y="5699"/>
                  <a:pt x="1854" y="5790"/>
                </a:cubicBezTo>
                <a:cubicBezTo>
                  <a:pt x="1879" y="5858"/>
                  <a:pt x="1880" y="5901"/>
                  <a:pt x="1880" y="7818"/>
                </a:cubicBezTo>
                <a:cubicBezTo>
                  <a:pt x="1880" y="9759"/>
                  <a:pt x="1880" y="9778"/>
                  <a:pt x="1853" y="9851"/>
                </a:cubicBezTo>
                <a:cubicBezTo>
                  <a:pt x="1837" y="9893"/>
                  <a:pt x="1803" y="9946"/>
                  <a:pt x="1772" y="9977"/>
                </a:cubicBezTo>
                <a:cubicBezTo>
                  <a:pt x="1677" y="10072"/>
                  <a:pt x="1679" y="10072"/>
                  <a:pt x="928" y="10072"/>
                </a:cubicBezTo>
                <a:cubicBezTo>
                  <a:pt x="310" y="10072"/>
                  <a:pt x="256" y="10070"/>
                  <a:pt x="207" y="10047"/>
                </a:cubicBezTo>
                <a:close/>
                <a:moveTo>
                  <a:pt x="2896" y="10038"/>
                </a:moveTo>
                <a:cubicBezTo>
                  <a:pt x="2858" y="10019"/>
                  <a:pt x="2809" y="9981"/>
                  <a:pt x="2787" y="9955"/>
                </a:cubicBezTo>
                <a:cubicBezTo>
                  <a:pt x="2701" y="9850"/>
                  <a:pt x="2707" y="10061"/>
                  <a:pt x="2707" y="7046"/>
                </a:cubicBezTo>
                <a:cubicBezTo>
                  <a:pt x="2707" y="4319"/>
                  <a:pt x="2707" y="4305"/>
                  <a:pt x="2734" y="4245"/>
                </a:cubicBezTo>
                <a:cubicBezTo>
                  <a:pt x="2770" y="4166"/>
                  <a:pt x="2833" y="4102"/>
                  <a:pt x="2907" y="4069"/>
                </a:cubicBezTo>
                <a:cubicBezTo>
                  <a:pt x="2964" y="4044"/>
                  <a:pt x="3000" y="4043"/>
                  <a:pt x="3647" y="4042"/>
                </a:cubicBezTo>
                <a:lnTo>
                  <a:pt x="4327" y="4041"/>
                </a:lnTo>
                <a:lnTo>
                  <a:pt x="4390" y="4072"/>
                </a:lnTo>
                <a:cubicBezTo>
                  <a:pt x="4425" y="4088"/>
                  <a:pt x="4475" y="4126"/>
                  <a:pt x="4500" y="4155"/>
                </a:cubicBezTo>
                <a:cubicBezTo>
                  <a:pt x="4594" y="4265"/>
                  <a:pt x="4587" y="4036"/>
                  <a:pt x="4587" y="7059"/>
                </a:cubicBezTo>
                <a:cubicBezTo>
                  <a:pt x="4587" y="10057"/>
                  <a:pt x="4593" y="9844"/>
                  <a:pt x="4507" y="9952"/>
                </a:cubicBezTo>
                <a:cubicBezTo>
                  <a:pt x="4484" y="9980"/>
                  <a:pt x="4435" y="10019"/>
                  <a:pt x="4397" y="10038"/>
                </a:cubicBezTo>
                <a:lnTo>
                  <a:pt x="4328" y="10072"/>
                </a:lnTo>
                <a:lnTo>
                  <a:pt x="3647" y="10072"/>
                </a:lnTo>
                <a:lnTo>
                  <a:pt x="2965" y="10072"/>
                </a:lnTo>
                <a:lnTo>
                  <a:pt x="2896" y="10038"/>
                </a:lnTo>
                <a:close/>
                <a:moveTo>
                  <a:pt x="5603" y="10038"/>
                </a:moveTo>
                <a:cubicBezTo>
                  <a:pt x="5564" y="10019"/>
                  <a:pt x="5515" y="9981"/>
                  <a:pt x="5493" y="9955"/>
                </a:cubicBezTo>
                <a:cubicBezTo>
                  <a:pt x="5409" y="9853"/>
                  <a:pt x="5412" y="9916"/>
                  <a:pt x="5416" y="8458"/>
                </a:cubicBezTo>
                <a:cubicBezTo>
                  <a:pt x="5420" y="7194"/>
                  <a:pt x="5421" y="7130"/>
                  <a:pt x="5445" y="7085"/>
                </a:cubicBezTo>
                <a:cubicBezTo>
                  <a:pt x="5479" y="7020"/>
                  <a:pt x="5544" y="6955"/>
                  <a:pt x="5607" y="6921"/>
                </a:cubicBezTo>
                <a:cubicBezTo>
                  <a:pt x="5659" y="6893"/>
                  <a:pt x="5672" y="6892"/>
                  <a:pt x="6323" y="6888"/>
                </a:cubicBezTo>
                <a:cubicBezTo>
                  <a:pt x="6741" y="6886"/>
                  <a:pt x="7006" y="6890"/>
                  <a:pt x="7037" y="6898"/>
                </a:cubicBezTo>
                <a:cubicBezTo>
                  <a:pt x="7135" y="6924"/>
                  <a:pt x="7207" y="6983"/>
                  <a:pt x="7252" y="7073"/>
                </a:cubicBezTo>
                <a:lnTo>
                  <a:pt x="7293" y="7156"/>
                </a:lnTo>
                <a:lnTo>
                  <a:pt x="7293" y="8472"/>
                </a:lnTo>
                <a:cubicBezTo>
                  <a:pt x="7293" y="9916"/>
                  <a:pt x="7297" y="9853"/>
                  <a:pt x="7213" y="9955"/>
                </a:cubicBezTo>
                <a:cubicBezTo>
                  <a:pt x="7191" y="9981"/>
                  <a:pt x="7142" y="10019"/>
                  <a:pt x="7104" y="10038"/>
                </a:cubicBezTo>
                <a:lnTo>
                  <a:pt x="7035" y="10072"/>
                </a:lnTo>
                <a:lnTo>
                  <a:pt x="6353" y="10072"/>
                </a:lnTo>
                <a:lnTo>
                  <a:pt x="5672" y="10072"/>
                </a:lnTo>
                <a:lnTo>
                  <a:pt x="5603" y="10038"/>
                </a:lnTo>
                <a:close/>
                <a:moveTo>
                  <a:pt x="8345" y="10054"/>
                </a:moveTo>
                <a:cubicBezTo>
                  <a:pt x="8271" y="10027"/>
                  <a:pt x="8208" y="9972"/>
                  <a:pt x="8165" y="9896"/>
                </a:cubicBezTo>
                <a:lnTo>
                  <a:pt x="8127" y="9825"/>
                </a:lnTo>
                <a:lnTo>
                  <a:pt x="8123" y="6346"/>
                </a:lnTo>
                <a:cubicBezTo>
                  <a:pt x="8119" y="2418"/>
                  <a:pt x="8109" y="2789"/>
                  <a:pt x="8227" y="2670"/>
                </a:cubicBezTo>
                <a:cubicBezTo>
                  <a:pt x="8334" y="2564"/>
                  <a:pt x="8332" y="2564"/>
                  <a:pt x="9095" y="2568"/>
                </a:cubicBezTo>
                <a:cubicBezTo>
                  <a:pt x="9741" y="2572"/>
                  <a:pt x="9754" y="2573"/>
                  <a:pt x="9807" y="2601"/>
                </a:cubicBezTo>
                <a:cubicBezTo>
                  <a:pt x="9881" y="2640"/>
                  <a:pt x="9968" y="2738"/>
                  <a:pt x="9986" y="2801"/>
                </a:cubicBezTo>
                <a:cubicBezTo>
                  <a:pt x="9996" y="2837"/>
                  <a:pt x="10000" y="3901"/>
                  <a:pt x="10000" y="6333"/>
                </a:cubicBezTo>
                <a:lnTo>
                  <a:pt x="10000" y="9814"/>
                </a:lnTo>
                <a:lnTo>
                  <a:pt x="9966" y="9883"/>
                </a:lnTo>
                <a:cubicBezTo>
                  <a:pt x="9928" y="9959"/>
                  <a:pt x="9874" y="10011"/>
                  <a:pt x="9793" y="10047"/>
                </a:cubicBezTo>
                <a:cubicBezTo>
                  <a:pt x="9744" y="10070"/>
                  <a:pt x="9690" y="10072"/>
                  <a:pt x="9067" y="10071"/>
                </a:cubicBezTo>
                <a:cubicBezTo>
                  <a:pt x="8553" y="10071"/>
                  <a:pt x="8382" y="10067"/>
                  <a:pt x="8346" y="10054"/>
                </a:cubicBezTo>
                <a:lnTo>
                  <a:pt x="8345" y="10054"/>
                </a:lnTo>
                <a:close/>
                <a:moveTo>
                  <a:pt x="6187" y="5010"/>
                </a:moveTo>
                <a:cubicBezTo>
                  <a:pt x="5942" y="4963"/>
                  <a:pt x="5720" y="4794"/>
                  <a:pt x="5614" y="4575"/>
                </a:cubicBezTo>
                <a:cubicBezTo>
                  <a:pt x="5528" y="4395"/>
                  <a:pt x="5502" y="4231"/>
                  <a:pt x="5534" y="4069"/>
                </a:cubicBezTo>
                <a:cubicBezTo>
                  <a:pt x="5553" y="3974"/>
                  <a:pt x="5598" y="3849"/>
                  <a:pt x="5636" y="3789"/>
                </a:cubicBezTo>
                <a:lnTo>
                  <a:pt x="5666" y="3740"/>
                </a:lnTo>
                <a:lnTo>
                  <a:pt x="5570" y="3654"/>
                </a:lnTo>
                <a:cubicBezTo>
                  <a:pt x="5517" y="3606"/>
                  <a:pt x="5167" y="3300"/>
                  <a:pt x="4794" y="2974"/>
                </a:cubicBezTo>
                <a:lnTo>
                  <a:pt x="4114" y="2380"/>
                </a:lnTo>
                <a:lnTo>
                  <a:pt x="4059" y="2412"/>
                </a:lnTo>
                <a:cubicBezTo>
                  <a:pt x="4028" y="2430"/>
                  <a:pt x="3956" y="2461"/>
                  <a:pt x="3899" y="2481"/>
                </a:cubicBezTo>
                <a:cubicBezTo>
                  <a:pt x="3808" y="2512"/>
                  <a:pt x="3772" y="2517"/>
                  <a:pt x="3640" y="2517"/>
                </a:cubicBezTo>
                <a:cubicBezTo>
                  <a:pt x="3501" y="2517"/>
                  <a:pt x="3476" y="2513"/>
                  <a:pt x="3375" y="2475"/>
                </a:cubicBezTo>
                <a:cubicBezTo>
                  <a:pt x="3244" y="2426"/>
                  <a:pt x="3161" y="2375"/>
                  <a:pt x="3087" y="2299"/>
                </a:cubicBezTo>
                <a:cubicBezTo>
                  <a:pt x="3058" y="2270"/>
                  <a:pt x="3030" y="2245"/>
                  <a:pt x="3024" y="2245"/>
                </a:cubicBezTo>
                <a:cubicBezTo>
                  <a:pt x="3018" y="2245"/>
                  <a:pt x="2861" y="2349"/>
                  <a:pt x="2676" y="2475"/>
                </a:cubicBezTo>
                <a:cubicBezTo>
                  <a:pt x="2491" y="2602"/>
                  <a:pt x="2203" y="2798"/>
                  <a:pt x="2037" y="2912"/>
                </a:cubicBezTo>
                <a:lnTo>
                  <a:pt x="1734" y="3119"/>
                </a:lnTo>
                <a:lnTo>
                  <a:pt x="1744" y="3185"/>
                </a:lnTo>
                <a:cubicBezTo>
                  <a:pt x="1749" y="3222"/>
                  <a:pt x="1752" y="3309"/>
                  <a:pt x="1751" y="3379"/>
                </a:cubicBezTo>
                <a:cubicBezTo>
                  <a:pt x="1748" y="3596"/>
                  <a:pt x="1663" y="3784"/>
                  <a:pt x="1497" y="3940"/>
                </a:cubicBezTo>
                <a:cubicBezTo>
                  <a:pt x="1244" y="4179"/>
                  <a:pt x="896" y="4230"/>
                  <a:pt x="577" y="4077"/>
                </a:cubicBezTo>
                <a:cubicBezTo>
                  <a:pt x="380" y="3983"/>
                  <a:pt x="237" y="3824"/>
                  <a:pt x="163" y="3617"/>
                </a:cubicBezTo>
                <a:cubicBezTo>
                  <a:pt x="117" y="3488"/>
                  <a:pt x="107" y="3281"/>
                  <a:pt x="140" y="3152"/>
                </a:cubicBezTo>
                <a:cubicBezTo>
                  <a:pt x="233" y="2788"/>
                  <a:pt x="528" y="2546"/>
                  <a:pt x="900" y="2529"/>
                </a:cubicBezTo>
                <a:cubicBezTo>
                  <a:pt x="1010" y="2523"/>
                  <a:pt x="1053" y="2527"/>
                  <a:pt x="1140" y="2551"/>
                </a:cubicBezTo>
                <a:cubicBezTo>
                  <a:pt x="1273" y="2588"/>
                  <a:pt x="1385" y="2647"/>
                  <a:pt x="1474" y="2729"/>
                </a:cubicBezTo>
                <a:cubicBezTo>
                  <a:pt x="1512" y="2764"/>
                  <a:pt x="1548" y="2792"/>
                  <a:pt x="1552" y="2792"/>
                </a:cubicBezTo>
                <a:cubicBezTo>
                  <a:pt x="1557" y="2792"/>
                  <a:pt x="1613" y="2756"/>
                  <a:pt x="1677" y="2711"/>
                </a:cubicBezTo>
                <a:cubicBezTo>
                  <a:pt x="1741" y="2666"/>
                  <a:pt x="2012" y="2480"/>
                  <a:pt x="2280" y="2297"/>
                </a:cubicBezTo>
                <a:cubicBezTo>
                  <a:pt x="2916" y="1861"/>
                  <a:pt x="2853" y="1912"/>
                  <a:pt x="2838" y="1842"/>
                </a:cubicBezTo>
                <a:cubicBezTo>
                  <a:pt x="2830" y="1811"/>
                  <a:pt x="2827" y="1728"/>
                  <a:pt x="2830" y="1659"/>
                </a:cubicBezTo>
                <a:cubicBezTo>
                  <a:pt x="2845" y="1313"/>
                  <a:pt x="3072" y="1022"/>
                  <a:pt x="3409" y="917"/>
                </a:cubicBezTo>
                <a:cubicBezTo>
                  <a:pt x="3510" y="886"/>
                  <a:pt x="3535" y="883"/>
                  <a:pt x="3677" y="889"/>
                </a:cubicBezTo>
                <a:cubicBezTo>
                  <a:pt x="3861" y="896"/>
                  <a:pt x="3959" y="928"/>
                  <a:pt x="4109" y="1027"/>
                </a:cubicBezTo>
                <a:cubicBezTo>
                  <a:pt x="4408" y="1226"/>
                  <a:pt x="4541" y="1629"/>
                  <a:pt x="4419" y="1969"/>
                </a:cubicBezTo>
                <a:cubicBezTo>
                  <a:pt x="4399" y="2022"/>
                  <a:pt x="4382" y="2077"/>
                  <a:pt x="4379" y="2092"/>
                </a:cubicBezTo>
                <a:cubicBezTo>
                  <a:pt x="4375" y="2113"/>
                  <a:pt x="4422" y="2161"/>
                  <a:pt x="4584" y="2300"/>
                </a:cubicBezTo>
                <a:cubicBezTo>
                  <a:pt x="4798" y="2486"/>
                  <a:pt x="5865" y="3416"/>
                  <a:pt x="5914" y="3460"/>
                </a:cubicBezTo>
                <a:cubicBezTo>
                  <a:pt x="5940" y="3484"/>
                  <a:pt x="5944" y="3484"/>
                  <a:pt x="6037" y="3446"/>
                </a:cubicBezTo>
                <a:cubicBezTo>
                  <a:pt x="6228" y="3368"/>
                  <a:pt x="6435" y="3364"/>
                  <a:pt x="6625" y="3435"/>
                </a:cubicBezTo>
                <a:cubicBezTo>
                  <a:pt x="6664" y="3450"/>
                  <a:pt x="6701" y="3456"/>
                  <a:pt x="6706" y="3450"/>
                </a:cubicBezTo>
                <a:cubicBezTo>
                  <a:pt x="6716" y="3439"/>
                  <a:pt x="7076" y="2978"/>
                  <a:pt x="7667" y="2219"/>
                </a:cubicBezTo>
                <a:cubicBezTo>
                  <a:pt x="7824" y="2017"/>
                  <a:pt x="8039" y="1741"/>
                  <a:pt x="8145" y="1605"/>
                </a:cubicBezTo>
                <a:cubicBezTo>
                  <a:pt x="8251" y="1470"/>
                  <a:pt x="8343" y="1352"/>
                  <a:pt x="8349" y="1343"/>
                </a:cubicBezTo>
                <a:cubicBezTo>
                  <a:pt x="8357" y="1333"/>
                  <a:pt x="8350" y="1304"/>
                  <a:pt x="8329" y="1263"/>
                </a:cubicBezTo>
                <a:cubicBezTo>
                  <a:pt x="8267" y="1140"/>
                  <a:pt x="8247" y="1050"/>
                  <a:pt x="8248" y="885"/>
                </a:cubicBezTo>
                <a:cubicBezTo>
                  <a:pt x="8249" y="761"/>
                  <a:pt x="8255" y="716"/>
                  <a:pt x="8279" y="645"/>
                </a:cubicBezTo>
                <a:cubicBezTo>
                  <a:pt x="8328" y="508"/>
                  <a:pt x="8384" y="420"/>
                  <a:pt x="8492" y="311"/>
                </a:cubicBezTo>
                <a:cubicBezTo>
                  <a:pt x="8749" y="53"/>
                  <a:pt x="9123" y="0"/>
                  <a:pt x="9457" y="175"/>
                </a:cubicBezTo>
                <a:cubicBezTo>
                  <a:pt x="9644" y="272"/>
                  <a:pt x="9803" y="480"/>
                  <a:pt x="9860" y="699"/>
                </a:cubicBezTo>
                <a:cubicBezTo>
                  <a:pt x="9893" y="826"/>
                  <a:pt x="9882" y="1033"/>
                  <a:pt x="9836" y="1165"/>
                </a:cubicBezTo>
                <a:cubicBezTo>
                  <a:pt x="9720" y="1495"/>
                  <a:pt x="9411" y="1712"/>
                  <a:pt x="9060" y="1712"/>
                </a:cubicBezTo>
                <a:cubicBezTo>
                  <a:pt x="8936" y="1712"/>
                  <a:pt x="8829" y="1688"/>
                  <a:pt x="8710" y="1632"/>
                </a:cubicBezTo>
                <a:lnTo>
                  <a:pt x="8626" y="1593"/>
                </a:lnTo>
                <a:lnTo>
                  <a:pt x="8556" y="1682"/>
                </a:lnTo>
                <a:cubicBezTo>
                  <a:pt x="8237" y="2088"/>
                  <a:pt x="7028" y="3644"/>
                  <a:pt x="7011" y="3670"/>
                </a:cubicBezTo>
                <a:cubicBezTo>
                  <a:pt x="6996" y="3694"/>
                  <a:pt x="6997" y="3704"/>
                  <a:pt x="7017" y="3735"/>
                </a:cubicBezTo>
                <a:cubicBezTo>
                  <a:pt x="7118" y="3893"/>
                  <a:pt x="7160" y="4030"/>
                  <a:pt x="7160" y="4206"/>
                </a:cubicBezTo>
                <a:cubicBezTo>
                  <a:pt x="7160" y="4414"/>
                  <a:pt x="7084" y="4610"/>
                  <a:pt x="6945" y="4759"/>
                </a:cubicBezTo>
                <a:cubicBezTo>
                  <a:pt x="6815" y="4897"/>
                  <a:pt x="6669" y="4978"/>
                  <a:pt x="6482" y="5013"/>
                </a:cubicBezTo>
                <a:cubicBezTo>
                  <a:pt x="6364" y="5036"/>
                  <a:pt x="6317" y="5035"/>
                  <a:pt x="6187" y="501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/>
        </p:nvSpPr>
        <p:spPr bwMode="ltGray">
          <a:xfrm>
            <a:off x="19395599" y="6805759"/>
            <a:ext cx="1663037" cy="1103928"/>
          </a:xfrm>
          <a:custGeom>
            <a:avLst/>
            <a:gdLst>
              <a:gd name="T0" fmla="*/ 8103 w 10139"/>
              <a:gd name="T1" fmla="*/ 7975 h 8973"/>
              <a:gd name="T2" fmla="*/ 1895 w 10139"/>
              <a:gd name="T3" fmla="*/ 7839 h 8973"/>
              <a:gd name="T4" fmla="*/ 2255 w 10139"/>
              <a:gd name="T5" fmla="*/ 7910 h 8973"/>
              <a:gd name="T6" fmla="*/ 7706 w 10139"/>
              <a:gd name="T7" fmla="*/ 7551 h 8973"/>
              <a:gd name="T8" fmla="*/ 479 w 10139"/>
              <a:gd name="T9" fmla="*/ 7109 h 8973"/>
              <a:gd name="T10" fmla="*/ 2212 w 10139"/>
              <a:gd name="T11" fmla="*/ 7281 h 8973"/>
              <a:gd name="T12" fmla="*/ 9458 w 10139"/>
              <a:gd name="T13" fmla="*/ 7613 h 8973"/>
              <a:gd name="T14" fmla="*/ 1679 w 10139"/>
              <a:gd name="T15" fmla="*/ 7111 h 8973"/>
              <a:gd name="T16" fmla="*/ 235 w 10139"/>
              <a:gd name="T17" fmla="*/ 6361 h 8973"/>
              <a:gd name="T18" fmla="*/ 8520 w 10139"/>
              <a:gd name="T19" fmla="*/ 7066 h 8973"/>
              <a:gd name="T20" fmla="*/ 9790 w 10139"/>
              <a:gd name="T21" fmla="*/ 6889 h 8973"/>
              <a:gd name="T22" fmla="*/ 8382 w 10139"/>
              <a:gd name="T23" fmla="*/ 6501 h 8973"/>
              <a:gd name="T24" fmla="*/ 1465 w 10139"/>
              <a:gd name="T25" fmla="*/ 6226 h 8973"/>
              <a:gd name="T26" fmla="*/ 932 w 10139"/>
              <a:gd name="T27" fmla="*/ 5748 h 8973"/>
              <a:gd name="T28" fmla="*/ 8688 w 10139"/>
              <a:gd name="T29" fmla="*/ 6162 h 8973"/>
              <a:gd name="T30" fmla="*/ 10032 w 10139"/>
              <a:gd name="T31" fmla="*/ 6128 h 8973"/>
              <a:gd name="T32" fmla="*/ 8838 w 10139"/>
              <a:gd name="T33" fmla="*/ 5745 h 8973"/>
              <a:gd name="T34" fmla="*/ 5785 w 10139"/>
              <a:gd name="T35" fmla="*/ 3724 h 8973"/>
              <a:gd name="T36" fmla="*/ 5 w 10139"/>
              <a:gd name="T37" fmla="*/ 4797 h 8973"/>
              <a:gd name="T38" fmla="*/ 1114 w 10139"/>
              <a:gd name="T39" fmla="*/ 5411 h 8973"/>
              <a:gd name="T40" fmla="*/ 9271 w 10139"/>
              <a:gd name="T41" fmla="*/ 4700 h 8973"/>
              <a:gd name="T42" fmla="*/ 8658 w 10139"/>
              <a:gd name="T43" fmla="*/ 5226 h 8973"/>
              <a:gd name="T44" fmla="*/ 1105 w 10139"/>
              <a:gd name="T45" fmla="*/ 5047 h 8973"/>
              <a:gd name="T46" fmla="*/ 8645 w 10139"/>
              <a:gd name="T47" fmla="*/ 4737 h 8973"/>
              <a:gd name="T48" fmla="*/ 341 w 10139"/>
              <a:gd name="T49" fmla="*/ 4754 h 8973"/>
              <a:gd name="T50" fmla="*/ 788 w 10139"/>
              <a:gd name="T51" fmla="*/ 4785 h 8973"/>
              <a:gd name="T52" fmla="*/ 9240 w 10139"/>
              <a:gd name="T53" fmla="*/ 4590 h 8973"/>
              <a:gd name="T54" fmla="*/ 9240 w 10139"/>
              <a:gd name="T55" fmla="*/ 4590 h 8973"/>
              <a:gd name="T56" fmla="*/ 1240 w 10139"/>
              <a:gd name="T57" fmla="*/ 4134 h 8973"/>
              <a:gd name="T58" fmla="*/ 951 w 10139"/>
              <a:gd name="T59" fmla="*/ 4129 h 8973"/>
              <a:gd name="T60" fmla="*/ 9750 w 10139"/>
              <a:gd name="T61" fmla="*/ 3088 h 8973"/>
              <a:gd name="T62" fmla="*/ 1374 w 10139"/>
              <a:gd name="T63" fmla="*/ 3695 h 8973"/>
              <a:gd name="T64" fmla="*/ 8542 w 10139"/>
              <a:gd name="T65" fmla="*/ 3432 h 8973"/>
              <a:gd name="T66" fmla="*/ 1418 w 10139"/>
              <a:gd name="T67" fmla="*/ 2996 h 8973"/>
              <a:gd name="T68" fmla="*/ 1938 w 10139"/>
              <a:gd name="T69" fmla="*/ 3354 h 8973"/>
              <a:gd name="T70" fmla="*/ 8098 w 10139"/>
              <a:gd name="T71" fmla="*/ 3178 h 8973"/>
              <a:gd name="T72" fmla="*/ 1835 w 10139"/>
              <a:gd name="T73" fmla="*/ 2822 h 8973"/>
              <a:gd name="T74" fmla="*/ 8188 w 10139"/>
              <a:gd name="T75" fmla="*/ 2661 h 8973"/>
              <a:gd name="T76" fmla="*/ 1452 w 10139"/>
              <a:gd name="T77" fmla="*/ 2906 h 8973"/>
              <a:gd name="T78" fmla="*/ 8407 w 10139"/>
              <a:gd name="T79" fmla="*/ 2532 h 8973"/>
              <a:gd name="T80" fmla="*/ 7839 w 10139"/>
              <a:gd name="T81" fmla="*/ 2281 h 8973"/>
              <a:gd name="T82" fmla="*/ 2698 w 10139"/>
              <a:gd name="T83" fmla="*/ 2426 h 8973"/>
              <a:gd name="T84" fmla="*/ 1508 w 10139"/>
              <a:gd name="T85" fmla="*/ 2100 h 8973"/>
              <a:gd name="T86" fmla="*/ 8328 w 10139"/>
              <a:gd name="T87" fmla="*/ 1171 h 8973"/>
              <a:gd name="T88" fmla="*/ 2855 w 10139"/>
              <a:gd name="T89" fmla="*/ 1827 h 8973"/>
              <a:gd name="T90" fmla="*/ 7008 w 10139"/>
              <a:gd name="T91" fmla="*/ 2093 h 8973"/>
              <a:gd name="T92" fmla="*/ 2018 w 10139"/>
              <a:gd name="T93" fmla="*/ 1580 h 8973"/>
              <a:gd name="T94" fmla="*/ 6816 w 10139"/>
              <a:gd name="T95" fmla="*/ 1554 h 8973"/>
              <a:gd name="T96" fmla="*/ 7605 w 10139"/>
              <a:gd name="T97" fmla="*/ 1732 h 8973"/>
              <a:gd name="T98" fmla="*/ 6176 w 10139"/>
              <a:gd name="T99" fmla="*/ 1700 h 8973"/>
              <a:gd name="T100" fmla="*/ 4116 w 10139"/>
              <a:gd name="T101" fmla="*/ 1271 h 8973"/>
              <a:gd name="T102" fmla="*/ 5879 w 10139"/>
              <a:gd name="T103" fmla="*/ 1570 h 8973"/>
              <a:gd name="T104" fmla="*/ 5365 w 10139"/>
              <a:gd name="T105" fmla="*/ 1163 h 8973"/>
              <a:gd name="T106" fmla="*/ 5035 w 10139"/>
              <a:gd name="T107" fmla="*/ 1450 h 8973"/>
              <a:gd name="T108" fmla="*/ 3085 w 10139"/>
              <a:gd name="T109" fmla="*/ 1379 h 8973"/>
              <a:gd name="T110" fmla="*/ 3407 w 10139"/>
              <a:gd name="T111" fmla="*/ 1177 h 8973"/>
              <a:gd name="T112" fmla="*/ 6298 w 10139"/>
              <a:gd name="T113" fmla="*/ 1065 h 8973"/>
              <a:gd name="T114" fmla="*/ 4284 w 10139"/>
              <a:gd name="T115" fmla="*/ 68 h 8973"/>
              <a:gd name="T116" fmla="*/ 5373 w 10139"/>
              <a:gd name="T117" fmla="*/ 587 h 8973"/>
              <a:gd name="T118" fmla="*/ 4665 w 10139"/>
              <a:gd name="T119" fmla="*/ 587 h 8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39" h="8973">
                <a:moveTo>
                  <a:pt x="1548" y="8715"/>
                </a:moveTo>
                <a:cubicBezTo>
                  <a:pt x="1310" y="8474"/>
                  <a:pt x="1299" y="8460"/>
                  <a:pt x="1321" y="8438"/>
                </a:cubicBezTo>
                <a:cubicBezTo>
                  <a:pt x="1365" y="8396"/>
                  <a:pt x="1957" y="7907"/>
                  <a:pt x="1965" y="7907"/>
                </a:cubicBezTo>
                <a:cubicBezTo>
                  <a:pt x="1969" y="7907"/>
                  <a:pt x="2061" y="7996"/>
                  <a:pt x="2171" y="8106"/>
                </a:cubicBezTo>
                <a:cubicBezTo>
                  <a:pt x="2353" y="8288"/>
                  <a:pt x="2368" y="8307"/>
                  <a:pt x="2351" y="8329"/>
                </a:cubicBezTo>
                <a:cubicBezTo>
                  <a:pt x="2235" y="8475"/>
                  <a:pt x="1814" y="8973"/>
                  <a:pt x="1807" y="8971"/>
                </a:cubicBezTo>
                <a:cubicBezTo>
                  <a:pt x="1802" y="8970"/>
                  <a:pt x="1686" y="8855"/>
                  <a:pt x="1548" y="8715"/>
                </a:cubicBezTo>
                <a:close/>
                <a:moveTo>
                  <a:pt x="8197" y="8537"/>
                </a:moveTo>
                <a:cubicBezTo>
                  <a:pt x="8058" y="8371"/>
                  <a:pt x="7935" y="8222"/>
                  <a:pt x="7923" y="8206"/>
                </a:cubicBezTo>
                <a:cubicBezTo>
                  <a:pt x="7901" y="8179"/>
                  <a:pt x="7904" y="8174"/>
                  <a:pt x="8103" y="7975"/>
                </a:cubicBezTo>
                <a:lnTo>
                  <a:pt x="8306" y="7773"/>
                </a:lnTo>
                <a:lnTo>
                  <a:pt x="8612" y="8027"/>
                </a:lnTo>
                <a:cubicBezTo>
                  <a:pt x="8780" y="8167"/>
                  <a:pt x="8930" y="8293"/>
                  <a:pt x="8945" y="8308"/>
                </a:cubicBezTo>
                <a:cubicBezTo>
                  <a:pt x="8971" y="8333"/>
                  <a:pt x="8970" y="8335"/>
                  <a:pt x="8718" y="8587"/>
                </a:cubicBezTo>
                <a:cubicBezTo>
                  <a:pt x="8579" y="8726"/>
                  <a:pt x="8462" y="8840"/>
                  <a:pt x="8457" y="8840"/>
                </a:cubicBezTo>
                <a:cubicBezTo>
                  <a:pt x="8453" y="8840"/>
                  <a:pt x="8336" y="8704"/>
                  <a:pt x="8197" y="8537"/>
                </a:cubicBezTo>
                <a:close/>
                <a:moveTo>
                  <a:pt x="1027" y="8127"/>
                </a:moveTo>
                <a:cubicBezTo>
                  <a:pt x="912" y="7968"/>
                  <a:pt x="821" y="7833"/>
                  <a:pt x="825" y="7826"/>
                </a:cubicBezTo>
                <a:cubicBezTo>
                  <a:pt x="835" y="7810"/>
                  <a:pt x="1543" y="7387"/>
                  <a:pt x="1559" y="7387"/>
                </a:cubicBezTo>
                <a:cubicBezTo>
                  <a:pt x="1569" y="7387"/>
                  <a:pt x="1883" y="7809"/>
                  <a:pt x="1895" y="7839"/>
                </a:cubicBezTo>
                <a:cubicBezTo>
                  <a:pt x="1898" y="7847"/>
                  <a:pt x="1267" y="8403"/>
                  <a:pt x="1246" y="8410"/>
                </a:cubicBezTo>
                <a:cubicBezTo>
                  <a:pt x="1240" y="8413"/>
                  <a:pt x="1142" y="8285"/>
                  <a:pt x="1027" y="8127"/>
                </a:cubicBezTo>
                <a:close/>
                <a:moveTo>
                  <a:pt x="8678" y="7987"/>
                </a:moveTo>
                <a:cubicBezTo>
                  <a:pt x="8502" y="7833"/>
                  <a:pt x="8357" y="7703"/>
                  <a:pt x="8355" y="7697"/>
                </a:cubicBezTo>
                <a:cubicBezTo>
                  <a:pt x="8351" y="7685"/>
                  <a:pt x="8668" y="7249"/>
                  <a:pt x="8686" y="7242"/>
                </a:cubicBezTo>
                <a:cubicBezTo>
                  <a:pt x="8698" y="7238"/>
                  <a:pt x="9382" y="7642"/>
                  <a:pt x="9416" y="7674"/>
                </a:cubicBezTo>
                <a:cubicBezTo>
                  <a:pt x="9431" y="7687"/>
                  <a:pt x="9398" y="7741"/>
                  <a:pt x="9224" y="7978"/>
                </a:cubicBezTo>
                <a:cubicBezTo>
                  <a:pt x="9108" y="8137"/>
                  <a:pt x="9010" y="8267"/>
                  <a:pt x="9006" y="8267"/>
                </a:cubicBezTo>
                <a:cubicBezTo>
                  <a:pt x="9002" y="8266"/>
                  <a:pt x="8854" y="8141"/>
                  <a:pt x="8678" y="7987"/>
                </a:cubicBezTo>
                <a:close/>
                <a:moveTo>
                  <a:pt x="2255" y="7910"/>
                </a:moveTo>
                <a:cubicBezTo>
                  <a:pt x="2235" y="7889"/>
                  <a:pt x="2218" y="7866"/>
                  <a:pt x="2218" y="7859"/>
                </a:cubicBezTo>
                <a:cubicBezTo>
                  <a:pt x="2218" y="7852"/>
                  <a:pt x="2279" y="7790"/>
                  <a:pt x="2353" y="7721"/>
                </a:cubicBezTo>
                <a:lnTo>
                  <a:pt x="2487" y="7596"/>
                </a:lnTo>
                <a:lnTo>
                  <a:pt x="2533" y="7642"/>
                </a:lnTo>
                <a:lnTo>
                  <a:pt x="2580" y="7688"/>
                </a:lnTo>
                <a:lnTo>
                  <a:pt x="2452" y="7814"/>
                </a:lnTo>
                <a:cubicBezTo>
                  <a:pt x="2381" y="7883"/>
                  <a:pt x="2316" y="7942"/>
                  <a:pt x="2307" y="7944"/>
                </a:cubicBezTo>
                <a:cubicBezTo>
                  <a:pt x="2298" y="7946"/>
                  <a:pt x="2274" y="7930"/>
                  <a:pt x="2255" y="7910"/>
                </a:cubicBezTo>
                <a:close/>
                <a:moveTo>
                  <a:pt x="7837" y="7675"/>
                </a:moveTo>
                <a:lnTo>
                  <a:pt x="7706" y="7551"/>
                </a:lnTo>
                <a:lnTo>
                  <a:pt x="7743" y="7501"/>
                </a:lnTo>
                <a:cubicBezTo>
                  <a:pt x="7764" y="7474"/>
                  <a:pt x="7786" y="7454"/>
                  <a:pt x="7792" y="7456"/>
                </a:cubicBezTo>
                <a:cubicBezTo>
                  <a:pt x="7798" y="7458"/>
                  <a:pt x="7864" y="7516"/>
                  <a:pt x="7938" y="7585"/>
                </a:cubicBezTo>
                <a:lnTo>
                  <a:pt x="8073" y="7710"/>
                </a:lnTo>
                <a:lnTo>
                  <a:pt x="8030" y="7755"/>
                </a:lnTo>
                <a:cubicBezTo>
                  <a:pt x="8006" y="7780"/>
                  <a:pt x="7982" y="7800"/>
                  <a:pt x="7977" y="7800"/>
                </a:cubicBezTo>
                <a:cubicBezTo>
                  <a:pt x="7972" y="7800"/>
                  <a:pt x="7909" y="7744"/>
                  <a:pt x="7837" y="7675"/>
                </a:cubicBezTo>
                <a:close/>
                <a:moveTo>
                  <a:pt x="747" y="7743"/>
                </a:moveTo>
                <a:cubicBezTo>
                  <a:pt x="708" y="7681"/>
                  <a:pt x="445" y="7155"/>
                  <a:pt x="445" y="7140"/>
                </a:cubicBezTo>
                <a:cubicBezTo>
                  <a:pt x="445" y="7131"/>
                  <a:pt x="460" y="7117"/>
                  <a:pt x="479" y="7109"/>
                </a:cubicBezTo>
                <a:cubicBezTo>
                  <a:pt x="526" y="7087"/>
                  <a:pt x="1211" y="6816"/>
                  <a:pt x="1230" y="6811"/>
                </a:cubicBezTo>
                <a:cubicBezTo>
                  <a:pt x="1249" y="6806"/>
                  <a:pt x="1503" y="7288"/>
                  <a:pt x="1494" y="7311"/>
                </a:cubicBezTo>
                <a:cubicBezTo>
                  <a:pt x="1491" y="7320"/>
                  <a:pt x="1426" y="7366"/>
                  <a:pt x="1350" y="7413"/>
                </a:cubicBezTo>
                <a:cubicBezTo>
                  <a:pt x="1274" y="7460"/>
                  <a:pt x="1114" y="7560"/>
                  <a:pt x="995" y="7636"/>
                </a:cubicBezTo>
                <a:cubicBezTo>
                  <a:pt x="876" y="7711"/>
                  <a:pt x="775" y="7773"/>
                  <a:pt x="772" y="7773"/>
                </a:cubicBezTo>
                <a:cubicBezTo>
                  <a:pt x="768" y="7773"/>
                  <a:pt x="757" y="7760"/>
                  <a:pt x="747" y="7743"/>
                </a:cubicBezTo>
                <a:close/>
                <a:moveTo>
                  <a:pt x="1953" y="7564"/>
                </a:moveTo>
                <a:cubicBezTo>
                  <a:pt x="1931" y="7537"/>
                  <a:pt x="1916" y="7510"/>
                  <a:pt x="1920" y="7503"/>
                </a:cubicBezTo>
                <a:cubicBezTo>
                  <a:pt x="1925" y="7497"/>
                  <a:pt x="1992" y="7444"/>
                  <a:pt x="2070" y="7386"/>
                </a:cubicBezTo>
                <a:lnTo>
                  <a:pt x="2212" y="7281"/>
                </a:lnTo>
                <a:lnTo>
                  <a:pt x="2248" y="7323"/>
                </a:lnTo>
                <a:cubicBezTo>
                  <a:pt x="2306" y="7390"/>
                  <a:pt x="2316" y="7375"/>
                  <a:pt x="2096" y="7538"/>
                </a:cubicBezTo>
                <a:lnTo>
                  <a:pt x="1993" y="7613"/>
                </a:lnTo>
                <a:lnTo>
                  <a:pt x="1953" y="7564"/>
                </a:lnTo>
                <a:close/>
                <a:moveTo>
                  <a:pt x="9258" y="7492"/>
                </a:moveTo>
                <a:cubicBezTo>
                  <a:pt x="9152" y="7425"/>
                  <a:pt x="8988" y="7322"/>
                  <a:pt x="8895" y="7264"/>
                </a:cubicBezTo>
                <a:cubicBezTo>
                  <a:pt x="8801" y="7206"/>
                  <a:pt x="8725" y="7152"/>
                  <a:pt x="8725" y="7145"/>
                </a:cubicBezTo>
                <a:cubicBezTo>
                  <a:pt x="8725" y="7132"/>
                  <a:pt x="8961" y="6668"/>
                  <a:pt x="8977" y="6651"/>
                </a:cubicBezTo>
                <a:cubicBezTo>
                  <a:pt x="8988" y="6638"/>
                  <a:pt x="9769" y="6953"/>
                  <a:pt x="9776" y="6974"/>
                </a:cubicBezTo>
                <a:cubicBezTo>
                  <a:pt x="9782" y="6990"/>
                  <a:pt x="9472" y="7613"/>
                  <a:pt x="9458" y="7613"/>
                </a:cubicBezTo>
                <a:cubicBezTo>
                  <a:pt x="9455" y="7613"/>
                  <a:pt x="9365" y="7559"/>
                  <a:pt x="9258" y="7492"/>
                </a:cubicBezTo>
                <a:close/>
                <a:moveTo>
                  <a:pt x="8126" y="7348"/>
                </a:moveTo>
                <a:cubicBezTo>
                  <a:pt x="8049" y="7290"/>
                  <a:pt x="7984" y="7237"/>
                  <a:pt x="7981" y="7229"/>
                </a:cubicBezTo>
                <a:cubicBezTo>
                  <a:pt x="7975" y="7209"/>
                  <a:pt x="8036" y="7119"/>
                  <a:pt x="8053" y="7126"/>
                </a:cubicBezTo>
                <a:cubicBezTo>
                  <a:pt x="8089" y="7139"/>
                  <a:pt x="8338" y="7336"/>
                  <a:pt x="8338" y="7351"/>
                </a:cubicBezTo>
                <a:cubicBezTo>
                  <a:pt x="8338" y="7360"/>
                  <a:pt x="8322" y="7387"/>
                  <a:pt x="8302" y="7410"/>
                </a:cubicBezTo>
                <a:lnTo>
                  <a:pt x="8265" y="7452"/>
                </a:lnTo>
                <a:lnTo>
                  <a:pt x="8126" y="7348"/>
                </a:lnTo>
                <a:close/>
                <a:moveTo>
                  <a:pt x="1689" y="7185"/>
                </a:moveTo>
                <a:cubicBezTo>
                  <a:pt x="1653" y="7131"/>
                  <a:pt x="1653" y="7129"/>
                  <a:pt x="1679" y="7111"/>
                </a:cubicBezTo>
                <a:cubicBezTo>
                  <a:pt x="1724" y="7078"/>
                  <a:pt x="1980" y="6931"/>
                  <a:pt x="1984" y="6936"/>
                </a:cubicBezTo>
                <a:cubicBezTo>
                  <a:pt x="2014" y="6977"/>
                  <a:pt x="2045" y="7042"/>
                  <a:pt x="2039" y="7052"/>
                </a:cubicBezTo>
                <a:cubicBezTo>
                  <a:pt x="2035" y="7059"/>
                  <a:pt x="1988" y="7089"/>
                  <a:pt x="1935" y="7118"/>
                </a:cubicBezTo>
                <a:cubicBezTo>
                  <a:pt x="1882" y="7148"/>
                  <a:pt x="1813" y="7188"/>
                  <a:pt x="1782" y="7207"/>
                </a:cubicBezTo>
                <a:lnTo>
                  <a:pt x="1726" y="7241"/>
                </a:lnTo>
                <a:lnTo>
                  <a:pt x="1689" y="7185"/>
                </a:lnTo>
                <a:close/>
                <a:moveTo>
                  <a:pt x="385" y="7051"/>
                </a:moveTo>
                <a:cubicBezTo>
                  <a:pt x="382" y="7041"/>
                  <a:pt x="343" y="6919"/>
                  <a:pt x="298" y="6780"/>
                </a:cubicBezTo>
                <a:cubicBezTo>
                  <a:pt x="253" y="6641"/>
                  <a:pt x="208" y="6504"/>
                  <a:pt x="197" y="6476"/>
                </a:cubicBezTo>
                <a:cubicBezTo>
                  <a:pt x="166" y="6394"/>
                  <a:pt x="171" y="6379"/>
                  <a:pt x="235" y="6361"/>
                </a:cubicBezTo>
                <a:cubicBezTo>
                  <a:pt x="376" y="6323"/>
                  <a:pt x="1019" y="6183"/>
                  <a:pt x="1024" y="6189"/>
                </a:cubicBezTo>
                <a:cubicBezTo>
                  <a:pt x="1036" y="6203"/>
                  <a:pt x="1193" y="6710"/>
                  <a:pt x="1189" y="6722"/>
                </a:cubicBezTo>
                <a:cubicBezTo>
                  <a:pt x="1185" y="6734"/>
                  <a:pt x="497" y="7035"/>
                  <a:pt x="415" y="7061"/>
                </a:cubicBezTo>
                <a:cubicBezTo>
                  <a:pt x="402" y="7065"/>
                  <a:pt x="389" y="7061"/>
                  <a:pt x="385" y="7051"/>
                </a:cubicBezTo>
                <a:close/>
                <a:moveTo>
                  <a:pt x="8355" y="6971"/>
                </a:moveTo>
                <a:lnTo>
                  <a:pt x="8191" y="6877"/>
                </a:lnTo>
                <a:lnTo>
                  <a:pt x="8223" y="6822"/>
                </a:lnTo>
                <a:cubicBezTo>
                  <a:pt x="8241" y="6791"/>
                  <a:pt x="8261" y="6767"/>
                  <a:pt x="8267" y="6767"/>
                </a:cubicBezTo>
                <a:cubicBezTo>
                  <a:pt x="8291" y="6767"/>
                  <a:pt x="8578" y="6941"/>
                  <a:pt x="8578" y="6956"/>
                </a:cubicBezTo>
                <a:cubicBezTo>
                  <a:pt x="8578" y="6969"/>
                  <a:pt x="8527" y="7068"/>
                  <a:pt x="8520" y="7066"/>
                </a:cubicBezTo>
                <a:cubicBezTo>
                  <a:pt x="8519" y="7066"/>
                  <a:pt x="8445" y="7023"/>
                  <a:pt x="8355" y="6971"/>
                </a:cubicBezTo>
                <a:close/>
                <a:moveTo>
                  <a:pt x="9658" y="6841"/>
                </a:moveTo>
                <a:cubicBezTo>
                  <a:pt x="9596" y="6813"/>
                  <a:pt x="9425" y="6738"/>
                  <a:pt x="9278" y="6675"/>
                </a:cubicBezTo>
                <a:cubicBezTo>
                  <a:pt x="9041" y="6573"/>
                  <a:pt x="9012" y="6557"/>
                  <a:pt x="9013" y="6530"/>
                </a:cubicBezTo>
                <a:cubicBezTo>
                  <a:pt x="9014" y="6493"/>
                  <a:pt x="9163" y="6038"/>
                  <a:pt x="9179" y="6021"/>
                </a:cubicBezTo>
                <a:cubicBezTo>
                  <a:pt x="9185" y="6014"/>
                  <a:pt x="9214" y="6016"/>
                  <a:pt x="9248" y="6024"/>
                </a:cubicBezTo>
                <a:cubicBezTo>
                  <a:pt x="9279" y="6033"/>
                  <a:pt x="9467" y="6076"/>
                  <a:pt x="9665" y="6121"/>
                </a:cubicBezTo>
                <a:cubicBezTo>
                  <a:pt x="9863" y="6166"/>
                  <a:pt x="10026" y="6204"/>
                  <a:pt x="10028" y="6205"/>
                </a:cubicBezTo>
                <a:cubicBezTo>
                  <a:pt x="10029" y="6207"/>
                  <a:pt x="9981" y="6360"/>
                  <a:pt x="9920" y="6547"/>
                </a:cubicBezTo>
                <a:cubicBezTo>
                  <a:pt x="9848" y="6766"/>
                  <a:pt x="9802" y="6887"/>
                  <a:pt x="9790" y="6889"/>
                </a:cubicBezTo>
                <a:cubicBezTo>
                  <a:pt x="9780" y="6890"/>
                  <a:pt x="9721" y="6868"/>
                  <a:pt x="9658" y="6841"/>
                </a:cubicBezTo>
                <a:close/>
                <a:moveTo>
                  <a:pt x="1467" y="6771"/>
                </a:moveTo>
                <a:cubicBezTo>
                  <a:pt x="1455" y="6740"/>
                  <a:pt x="1447" y="6714"/>
                  <a:pt x="1449" y="6712"/>
                </a:cubicBezTo>
                <a:cubicBezTo>
                  <a:pt x="1459" y="6702"/>
                  <a:pt x="1770" y="6573"/>
                  <a:pt x="1783" y="6573"/>
                </a:cubicBezTo>
                <a:cubicBezTo>
                  <a:pt x="1792" y="6573"/>
                  <a:pt x="1810" y="6596"/>
                  <a:pt x="1822" y="6623"/>
                </a:cubicBezTo>
                <a:cubicBezTo>
                  <a:pt x="1840" y="6662"/>
                  <a:pt x="1841" y="6676"/>
                  <a:pt x="1828" y="6689"/>
                </a:cubicBezTo>
                <a:cubicBezTo>
                  <a:pt x="1810" y="6706"/>
                  <a:pt x="1527" y="6827"/>
                  <a:pt x="1504" y="6827"/>
                </a:cubicBezTo>
                <a:cubicBezTo>
                  <a:pt x="1496" y="6827"/>
                  <a:pt x="1479" y="6802"/>
                  <a:pt x="1467" y="6771"/>
                </a:cubicBezTo>
                <a:close/>
                <a:moveTo>
                  <a:pt x="8532" y="6571"/>
                </a:moveTo>
                <a:cubicBezTo>
                  <a:pt x="8451" y="6534"/>
                  <a:pt x="8384" y="6503"/>
                  <a:pt x="8382" y="6501"/>
                </a:cubicBezTo>
                <a:cubicBezTo>
                  <a:pt x="8373" y="6493"/>
                  <a:pt x="8425" y="6387"/>
                  <a:pt x="8438" y="6387"/>
                </a:cubicBezTo>
                <a:cubicBezTo>
                  <a:pt x="8454" y="6387"/>
                  <a:pt x="8668" y="6477"/>
                  <a:pt x="8738" y="6513"/>
                </a:cubicBezTo>
                <a:lnTo>
                  <a:pt x="8776" y="6533"/>
                </a:lnTo>
                <a:lnTo>
                  <a:pt x="8754" y="6586"/>
                </a:lnTo>
                <a:cubicBezTo>
                  <a:pt x="8738" y="6624"/>
                  <a:pt x="8724" y="6639"/>
                  <a:pt x="8705" y="6639"/>
                </a:cubicBezTo>
                <a:cubicBezTo>
                  <a:pt x="8690" y="6638"/>
                  <a:pt x="8612" y="6608"/>
                  <a:pt x="8532" y="6571"/>
                </a:cubicBezTo>
                <a:close/>
                <a:moveTo>
                  <a:pt x="1312" y="6387"/>
                </a:moveTo>
                <a:cubicBezTo>
                  <a:pt x="1305" y="6373"/>
                  <a:pt x="1297" y="6343"/>
                  <a:pt x="1295" y="6320"/>
                </a:cubicBezTo>
                <a:lnTo>
                  <a:pt x="1292" y="6277"/>
                </a:lnTo>
                <a:lnTo>
                  <a:pt x="1465" y="6226"/>
                </a:lnTo>
                <a:cubicBezTo>
                  <a:pt x="1560" y="6197"/>
                  <a:pt x="1642" y="6179"/>
                  <a:pt x="1647" y="6184"/>
                </a:cubicBezTo>
                <a:cubicBezTo>
                  <a:pt x="1652" y="6189"/>
                  <a:pt x="1662" y="6216"/>
                  <a:pt x="1669" y="6243"/>
                </a:cubicBezTo>
                <a:cubicBezTo>
                  <a:pt x="1686" y="6305"/>
                  <a:pt x="1691" y="6301"/>
                  <a:pt x="1481" y="6364"/>
                </a:cubicBezTo>
                <a:cubicBezTo>
                  <a:pt x="1334" y="6408"/>
                  <a:pt x="1324" y="6409"/>
                  <a:pt x="1312" y="6387"/>
                </a:cubicBezTo>
                <a:close/>
                <a:moveTo>
                  <a:pt x="133" y="6283"/>
                </a:moveTo>
                <a:cubicBezTo>
                  <a:pt x="110" y="6201"/>
                  <a:pt x="29" y="5611"/>
                  <a:pt x="39" y="5601"/>
                </a:cubicBezTo>
                <a:cubicBezTo>
                  <a:pt x="46" y="5595"/>
                  <a:pt x="166" y="5583"/>
                  <a:pt x="305" y="5574"/>
                </a:cubicBezTo>
                <a:cubicBezTo>
                  <a:pt x="444" y="5566"/>
                  <a:pt x="632" y="5553"/>
                  <a:pt x="723" y="5545"/>
                </a:cubicBezTo>
                <a:cubicBezTo>
                  <a:pt x="813" y="5537"/>
                  <a:pt x="890" y="5534"/>
                  <a:pt x="893" y="5537"/>
                </a:cubicBezTo>
                <a:cubicBezTo>
                  <a:pt x="897" y="5541"/>
                  <a:pt x="914" y="5636"/>
                  <a:pt x="932" y="5748"/>
                </a:cubicBezTo>
                <a:cubicBezTo>
                  <a:pt x="950" y="5861"/>
                  <a:pt x="970" y="5983"/>
                  <a:pt x="977" y="6020"/>
                </a:cubicBezTo>
                <a:cubicBezTo>
                  <a:pt x="984" y="6057"/>
                  <a:pt x="985" y="6091"/>
                  <a:pt x="980" y="6097"/>
                </a:cubicBezTo>
                <a:cubicBezTo>
                  <a:pt x="970" y="6108"/>
                  <a:pt x="192" y="6307"/>
                  <a:pt x="160" y="6307"/>
                </a:cubicBezTo>
                <a:cubicBezTo>
                  <a:pt x="149" y="6307"/>
                  <a:pt x="137" y="6296"/>
                  <a:pt x="133" y="6283"/>
                </a:cubicBezTo>
                <a:close/>
                <a:moveTo>
                  <a:pt x="8688" y="6162"/>
                </a:moveTo>
                <a:cubicBezTo>
                  <a:pt x="8544" y="6119"/>
                  <a:pt x="8525" y="6110"/>
                  <a:pt x="8525" y="6084"/>
                </a:cubicBezTo>
                <a:cubicBezTo>
                  <a:pt x="8525" y="6046"/>
                  <a:pt x="8552" y="5987"/>
                  <a:pt x="8569" y="5987"/>
                </a:cubicBezTo>
                <a:cubicBezTo>
                  <a:pt x="8585" y="5987"/>
                  <a:pt x="8903" y="6081"/>
                  <a:pt x="8910" y="6088"/>
                </a:cubicBezTo>
                <a:cubicBezTo>
                  <a:pt x="8921" y="6098"/>
                  <a:pt x="8881" y="6213"/>
                  <a:pt x="8867" y="6212"/>
                </a:cubicBezTo>
                <a:cubicBezTo>
                  <a:pt x="8858" y="6212"/>
                  <a:pt x="8778" y="6189"/>
                  <a:pt x="8688" y="6162"/>
                </a:cubicBezTo>
                <a:close/>
                <a:moveTo>
                  <a:pt x="9912" y="6108"/>
                </a:moveTo>
                <a:cubicBezTo>
                  <a:pt x="9864" y="6096"/>
                  <a:pt x="9684" y="6050"/>
                  <a:pt x="9512" y="6007"/>
                </a:cubicBezTo>
                <a:cubicBezTo>
                  <a:pt x="9339" y="5964"/>
                  <a:pt x="9195" y="5925"/>
                  <a:pt x="9190" y="5921"/>
                </a:cubicBezTo>
                <a:cubicBezTo>
                  <a:pt x="9181" y="5913"/>
                  <a:pt x="9263" y="5377"/>
                  <a:pt x="9276" y="5365"/>
                </a:cubicBezTo>
                <a:cubicBezTo>
                  <a:pt x="9283" y="5358"/>
                  <a:pt x="9847" y="5390"/>
                  <a:pt x="10052" y="5409"/>
                </a:cubicBezTo>
                <a:cubicBezTo>
                  <a:pt x="10136" y="5417"/>
                  <a:pt x="10138" y="5418"/>
                  <a:pt x="10138" y="5455"/>
                </a:cubicBezTo>
                <a:cubicBezTo>
                  <a:pt x="10138" y="5475"/>
                  <a:pt x="10133" y="5521"/>
                  <a:pt x="10126" y="5556"/>
                </a:cubicBezTo>
                <a:cubicBezTo>
                  <a:pt x="10119" y="5591"/>
                  <a:pt x="10103" y="5686"/>
                  <a:pt x="10091" y="5767"/>
                </a:cubicBezTo>
                <a:cubicBezTo>
                  <a:pt x="10079" y="5847"/>
                  <a:pt x="10061" y="5960"/>
                  <a:pt x="10051" y="6018"/>
                </a:cubicBezTo>
                <a:cubicBezTo>
                  <a:pt x="10040" y="6076"/>
                  <a:pt x="10032" y="6125"/>
                  <a:pt x="10032" y="6128"/>
                </a:cubicBezTo>
                <a:cubicBezTo>
                  <a:pt x="10032" y="6137"/>
                  <a:pt x="10000" y="6132"/>
                  <a:pt x="9912" y="6108"/>
                </a:cubicBezTo>
                <a:close/>
                <a:moveTo>
                  <a:pt x="1187" y="5932"/>
                </a:moveTo>
                <a:cubicBezTo>
                  <a:pt x="1182" y="5914"/>
                  <a:pt x="1179" y="5884"/>
                  <a:pt x="1179" y="5865"/>
                </a:cubicBezTo>
                <a:cubicBezTo>
                  <a:pt x="1178" y="5831"/>
                  <a:pt x="1182" y="5830"/>
                  <a:pt x="1342" y="5802"/>
                </a:cubicBezTo>
                <a:cubicBezTo>
                  <a:pt x="1433" y="5786"/>
                  <a:pt x="1516" y="5773"/>
                  <a:pt x="1528" y="5773"/>
                </a:cubicBezTo>
                <a:cubicBezTo>
                  <a:pt x="1542" y="5773"/>
                  <a:pt x="1551" y="5792"/>
                  <a:pt x="1558" y="5835"/>
                </a:cubicBezTo>
                <a:cubicBezTo>
                  <a:pt x="1563" y="5868"/>
                  <a:pt x="1565" y="5897"/>
                  <a:pt x="1563" y="5899"/>
                </a:cubicBezTo>
                <a:cubicBezTo>
                  <a:pt x="1556" y="5904"/>
                  <a:pt x="1328" y="5945"/>
                  <a:pt x="1257" y="5955"/>
                </a:cubicBezTo>
                <a:cubicBezTo>
                  <a:pt x="1200" y="5962"/>
                  <a:pt x="1195" y="5961"/>
                  <a:pt x="1187" y="5932"/>
                </a:cubicBezTo>
                <a:close/>
                <a:moveTo>
                  <a:pt x="8838" y="5745"/>
                </a:moveTo>
                <a:cubicBezTo>
                  <a:pt x="8627" y="5707"/>
                  <a:pt x="8611" y="5702"/>
                  <a:pt x="8615" y="5666"/>
                </a:cubicBezTo>
                <a:cubicBezTo>
                  <a:pt x="8623" y="5581"/>
                  <a:pt x="8630" y="5570"/>
                  <a:pt x="8676" y="5577"/>
                </a:cubicBezTo>
                <a:cubicBezTo>
                  <a:pt x="8793" y="5593"/>
                  <a:pt x="8986" y="5631"/>
                  <a:pt x="8994" y="5638"/>
                </a:cubicBezTo>
                <a:cubicBezTo>
                  <a:pt x="8999" y="5643"/>
                  <a:pt x="9000" y="5672"/>
                  <a:pt x="8996" y="5703"/>
                </a:cubicBezTo>
                <a:cubicBezTo>
                  <a:pt x="8989" y="5757"/>
                  <a:pt x="8986" y="5760"/>
                  <a:pt x="8947" y="5758"/>
                </a:cubicBezTo>
                <a:cubicBezTo>
                  <a:pt x="8924" y="5758"/>
                  <a:pt x="8875" y="5752"/>
                  <a:pt x="8838" y="5745"/>
                </a:cubicBezTo>
                <a:close/>
                <a:moveTo>
                  <a:pt x="5078" y="5534"/>
                </a:moveTo>
                <a:cubicBezTo>
                  <a:pt x="4959" y="5513"/>
                  <a:pt x="4843" y="5419"/>
                  <a:pt x="4790" y="5300"/>
                </a:cubicBezTo>
                <a:cubicBezTo>
                  <a:pt x="4751" y="5212"/>
                  <a:pt x="4751" y="5083"/>
                  <a:pt x="4789" y="4997"/>
                </a:cubicBezTo>
                <a:cubicBezTo>
                  <a:pt x="4805" y="4961"/>
                  <a:pt x="5218" y="4433"/>
                  <a:pt x="5785" y="3724"/>
                </a:cubicBezTo>
                <a:cubicBezTo>
                  <a:pt x="6708" y="2571"/>
                  <a:pt x="6832" y="2420"/>
                  <a:pt x="6815" y="2467"/>
                </a:cubicBezTo>
                <a:cubicBezTo>
                  <a:pt x="6808" y="2485"/>
                  <a:pt x="6139" y="3944"/>
                  <a:pt x="6063" y="4107"/>
                </a:cubicBezTo>
                <a:cubicBezTo>
                  <a:pt x="6044" y="4147"/>
                  <a:pt x="5946" y="4360"/>
                  <a:pt x="5845" y="4580"/>
                </a:cubicBezTo>
                <a:cubicBezTo>
                  <a:pt x="5744" y="4800"/>
                  <a:pt x="5639" y="5028"/>
                  <a:pt x="5611" y="5087"/>
                </a:cubicBezTo>
                <a:cubicBezTo>
                  <a:pt x="5584" y="5145"/>
                  <a:pt x="5542" y="5235"/>
                  <a:pt x="5518" y="5287"/>
                </a:cubicBezTo>
                <a:cubicBezTo>
                  <a:pt x="5494" y="5338"/>
                  <a:pt x="5452" y="5402"/>
                  <a:pt x="5423" y="5429"/>
                </a:cubicBezTo>
                <a:cubicBezTo>
                  <a:pt x="5334" y="5514"/>
                  <a:pt x="5199" y="5555"/>
                  <a:pt x="5078" y="5534"/>
                </a:cubicBezTo>
                <a:close/>
                <a:moveTo>
                  <a:pt x="14" y="5525"/>
                </a:moveTo>
                <a:cubicBezTo>
                  <a:pt x="9" y="5520"/>
                  <a:pt x="5" y="5354"/>
                  <a:pt x="5" y="5156"/>
                </a:cubicBezTo>
                <a:lnTo>
                  <a:pt x="5" y="4797"/>
                </a:lnTo>
                <a:lnTo>
                  <a:pt x="95" y="4805"/>
                </a:lnTo>
                <a:cubicBezTo>
                  <a:pt x="248" y="4820"/>
                  <a:pt x="456" y="4839"/>
                  <a:pt x="658" y="4855"/>
                </a:cubicBezTo>
                <a:cubicBezTo>
                  <a:pt x="765" y="4864"/>
                  <a:pt x="859" y="4877"/>
                  <a:pt x="868" y="4884"/>
                </a:cubicBezTo>
                <a:cubicBezTo>
                  <a:pt x="881" y="4893"/>
                  <a:pt x="885" y="4967"/>
                  <a:pt x="885" y="5169"/>
                </a:cubicBezTo>
                <a:cubicBezTo>
                  <a:pt x="885" y="5375"/>
                  <a:pt x="881" y="5442"/>
                  <a:pt x="868" y="5446"/>
                </a:cubicBezTo>
                <a:cubicBezTo>
                  <a:pt x="853" y="5451"/>
                  <a:pt x="646" y="5472"/>
                  <a:pt x="252" y="5507"/>
                </a:cubicBezTo>
                <a:cubicBezTo>
                  <a:pt x="171" y="5515"/>
                  <a:pt x="87" y="5524"/>
                  <a:pt x="64" y="5527"/>
                </a:cubicBezTo>
                <a:cubicBezTo>
                  <a:pt x="42" y="5531"/>
                  <a:pt x="19" y="5530"/>
                  <a:pt x="14" y="5525"/>
                </a:cubicBezTo>
                <a:close/>
                <a:moveTo>
                  <a:pt x="1117" y="5475"/>
                </a:moveTo>
                <a:cubicBezTo>
                  <a:pt x="1113" y="5457"/>
                  <a:pt x="1111" y="5429"/>
                  <a:pt x="1114" y="5411"/>
                </a:cubicBezTo>
                <a:cubicBezTo>
                  <a:pt x="1118" y="5383"/>
                  <a:pt x="1127" y="5379"/>
                  <a:pt x="1212" y="5372"/>
                </a:cubicBezTo>
                <a:cubicBezTo>
                  <a:pt x="1263" y="5367"/>
                  <a:pt x="1347" y="5361"/>
                  <a:pt x="1398" y="5358"/>
                </a:cubicBezTo>
                <a:lnTo>
                  <a:pt x="1492" y="5353"/>
                </a:lnTo>
                <a:lnTo>
                  <a:pt x="1496" y="5421"/>
                </a:lnTo>
                <a:lnTo>
                  <a:pt x="1500" y="5489"/>
                </a:lnTo>
                <a:lnTo>
                  <a:pt x="1357" y="5498"/>
                </a:lnTo>
                <a:cubicBezTo>
                  <a:pt x="1131" y="5512"/>
                  <a:pt x="1127" y="5511"/>
                  <a:pt x="1117" y="5475"/>
                </a:cubicBezTo>
                <a:close/>
                <a:moveTo>
                  <a:pt x="9664" y="5307"/>
                </a:moveTo>
                <a:cubicBezTo>
                  <a:pt x="9459" y="5288"/>
                  <a:pt x="9283" y="5267"/>
                  <a:pt x="9274" y="5262"/>
                </a:cubicBezTo>
                <a:cubicBezTo>
                  <a:pt x="9254" y="5249"/>
                  <a:pt x="9251" y="4713"/>
                  <a:pt x="9271" y="4700"/>
                </a:cubicBezTo>
                <a:cubicBezTo>
                  <a:pt x="9278" y="4696"/>
                  <a:pt x="9349" y="4687"/>
                  <a:pt x="9428" y="4679"/>
                </a:cubicBezTo>
                <a:cubicBezTo>
                  <a:pt x="9843" y="4642"/>
                  <a:pt x="10043" y="4625"/>
                  <a:pt x="10085" y="4623"/>
                </a:cubicBezTo>
                <a:lnTo>
                  <a:pt x="10132" y="4620"/>
                </a:lnTo>
                <a:lnTo>
                  <a:pt x="10135" y="4983"/>
                </a:lnTo>
                <a:lnTo>
                  <a:pt x="10139" y="5347"/>
                </a:lnTo>
                <a:lnTo>
                  <a:pt x="10089" y="5345"/>
                </a:lnTo>
                <a:cubicBezTo>
                  <a:pt x="10061" y="5344"/>
                  <a:pt x="9870" y="5327"/>
                  <a:pt x="9664" y="5307"/>
                </a:cubicBezTo>
                <a:close/>
                <a:moveTo>
                  <a:pt x="8755" y="5297"/>
                </a:moveTo>
                <a:lnTo>
                  <a:pt x="8658" y="5292"/>
                </a:lnTo>
                <a:lnTo>
                  <a:pt x="8658" y="5226"/>
                </a:lnTo>
                <a:lnTo>
                  <a:pt x="8658" y="5160"/>
                </a:lnTo>
                <a:lnTo>
                  <a:pt x="8763" y="5160"/>
                </a:lnTo>
                <a:cubicBezTo>
                  <a:pt x="8821" y="5160"/>
                  <a:pt x="8905" y="5164"/>
                  <a:pt x="8950" y="5169"/>
                </a:cubicBezTo>
                <a:lnTo>
                  <a:pt x="9032" y="5177"/>
                </a:lnTo>
                <a:lnTo>
                  <a:pt x="9032" y="5242"/>
                </a:lnTo>
                <a:lnTo>
                  <a:pt x="9032" y="5307"/>
                </a:lnTo>
                <a:lnTo>
                  <a:pt x="8942" y="5304"/>
                </a:lnTo>
                <a:cubicBezTo>
                  <a:pt x="8892" y="5303"/>
                  <a:pt x="8808" y="5299"/>
                  <a:pt x="8755" y="5297"/>
                </a:cubicBezTo>
                <a:close/>
                <a:moveTo>
                  <a:pt x="1198" y="5054"/>
                </a:moveTo>
                <a:lnTo>
                  <a:pt x="1105" y="5047"/>
                </a:lnTo>
                <a:lnTo>
                  <a:pt x="1110" y="4987"/>
                </a:lnTo>
                <a:cubicBezTo>
                  <a:pt x="1112" y="4954"/>
                  <a:pt x="1116" y="4924"/>
                  <a:pt x="1118" y="4920"/>
                </a:cubicBezTo>
                <a:cubicBezTo>
                  <a:pt x="1121" y="4916"/>
                  <a:pt x="1204" y="4919"/>
                  <a:pt x="1304" y="4925"/>
                </a:cubicBezTo>
                <a:lnTo>
                  <a:pt x="1485" y="4937"/>
                </a:lnTo>
                <a:lnTo>
                  <a:pt x="1485" y="5002"/>
                </a:lnTo>
                <a:lnTo>
                  <a:pt x="1485" y="5067"/>
                </a:lnTo>
                <a:lnTo>
                  <a:pt x="1388" y="5064"/>
                </a:lnTo>
                <a:cubicBezTo>
                  <a:pt x="1335" y="5063"/>
                  <a:pt x="1250" y="5059"/>
                  <a:pt x="1198" y="5054"/>
                </a:cubicBezTo>
                <a:close/>
                <a:moveTo>
                  <a:pt x="8645" y="4804"/>
                </a:moveTo>
                <a:lnTo>
                  <a:pt x="8645" y="4737"/>
                </a:lnTo>
                <a:lnTo>
                  <a:pt x="8727" y="4729"/>
                </a:lnTo>
                <a:cubicBezTo>
                  <a:pt x="8772" y="4724"/>
                  <a:pt x="8855" y="4720"/>
                  <a:pt x="8912" y="4720"/>
                </a:cubicBezTo>
                <a:lnTo>
                  <a:pt x="9016" y="4720"/>
                </a:lnTo>
                <a:lnTo>
                  <a:pt x="9025" y="4775"/>
                </a:lnTo>
                <a:cubicBezTo>
                  <a:pt x="9030" y="4805"/>
                  <a:pt x="9029" y="4834"/>
                  <a:pt x="9023" y="4840"/>
                </a:cubicBezTo>
                <a:cubicBezTo>
                  <a:pt x="9017" y="4846"/>
                  <a:pt x="8929" y="4856"/>
                  <a:pt x="8828" y="4861"/>
                </a:cubicBezTo>
                <a:lnTo>
                  <a:pt x="8645" y="4870"/>
                </a:lnTo>
                <a:lnTo>
                  <a:pt x="8645" y="4804"/>
                </a:lnTo>
                <a:close/>
                <a:moveTo>
                  <a:pt x="685" y="4779"/>
                </a:moveTo>
                <a:cubicBezTo>
                  <a:pt x="674" y="4776"/>
                  <a:pt x="519" y="4765"/>
                  <a:pt x="341" y="4754"/>
                </a:cubicBezTo>
                <a:cubicBezTo>
                  <a:pt x="163" y="4743"/>
                  <a:pt x="12" y="4731"/>
                  <a:pt x="6" y="4727"/>
                </a:cubicBezTo>
                <a:cubicBezTo>
                  <a:pt x="0" y="4724"/>
                  <a:pt x="1" y="4689"/>
                  <a:pt x="7" y="4650"/>
                </a:cubicBezTo>
                <a:cubicBezTo>
                  <a:pt x="13" y="4612"/>
                  <a:pt x="38" y="4456"/>
                  <a:pt x="62" y="4304"/>
                </a:cubicBezTo>
                <a:cubicBezTo>
                  <a:pt x="87" y="4152"/>
                  <a:pt x="110" y="4024"/>
                  <a:pt x="115" y="4019"/>
                </a:cubicBezTo>
                <a:cubicBezTo>
                  <a:pt x="122" y="4012"/>
                  <a:pt x="811" y="4179"/>
                  <a:pt x="922" y="4215"/>
                </a:cubicBezTo>
                <a:cubicBezTo>
                  <a:pt x="954" y="4225"/>
                  <a:pt x="964" y="4235"/>
                  <a:pt x="960" y="4251"/>
                </a:cubicBezTo>
                <a:cubicBezTo>
                  <a:pt x="956" y="4263"/>
                  <a:pt x="938" y="4369"/>
                  <a:pt x="919" y="4487"/>
                </a:cubicBezTo>
                <a:cubicBezTo>
                  <a:pt x="900" y="4604"/>
                  <a:pt x="882" y="4720"/>
                  <a:pt x="878" y="4743"/>
                </a:cubicBezTo>
                <a:lnTo>
                  <a:pt x="870" y="4787"/>
                </a:lnTo>
                <a:lnTo>
                  <a:pt x="788" y="4785"/>
                </a:lnTo>
                <a:cubicBezTo>
                  <a:pt x="742" y="4784"/>
                  <a:pt x="696" y="4781"/>
                  <a:pt x="685" y="4779"/>
                </a:cubicBezTo>
                <a:close/>
                <a:moveTo>
                  <a:pt x="1305" y="4621"/>
                </a:moveTo>
                <a:lnTo>
                  <a:pt x="1145" y="4592"/>
                </a:lnTo>
                <a:lnTo>
                  <a:pt x="1149" y="4532"/>
                </a:lnTo>
                <a:cubicBezTo>
                  <a:pt x="1151" y="4500"/>
                  <a:pt x="1157" y="4469"/>
                  <a:pt x="1162" y="4464"/>
                </a:cubicBezTo>
                <a:cubicBezTo>
                  <a:pt x="1167" y="4459"/>
                  <a:pt x="1250" y="4470"/>
                  <a:pt x="1345" y="4487"/>
                </a:cubicBezTo>
                <a:cubicBezTo>
                  <a:pt x="1440" y="4505"/>
                  <a:pt x="1520" y="4520"/>
                  <a:pt x="1522" y="4520"/>
                </a:cubicBezTo>
                <a:cubicBezTo>
                  <a:pt x="1528" y="4520"/>
                  <a:pt x="1525" y="4594"/>
                  <a:pt x="1517" y="4623"/>
                </a:cubicBezTo>
                <a:cubicBezTo>
                  <a:pt x="1507" y="4659"/>
                  <a:pt x="1510" y="4659"/>
                  <a:pt x="1305" y="4621"/>
                </a:cubicBezTo>
                <a:close/>
                <a:moveTo>
                  <a:pt x="9240" y="4590"/>
                </a:moveTo>
                <a:cubicBezTo>
                  <a:pt x="9237" y="4577"/>
                  <a:pt x="9221" y="4480"/>
                  <a:pt x="9205" y="4373"/>
                </a:cubicBezTo>
                <a:cubicBezTo>
                  <a:pt x="9190" y="4267"/>
                  <a:pt x="9171" y="4154"/>
                  <a:pt x="9164" y="4121"/>
                </a:cubicBezTo>
                <a:cubicBezTo>
                  <a:pt x="9155" y="4084"/>
                  <a:pt x="9155" y="4058"/>
                  <a:pt x="9163" y="4050"/>
                </a:cubicBezTo>
                <a:cubicBezTo>
                  <a:pt x="9170" y="4043"/>
                  <a:pt x="9350" y="3994"/>
                  <a:pt x="9562" y="3940"/>
                </a:cubicBezTo>
                <a:cubicBezTo>
                  <a:pt x="9775" y="3886"/>
                  <a:pt x="9961" y="3839"/>
                  <a:pt x="9975" y="3834"/>
                </a:cubicBezTo>
                <a:cubicBezTo>
                  <a:pt x="10006" y="3824"/>
                  <a:pt x="9995" y="3773"/>
                  <a:pt x="10093" y="4383"/>
                </a:cubicBezTo>
                <a:cubicBezTo>
                  <a:pt x="10105" y="4458"/>
                  <a:pt x="10111" y="4528"/>
                  <a:pt x="10108" y="4538"/>
                </a:cubicBezTo>
                <a:cubicBezTo>
                  <a:pt x="10103" y="4551"/>
                  <a:pt x="10056" y="4559"/>
                  <a:pt x="9936" y="4565"/>
                </a:cubicBezTo>
                <a:cubicBezTo>
                  <a:pt x="9788" y="4573"/>
                  <a:pt x="9588" y="4587"/>
                  <a:pt x="9336" y="4606"/>
                </a:cubicBezTo>
                <a:cubicBezTo>
                  <a:pt x="9259" y="4612"/>
                  <a:pt x="9246" y="4610"/>
                  <a:pt x="9240" y="4590"/>
                </a:cubicBezTo>
                <a:close/>
                <a:moveTo>
                  <a:pt x="8587" y="4412"/>
                </a:moveTo>
                <a:cubicBezTo>
                  <a:pt x="8570" y="4326"/>
                  <a:pt x="8570" y="4326"/>
                  <a:pt x="8688" y="4303"/>
                </a:cubicBezTo>
                <a:cubicBezTo>
                  <a:pt x="8749" y="4291"/>
                  <a:pt x="8832" y="4277"/>
                  <a:pt x="8874" y="4272"/>
                </a:cubicBezTo>
                <a:lnTo>
                  <a:pt x="8949" y="4263"/>
                </a:lnTo>
                <a:lnTo>
                  <a:pt x="8958" y="4320"/>
                </a:lnTo>
                <a:cubicBezTo>
                  <a:pt x="8963" y="4351"/>
                  <a:pt x="8963" y="4381"/>
                  <a:pt x="8956" y="4386"/>
                </a:cubicBezTo>
                <a:cubicBezTo>
                  <a:pt x="8947" y="4395"/>
                  <a:pt x="8642" y="4453"/>
                  <a:pt x="8607" y="4453"/>
                </a:cubicBezTo>
                <a:cubicBezTo>
                  <a:pt x="8600" y="4453"/>
                  <a:pt x="8591" y="4435"/>
                  <a:pt x="8587" y="4412"/>
                </a:cubicBezTo>
                <a:close/>
                <a:moveTo>
                  <a:pt x="1406" y="4193"/>
                </a:moveTo>
                <a:cubicBezTo>
                  <a:pt x="1322" y="4168"/>
                  <a:pt x="1248" y="4141"/>
                  <a:pt x="1240" y="4134"/>
                </a:cubicBezTo>
                <a:cubicBezTo>
                  <a:pt x="1225" y="4118"/>
                  <a:pt x="1252" y="4013"/>
                  <a:pt x="1272" y="4013"/>
                </a:cubicBezTo>
                <a:cubicBezTo>
                  <a:pt x="1279" y="4013"/>
                  <a:pt x="1360" y="4035"/>
                  <a:pt x="1451" y="4062"/>
                </a:cubicBezTo>
                <a:cubicBezTo>
                  <a:pt x="1579" y="4100"/>
                  <a:pt x="1618" y="4116"/>
                  <a:pt x="1618" y="4134"/>
                </a:cubicBezTo>
                <a:cubicBezTo>
                  <a:pt x="1618" y="4172"/>
                  <a:pt x="1590" y="4240"/>
                  <a:pt x="1574" y="4239"/>
                </a:cubicBezTo>
                <a:cubicBezTo>
                  <a:pt x="1565" y="4239"/>
                  <a:pt x="1490" y="4218"/>
                  <a:pt x="1406" y="4193"/>
                </a:cubicBezTo>
                <a:close/>
                <a:moveTo>
                  <a:pt x="532" y="4039"/>
                </a:moveTo>
                <a:cubicBezTo>
                  <a:pt x="312" y="3988"/>
                  <a:pt x="128" y="3942"/>
                  <a:pt x="123" y="3936"/>
                </a:cubicBezTo>
                <a:cubicBezTo>
                  <a:pt x="114" y="3927"/>
                  <a:pt x="319" y="3283"/>
                  <a:pt x="338" y="3262"/>
                </a:cubicBezTo>
                <a:cubicBezTo>
                  <a:pt x="348" y="3252"/>
                  <a:pt x="1101" y="3562"/>
                  <a:pt x="1130" y="3588"/>
                </a:cubicBezTo>
                <a:cubicBezTo>
                  <a:pt x="1148" y="3604"/>
                  <a:pt x="975" y="4126"/>
                  <a:pt x="951" y="4129"/>
                </a:cubicBezTo>
                <a:cubicBezTo>
                  <a:pt x="940" y="4130"/>
                  <a:pt x="752" y="4090"/>
                  <a:pt x="532" y="4039"/>
                </a:cubicBezTo>
                <a:close/>
                <a:moveTo>
                  <a:pt x="8486" y="4023"/>
                </a:moveTo>
                <a:cubicBezTo>
                  <a:pt x="8459" y="3948"/>
                  <a:pt x="8458" y="3922"/>
                  <a:pt x="8482" y="3915"/>
                </a:cubicBezTo>
                <a:cubicBezTo>
                  <a:pt x="8542" y="3898"/>
                  <a:pt x="8784" y="3823"/>
                  <a:pt x="8800" y="3817"/>
                </a:cubicBezTo>
                <a:cubicBezTo>
                  <a:pt x="8817" y="3811"/>
                  <a:pt x="8835" y="3843"/>
                  <a:pt x="8853" y="3913"/>
                </a:cubicBezTo>
                <a:cubicBezTo>
                  <a:pt x="8860" y="3942"/>
                  <a:pt x="8854" y="3946"/>
                  <a:pt x="8749" y="3978"/>
                </a:cubicBezTo>
                <a:cubicBezTo>
                  <a:pt x="8479" y="4059"/>
                  <a:pt x="8499" y="4056"/>
                  <a:pt x="8486" y="4023"/>
                </a:cubicBezTo>
                <a:close/>
                <a:moveTo>
                  <a:pt x="9033" y="3700"/>
                </a:moveTo>
                <a:cubicBezTo>
                  <a:pt x="8987" y="3557"/>
                  <a:pt x="8952" y="3432"/>
                  <a:pt x="8955" y="3423"/>
                </a:cubicBezTo>
                <a:cubicBezTo>
                  <a:pt x="8964" y="3400"/>
                  <a:pt x="9738" y="3074"/>
                  <a:pt x="9750" y="3088"/>
                </a:cubicBezTo>
                <a:cubicBezTo>
                  <a:pt x="9756" y="3095"/>
                  <a:pt x="9776" y="3151"/>
                  <a:pt x="9796" y="3213"/>
                </a:cubicBezTo>
                <a:cubicBezTo>
                  <a:pt x="9815" y="3276"/>
                  <a:pt x="9862" y="3419"/>
                  <a:pt x="9898" y="3533"/>
                </a:cubicBezTo>
                <a:cubicBezTo>
                  <a:pt x="9935" y="3646"/>
                  <a:pt x="9965" y="3746"/>
                  <a:pt x="9965" y="3756"/>
                </a:cubicBezTo>
                <a:cubicBezTo>
                  <a:pt x="9965" y="3765"/>
                  <a:pt x="9951" y="3776"/>
                  <a:pt x="9935" y="3780"/>
                </a:cubicBezTo>
                <a:cubicBezTo>
                  <a:pt x="9918" y="3783"/>
                  <a:pt x="9848" y="3799"/>
                  <a:pt x="9778" y="3815"/>
                </a:cubicBezTo>
                <a:cubicBezTo>
                  <a:pt x="9709" y="3830"/>
                  <a:pt x="9619" y="3851"/>
                  <a:pt x="9578" y="3860"/>
                </a:cubicBezTo>
                <a:cubicBezTo>
                  <a:pt x="9394" y="3902"/>
                  <a:pt x="9131" y="3960"/>
                  <a:pt x="9124" y="3960"/>
                </a:cubicBezTo>
                <a:cubicBezTo>
                  <a:pt x="9120" y="3960"/>
                  <a:pt x="9079" y="3843"/>
                  <a:pt x="9033" y="3700"/>
                </a:cubicBezTo>
                <a:close/>
                <a:moveTo>
                  <a:pt x="1539" y="3773"/>
                </a:moveTo>
                <a:cubicBezTo>
                  <a:pt x="1455" y="3736"/>
                  <a:pt x="1381" y="3701"/>
                  <a:pt x="1374" y="3695"/>
                </a:cubicBezTo>
                <a:cubicBezTo>
                  <a:pt x="1364" y="3685"/>
                  <a:pt x="1410" y="3573"/>
                  <a:pt x="1424" y="3573"/>
                </a:cubicBezTo>
                <a:cubicBezTo>
                  <a:pt x="1427" y="3573"/>
                  <a:pt x="1496" y="3603"/>
                  <a:pt x="1577" y="3640"/>
                </a:cubicBezTo>
                <a:cubicBezTo>
                  <a:pt x="1658" y="3677"/>
                  <a:pt x="1730" y="3707"/>
                  <a:pt x="1737" y="3707"/>
                </a:cubicBezTo>
                <a:cubicBezTo>
                  <a:pt x="1744" y="3707"/>
                  <a:pt x="1753" y="3712"/>
                  <a:pt x="1757" y="3718"/>
                </a:cubicBezTo>
                <a:cubicBezTo>
                  <a:pt x="1768" y="3735"/>
                  <a:pt x="1724" y="3840"/>
                  <a:pt x="1706" y="3840"/>
                </a:cubicBezTo>
                <a:cubicBezTo>
                  <a:pt x="1698" y="3839"/>
                  <a:pt x="1623" y="3809"/>
                  <a:pt x="1539" y="3773"/>
                </a:cubicBezTo>
                <a:close/>
                <a:moveTo>
                  <a:pt x="8328" y="3617"/>
                </a:moveTo>
                <a:cubicBezTo>
                  <a:pt x="8320" y="3597"/>
                  <a:pt x="8310" y="3570"/>
                  <a:pt x="8306" y="3559"/>
                </a:cubicBezTo>
                <a:cubicBezTo>
                  <a:pt x="8299" y="3542"/>
                  <a:pt x="8314" y="3530"/>
                  <a:pt x="8368" y="3507"/>
                </a:cubicBezTo>
                <a:cubicBezTo>
                  <a:pt x="8407" y="3490"/>
                  <a:pt x="8485" y="3456"/>
                  <a:pt x="8542" y="3432"/>
                </a:cubicBezTo>
                <a:lnTo>
                  <a:pt x="8646" y="3387"/>
                </a:lnTo>
                <a:lnTo>
                  <a:pt x="8671" y="3444"/>
                </a:lnTo>
                <a:cubicBezTo>
                  <a:pt x="8689" y="3486"/>
                  <a:pt x="8692" y="3504"/>
                  <a:pt x="8680" y="3515"/>
                </a:cubicBezTo>
                <a:cubicBezTo>
                  <a:pt x="8664" y="3531"/>
                  <a:pt x="8374" y="3653"/>
                  <a:pt x="8353" y="3653"/>
                </a:cubicBezTo>
                <a:cubicBezTo>
                  <a:pt x="8347" y="3653"/>
                  <a:pt x="8335" y="3637"/>
                  <a:pt x="8328" y="3617"/>
                </a:cubicBezTo>
                <a:close/>
                <a:moveTo>
                  <a:pt x="752" y="3342"/>
                </a:moveTo>
                <a:cubicBezTo>
                  <a:pt x="550" y="3260"/>
                  <a:pt x="377" y="3188"/>
                  <a:pt x="368" y="3182"/>
                </a:cubicBezTo>
                <a:cubicBezTo>
                  <a:pt x="356" y="3174"/>
                  <a:pt x="393" y="3090"/>
                  <a:pt x="513" y="2856"/>
                </a:cubicBezTo>
                <a:cubicBezTo>
                  <a:pt x="602" y="2682"/>
                  <a:pt x="677" y="2538"/>
                  <a:pt x="680" y="2535"/>
                </a:cubicBezTo>
                <a:cubicBezTo>
                  <a:pt x="685" y="2529"/>
                  <a:pt x="1418" y="2987"/>
                  <a:pt x="1418" y="2996"/>
                </a:cubicBezTo>
                <a:cubicBezTo>
                  <a:pt x="1418" y="2999"/>
                  <a:pt x="1363" y="3113"/>
                  <a:pt x="1295" y="3248"/>
                </a:cubicBezTo>
                <a:cubicBezTo>
                  <a:pt x="1195" y="3447"/>
                  <a:pt x="1167" y="3493"/>
                  <a:pt x="1145" y="3492"/>
                </a:cubicBezTo>
                <a:cubicBezTo>
                  <a:pt x="1130" y="3491"/>
                  <a:pt x="953" y="3424"/>
                  <a:pt x="752" y="3342"/>
                </a:cubicBezTo>
                <a:close/>
                <a:moveTo>
                  <a:pt x="1702" y="3363"/>
                </a:moveTo>
                <a:lnTo>
                  <a:pt x="1553" y="3276"/>
                </a:lnTo>
                <a:lnTo>
                  <a:pt x="1579" y="3225"/>
                </a:lnTo>
                <a:cubicBezTo>
                  <a:pt x="1593" y="3198"/>
                  <a:pt x="1610" y="3172"/>
                  <a:pt x="1617" y="3167"/>
                </a:cubicBezTo>
                <a:cubicBezTo>
                  <a:pt x="1624" y="3163"/>
                  <a:pt x="1668" y="3182"/>
                  <a:pt x="1714" y="3211"/>
                </a:cubicBezTo>
                <a:cubicBezTo>
                  <a:pt x="1760" y="3239"/>
                  <a:pt x="1830" y="3279"/>
                  <a:pt x="1868" y="3300"/>
                </a:cubicBezTo>
                <a:cubicBezTo>
                  <a:pt x="1907" y="3321"/>
                  <a:pt x="1938" y="3345"/>
                  <a:pt x="1938" y="3354"/>
                </a:cubicBezTo>
                <a:cubicBezTo>
                  <a:pt x="1938" y="3385"/>
                  <a:pt x="1892" y="3453"/>
                  <a:pt x="1872" y="3452"/>
                </a:cubicBezTo>
                <a:cubicBezTo>
                  <a:pt x="1861" y="3452"/>
                  <a:pt x="1785" y="3412"/>
                  <a:pt x="1702" y="3363"/>
                </a:cubicBezTo>
                <a:close/>
                <a:moveTo>
                  <a:pt x="8893" y="3335"/>
                </a:moveTo>
                <a:cubicBezTo>
                  <a:pt x="8890" y="3330"/>
                  <a:pt x="8833" y="3219"/>
                  <a:pt x="8765" y="3088"/>
                </a:cubicBezTo>
                <a:cubicBezTo>
                  <a:pt x="8680" y="2924"/>
                  <a:pt x="8645" y="2844"/>
                  <a:pt x="8653" y="2831"/>
                </a:cubicBezTo>
                <a:cubicBezTo>
                  <a:pt x="8666" y="2812"/>
                  <a:pt x="9358" y="2373"/>
                  <a:pt x="9375" y="2373"/>
                </a:cubicBezTo>
                <a:cubicBezTo>
                  <a:pt x="9386" y="2373"/>
                  <a:pt x="9698" y="2990"/>
                  <a:pt x="9698" y="3011"/>
                </a:cubicBezTo>
                <a:cubicBezTo>
                  <a:pt x="9698" y="3026"/>
                  <a:pt x="8900" y="3347"/>
                  <a:pt x="8893" y="3335"/>
                </a:cubicBezTo>
                <a:close/>
                <a:moveTo>
                  <a:pt x="8126" y="3235"/>
                </a:moveTo>
                <a:cubicBezTo>
                  <a:pt x="8111" y="3210"/>
                  <a:pt x="8098" y="3185"/>
                  <a:pt x="8098" y="3178"/>
                </a:cubicBezTo>
                <a:cubicBezTo>
                  <a:pt x="8098" y="3171"/>
                  <a:pt x="8139" y="3143"/>
                  <a:pt x="8188" y="3116"/>
                </a:cubicBezTo>
                <a:cubicBezTo>
                  <a:pt x="8238" y="3089"/>
                  <a:pt x="8309" y="3049"/>
                  <a:pt x="8347" y="3026"/>
                </a:cubicBezTo>
                <a:lnTo>
                  <a:pt x="8417" y="2985"/>
                </a:lnTo>
                <a:lnTo>
                  <a:pt x="8451" y="3036"/>
                </a:lnTo>
                <a:cubicBezTo>
                  <a:pt x="8470" y="3064"/>
                  <a:pt x="8485" y="3090"/>
                  <a:pt x="8485" y="3095"/>
                </a:cubicBezTo>
                <a:cubicBezTo>
                  <a:pt x="8485" y="3106"/>
                  <a:pt x="8184" y="3280"/>
                  <a:pt x="8166" y="3280"/>
                </a:cubicBezTo>
                <a:cubicBezTo>
                  <a:pt x="8159" y="3280"/>
                  <a:pt x="8141" y="3260"/>
                  <a:pt x="8126" y="3235"/>
                </a:cubicBezTo>
                <a:close/>
                <a:moveTo>
                  <a:pt x="1942" y="2993"/>
                </a:moveTo>
                <a:cubicBezTo>
                  <a:pt x="1868" y="2939"/>
                  <a:pt x="1803" y="2888"/>
                  <a:pt x="1800" y="2882"/>
                </a:cubicBezTo>
                <a:cubicBezTo>
                  <a:pt x="1796" y="2876"/>
                  <a:pt x="1812" y="2849"/>
                  <a:pt x="1835" y="2822"/>
                </a:cubicBezTo>
                <a:lnTo>
                  <a:pt x="1878" y="2773"/>
                </a:lnTo>
                <a:lnTo>
                  <a:pt x="2018" y="2879"/>
                </a:lnTo>
                <a:cubicBezTo>
                  <a:pt x="2095" y="2937"/>
                  <a:pt x="2160" y="2991"/>
                  <a:pt x="2162" y="2998"/>
                </a:cubicBezTo>
                <a:cubicBezTo>
                  <a:pt x="2168" y="3016"/>
                  <a:pt x="2111" y="3093"/>
                  <a:pt x="2092" y="3093"/>
                </a:cubicBezTo>
                <a:cubicBezTo>
                  <a:pt x="2084" y="3093"/>
                  <a:pt x="2016" y="3048"/>
                  <a:pt x="1942" y="2993"/>
                </a:cubicBezTo>
                <a:close/>
                <a:moveTo>
                  <a:pt x="7886" y="2895"/>
                </a:moveTo>
                <a:cubicBezTo>
                  <a:pt x="7871" y="2873"/>
                  <a:pt x="7858" y="2849"/>
                  <a:pt x="7858" y="2841"/>
                </a:cubicBezTo>
                <a:cubicBezTo>
                  <a:pt x="7858" y="2834"/>
                  <a:pt x="7923" y="2779"/>
                  <a:pt x="8002" y="2720"/>
                </a:cubicBezTo>
                <a:lnTo>
                  <a:pt x="8145" y="2612"/>
                </a:lnTo>
                <a:lnTo>
                  <a:pt x="8188" y="2661"/>
                </a:lnTo>
                <a:cubicBezTo>
                  <a:pt x="8212" y="2688"/>
                  <a:pt x="8228" y="2714"/>
                  <a:pt x="8225" y="2720"/>
                </a:cubicBezTo>
                <a:cubicBezTo>
                  <a:pt x="8214" y="2737"/>
                  <a:pt x="7941" y="2933"/>
                  <a:pt x="7927" y="2933"/>
                </a:cubicBezTo>
                <a:cubicBezTo>
                  <a:pt x="7920" y="2933"/>
                  <a:pt x="7901" y="2916"/>
                  <a:pt x="7886" y="2895"/>
                </a:cubicBezTo>
                <a:close/>
                <a:moveTo>
                  <a:pt x="1092" y="2698"/>
                </a:moveTo>
                <a:cubicBezTo>
                  <a:pt x="901" y="2585"/>
                  <a:pt x="737" y="2484"/>
                  <a:pt x="727" y="2474"/>
                </a:cubicBezTo>
                <a:cubicBezTo>
                  <a:pt x="711" y="2459"/>
                  <a:pt x="741" y="2411"/>
                  <a:pt x="918" y="2167"/>
                </a:cubicBezTo>
                <a:cubicBezTo>
                  <a:pt x="1034" y="2009"/>
                  <a:pt x="1133" y="1881"/>
                  <a:pt x="1140" y="1883"/>
                </a:cubicBezTo>
                <a:cubicBezTo>
                  <a:pt x="1146" y="1885"/>
                  <a:pt x="1295" y="2012"/>
                  <a:pt x="1471" y="2166"/>
                </a:cubicBezTo>
                <a:cubicBezTo>
                  <a:pt x="1769" y="2427"/>
                  <a:pt x="1789" y="2446"/>
                  <a:pt x="1774" y="2473"/>
                </a:cubicBezTo>
                <a:cubicBezTo>
                  <a:pt x="1739" y="2538"/>
                  <a:pt x="1464" y="2906"/>
                  <a:pt x="1452" y="2906"/>
                </a:cubicBezTo>
                <a:cubicBezTo>
                  <a:pt x="1444" y="2906"/>
                  <a:pt x="1282" y="2812"/>
                  <a:pt x="1092" y="2698"/>
                </a:cubicBezTo>
                <a:close/>
                <a:moveTo>
                  <a:pt x="2207" y="2642"/>
                </a:moveTo>
                <a:lnTo>
                  <a:pt x="2070" y="2513"/>
                </a:lnTo>
                <a:lnTo>
                  <a:pt x="2116" y="2469"/>
                </a:lnTo>
                <a:cubicBezTo>
                  <a:pt x="2142" y="2444"/>
                  <a:pt x="2169" y="2426"/>
                  <a:pt x="2176" y="2429"/>
                </a:cubicBezTo>
                <a:cubicBezTo>
                  <a:pt x="2195" y="2435"/>
                  <a:pt x="2432" y="2668"/>
                  <a:pt x="2432" y="2679"/>
                </a:cubicBezTo>
                <a:cubicBezTo>
                  <a:pt x="2432" y="2684"/>
                  <a:pt x="2412" y="2707"/>
                  <a:pt x="2388" y="2730"/>
                </a:cubicBezTo>
                <a:lnTo>
                  <a:pt x="2345" y="2771"/>
                </a:lnTo>
                <a:lnTo>
                  <a:pt x="2207" y="2642"/>
                </a:lnTo>
                <a:close/>
                <a:moveTo>
                  <a:pt x="8407" y="2532"/>
                </a:moveTo>
                <a:cubicBezTo>
                  <a:pt x="8268" y="2340"/>
                  <a:pt x="8245" y="2301"/>
                  <a:pt x="8260" y="2286"/>
                </a:cubicBezTo>
                <a:cubicBezTo>
                  <a:pt x="8314" y="2233"/>
                  <a:pt x="8893" y="1733"/>
                  <a:pt x="8900" y="1733"/>
                </a:cubicBezTo>
                <a:cubicBezTo>
                  <a:pt x="8905" y="1733"/>
                  <a:pt x="9003" y="1863"/>
                  <a:pt x="9118" y="2022"/>
                </a:cubicBezTo>
                <a:cubicBezTo>
                  <a:pt x="9290" y="2258"/>
                  <a:pt x="9324" y="2313"/>
                  <a:pt x="9310" y="2326"/>
                </a:cubicBezTo>
                <a:cubicBezTo>
                  <a:pt x="9285" y="2349"/>
                  <a:pt x="8596" y="2760"/>
                  <a:pt x="8582" y="2760"/>
                </a:cubicBezTo>
                <a:cubicBezTo>
                  <a:pt x="8576" y="2760"/>
                  <a:pt x="8497" y="2657"/>
                  <a:pt x="8407" y="2532"/>
                </a:cubicBezTo>
                <a:close/>
                <a:moveTo>
                  <a:pt x="7598" y="2570"/>
                </a:moveTo>
                <a:lnTo>
                  <a:pt x="7562" y="2528"/>
                </a:lnTo>
                <a:lnTo>
                  <a:pt x="7693" y="2404"/>
                </a:lnTo>
                <a:cubicBezTo>
                  <a:pt x="7766" y="2337"/>
                  <a:pt x="7831" y="2281"/>
                  <a:pt x="7839" y="2281"/>
                </a:cubicBezTo>
                <a:cubicBezTo>
                  <a:pt x="7858" y="2280"/>
                  <a:pt x="7929" y="2355"/>
                  <a:pt x="7923" y="2369"/>
                </a:cubicBezTo>
                <a:cubicBezTo>
                  <a:pt x="7911" y="2397"/>
                  <a:pt x="7673" y="2613"/>
                  <a:pt x="7655" y="2613"/>
                </a:cubicBezTo>
                <a:cubicBezTo>
                  <a:pt x="7643" y="2613"/>
                  <a:pt x="7618" y="2594"/>
                  <a:pt x="7598" y="2570"/>
                </a:cubicBezTo>
                <a:close/>
                <a:moveTo>
                  <a:pt x="2529" y="2345"/>
                </a:moveTo>
                <a:cubicBezTo>
                  <a:pt x="2394" y="2188"/>
                  <a:pt x="2392" y="2183"/>
                  <a:pt x="2440" y="2141"/>
                </a:cubicBezTo>
                <a:cubicBezTo>
                  <a:pt x="2461" y="2123"/>
                  <a:pt x="2485" y="2107"/>
                  <a:pt x="2493" y="2107"/>
                </a:cubicBezTo>
                <a:cubicBezTo>
                  <a:pt x="2501" y="2107"/>
                  <a:pt x="2549" y="2156"/>
                  <a:pt x="2599" y="2217"/>
                </a:cubicBezTo>
                <a:cubicBezTo>
                  <a:pt x="2649" y="2277"/>
                  <a:pt x="2702" y="2340"/>
                  <a:pt x="2717" y="2357"/>
                </a:cubicBezTo>
                <a:lnTo>
                  <a:pt x="2743" y="2387"/>
                </a:lnTo>
                <a:lnTo>
                  <a:pt x="2698" y="2426"/>
                </a:lnTo>
                <a:cubicBezTo>
                  <a:pt x="2672" y="2448"/>
                  <a:pt x="2647" y="2466"/>
                  <a:pt x="2642" y="2466"/>
                </a:cubicBezTo>
                <a:cubicBezTo>
                  <a:pt x="2637" y="2466"/>
                  <a:pt x="2586" y="2412"/>
                  <a:pt x="2529" y="2345"/>
                </a:cubicBezTo>
                <a:close/>
                <a:moveTo>
                  <a:pt x="1508" y="2100"/>
                </a:moveTo>
                <a:cubicBezTo>
                  <a:pt x="1327" y="1949"/>
                  <a:pt x="1178" y="1818"/>
                  <a:pt x="1178" y="1809"/>
                </a:cubicBezTo>
                <a:cubicBezTo>
                  <a:pt x="1178" y="1789"/>
                  <a:pt x="1660" y="1307"/>
                  <a:pt x="1680" y="1307"/>
                </a:cubicBezTo>
                <a:cubicBezTo>
                  <a:pt x="1692" y="1307"/>
                  <a:pt x="1924" y="1579"/>
                  <a:pt x="2187" y="1901"/>
                </a:cubicBezTo>
                <a:lnTo>
                  <a:pt x="2243" y="1969"/>
                </a:lnTo>
                <a:lnTo>
                  <a:pt x="2040" y="2171"/>
                </a:lnTo>
                <a:lnTo>
                  <a:pt x="1837" y="2374"/>
                </a:lnTo>
                <a:lnTo>
                  <a:pt x="1508" y="2100"/>
                </a:lnTo>
                <a:close/>
                <a:moveTo>
                  <a:pt x="7295" y="2300"/>
                </a:moveTo>
                <a:cubicBezTo>
                  <a:pt x="7275" y="2282"/>
                  <a:pt x="7258" y="2262"/>
                  <a:pt x="7258" y="2255"/>
                </a:cubicBezTo>
                <a:cubicBezTo>
                  <a:pt x="7258" y="2241"/>
                  <a:pt x="7462" y="1994"/>
                  <a:pt x="7485" y="1980"/>
                </a:cubicBezTo>
                <a:cubicBezTo>
                  <a:pt x="7499" y="1971"/>
                  <a:pt x="7585" y="2035"/>
                  <a:pt x="7585" y="2054"/>
                </a:cubicBezTo>
                <a:cubicBezTo>
                  <a:pt x="7585" y="2073"/>
                  <a:pt x="7362" y="2333"/>
                  <a:pt x="7346" y="2333"/>
                </a:cubicBezTo>
                <a:cubicBezTo>
                  <a:pt x="7338" y="2333"/>
                  <a:pt x="7315" y="2318"/>
                  <a:pt x="7295" y="2300"/>
                </a:cubicBezTo>
                <a:close/>
                <a:moveTo>
                  <a:pt x="7975" y="2043"/>
                </a:moveTo>
                <a:cubicBezTo>
                  <a:pt x="7867" y="1935"/>
                  <a:pt x="7778" y="1842"/>
                  <a:pt x="7778" y="1837"/>
                </a:cubicBezTo>
                <a:cubicBezTo>
                  <a:pt x="7778" y="1832"/>
                  <a:pt x="7902" y="1680"/>
                  <a:pt x="8053" y="1499"/>
                </a:cubicBezTo>
                <a:lnTo>
                  <a:pt x="8328" y="1171"/>
                </a:lnTo>
                <a:lnTo>
                  <a:pt x="8362" y="1202"/>
                </a:lnTo>
                <a:cubicBezTo>
                  <a:pt x="8397" y="1233"/>
                  <a:pt x="8578" y="1415"/>
                  <a:pt x="8753" y="1595"/>
                </a:cubicBezTo>
                <a:lnTo>
                  <a:pt x="8845" y="1689"/>
                </a:lnTo>
                <a:lnTo>
                  <a:pt x="8518" y="1961"/>
                </a:lnTo>
                <a:cubicBezTo>
                  <a:pt x="8338" y="2111"/>
                  <a:pt x="8186" y="2235"/>
                  <a:pt x="8181" y="2237"/>
                </a:cubicBezTo>
                <a:cubicBezTo>
                  <a:pt x="8176" y="2239"/>
                  <a:pt x="8083" y="2151"/>
                  <a:pt x="7975" y="2043"/>
                </a:cubicBezTo>
                <a:close/>
                <a:moveTo>
                  <a:pt x="2854" y="2050"/>
                </a:moveTo>
                <a:lnTo>
                  <a:pt x="2755" y="1900"/>
                </a:lnTo>
                <a:lnTo>
                  <a:pt x="2796" y="1864"/>
                </a:lnTo>
                <a:cubicBezTo>
                  <a:pt x="2819" y="1844"/>
                  <a:pt x="2846" y="1827"/>
                  <a:pt x="2855" y="1827"/>
                </a:cubicBezTo>
                <a:cubicBezTo>
                  <a:pt x="2864" y="1827"/>
                  <a:pt x="2916" y="1894"/>
                  <a:pt x="2971" y="1977"/>
                </a:cubicBezTo>
                <a:lnTo>
                  <a:pt x="3070" y="2127"/>
                </a:lnTo>
                <a:lnTo>
                  <a:pt x="3028" y="2163"/>
                </a:lnTo>
                <a:cubicBezTo>
                  <a:pt x="3005" y="2184"/>
                  <a:pt x="2979" y="2200"/>
                  <a:pt x="2970" y="2200"/>
                </a:cubicBezTo>
                <a:cubicBezTo>
                  <a:pt x="2961" y="2200"/>
                  <a:pt x="2909" y="2133"/>
                  <a:pt x="2854" y="2050"/>
                </a:cubicBezTo>
                <a:close/>
                <a:moveTo>
                  <a:pt x="6955" y="2063"/>
                </a:moveTo>
                <a:cubicBezTo>
                  <a:pt x="6931" y="2046"/>
                  <a:pt x="6912" y="2027"/>
                  <a:pt x="6912" y="2020"/>
                </a:cubicBezTo>
                <a:cubicBezTo>
                  <a:pt x="6912" y="1997"/>
                  <a:pt x="7098" y="1720"/>
                  <a:pt x="7114" y="1720"/>
                </a:cubicBezTo>
                <a:cubicBezTo>
                  <a:pt x="7129" y="1720"/>
                  <a:pt x="7218" y="1772"/>
                  <a:pt x="7218" y="1781"/>
                </a:cubicBezTo>
                <a:cubicBezTo>
                  <a:pt x="7218" y="1794"/>
                  <a:pt x="7017" y="2093"/>
                  <a:pt x="7008" y="2093"/>
                </a:cubicBezTo>
                <a:cubicBezTo>
                  <a:pt x="7003" y="2092"/>
                  <a:pt x="6979" y="2079"/>
                  <a:pt x="6955" y="2063"/>
                </a:cubicBezTo>
                <a:close/>
                <a:moveTo>
                  <a:pt x="3228" y="1820"/>
                </a:moveTo>
                <a:cubicBezTo>
                  <a:pt x="3186" y="1735"/>
                  <a:pt x="3152" y="1661"/>
                  <a:pt x="3152" y="1653"/>
                </a:cubicBezTo>
                <a:cubicBezTo>
                  <a:pt x="3152" y="1646"/>
                  <a:pt x="3175" y="1629"/>
                  <a:pt x="3204" y="1614"/>
                </a:cubicBezTo>
                <a:cubicBezTo>
                  <a:pt x="3267" y="1582"/>
                  <a:pt x="3259" y="1574"/>
                  <a:pt x="3357" y="1770"/>
                </a:cubicBezTo>
                <a:lnTo>
                  <a:pt x="3432" y="1920"/>
                </a:lnTo>
                <a:lnTo>
                  <a:pt x="3388" y="1947"/>
                </a:lnTo>
                <a:cubicBezTo>
                  <a:pt x="3365" y="1961"/>
                  <a:pt x="3336" y="1973"/>
                  <a:pt x="3325" y="1973"/>
                </a:cubicBezTo>
                <a:cubicBezTo>
                  <a:pt x="3312" y="1973"/>
                  <a:pt x="3275" y="1915"/>
                  <a:pt x="3228" y="1820"/>
                </a:cubicBezTo>
                <a:close/>
                <a:moveTo>
                  <a:pt x="2018" y="1580"/>
                </a:moveTo>
                <a:cubicBezTo>
                  <a:pt x="1868" y="1408"/>
                  <a:pt x="1743" y="1259"/>
                  <a:pt x="1741" y="1249"/>
                </a:cubicBezTo>
                <a:cubicBezTo>
                  <a:pt x="1739" y="1238"/>
                  <a:pt x="1855" y="1145"/>
                  <a:pt x="2020" y="1025"/>
                </a:cubicBezTo>
                <a:cubicBezTo>
                  <a:pt x="2176" y="912"/>
                  <a:pt x="2306" y="820"/>
                  <a:pt x="2310" y="820"/>
                </a:cubicBezTo>
                <a:cubicBezTo>
                  <a:pt x="2329" y="820"/>
                  <a:pt x="2768" y="1563"/>
                  <a:pt x="2756" y="1573"/>
                </a:cubicBezTo>
                <a:cubicBezTo>
                  <a:pt x="2715" y="1608"/>
                  <a:pt x="2312" y="1893"/>
                  <a:pt x="2302" y="1893"/>
                </a:cubicBezTo>
                <a:cubicBezTo>
                  <a:pt x="2296" y="1893"/>
                  <a:pt x="2168" y="1752"/>
                  <a:pt x="2018" y="1580"/>
                </a:cubicBezTo>
                <a:close/>
                <a:moveTo>
                  <a:pt x="6588" y="1865"/>
                </a:moveTo>
                <a:cubicBezTo>
                  <a:pt x="6561" y="1851"/>
                  <a:pt x="6538" y="1833"/>
                  <a:pt x="6538" y="1826"/>
                </a:cubicBezTo>
                <a:cubicBezTo>
                  <a:pt x="6538" y="1810"/>
                  <a:pt x="6696" y="1493"/>
                  <a:pt x="6704" y="1493"/>
                </a:cubicBezTo>
                <a:cubicBezTo>
                  <a:pt x="6709" y="1493"/>
                  <a:pt x="6798" y="1542"/>
                  <a:pt x="6816" y="1554"/>
                </a:cubicBezTo>
                <a:cubicBezTo>
                  <a:pt x="6822" y="1559"/>
                  <a:pt x="6661" y="1877"/>
                  <a:pt x="6649" y="1884"/>
                </a:cubicBezTo>
                <a:cubicBezTo>
                  <a:pt x="6643" y="1888"/>
                  <a:pt x="6616" y="1879"/>
                  <a:pt x="6588" y="1865"/>
                </a:cubicBezTo>
                <a:close/>
                <a:moveTo>
                  <a:pt x="3678" y="1783"/>
                </a:moveTo>
                <a:cubicBezTo>
                  <a:pt x="3675" y="1774"/>
                  <a:pt x="3648" y="1698"/>
                  <a:pt x="3618" y="1614"/>
                </a:cubicBezTo>
                <a:cubicBezTo>
                  <a:pt x="3588" y="1530"/>
                  <a:pt x="3567" y="1455"/>
                  <a:pt x="3570" y="1447"/>
                </a:cubicBezTo>
                <a:cubicBezTo>
                  <a:pt x="3577" y="1428"/>
                  <a:pt x="3675" y="1397"/>
                  <a:pt x="3686" y="1410"/>
                </a:cubicBezTo>
                <a:cubicBezTo>
                  <a:pt x="3697" y="1423"/>
                  <a:pt x="3805" y="1725"/>
                  <a:pt x="3805" y="1743"/>
                </a:cubicBezTo>
                <a:cubicBezTo>
                  <a:pt x="3805" y="1751"/>
                  <a:pt x="3781" y="1767"/>
                  <a:pt x="3751" y="1779"/>
                </a:cubicBezTo>
                <a:cubicBezTo>
                  <a:pt x="3687" y="1804"/>
                  <a:pt x="3686" y="1804"/>
                  <a:pt x="3678" y="1783"/>
                </a:cubicBezTo>
                <a:close/>
                <a:moveTo>
                  <a:pt x="7605" y="1732"/>
                </a:moveTo>
                <a:cubicBezTo>
                  <a:pt x="7565" y="1702"/>
                  <a:pt x="7475" y="1637"/>
                  <a:pt x="7405" y="1587"/>
                </a:cubicBezTo>
                <a:cubicBezTo>
                  <a:pt x="7335" y="1537"/>
                  <a:pt x="7267" y="1487"/>
                  <a:pt x="7254" y="1477"/>
                </a:cubicBezTo>
                <a:cubicBezTo>
                  <a:pt x="7231" y="1460"/>
                  <a:pt x="7242" y="1437"/>
                  <a:pt x="7439" y="1106"/>
                </a:cubicBezTo>
                <a:cubicBezTo>
                  <a:pt x="7554" y="912"/>
                  <a:pt x="7657" y="743"/>
                  <a:pt x="7668" y="731"/>
                </a:cubicBezTo>
                <a:cubicBezTo>
                  <a:pt x="7685" y="711"/>
                  <a:pt x="7701" y="720"/>
                  <a:pt x="7849" y="828"/>
                </a:cubicBezTo>
                <a:cubicBezTo>
                  <a:pt x="7939" y="894"/>
                  <a:pt x="8067" y="988"/>
                  <a:pt x="8135" y="1036"/>
                </a:cubicBezTo>
                <a:cubicBezTo>
                  <a:pt x="8204" y="1085"/>
                  <a:pt x="8258" y="1132"/>
                  <a:pt x="8255" y="1142"/>
                </a:cubicBezTo>
                <a:cubicBezTo>
                  <a:pt x="8250" y="1166"/>
                  <a:pt x="7707" y="1787"/>
                  <a:pt x="7692" y="1786"/>
                </a:cubicBezTo>
                <a:cubicBezTo>
                  <a:pt x="7684" y="1786"/>
                  <a:pt x="7645" y="1762"/>
                  <a:pt x="7605" y="1732"/>
                </a:cubicBezTo>
                <a:close/>
                <a:moveTo>
                  <a:pt x="6176" y="1700"/>
                </a:moveTo>
                <a:lnTo>
                  <a:pt x="6141" y="1680"/>
                </a:lnTo>
                <a:lnTo>
                  <a:pt x="6188" y="1550"/>
                </a:lnTo>
                <a:cubicBezTo>
                  <a:pt x="6214" y="1479"/>
                  <a:pt x="6241" y="1400"/>
                  <a:pt x="6249" y="1376"/>
                </a:cubicBezTo>
                <a:cubicBezTo>
                  <a:pt x="6264" y="1329"/>
                  <a:pt x="6273" y="1328"/>
                  <a:pt x="6359" y="1360"/>
                </a:cubicBezTo>
                <a:cubicBezTo>
                  <a:pt x="6398" y="1375"/>
                  <a:pt x="6401" y="1359"/>
                  <a:pt x="6325" y="1573"/>
                </a:cubicBezTo>
                <a:cubicBezTo>
                  <a:pt x="6282" y="1695"/>
                  <a:pt x="6272" y="1714"/>
                  <a:pt x="6244" y="1716"/>
                </a:cubicBezTo>
                <a:cubicBezTo>
                  <a:pt x="6226" y="1718"/>
                  <a:pt x="6196" y="1711"/>
                  <a:pt x="6176" y="1700"/>
                </a:cubicBezTo>
                <a:close/>
                <a:moveTo>
                  <a:pt x="4039" y="1491"/>
                </a:moveTo>
                <a:cubicBezTo>
                  <a:pt x="4018" y="1401"/>
                  <a:pt x="3999" y="1320"/>
                  <a:pt x="3995" y="1311"/>
                </a:cubicBezTo>
                <a:cubicBezTo>
                  <a:pt x="3989" y="1294"/>
                  <a:pt x="4090" y="1261"/>
                  <a:pt x="4116" y="1271"/>
                </a:cubicBezTo>
                <a:cubicBezTo>
                  <a:pt x="4132" y="1277"/>
                  <a:pt x="4214" y="1622"/>
                  <a:pt x="4203" y="1633"/>
                </a:cubicBezTo>
                <a:cubicBezTo>
                  <a:pt x="4199" y="1637"/>
                  <a:pt x="4169" y="1644"/>
                  <a:pt x="4137" y="1648"/>
                </a:cubicBezTo>
                <a:lnTo>
                  <a:pt x="4077" y="1656"/>
                </a:lnTo>
                <a:lnTo>
                  <a:pt x="4039" y="1491"/>
                </a:lnTo>
                <a:close/>
                <a:moveTo>
                  <a:pt x="5788" y="1604"/>
                </a:moveTo>
                <a:cubicBezTo>
                  <a:pt x="5767" y="1601"/>
                  <a:pt x="5747" y="1591"/>
                  <a:pt x="5744" y="1581"/>
                </a:cubicBezTo>
                <a:cubicBezTo>
                  <a:pt x="5737" y="1565"/>
                  <a:pt x="5808" y="1254"/>
                  <a:pt x="5824" y="1229"/>
                </a:cubicBezTo>
                <a:cubicBezTo>
                  <a:pt x="5832" y="1215"/>
                  <a:pt x="5921" y="1233"/>
                  <a:pt x="5942" y="1252"/>
                </a:cubicBezTo>
                <a:cubicBezTo>
                  <a:pt x="5947" y="1257"/>
                  <a:pt x="5937" y="1321"/>
                  <a:pt x="5920" y="1394"/>
                </a:cubicBezTo>
                <a:cubicBezTo>
                  <a:pt x="5902" y="1467"/>
                  <a:pt x="5883" y="1546"/>
                  <a:pt x="5879" y="1570"/>
                </a:cubicBezTo>
                <a:cubicBezTo>
                  <a:pt x="5869" y="1615"/>
                  <a:pt x="5866" y="1616"/>
                  <a:pt x="5788" y="1604"/>
                </a:cubicBezTo>
                <a:close/>
                <a:moveTo>
                  <a:pt x="4492" y="1560"/>
                </a:moveTo>
                <a:cubicBezTo>
                  <a:pt x="4483" y="1545"/>
                  <a:pt x="4456" y="1326"/>
                  <a:pt x="4453" y="1247"/>
                </a:cubicBezTo>
                <a:cubicBezTo>
                  <a:pt x="4452" y="1194"/>
                  <a:pt x="4452" y="1194"/>
                  <a:pt x="4510" y="1186"/>
                </a:cubicBezTo>
                <a:cubicBezTo>
                  <a:pt x="4560" y="1179"/>
                  <a:pt x="4569" y="1181"/>
                  <a:pt x="4577" y="1206"/>
                </a:cubicBezTo>
                <a:cubicBezTo>
                  <a:pt x="4589" y="1238"/>
                  <a:pt x="4624" y="1546"/>
                  <a:pt x="4617" y="1552"/>
                </a:cubicBezTo>
                <a:cubicBezTo>
                  <a:pt x="4602" y="1565"/>
                  <a:pt x="4499" y="1572"/>
                  <a:pt x="4492" y="1560"/>
                </a:cubicBezTo>
                <a:close/>
                <a:moveTo>
                  <a:pt x="5362" y="1537"/>
                </a:moveTo>
                <a:cubicBezTo>
                  <a:pt x="5318" y="1530"/>
                  <a:pt x="5317" y="1523"/>
                  <a:pt x="5345" y="1313"/>
                </a:cubicBezTo>
                <a:cubicBezTo>
                  <a:pt x="5356" y="1233"/>
                  <a:pt x="5365" y="1165"/>
                  <a:pt x="5365" y="1163"/>
                </a:cubicBezTo>
                <a:cubicBezTo>
                  <a:pt x="5365" y="1154"/>
                  <a:pt x="5484" y="1162"/>
                  <a:pt x="5490" y="1171"/>
                </a:cubicBezTo>
                <a:cubicBezTo>
                  <a:pt x="5499" y="1185"/>
                  <a:pt x="5464" y="1514"/>
                  <a:pt x="5452" y="1533"/>
                </a:cubicBezTo>
                <a:cubicBezTo>
                  <a:pt x="5443" y="1547"/>
                  <a:pt x="5429" y="1547"/>
                  <a:pt x="5362" y="1537"/>
                </a:cubicBezTo>
                <a:close/>
                <a:moveTo>
                  <a:pt x="4904" y="1516"/>
                </a:moveTo>
                <a:cubicBezTo>
                  <a:pt x="4900" y="1506"/>
                  <a:pt x="4899" y="1421"/>
                  <a:pt x="4901" y="1326"/>
                </a:cubicBezTo>
                <a:lnTo>
                  <a:pt x="4905" y="1153"/>
                </a:lnTo>
                <a:lnTo>
                  <a:pt x="4967" y="1149"/>
                </a:lnTo>
                <a:lnTo>
                  <a:pt x="5028" y="1145"/>
                </a:lnTo>
                <a:lnTo>
                  <a:pt x="5035" y="1256"/>
                </a:lnTo>
                <a:cubicBezTo>
                  <a:pt x="5038" y="1317"/>
                  <a:pt x="5038" y="1404"/>
                  <a:pt x="5035" y="1450"/>
                </a:cubicBezTo>
                <a:lnTo>
                  <a:pt x="5028" y="1533"/>
                </a:lnTo>
                <a:lnTo>
                  <a:pt x="4969" y="1533"/>
                </a:lnTo>
                <a:cubicBezTo>
                  <a:pt x="4934" y="1533"/>
                  <a:pt x="4908" y="1527"/>
                  <a:pt x="4904" y="1516"/>
                </a:cubicBezTo>
                <a:close/>
                <a:moveTo>
                  <a:pt x="2774" y="1417"/>
                </a:moveTo>
                <a:cubicBezTo>
                  <a:pt x="2742" y="1367"/>
                  <a:pt x="2663" y="1243"/>
                  <a:pt x="2599" y="1140"/>
                </a:cubicBezTo>
                <a:cubicBezTo>
                  <a:pt x="2535" y="1037"/>
                  <a:pt x="2455" y="912"/>
                  <a:pt x="2422" y="862"/>
                </a:cubicBezTo>
                <a:cubicBezTo>
                  <a:pt x="2376" y="790"/>
                  <a:pt x="2366" y="767"/>
                  <a:pt x="2380" y="759"/>
                </a:cubicBezTo>
                <a:cubicBezTo>
                  <a:pt x="2470" y="702"/>
                  <a:pt x="3010" y="440"/>
                  <a:pt x="3018" y="449"/>
                </a:cubicBezTo>
                <a:cubicBezTo>
                  <a:pt x="3028" y="460"/>
                  <a:pt x="3338" y="1228"/>
                  <a:pt x="3338" y="1243"/>
                </a:cubicBezTo>
                <a:cubicBezTo>
                  <a:pt x="3338" y="1247"/>
                  <a:pt x="3224" y="1308"/>
                  <a:pt x="3085" y="1379"/>
                </a:cubicBezTo>
                <a:lnTo>
                  <a:pt x="2832" y="1508"/>
                </a:lnTo>
                <a:lnTo>
                  <a:pt x="2774" y="1417"/>
                </a:lnTo>
                <a:close/>
                <a:moveTo>
                  <a:pt x="6895" y="1298"/>
                </a:moveTo>
                <a:cubicBezTo>
                  <a:pt x="6757" y="1228"/>
                  <a:pt x="6645" y="1166"/>
                  <a:pt x="6645" y="1160"/>
                </a:cubicBezTo>
                <a:cubicBezTo>
                  <a:pt x="6645" y="1141"/>
                  <a:pt x="6951" y="382"/>
                  <a:pt x="6964" y="369"/>
                </a:cubicBezTo>
                <a:cubicBezTo>
                  <a:pt x="6971" y="362"/>
                  <a:pt x="7106" y="424"/>
                  <a:pt x="7287" y="515"/>
                </a:cubicBezTo>
                <a:cubicBezTo>
                  <a:pt x="7517" y="632"/>
                  <a:pt x="7598" y="679"/>
                  <a:pt x="7597" y="696"/>
                </a:cubicBezTo>
                <a:cubicBezTo>
                  <a:pt x="7595" y="714"/>
                  <a:pt x="7156" y="1428"/>
                  <a:pt x="7147" y="1426"/>
                </a:cubicBezTo>
                <a:cubicBezTo>
                  <a:pt x="7146" y="1426"/>
                  <a:pt x="7032" y="1368"/>
                  <a:pt x="6895" y="1298"/>
                </a:cubicBezTo>
                <a:close/>
                <a:moveTo>
                  <a:pt x="3407" y="1177"/>
                </a:moveTo>
                <a:cubicBezTo>
                  <a:pt x="3387" y="1140"/>
                  <a:pt x="3087" y="433"/>
                  <a:pt x="3082" y="413"/>
                </a:cubicBezTo>
                <a:cubicBezTo>
                  <a:pt x="3078" y="393"/>
                  <a:pt x="3094" y="386"/>
                  <a:pt x="3482" y="260"/>
                </a:cubicBezTo>
                <a:cubicBezTo>
                  <a:pt x="3631" y="212"/>
                  <a:pt x="3758" y="176"/>
                  <a:pt x="3764" y="179"/>
                </a:cubicBezTo>
                <a:cubicBezTo>
                  <a:pt x="3770" y="183"/>
                  <a:pt x="3778" y="206"/>
                  <a:pt x="3783" y="230"/>
                </a:cubicBezTo>
                <a:cubicBezTo>
                  <a:pt x="3788" y="254"/>
                  <a:pt x="3799" y="309"/>
                  <a:pt x="3810" y="353"/>
                </a:cubicBezTo>
                <a:cubicBezTo>
                  <a:pt x="3910" y="790"/>
                  <a:pt x="3953" y="991"/>
                  <a:pt x="3949" y="1009"/>
                </a:cubicBezTo>
                <a:cubicBezTo>
                  <a:pt x="3946" y="1024"/>
                  <a:pt x="3866" y="1056"/>
                  <a:pt x="3685" y="1115"/>
                </a:cubicBezTo>
                <a:cubicBezTo>
                  <a:pt x="3542" y="1162"/>
                  <a:pt x="3424" y="1200"/>
                  <a:pt x="3422" y="1200"/>
                </a:cubicBezTo>
                <a:cubicBezTo>
                  <a:pt x="3421" y="1200"/>
                  <a:pt x="3414" y="1190"/>
                  <a:pt x="3407" y="1177"/>
                </a:cubicBezTo>
                <a:close/>
                <a:moveTo>
                  <a:pt x="6298" y="1065"/>
                </a:moveTo>
                <a:cubicBezTo>
                  <a:pt x="5971" y="956"/>
                  <a:pt x="6004" y="982"/>
                  <a:pt x="6032" y="858"/>
                </a:cubicBezTo>
                <a:cubicBezTo>
                  <a:pt x="6056" y="752"/>
                  <a:pt x="6134" y="406"/>
                  <a:pt x="6174" y="233"/>
                </a:cubicBezTo>
                <a:cubicBezTo>
                  <a:pt x="6186" y="182"/>
                  <a:pt x="6200" y="135"/>
                  <a:pt x="6206" y="129"/>
                </a:cubicBezTo>
                <a:cubicBezTo>
                  <a:pt x="6221" y="112"/>
                  <a:pt x="6885" y="331"/>
                  <a:pt x="6885" y="352"/>
                </a:cubicBezTo>
                <a:cubicBezTo>
                  <a:pt x="6885" y="382"/>
                  <a:pt x="6559" y="1138"/>
                  <a:pt x="6545" y="1140"/>
                </a:cubicBezTo>
                <a:cubicBezTo>
                  <a:pt x="6538" y="1142"/>
                  <a:pt x="6427" y="1108"/>
                  <a:pt x="6298" y="1065"/>
                </a:cubicBezTo>
                <a:close/>
                <a:moveTo>
                  <a:pt x="4038" y="971"/>
                </a:moveTo>
                <a:cubicBezTo>
                  <a:pt x="4010" y="893"/>
                  <a:pt x="3834" y="153"/>
                  <a:pt x="3842" y="145"/>
                </a:cubicBezTo>
                <a:cubicBezTo>
                  <a:pt x="3848" y="139"/>
                  <a:pt x="3891" y="128"/>
                  <a:pt x="3939" y="121"/>
                </a:cubicBezTo>
                <a:cubicBezTo>
                  <a:pt x="3986" y="114"/>
                  <a:pt x="4142" y="90"/>
                  <a:pt x="4284" y="68"/>
                </a:cubicBezTo>
                <a:cubicBezTo>
                  <a:pt x="4427" y="46"/>
                  <a:pt x="4545" y="29"/>
                  <a:pt x="4546" y="30"/>
                </a:cubicBezTo>
                <a:cubicBezTo>
                  <a:pt x="4550" y="34"/>
                  <a:pt x="4585" y="524"/>
                  <a:pt x="4599" y="754"/>
                </a:cubicBezTo>
                <a:lnTo>
                  <a:pt x="4608" y="902"/>
                </a:lnTo>
                <a:lnTo>
                  <a:pt x="4456" y="925"/>
                </a:lnTo>
                <a:cubicBezTo>
                  <a:pt x="4373" y="938"/>
                  <a:pt x="4275" y="953"/>
                  <a:pt x="4238" y="960"/>
                </a:cubicBezTo>
                <a:cubicBezTo>
                  <a:pt x="4087" y="987"/>
                  <a:pt x="4045" y="989"/>
                  <a:pt x="4038" y="971"/>
                </a:cubicBezTo>
                <a:close/>
                <a:moveTo>
                  <a:pt x="5772" y="940"/>
                </a:moveTo>
                <a:cubicBezTo>
                  <a:pt x="5713" y="930"/>
                  <a:pt x="5599" y="912"/>
                  <a:pt x="5518" y="900"/>
                </a:cubicBezTo>
                <a:cubicBezTo>
                  <a:pt x="5438" y="888"/>
                  <a:pt x="5368" y="874"/>
                  <a:pt x="5363" y="869"/>
                </a:cubicBezTo>
                <a:cubicBezTo>
                  <a:pt x="5358" y="864"/>
                  <a:pt x="5362" y="737"/>
                  <a:pt x="5373" y="587"/>
                </a:cubicBezTo>
                <a:cubicBezTo>
                  <a:pt x="5383" y="436"/>
                  <a:pt x="5395" y="246"/>
                  <a:pt x="5400" y="163"/>
                </a:cubicBezTo>
                <a:cubicBezTo>
                  <a:pt x="5405" y="80"/>
                  <a:pt x="5414" y="9"/>
                  <a:pt x="5420" y="6"/>
                </a:cubicBezTo>
                <a:cubicBezTo>
                  <a:pt x="5426" y="2"/>
                  <a:pt x="5507" y="11"/>
                  <a:pt x="5601" y="27"/>
                </a:cubicBezTo>
                <a:cubicBezTo>
                  <a:pt x="5695" y="42"/>
                  <a:pt x="5832" y="63"/>
                  <a:pt x="5905" y="74"/>
                </a:cubicBezTo>
                <a:cubicBezTo>
                  <a:pt x="6104" y="105"/>
                  <a:pt x="6132" y="112"/>
                  <a:pt x="6128" y="134"/>
                </a:cubicBezTo>
                <a:cubicBezTo>
                  <a:pt x="6127" y="145"/>
                  <a:pt x="6080" y="332"/>
                  <a:pt x="6025" y="551"/>
                </a:cubicBezTo>
                <a:cubicBezTo>
                  <a:pt x="5970" y="770"/>
                  <a:pt x="5925" y="952"/>
                  <a:pt x="5925" y="955"/>
                </a:cubicBezTo>
                <a:cubicBezTo>
                  <a:pt x="5925" y="962"/>
                  <a:pt x="5891" y="959"/>
                  <a:pt x="5772" y="940"/>
                </a:cubicBezTo>
                <a:close/>
                <a:moveTo>
                  <a:pt x="4692" y="850"/>
                </a:moveTo>
                <a:cubicBezTo>
                  <a:pt x="4688" y="834"/>
                  <a:pt x="4676" y="715"/>
                  <a:pt x="4665" y="587"/>
                </a:cubicBezTo>
                <a:cubicBezTo>
                  <a:pt x="4654" y="458"/>
                  <a:pt x="4639" y="283"/>
                  <a:pt x="4631" y="196"/>
                </a:cubicBezTo>
                <a:cubicBezTo>
                  <a:pt x="4622" y="110"/>
                  <a:pt x="4619" y="30"/>
                  <a:pt x="4623" y="19"/>
                </a:cubicBezTo>
                <a:cubicBezTo>
                  <a:pt x="4630" y="3"/>
                  <a:pt x="4686" y="0"/>
                  <a:pt x="4978" y="0"/>
                </a:cubicBezTo>
                <a:cubicBezTo>
                  <a:pt x="5285" y="0"/>
                  <a:pt x="5327" y="3"/>
                  <a:pt x="5334" y="21"/>
                </a:cubicBezTo>
                <a:cubicBezTo>
                  <a:pt x="5339" y="33"/>
                  <a:pt x="5335" y="122"/>
                  <a:pt x="5327" y="218"/>
                </a:cubicBezTo>
                <a:cubicBezTo>
                  <a:pt x="5287" y="682"/>
                  <a:pt x="5271" y="848"/>
                  <a:pt x="5265" y="863"/>
                </a:cubicBezTo>
                <a:cubicBezTo>
                  <a:pt x="5261" y="876"/>
                  <a:pt x="5191" y="880"/>
                  <a:pt x="4979" y="880"/>
                </a:cubicBezTo>
                <a:cubicBezTo>
                  <a:pt x="4699" y="880"/>
                  <a:pt x="4699" y="880"/>
                  <a:pt x="4692" y="8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sp>
        <p:nvSpPr>
          <p:cNvPr id="35" name="Freeform 54"/>
          <p:cNvSpPr>
            <a:spLocks noEditPoints="1"/>
          </p:cNvSpPr>
          <p:nvPr/>
        </p:nvSpPr>
        <p:spPr bwMode="ltGray">
          <a:xfrm>
            <a:off x="19450152" y="12206398"/>
            <a:ext cx="1553931" cy="945605"/>
          </a:xfrm>
          <a:custGeom>
            <a:avLst/>
            <a:gdLst>
              <a:gd name="T0" fmla="*/ 2488 w 10694"/>
              <a:gd name="T1" fmla="*/ 7689 h 8676"/>
              <a:gd name="T2" fmla="*/ 1313 w 10694"/>
              <a:gd name="T3" fmla="*/ 7333 h 8676"/>
              <a:gd name="T4" fmla="*/ 50 w 10694"/>
              <a:gd name="T5" fmla="*/ 6442 h 8676"/>
              <a:gd name="T6" fmla="*/ 715 w 10694"/>
              <a:gd name="T7" fmla="*/ 5619 h 8676"/>
              <a:gd name="T8" fmla="*/ 68 w 10694"/>
              <a:gd name="T9" fmla="*/ 4165 h 8676"/>
              <a:gd name="T10" fmla="*/ 894 w 10694"/>
              <a:gd name="T11" fmla="*/ 2795 h 8676"/>
              <a:gd name="T12" fmla="*/ 2397 w 10694"/>
              <a:gd name="T13" fmla="*/ 2646 h 8676"/>
              <a:gd name="T14" fmla="*/ 2541 w 10694"/>
              <a:gd name="T15" fmla="*/ 1853 h 8676"/>
              <a:gd name="T16" fmla="*/ 3976 w 10694"/>
              <a:gd name="T17" fmla="*/ 1668 h 8676"/>
              <a:gd name="T18" fmla="*/ 4229 w 10694"/>
              <a:gd name="T19" fmla="*/ 2610 h 8676"/>
              <a:gd name="T20" fmla="*/ 5344 w 10694"/>
              <a:gd name="T21" fmla="*/ 3003 h 8676"/>
              <a:gd name="T22" fmla="*/ 6612 w 10694"/>
              <a:gd name="T23" fmla="*/ 4235 h 8676"/>
              <a:gd name="T24" fmla="*/ 6041 w 10694"/>
              <a:gd name="T25" fmla="*/ 5152 h 8676"/>
              <a:gd name="T26" fmla="*/ 6612 w 10694"/>
              <a:gd name="T27" fmla="*/ 6069 h 8676"/>
              <a:gd name="T28" fmla="*/ 5828 w 10694"/>
              <a:gd name="T29" fmla="*/ 7499 h 8676"/>
              <a:gd name="T30" fmla="*/ 4376 w 10694"/>
              <a:gd name="T31" fmla="*/ 7633 h 8676"/>
              <a:gd name="T32" fmla="*/ 3964 w 10694"/>
              <a:gd name="T33" fmla="*/ 8641 h 8676"/>
              <a:gd name="T34" fmla="*/ 4632 w 10694"/>
              <a:gd name="T35" fmla="*/ 5838 h 8676"/>
              <a:gd name="T36" fmla="*/ 3010 w 10694"/>
              <a:gd name="T37" fmla="*/ 3749 h 8676"/>
              <a:gd name="T38" fmla="*/ 3114 w 10694"/>
              <a:gd name="T39" fmla="*/ 6573 h 8676"/>
              <a:gd name="T40" fmla="*/ 8048 w 10694"/>
              <a:gd name="T41" fmla="*/ 6690 h 8676"/>
              <a:gd name="T42" fmla="*/ 7573 w 10694"/>
              <a:gd name="T43" fmla="*/ 6552 h 8676"/>
              <a:gd name="T44" fmla="*/ 7222 w 10694"/>
              <a:gd name="T45" fmla="*/ 5942 h 8676"/>
              <a:gd name="T46" fmla="*/ 7215 w 10694"/>
              <a:gd name="T47" fmla="*/ 5378 h 8676"/>
              <a:gd name="T48" fmla="*/ 7583 w 10694"/>
              <a:gd name="T49" fmla="*/ 4777 h 8676"/>
              <a:gd name="T50" fmla="*/ 8054 w 10694"/>
              <a:gd name="T51" fmla="*/ 4522 h 8676"/>
              <a:gd name="T52" fmla="*/ 8761 w 10694"/>
              <a:gd name="T53" fmla="*/ 4491 h 8676"/>
              <a:gd name="T54" fmla="*/ 9117 w 10694"/>
              <a:gd name="T55" fmla="*/ 4830 h 8676"/>
              <a:gd name="T56" fmla="*/ 9491 w 10694"/>
              <a:gd name="T57" fmla="*/ 5480 h 8676"/>
              <a:gd name="T58" fmla="*/ 9663 w 10694"/>
              <a:gd name="T59" fmla="*/ 6353 h 8676"/>
              <a:gd name="T60" fmla="*/ 9132 w 10694"/>
              <a:gd name="T61" fmla="*/ 6492 h 8676"/>
              <a:gd name="T62" fmla="*/ 8761 w 10694"/>
              <a:gd name="T63" fmla="*/ 6840 h 8676"/>
              <a:gd name="T64" fmla="*/ 8610 w 10694"/>
              <a:gd name="T65" fmla="*/ 6212 h 8676"/>
              <a:gd name="T66" fmla="*/ 8160 w 10694"/>
              <a:gd name="T67" fmla="*/ 5135 h 8676"/>
              <a:gd name="T68" fmla="*/ 8610 w 10694"/>
              <a:gd name="T69" fmla="*/ 6212 h 8676"/>
              <a:gd name="T70" fmla="*/ 7023 w 10694"/>
              <a:gd name="T71" fmla="*/ 3457 h 8676"/>
              <a:gd name="T72" fmla="*/ 6762 w 10694"/>
              <a:gd name="T73" fmla="*/ 2752 h 8676"/>
              <a:gd name="T74" fmla="*/ 6137 w 10694"/>
              <a:gd name="T75" fmla="*/ 2198 h 8676"/>
              <a:gd name="T76" fmla="*/ 6762 w 10694"/>
              <a:gd name="T77" fmla="*/ 1612 h 8676"/>
              <a:gd name="T78" fmla="*/ 6992 w 10694"/>
              <a:gd name="T79" fmla="*/ 848 h 8676"/>
              <a:gd name="T80" fmla="*/ 7975 w 10694"/>
              <a:gd name="T81" fmla="*/ 299 h 8676"/>
              <a:gd name="T82" fmla="*/ 8754 w 10694"/>
              <a:gd name="T83" fmla="*/ 465 h 8676"/>
              <a:gd name="T84" fmla="*/ 9442 w 10694"/>
              <a:gd name="T85" fmla="*/ 140 h 8676"/>
              <a:gd name="T86" fmla="*/ 9734 w 10694"/>
              <a:gd name="T87" fmla="*/ 1027 h 8676"/>
              <a:gd name="T88" fmla="*/ 10254 w 10694"/>
              <a:gd name="T89" fmla="*/ 1612 h 8676"/>
              <a:gd name="T90" fmla="*/ 10252 w 10694"/>
              <a:gd name="T91" fmla="*/ 2745 h 8676"/>
              <a:gd name="T92" fmla="*/ 9734 w 10694"/>
              <a:gd name="T93" fmla="*/ 3331 h 8676"/>
              <a:gd name="T94" fmla="*/ 9118 w 10694"/>
              <a:gd name="T95" fmla="*/ 4332 h 8676"/>
              <a:gd name="T96" fmla="*/ 8166 w 10694"/>
              <a:gd name="T97" fmla="*/ 3901 h 8676"/>
              <a:gd name="T98" fmla="*/ 7606 w 10694"/>
              <a:gd name="T99" fmla="*/ 4333 h 8676"/>
              <a:gd name="T100" fmla="*/ 9185 w 10694"/>
              <a:gd name="T101" fmla="*/ 1658 h 8676"/>
              <a:gd name="T102" fmla="*/ 8596 w 10694"/>
              <a:gd name="T103" fmla="*/ 3098 h 8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94" h="8676">
                <a:moveTo>
                  <a:pt x="2819" y="8660"/>
                </a:moveTo>
                <a:cubicBezTo>
                  <a:pt x="2689" y="8628"/>
                  <a:pt x="2594" y="8552"/>
                  <a:pt x="2526" y="8425"/>
                </a:cubicBezTo>
                <a:cubicBezTo>
                  <a:pt x="2504" y="8384"/>
                  <a:pt x="2500" y="8338"/>
                  <a:pt x="2494" y="8034"/>
                </a:cubicBezTo>
                <a:lnTo>
                  <a:pt x="2488" y="7689"/>
                </a:lnTo>
                <a:lnTo>
                  <a:pt x="2408" y="7659"/>
                </a:lnTo>
                <a:cubicBezTo>
                  <a:pt x="2176" y="7572"/>
                  <a:pt x="1937" y="7437"/>
                  <a:pt x="1727" y="7278"/>
                </a:cubicBezTo>
                <a:lnTo>
                  <a:pt x="1591" y="7175"/>
                </a:lnTo>
                <a:lnTo>
                  <a:pt x="1313" y="7333"/>
                </a:lnTo>
                <a:cubicBezTo>
                  <a:pt x="1019" y="7501"/>
                  <a:pt x="981" y="7514"/>
                  <a:pt x="842" y="7502"/>
                </a:cubicBezTo>
                <a:cubicBezTo>
                  <a:pt x="681" y="7487"/>
                  <a:pt x="598" y="7415"/>
                  <a:pt x="452" y="7158"/>
                </a:cubicBezTo>
                <a:cubicBezTo>
                  <a:pt x="396" y="7059"/>
                  <a:pt x="288" y="6871"/>
                  <a:pt x="211" y="6739"/>
                </a:cubicBezTo>
                <a:cubicBezTo>
                  <a:pt x="135" y="6607"/>
                  <a:pt x="63" y="6473"/>
                  <a:pt x="50" y="6442"/>
                </a:cubicBezTo>
                <a:cubicBezTo>
                  <a:pt x="0" y="6314"/>
                  <a:pt x="38" y="6136"/>
                  <a:pt x="139" y="6033"/>
                </a:cubicBezTo>
                <a:cubicBezTo>
                  <a:pt x="189" y="5982"/>
                  <a:pt x="323" y="5898"/>
                  <a:pt x="619" y="5731"/>
                </a:cubicBezTo>
                <a:lnTo>
                  <a:pt x="723" y="5672"/>
                </a:lnTo>
                <a:lnTo>
                  <a:pt x="715" y="5619"/>
                </a:lnTo>
                <a:cubicBezTo>
                  <a:pt x="664" y="5304"/>
                  <a:pt x="664" y="4968"/>
                  <a:pt x="715" y="4677"/>
                </a:cubicBezTo>
                <a:lnTo>
                  <a:pt x="724" y="4629"/>
                </a:lnTo>
                <a:lnTo>
                  <a:pt x="467" y="4484"/>
                </a:lnTo>
                <a:cubicBezTo>
                  <a:pt x="191" y="4327"/>
                  <a:pt x="118" y="4269"/>
                  <a:pt x="68" y="4165"/>
                </a:cubicBezTo>
                <a:cubicBezTo>
                  <a:pt x="30" y="4086"/>
                  <a:pt x="18" y="3957"/>
                  <a:pt x="41" y="3883"/>
                </a:cubicBezTo>
                <a:cubicBezTo>
                  <a:pt x="61" y="3821"/>
                  <a:pt x="537" y="2990"/>
                  <a:pt x="591" y="2926"/>
                </a:cubicBezTo>
                <a:cubicBezTo>
                  <a:pt x="611" y="2901"/>
                  <a:pt x="667" y="2861"/>
                  <a:pt x="715" y="2837"/>
                </a:cubicBezTo>
                <a:cubicBezTo>
                  <a:pt x="787" y="2802"/>
                  <a:pt x="817" y="2795"/>
                  <a:pt x="894" y="2795"/>
                </a:cubicBezTo>
                <a:cubicBezTo>
                  <a:pt x="1016" y="2795"/>
                  <a:pt x="1017" y="2795"/>
                  <a:pt x="1445" y="3043"/>
                </a:cubicBezTo>
                <a:cubicBezTo>
                  <a:pt x="1516" y="3085"/>
                  <a:pt x="1582" y="3119"/>
                  <a:pt x="1591" y="3118"/>
                </a:cubicBezTo>
                <a:cubicBezTo>
                  <a:pt x="1600" y="3118"/>
                  <a:pt x="1638" y="3094"/>
                  <a:pt x="1674" y="3064"/>
                </a:cubicBezTo>
                <a:cubicBezTo>
                  <a:pt x="1859" y="2914"/>
                  <a:pt x="2182" y="2727"/>
                  <a:pt x="2397" y="2646"/>
                </a:cubicBezTo>
                <a:lnTo>
                  <a:pt x="2492" y="2610"/>
                </a:lnTo>
                <a:lnTo>
                  <a:pt x="2497" y="2268"/>
                </a:lnTo>
                <a:lnTo>
                  <a:pt x="2501" y="1925"/>
                </a:lnTo>
                <a:lnTo>
                  <a:pt x="2541" y="1853"/>
                </a:lnTo>
                <a:cubicBezTo>
                  <a:pt x="2588" y="1769"/>
                  <a:pt x="2669" y="1696"/>
                  <a:pt x="2758" y="1661"/>
                </a:cubicBezTo>
                <a:cubicBezTo>
                  <a:pt x="2816" y="1637"/>
                  <a:pt x="2862" y="1635"/>
                  <a:pt x="3362" y="1635"/>
                </a:cubicBezTo>
                <a:lnTo>
                  <a:pt x="3903" y="1634"/>
                </a:lnTo>
                <a:lnTo>
                  <a:pt x="3976" y="1668"/>
                </a:lnTo>
                <a:cubicBezTo>
                  <a:pt x="4076" y="1714"/>
                  <a:pt x="4140" y="1773"/>
                  <a:pt x="4184" y="1863"/>
                </a:cubicBezTo>
                <a:lnTo>
                  <a:pt x="4221" y="1939"/>
                </a:lnTo>
                <a:lnTo>
                  <a:pt x="4225" y="2274"/>
                </a:lnTo>
                <a:lnTo>
                  <a:pt x="4229" y="2610"/>
                </a:lnTo>
                <a:lnTo>
                  <a:pt x="4325" y="2646"/>
                </a:lnTo>
                <a:cubicBezTo>
                  <a:pt x="4539" y="2726"/>
                  <a:pt x="4851" y="2906"/>
                  <a:pt x="5031" y="3052"/>
                </a:cubicBezTo>
                <a:cubicBezTo>
                  <a:pt x="5077" y="3089"/>
                  <a:pt x="5121" y="3119"/>
                  <a:pt x="5130" y="3119"/>
                </a:cubicBezTo>
                <a:cubicBezTo>
                  <a:pt x="5140" y="3119"/>
                  <a:pt x="5236" y="3067"/>
                  <a:pt x="5344" y="3003"/>
                </a:cubicBezTo>
                <a:cubicBezTo>
                  <a:pt x="5673" y="2810"/>
                  <a:pt x="5710" y="2794"/>
                  <a:pt x="5820" y="2794"/>
                </a:cubicBezTo>
                <a:cubicBezTo>
                  <a:pt x="5936" y="2794"/>
                  <a:pt x="6039" y="2836"/>
                  <a:pt x="6116" y="2915"/>
                </a:cubicBezTo>
                <a:cubicBezTo>
                  <a:pt x="6176" y="2976"/>
                  <a:pt x="6658" y="3806"/>
                  <a:pt x="6680" y="3885"/>
                </a:cubicBezTo>
                <a:cubicBezTo>
                  <a:pt x="6711" y="4000"/>
                  <a:pt x="6687" y="4125"/>
                  <a:pt x="6612" y="4235"/>
                </a:cubicBezTo>
                <a:cubicBezTo>
                  <a:pt x="6570" y="4297"/>
                  <a:pt x="6518" y="4332"/>
                  <a:pt x="6209" y="4508"/>
                </a:cubicBezTo>
                <a:lnTo>
                  <a:pt x="5998" y="4629"/>
                </a:lnTo>
                <a:lnTo>
                  <a:pt x="6006" y="4684"/>
                </a:lnTo>
                <a:cubicBezTo>
                  <a:pt x="6032" y="4857"/>
                  <a:pt x="6041" y="4973"/>
                  <a:pt x="6041" y="5152"/>
                </a:cubicBezTo>
                <a:cubicBezTo>
                  <a:pt x="6042" y="5331"/>
                  <a:pt x="6037" y="5400"/>
                  <a:pt x="6007" y="5612"/>
                </a:cubicBezTo>
                <a:lnTo>
                  <a:pt x="5998" y="5672"/>
                </a:lnTo>
                <a:lnTo>
                  <a:pt x="6230" y="5804"/>
                </a:lnTo>
                <a:cubicBezTo>
                  <a:pt x="6526" y="5973"/>
                  <a:pt x="6565" y="6001"/>
                  <a:pt x="6612" y="6069"/>
                </a:cubicBezTo>
                <a:cubicBezTo>
                  <a:pt x="6659" y="6138"/>
                  <a:pt x="6694" y="6240"/>
                  <a:pt x="6694" y="6306"/>
                </a:cubicBezTo>
                <a:cubicBezTo>
                  <a:pt x="6694" y="6414"/>
                  <a:pt x="6676" y="6450"/>
                  <a:pt x="6291" y="7119"/>
                </a:cubicBezTo>
                <a:cubicBezTo>
                  <a:pt x="6165" y="7336"/>
                  <a:pt x="6096" y="7422"/>
                  <a:pt x="6008" y="7470"/>
                </a:cubicBezTo>
                <a:cubicBezTo>
                  <a:pt x="5964" y="7494"/>
                  <a:pt x="5932" y="7499"/>
                  <a:pt x="5828" y="7499"/>
                </a:cubicBezTo>
                <a:cubicBezTo>
                  <a:pt x="5684" y="7499"/>
                  <a:pt x="5710" y="7510"/>
                  <a:pt x="5315" y="7281"/>
                </a:cubicBezTo>
                <a:cubicBezTo>
                  <a:pt x="5163" y="7193"/>
                  <a:pt x="5125" y="7176"/>
                  <a:pt x="5108" y="7189"/>
                </a:cubicBezTo>
                <a:cubicBezTo>
                  <a:pt x="5097" y="7197"/>
                  <a:pt x="5061" y="7226"/>
                  <a:pt x="5028" y="7253"/>
                </a:cubicBezTo>
                <a:cubicBezTo>
                  <a:pt x="4855" y="7393"/>
                  <a:pt x="4592" y="7546"/>
                  <a:pt x="4376" y="7633"/>
                </a:cubicBezTo>
                <a:lnTo>
                  <a:pt x="4234" y="7690"/>
                </a:lnTo>
                <a:lnTo>
                  <a:pt x="4228" y="8028"/>
                </a:lnTo>
                <a:cubicBezTo>
                  <a:pt x="4221" y="8338"/>
                  <a:pt x="4219" y="8370"/>
                  <a:pt x="4192" y="8428"/>
                </a:cubicBezTo>
                <a:cubicBezTo>
                  <a:pt x="4152" y="8514"/>
                  <a:pt x="4056" y="8604"/>
                  <a:pt x="3964" y="8641"/>
                </a:cubicBezTo>
                <a:cubicBezTo>
                  <a:pt x="3889" y="8671"/>
                  <a:pt x="3875" y="8672"/>
                  <a:pt x="3388" y="8674"/>
                </a:cubicBezTo>
                <a:cubicBezTo>
                  <a:pt x="3020" y="8676"/>
                  <a:pt x="2869" y="8673"/>
                  <a:pt x="2819" y="8660"/>
                </a:cubicBezTo>
                <a:close/>
                <a:moveTo>
                  <a:pt x="3569" y="6578"/>
                </a:moveTo>
                <a:cubicBezTo>
                  <a:pt x="4024" y="6511"/>
                  <a:pt x="4408" y="6243"/>
                  <a:pt x="4632" y="5838"/>
                </a:cubicBezTo>
                <a:cubicBezTo>
                  <a:pt x="4825" y="5489"/>
                  <a:pt x="4858" y="5024"/>
                  <a:pt x="4716" y="4648"/>
                </a:cubicBezTo>
                <a:cubicBezTo>
                  <a:pt x="4574" y="4272"/>
                  <a:pt x="4260" y="3950"/>
                  <a:pt x="3897" y="3809"/>
                </a:cubicBezTo>
                <a:cubicBezTo>
                  <a:pt x="3694" y="3730"/>
                  <a:pt x="3600" y="3713"/>
                  <a:pt x="3361" y="3713"/>
                </a:cubicBezTo>
                <a:cubicBezTo>
                  <a:pt x="3163" y="3713"/>
                  <a:pt x="3128" y="3716"/>
                  <a:pt x="3010" y="3749"/>
                </a:cubicBezTo>
                <a:cubicBezTo>
                  <a:pt x="2742" y="3823"/>
                  <a:pt x="2530" y="3941"/>
                  <a:pt x="2357" y="4112"/>
                </a:cubicBezTo>
                <a:cubicBezTo>
                  <a:pt x="2061" y="4405"/>
                  <a:pt x="1921" y="4739"/>
                  <a:pt x="1921" y="5152"/>
                </a:cubicBezTo>
                <a:cubicBezTo>
                  <a:pt x="1921" y="5553"/>
                  <a:pt x="2047" y="5865"/>
                  <a:pt x="2327" y="6157"/>
                </a:cubicBezTo>
                <a:cubicBezTo>
                  <a:pt x="2538" y="6376"/>
                  <a:pt x="2804" y="6517"/>
                  <a:pt x="3114" y="6573"/>
                </a:cubicBezTo>
                <a:cubicBezTo>
                  <a:pt x="3282" y="6603"/>
                  <a:pt x="3394" y="6604"/>
                  <a:pt x="3569" y="6578"/>
                </a:cubicBezTo>
                <a:close/>
                <a:moveTo>
                  <a:pt x="8152" y="7070"/>
                </a:moveTo>
                <a:cubicBezTo>
                  <a:pt x="8079" y="7035"/>
                  <a:pt x="8063" y="6995"/>
                  <a:pt x="8055" y="6834"/>
                </a:cubicBezTo>
                <a:lnTo>
                  <a:pt x="8048" y="6690"/>
                </a:lnTo>
                <a:lnTo>
                  <a:pt x="7981" y="6662"/>
                </a:lnTo>
                <a:cubicBezTo>
                  <a:pt x="7944" y="6647"/>
                  <a:pt x="7865" y="6602"/>
                  <a:pt x="7806" y="6563"/>
                </a:cubicBezTo>
                <a:cubicBezTo>
                  <a:pt x="7746" y="6524"/>
                  <a:pt x="7692" y="6492"/>
                  <a:pt x="7687" y="6492"/>
                </a:cubicBezTo>
                <a:cubicBezTo>
                  <a:pt x="7681" y="6492"/>
                  <a:pt x="7630" y="6519"/>
                  <a:pt x="7573" y="6552"/>
                </a:cubicBezTo>
                <a:cubicBezTo>
                  <a:pt x="7495" y="6597"/>
                  <a:pt x="7455" y="6612"/>
                  <a:pt x="7414" y="6612"/>
                </a:cubicBezTo>
                <a:cubicBezTo>
                  <a:pt x="7356" y="6612"/>
                  <a:pt x="7295" y="6584"/>
                  <a:pt x="7272" y="6547"/>
                </a:cubicBezTo>
                <a:cubicBezTo>
                  <a:pt x="7264" y="6535"/>
                  <a:pt x="7215" y="6450"/>
                  <a:pt x="7161" y="6359"/>
                </a:cubicBezTo>
                <a:cubicBezTo>
                  <a:pt x="7016" y="6110"/>
                  <a:pt x="7023" y="6062"/>
                  <a:pt x="7222" y="5942"/>
                </a:cubicBezTo>
                <a:lnTo>
                  <a:pt x="7326" y="5880"/>
                </a:lnTo>
                <a:lnTo>
                  <a:pt x="7327" y="5662"/>
                </a:lnTo>
                <a:lnTo>
                  <a:pt x="7328" y="5444"/>
                </a:lnTo>
                <a:lnTo>
                  <a:pt x="7215" y="5378"/>
                </a:lnTo>
                <a:cubicBezTo>
                  <a:pt x="7088" y="5303"/>
                  <a:pt x="7045" y="5245"/>
                  <a:pt x="7060" y="5168"/>
                </a:cubicBezTo>
                <a:cubicBezTo>
                  <a:pt x="7069" y="5117"/>
                  <a:pt x="7255" y="4794"/>
                  <a:pt x="7302" y="4745"/>
                </a:cubicBezTo>
                <a:cubicBezTo>
                  <a:pt x="7329" y="4718"/>
                  <a:pt x="7347" y="4712"/>
                  <a:pt x="7405" y="4713"/>
                </a:cubicBezTo>
                <a:cubicBezTo>
                  <a:pt x="7463" y="4713"/>
                  <a:pt x="7492" y="4724"/>
                  <a:pt x="7583" y="4777"/>
                </a:cubicBezTo>
                <a:lnTo>
                  <a:pt x="7692" y="4840"/>
                </a:lnTo>
                <a:lnTo>
                  <a:pt x="7760" y="4788"/>
                </a:lnTo>
                <a:cubicBezTo>
                  <a:pt x="7827" y="4737"/>
                  <a:pt x="8012" y="4639"/>
                  <a:pt x="8040" y="4639"/>
                </a:cubicBezTo>
                <a:cubicBezTo>
                  <a:pt x="8049" y="4639"/>
                  <a:pt x="8054" y="4594"/>
                  <a:pt x="8054" y="4522"/>
                </a:cubicBezTo>
                <a:cubicBezTo>
                  <a:pt x="8054" y="4376"/>
                  <a:pt x="8071" y="4316"/>
                  <a:pt x="8122" y="4273"/>
                </a:cubicBezTo>
                <a:cubicBezTo>
                  <a:pt x="8163" y="4239"/>
                  <a:pt x="8164" y="4239"/>
                  <a:pt x="8409" y="4239"/>
                </a:cubicBezTo>
                <a:cubicBezTo>
                  <a:pt x="8615" y="4239"/>
                  <a:pt x="8661" y="4242"/>
                  <a:pt x="8689" y="4261"/>
                </a:cubicBezTo>
                <a:cubicBezTo>
                  <a:pt x="8746" y="4298"/>
                  <a:pt x="8761" y="4345"/>
                  <a:pt x="8761" y="4491"/>
                </a:cubicBezTo>
                <a:lnTo>
                  <a:pt x="8761" y="4624"/>
                </a:lnTo>
                <a:lnTo>
                  <a:pt x="8871" y="4676"/>
                </a:lnTo>
                <a:cubicBezTo>
                  <a:pt x="8931" y="4704"/>
                  <a:pt x="9008" y="4748"/>
                  <a:pt x="9041" y="4774"/>
                </a:cubicBezTo>
                <a:cubicBezTo>
                  <a:pt x="9074" y="4799"/>
                  <a:pt x="9108" y="4824"/>
                  <a:pt x="9117" y="4830"/>
                </a:cubicBezTo>
                <a:cubicBezTo>
                  <a:pt x="9126" y="4835"/>
                  <a:pt x="9183" y="4810"/>
                  <a:pt x="9250" y="4772"/>
                </a:cubicBezTo>
                <a:cubicBezTo>
                  <a:pt x="9453" y="4656"/>
                  <a:pt x="9489" y="4672"/>
                  <a:pt x="9648" y="4946"/>
                </a:cubicBezTo>
                <a:cubicBezTo>
                  <a:pt x="9810" y="5225"/>
                  <a:pt x="9804" y="5268"/>
                  <a:pt x="9587" y="5391"/>
                </a:cubicBezTo>
                <a:cubicBezTo>
                  <a:pt x="9503" y="5439"/>
                  <a:pt x="9488" y="5452"/>
                  <a:pt x="9491" y="5480"/>
                </a:cubicBezTo>
                <a:cubicBezTo>
                  <a:pt x="9499" y="5573"/>
                  <a:pt x="9499" y="5760"/>
                  <a:pt x="9490" y="5813"/>
                </a:cubicBezTo>
                <a:lnTo>
                  <a:pt x="9480" y="5875"/>
                </a:lnTo>
                <a:lnTo>
                  <a:pt x="9596" y="5940"/>
                </a:lnTo>
                <a:cubicBezTo>
                  <a:pt x="9798" y="6053"/>
                  <a:pt x="9806" y="6102"/>
                  <a:pt x="9663" y="6353"/>
                </a:cubicBezTo>
                <a:cubicBezTo>
                  <a:pt x="9609" y="6448"/>
                  <a:pt x="9546" y="6545"/>
                  <a:pt x="9525" y="6569"/>
                </a:cubicBezTo>
                <a:cubicBezTo>
                  <a:pt x="9490" y="6606"/>
                  <a:pt x="9476" y="6612"/>
                  <a:pt x="9419" y="6612"/>
                </a:cubicBezTo>
                <a:cubicBezTo>
                  <a:pt x="9366" y="6612"/>
                  <a:pt x="9334" y="6601"/>
                  <a:pt x="9248" y="6552"/>
                </a:cubicBezTo>
                <a:cubicBezTo>
                  <a:pt x="9190" y="6519"/>
                  <a:pt x="9138" y="6492"/>
                  <a:pt x="9132" y="6492"/>
                </a:cubicBezTo>
                <a:cubicBezTo>
                  <a:pt x="9126" y="6492"/>
                  <a:pt x="9090" y="6514"/>
                  <a:pt x="9052" y="6542"/>
                </a:cubicBezTo>
                <a:cubicBezTo>
                  <a:pt x="9014" y="6569"/>
                  <a:pt x="8934" y="6616"/>
                  <a:pt x="8875" y="6646"/>
                </a:cubicBezTo>
                <a:lnTo>
                  <a:pt x="8768" y="6701"/>
                </a:lnTo>
                <a:lnTo>
                  <a:pt x="8761" y="6840"/>
                </a:lnTo>
                <a:cubicBezTo>
                  <a:pt x="8754" y="6992"/>
                  <a:pt x="8741" y="7027"/>
                  <a:pt x="8677" y="7066"/>
                </a:cubicBezTo>
                <a:cubicBezTo>
                  <a:pt x="8639" y="7089"/>
                  <a:pt x="8609" y="7092"/>
                  <a:pt x="8414" y="7092"/>
                </a:cubicBezTo>
                <a:cubicBezTo>
                  <a:pt x="8241" y="7091"/>
                  <a:pt x="8185" y="7087"/>
                  <a:pt x="8152" y="7070"/>
                </a:cubicBezTo>
                <a:close/>
                <a:moveTo>
                  <a:pt x="8610" y="6212"/>
                </a:moveTo>
                <a:cubicBezTo>
                  <a:pt x="8748" y="6164"/>
                  <a:pt x="8877" y="6046"/>
                  <a:pt x="8942" y="5909"/>
                </a:cubicBezTo>
                <a:cubicBezTo>
                  <a:pt x="9077" y="5623"/>
                  <a:pt x="8953" y="5278"/>
                  <a:pt x="8660" y="5132"/>
                </a:cubicBezTo>
                <a:cubicBezTo>
                  <a:pt x="8571" y="5087"/>
                  <a:pt x="8562" y="5086"/>
                  <a:pt x="8414" y="5086"/>
                </a:cubicBezTo>
                <a:cubicBezTo>
                  <a:pt x="8264" y="5085"/>
                  <a:pt x="8259" y="5086"/>
                  <a:pt x="8160" y="5135"/>
                </a:cubicBezTo>
                <a:cubicBezTo>
                  <a:pt x="8036" y="5195"/>
                  <a:pt x="7937" y="5296"/>
                  <a:pt x="7877" y="5422"/>
                </a:cubicBezTo>
                <a:cubicBezTo>
                  <a:pt x="7837" y="5507"/>
                  <a:pt x="7834" y="5520"/>
                  <a:pt x="7835" y="5665"/>
                </a:cubicBezTo>
                <a:cubicBezTo>
                  <a:pt x="7835" y="5812"/>
                  <a:pt x="7837" y="5823"/>
                  <a:pt x="7879" y="5909"/>
                </a:cubicBezTo>
                <a:cubicBezTo>
                  <a:pt x="8013" y="6184"/>
                  <a:pt x="8324" y="6313"/>
                  <a:pt x="8610" y="6212"/>
                </a:cubicBezTo>
                <a:close/>
                <a:moveTo>
                  <a:pt x="7606" y="4333"/>
                </a:moveTo>
                <a:cubicBezTo>
                  <a:pt x="7560" y="4322"/>
                  <a:pt x="7499" y="4289"/>
                  <a:pt x="7194" y="4112"/>
                </a:cubicBezTo>
                <a:cubicBezTo>
                  <a:pt x="6968" y="3981"/>
                  <a:pt x="6940" y="3960"/>
                  <a:pt x="6906" y="3885"/>
                </a:cubicBezTo>
                <a:cubicBezTo>
                  <a:pt x="6855" y="3774"/>
                  <a:pt x="6871" y="3715"/>
                  <a:pt x="7023" y="3457"/>
                </a:cubicBezTo>
                <a:cubicBezTo>
                  <a:pt x="7062" y="3390"/>
                  <a:pt x="7094" y="3331"/>
                  <a:pt x="7094" y="3327"/>
                </a:cubicBezTo>
                <a:cubicBezTo>
                  <a:pt x="7094" y="3322"/>
                  <a:pt x="7066" y="3283"/>
                  <a:pt x="7031" y="3240"/>
                </a:cubicBezTo>
                <a:cubicBezTo>
                  <a:pt x="6954" y="3145"/>
                  <a:pt x="6869" y="2998"/>
                  <a:pt x="6807" y="2856"/>
                </a:cubicBezTo>
                <a:lnTo>
                  <a:pt x="6762" y="2752"/>
                </a:lnTo>
                <a:lnTo>
                  <a:pt x="6545" y="2745"/>
                </a:lnTo>
                <a:cubicBezTo>
                  <a:pt x="6299" y="2738"/>
                  <a:pt x="6255" y="2724"/>
                  <a:pt x="6182" y="2633"/>
                </a:cubicBezTo>
                <a:lnTo>
                  <a:pt x="6141" y="2583"/>
                </a:lnTo>
                <a:lnTo>
                  <a:pt x="6137" y="2198"/>
                </a:lnTo>
                <a:cubicBezTo>
                  <a:pt x="6133" y="1833"/>
                  <a:pt x="6135" y="1810"/>
                  <a:pt x="6160" y="1760"/>
                </a:cubicBezTo>
                <a:cubicBezTo>
                  <a:pt x="6190" y="1701"/>
                  <a:pt x="6251" y="1650"/>
                  <a:pt x="6320" y="1627"/>
                </a:cubicBezTo>
                <a:cubicBezTo>
                  <a:pt x="6345" y="1619"/>
                  <a:pt x="6450" y="1612"/>
                  <a:pt x="6564" y="1612"/>
                </a:cubicBezTo>
                <a:lnTo>
                  <a:pt x="6762" y="1612"/>
                </a:lnTo>
                <a:lnTo>
                  <a:pt x="6783" y="1562"/>
                </a:lnTo>
                <a:cubicBezTo>
                  <a:pt x="6858" y="1379"/>
                  <a:pt x="6951" y="1218"/>
                  <a:pt x="7049" y="1097"/>
                </a:cubicBezTo>
                <a:cubicBezTo>
                  <a:pt x="7074" y="1067"/>
                  <a:pt x="7094" y="1038"/>
                  <a:pt x="7094" y="1033"/>
                </a:cubicBezTo>
                <a:cubicBezTo>
                  <a:pt x="7094" y="1028"/>
                  <a:pt x="7048" y="944"/>
                  <a:pt x="6992" y="848"/>
                </a:cubicBezTo>
                <a:cubicBezTo>
                  <a:pt x="6877" y="651"/>
                  <a:pt x="6861" y="588"/>
                  <a:pt x="6899" y="487"/>
                </a:cubicBezTo>
                <a:cubicBezTo>
                  <a:pt x="6930" y="409"/>
                  <a:pt x="6966" y="378"/>
                  <a:pt x="7174" y="258"/>
                </a:cubicBezTo>
                <a:cubicBezTo>
                  <a:pt x="7614" y="4"/>
                  <a:pt x="7623" y="0"/>
                  <a:pt x="7729" y="32"/>
                </a:cubicBezTo>
                <a:cubicBezTo>
                  <a:pt x="7819" y="59"/>
                  <a:pt x="7861" y="104"/>
                  <a:pt x="7975" y="299"/>
                </a:cubicBezTo>
                <a:lnTo>
                  <a:pt x="8072" y="467"/>
                </a:lnTo>
                <a:lnTo>
                  <a:pt x="8180" y="456"/>
                </a:lnTo>
                <a:cubicBezTo>
                  <a:pt x="8314" y="443"/>
                  <a:pt x="8493" y="442"/>
                  <a:pt x="8641" y="455"/>
                </a:cubicBezTo>
                <a:lnTo>
                  <a:pt x="8754" y="465"/>
                </a:lnTo>
                <a:lnTo>
                  <a:pt x="8854" y="290"/>
                </a:lnTo>
                <a:cubicBezTo>
                  <a:pt x="8909" y="194"/>
                  <a:pt x="8971" y="101"/>
                  <a:pt x="8992" y="84"/>
                </a:cubicBezTo>
                <a:cubicBezTo>
                  <a:pt x="9012" y="66"/>
                  <a:pt x="9061" y="43"/>
                  <a:pt x="9100" y="32"/>
                </a:cubicBezTo>
                <a:cubicBezTo>
                  <a:pt x="9191" y="5"/>
                  <a:pt x="9234" y="19"/>
                  <a:pt x="9442" y="140"/>
                </a:cubicBezTo>
                <a:cubicBezTo>
                  <a:pt x="9526" y="188"/>
                  <a:pt x="9646" y="257"/>
                  <a:pt x="9709" y="293"/>
                </a:cubicBezTo>
                <a:cubicBezTo>
                  <a:pt x="9899" y="401"/>
                  <a:pt x="9968" y="505"/>
                  <a:pt x="9935" y="635"/>
                </a:cubicBezTo>
                <a:cubicBezTo>
                  <a:pt x="9927" y="668"/>
                  <a:pt x="9878" y="766"/>
                  <a:pt x="9827" y="854"/>
                </a:cubicBezTo>
                <a:cubicBezTo>
                  <a:pt x="9776" y="941"/>
                  <a:pt x="9734" y="1019"/>
                  <a:pt x="9734" y="1027"/>
                </a:cubicBezTo>
                <a:cubicBezTo>
                  <a:pt x="9734" y="1035"/>
                  <a:pt x="9770" y="1090"/>
                  <a:pt x="9813" y="1150"/>
                </a:cubicBezTo>
                <a:cubicBezTo>
                  <a:pt x="9904" y="1276"/>
                  <a:pt x="9971" y="1395"/>
                  <a:pt x="10021" y="1522"/>
                </a:cubicBezTo>
                <a:lnTo>
                  <a:pt x="10057" y="1612"/>
                </a:lnTo>
                <a:lnTo>
                  <a:pt x="10254" y="1612"/>
                </a:lnTo>
                <a:cubicBezTo>
                  <a:pt x="10472" y="1612"/>
                  <a:pt x="10540" y="1627"/>
                  <a:pt x="10605" y="1689"/>
                </a:cubicBezTo>
                <a:cubicBezTo>
                  <a:pt x="10691" y="1771"/>
                  <a:pt x="10694" y="1788"/>
                  <a:pt x="10694" y="2179"/>
                </a:cubicBezTo>
                <a:cubicBezTo>
                  <a:pt x="10694" y="2576"/>
                  <a:pt x="10691" y="2592"/>
                  <a:pt x="10595" y="2676"/>
                </a:cubicBezTo>
                <a:cubicBezTo>
                  <a:pt x="10529" y="2734"/>
                  <a:pt x="10475" y="2745"/>
                  <a:pt x="10252" y="2745"/>
                </a:cubicBezTo>
                <a:lnTo>
                  <a:pt x="10057" y="2745"/>
                </a:lnTo>
                <a:lnTo>
                  <a:pt x="10021" y="2835"/>
                </a:lnTo>
                <a:cubicBezTo>
                  <a:pt x="9971" y="2962"/>
                  <a:pt x="9904" y="3081"/>
                  <a:pt x="9813" y="3208"/>
                </a:cubicBezTo>
                <a:cubicBezTo>
                  <a:pt x="9770" y="3268"/>
                  <a:pt x="9734" y="3323"/>
                  <a:pt x="9734" y="3331"/>
                </a:cubicBezTo>
                <a:cubicBezTo>
                  <a:pt x="9734" y="3339"/>
                  <a:pt x="9776" y="3419"/>
                  <a:pt x="9828" y="3509"/>
                </a:cubicBezTo>
                <a:cubicBezTo>
                  <a:pt x="9961" y="3740"/>
                  <a:pt x="9970" y="3792"/>
                  <a:pt x="9900" y="3914"/>
                </a:cubicBezTo>
                <a:cubicBezTo>
                  <a:pt x="9864" y="3976"/>
                  <a:pt x="9842" y="3991"/>
                  <a:pt x="9505" y="4183"/>
                </a:cubicBezTo>
                <a:cubicBezTo>
                  <a:pt x="9261" y="4323"/>
                  <a:pt x="9191" y="4350"/>
                  <a:pt x="9118" y="4332"/>
                </a:cubicBezTo>
                <a:cubicBezTo>
                  <a:pt x="8997" y="4303"/>
                  <a:pt x="8966" y="4271"/>
                  <a:pt x="8841" y="4048"/>
                </a:cubicBezTo>
                <a:lnTo>
                  <a:pt x="8754" y="3892"/>
                </a:lnTo>
                <a:lnTo>
                  <a:pt x="8654" y="3902"/>
                </a:lnTo>
                <a:cubicBezTo>
                  <a:pt x="8523" y="3915"/>
                  <a:pt x="8285" y="3915"/>
                  <a:pt x="8166" y="3901"/>
                </a:cubicBezTo>
                <a:lnTo>
                  <a:pt x="8072" y="3891"/>
                </a:lnTo>
                <a:lnTo>
                  <a:pt x="8001" y="4015"/>
                </a:lnTo>
                <a:cubicBezTo>
                  <a:pt x="7962" y="4083"/>
                  <a:pt x="7913" y="4167"/>
                  <a:pt x="7891" y="4202"/>
                </a:cubicBezTo>
                <a:cubicBezTo>
                  <a:pt x="7828" y="4302"/>
                  <a:pt x="7709" y="4357"/>
                  <a:pt x="7606" y="4333"/>
                </a:cubicBezTo>
                <a:close/>
                <a:moveTo>
                  <a:pt x="8596" y="3098"/>
                </a:moveTo>
                <a:cubicBezTo>
                  <a:pt x="8659" y="3085"/>
                  <a:pt x="8751" y="3052"/>
                  <a:pt x="8828" y="3015"/>
                </a:cubicBezTo>
                <a:cubicBezTo>
                  <a:pt x="8933" y="2963"/>
                  <a:pt x="8973" y="2935"/>
                  <a:pt x="9068" y="2839"/>
                </a:cubicBezTo>
                <a:cubicBezTo>
                  <a:pt x="9393" y="2513"/>
                  <a:pt x="9440" y="2039"/>
                  <a:pt x="9185" y="1658"/>
                </a:cubicBezTo>
                <a:cubicBezTo>
                  <a:pt x="9033" y="1430"/>
                  <a:pt x="8808" y="1292"/>
                  <a:pt x="8518" y="1250"/>
                </a:cubicBezTo>
                <a:cubicBezTo>
                  <a:pt x="8226" y="1208"/>
                  <a:pt x="7874" y="1349"/>
                  <a:pt x="7688" y="1583"/>
                </a:cubicBezTo>
                <a:cubicBezTo>
                  <a:pt x="7406" y="1937"/>
                  <a:pt x="7404" y="2416"/>
                  <a:pt x="7682" y="2767"/>
                </a:cubicBezTo>
                <a:cubicBezTo>
                  <a:pt x="7897" y="3038"/>
                  <a:pt x="8253" y="3166"/>
                  <a:pt x="8596" y="309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046115" y="6220667"/>
            <a:ext cx="13493573" cy="988045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defTabSz="186588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56" kern="120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defTabSz="186588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56" kern="120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1046124" y="2166599"/>
            <a:ext cx="16391229" cy="101566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sz="6531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1046124" y="4414007"/>
            <a:ext cx="16391229" cy="502445"/>
          </a:xfrm>
        </p:spPr>
        <p:txBody>
          <a:bodyPr wrap="square">
            <a:spAutoFit/>
          </a:bodyPr>
          <a:lstStyle>
            <a:lvl1pPr>
              <a:defRPr sz="3264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13594923" y="202887"/>
            <a:ext cx="1538514" cy="20039642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24384000" cy="11734670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FFC525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000000"/>
              </a:solidFill>
              <a:latin typeface="Speedee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85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pecia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22335744" y="12808800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9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59999" y="5218418"/>
            <a:ext cx="6113258" cy="3398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auto">
              <a:lnSpc>
                <a:spcPct val="106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0800" b="1" dirty="0">
                <a:solidFill>
                  <a:srgbClr val="000000"/>
                </a:solidFill>
                <a:latin typeface="Speedee"/>
                <a:sym typeface="+mn-lt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76" y="7173496"/>
            <a:ext cx="2730500" cy="6765924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4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9354801" y="12810072"/>
            <a:ext cx="2964102" cy="3077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79265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5954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20281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phic 7">
            <a:extLst>
              <a:ext uri="{FF2B5EF4-FFF2-40B4-BE49-F238E27FC236}">
                <a16:creationId xmlns:a16="http://schemas.microsoft.com/office/drawing/2014/main" id="{A0ACE384-61D6-4C76-BF26-1B7E76CFC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529" b="20917"/>
          <a:stretch/>
        </p:blipFill>
        <p:spPr>
          <a:xfrm>
            <a:off x="213360" y="0"/>
            <a:ext cx="1560580" cy="13716000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33724" b="16368"/>
          <a:stretch/>
        </p:blipFill>
        <p:spPr>
          <a:xfrm>
            <a:off x="11864559" y="1101800"/>
            <a:ext cx="12519442" cy="12614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725133" y="6370502"/>
            <a:ext cx="6188233" cy="141577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91440" rIns="18288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dirty="0">
                <a:solidFill>
                  <a:srgbClr val="C8161D"/>
                </a:solidFill>
                <a:sym typeface="+mn-lt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456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1200" y="-1"/>
            <a:ext cx="24387600" cy="13716002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/>
                </a:solidFill>
                <a:latin typeface="Speedee"/>
                <a:sym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dirty="0">
                <a:solidFill>
                  <a:srgbClr val="575757"/>
                </a:solidFill>
                <a:latin typeface="Speedee"/>
                <a:sym typeface="+mn-lt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/>
                </a:solidFill>
                <a:latin typeface="Speedee"/>
                <a:sym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/>
                </a:solidFill>
                <a:latin typeface="Speedee"/>
                <a:sym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600" dirty="0">
                  <a:solidFill>
                    <a:srgbClr val="000000"/>
                  </a:solidFill>
                  <a:latin typeface="Speedee"/>
                  <a:sym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2000"/>
                </a:spcAft>
              </a:pPr>
              <a:endParaRPr lang="en-US" sz="2400" dirty="0">
                <a:solidFill>
                  <a:srgbClr val="FFFFFF"/>
                </a:solidFill>
                <a:sym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50000"/>
                    </a:srgbClr>
                  </a:solidFill>
                  <a:latin typeface="Speedee"/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50000"/>
                    </a:srgbClr>
                  </a:solidFill>
                  <a:latin typeface="Speedee"/>
                  <a:sym typeface="+mn-lt"/>
                </a:rPr>
                <a:t>Note: Do not put a period at the end of the note or the source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50000"/>
                    </a:srgbClr>
                  </a:solidFill>
                  <a:latin typeface="Speedee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</p:spTree>
    <p:extLst>
      <p:ext uri="{BB962C8B-B14F-4D97-AF65-F5344CB8AC3E}">
        <p14:creationId xmlns:p14="http://schemas.microsoft.com/office/powerpoint/2010/main" val="4532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22335744" y="12808800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2776291" y="9382374"/>
            <a:ext cx="1858674" cy="199174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Rectangle 11"/>
          <p:cNvSpPr/>
          <p:nvPr userDrawn="1">
            <p:custDataLst>
              <p:tags r:id="rId4"/>
            </p:custDataLst>
          </p:nvPr>
        </p:nvSpPr>
        <p:spPr>
          <a:xfrm>
            <a:off x="5018964" y="9382374"/>
            <a:ext cx="3140304" cy="2936352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36000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260000" y="1814394"/>
            <a:ext cx="6897600" cy="24409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224000" tIns="93600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endParaRPr lang="en-US" sz="108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2076592" y="2230833"/>
            <a:ext cx="5262979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800" b="1" dirty="0">
                <a:solidFill>
                  <a:srgbClr val="000000"/>
                </a:solidFill>
                <a:latin typeface="Speedee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2542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22335744" y="12808800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2569486" y="2856262"/>
            <a:ext cx="1895344" cy="18953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70400" y="5335200"/>
            <a:ext cx="19238400" cy="6400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57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23252272" y="13131423"/>
            <a:ext cx="318998" cy="3139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l" defTabSz="1865887" fontAlgn="base" hangingPunct="1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2040" kern="1200" smtClean="0">
                <a:solidFill>
                  <a:srgbClr val="212120"/>
                </a:solidFill>
              </a:rPr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40" kern="1200">
              <a:solidFill>
                <a:srgbClr val="212120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22335744" y="12808800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260000" y="1245600"/>
            <a:ext cx="14379996" cy="9417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fontAlgn="auto"/>
            <a:r>
              <a:rPr lang="en-US" sz="6800" b="1" dirty="0">
                <a:solidFill>
                  <a:srgbClr val="000000"/>
                </a:solidFill>
                <a:latin typeface="Speedee"/>
                <a:sym typeface="+mn-lt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1237796" y="2412000"/>
            <a:ext cx="23152608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3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342137" y="0"/>
            <a:ext cx="833902" cy="13716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8161527" y="-2617"/>
            <a:ext cx="16222474" cy="1371861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60001" y="6415431"/>
            <a:ext cx="3094286" cy="8863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6400" b="1" dirty="0">
                <a:solidFill>
                  <a:srgbClr val="000000"/>
                </a:solidFill>
                <a:latin typeface="Speedee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4115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2776291" y="9382374"/>
            <a:ext cx="1858674" cy="1991748"/>
          </a:xfrm>
          <a:prstGeom prst="rect">
            <a:avLst/>
          </a:prstGeom>
          <a:noFill/>
          <a:ln w="9525">
            <a:solidFill>
              <a:srgbClr val="FFB7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018964" y="9382374"/>
            <a:ext cx="3140304" cy="2936352"/>
          </a:xfrm>
          <a:prstGeom prst="rect">
            <a:avLst/>
          </a:prstGeom>
          <a:noFill/>
          <a:ln w="9525" cmpd="sng">
            <a:solidFill>
              <a:srgbClr val="FFB71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36000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0000" y="1814392"/>
            <a:ext cx="6897600" cy="2440935"/>
          </a:xfrm>
          <a:prstGeom prst="rect">
            <a:avLst/>
          </a:prstGeom>
          <a:noFill/>
          <a:ln>
            <a:solidFill>
              <a:srgbClr val="FFB71B"/>
            </a:solidFill>
          </a:ln>
        </p:spPr>
        <p:txBody>
          <a:bodyPr wrap="square" lIns="1224000" tIns="93600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endParaRPr lang="en-US" sz="10800" dirty="0">
              <a:solidFill>
                <a:srgbClr val="878787"/>
              </a:solidFill>
              <a:latin typeface="Speedee"/>
              <a:sym typeface="+mn-lt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2076592" y="2230833"/>
            <a:ext cx="5262979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0800" b="1" dirty="0">
                <a:solidFill>
                  <a:srgbClr val="000000"/>
                </a:solidFill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26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2569486" y="2856262"/>
            <a:ext cx="1895344" cy="1895344"/>
          </a:xfrm>
          <a:prstGeom prst="rect">
            <a:avLst/>
          </a:prstGeom>
          <a:noFill/>
          <a:ln w="9525">
            <a:solidFill>
              <a:srgbClr val="FFB7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570400" y="5335200"/>
            <a:ext cx="19238400" cy="6400800"/>
          </a:xfrm>
          <a:prstGeom prst="rect">
            <a:avLst/>
          </a:prstGeom>
          <a:noFill/>
          <a:ln w="9525">
            <a:solidFill>
              <a:srgbClr val="FFB7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5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60000" y="1245600"/>
            <a:ext cx="14379996" cy="9417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fontAlgn="auto"/>
            <a:r>
              <a:rPr lang="en-US" sz="6800" b="1" dirty="0">
                <a:solidFill>
                  <a:srgbClr val="000000"/>
                </a:solidFill>
                <a:latin typeface="Speedee"/>
                <a:sym typeface="+mn-lt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1237796" y="2412000"/>
            <a:ext cx="23152608" cy="0"/>
          </a:xfrm>
          <a:prstGeom prst="line">
            <a:avLst/>
          </a:prstGeom>
          <a:ln w="9525" cmpd="sng">
            <a:solidFill>
              <a:srgbClr val="FFB71B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.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342137" y="0"/>
            <a:ext cx="833902" cy="13716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8161527" y="-2617"/>
            <a:ext cx="16222474" cy="13718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>
                  <a:lumMod val="50000"/>
                </a:srgbClr>
              </a:solidFill>
              <a:latin typeface="Speedee"/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21122640" y="10235772"/>
            <a:ext cx="5486400" cy="1938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Speedee"/>
                <a:sym typeface="+mn-lt"/>
              </a:rPr>
              <a:t>2019-08-05 MD Webcast - Coffee v2.pptx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001" y="6524291"/>
            <a:ext cx="2920114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6000" b="1" dirty="0">
                <a:solidFill>
                  <a:srgbClr val="000000"/>
                </a:solidFill>
                <a:latin typeface="Speedee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4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8176624" cy="13716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</a:pPr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0000" y="5218418"/>
            <a:ext cx="6026172" cy="3398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auto">
              <a:lnSpc>
                <a:spcPct val="106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0800" b="1" dirty="0">
                <a:solidFill>
                  <a:srgbClr val="000000"/>
                </a:solidFill>
                <a:latin typeface="Speedee"/>
                <a:sym typeface="+mn-lt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18973801" y="7844996"/>
            <a:ext cx="1026795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FFFF"/>
                </a:solidFill>
                <a:latin typeface="Speedee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335744" y="12810072"/>
            <a:ext cx="762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CF27A5-1A5B-48D3-A060-2758FFBB1ADD}" type="slidenum">
              <a:rPr lang="en-US" sz="2000" smtClean="0">
                <a:solidFill>
                  <a:srgbClr val="FFFFFF"/>
                </a:solidFill>
                <a:latin typeface="Speedee"/>
                <a:sym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FFFFFF"/>
              </a:solidFill>
              <a:latin typeface="Speedee"/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76" y="7173496"/>
            <a:ext cx="2730500" cy="6765924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1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DD0D00B-05F5-4C2B-9321-091C04C267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6267336" y="11514096"/>
            <a:ext cx="6181344" cy="5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58F74-946F-46D3-A965-FD956A9F1015}"/>
              </a:ext>
            </a:extLst>
          </p:cNvPr>
          <p:cNvSpPr/>
          <p:nvPr userDrawn="1"/>
        </p:nvSpPr>
        <p:spPr>
          <a:xfrm>
            <a:off x="0" y="0"/>
            <a:ext cx="24384000" cy="1152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457200"/>
            <a:ext cx="23044152" cy="10972800"/>
          </a:xfrm>
        </p:spPr>
        <p:txBody>
          <a:bodyPr anchor="ctr" anchorCtr="0"/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1B20ABE-8968-4BCD-BA52-34D8C9D9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308523" y="12981802"/>
            <a:ext cx="404918" cy="276999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2000" smtClean="0"/>
            </a:lvl1pPr>
          </a:lstStyle>
          <a:p>
            <a:pPr algn="r" defTabSz="1828754">
              <a:lnSpc>
                <a:spcPct val="90000"/>
              </a:lnSpc>
              <a:spcBef>
                <a:spcPts val="3600"/>
              </a:spcBef>
              <a:buSzPct val="95000"/>
            </a:pPr>
            <a:fld id="{EA543DA1-053B-459F-9A3B-E2E644C3A7CD}" type="slidenum">
              <a:rPr lang="en-US" smtClean="0"/>
              <a:pPr algn="r" defTabSz="1828754">
                <a:lnSpc>
                  <a:spcPct val="90000"/>
                </a:lnSpc>
                <a:spcBef>
                  <a:spcPts val="3600"/>
                </a:spcBef>
                <a:buSzPct val="95000"/>
              </a:pPr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29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8247" y="0"/>
            <a:ext cx="2432751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20" rIns="45720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/>
          </a:p>
        </p:txBody>
      </p:sp>
      <p:pic>
        <p:nvPicPr>
          <p:cNvPr id="44" name="image21.png" descr="File:McDonald's Golden Arches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29" y="3806252"/>
            <a:ext cx="5018146" cy="401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lb Logo(white).gif"/>
          <p:cNvPicPr>
            <a:picLocks noChangeAspect="1"/>
          </p:cNvPicPr>
          <p:nvPr/>
        </p:nvPicPr>
        <p:blipFill>
          <a:blip r:embed="rId3"/>
          <a:srcRect l="10801" t="61890" r="11795" b="11306"/>
          <a:stretch>
            <a:fillRect/>
          </a:stretch>
        </p:blipFill>
        <p:spPr>
          <a:xfrm>
            <a:off x="19792304" y="12291622"/>
            <a:ext cx="4060224" cy="85999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3959009" y="13081000"/>
            <a:ext cx="396750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304759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5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7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69590" y="12410050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7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337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3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5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27641" y="12440872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9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6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96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3724" b="16368"/>
          <a:stretch/>
        </p:blipFill>
        <p:spPr>
          <a:xfrm flipH="1">
            <a:off x="1" y="1101800"/>
            <a:ext cx="12519442" cy="126142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2192000" y="822960"/>
            <a:ext cx="10972800" cy="4389120"/>
          </a:xfrm>
        </p:spPr>
        <p:txBody>
          <a:bodyPr anchor="b">
            <a:noAutofit/>
          </a:bodyPr>
          <a:lstStyle>
            <a:lvl1pPr>
              <a:defRPr sz="9600" b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Subtitle 15">
            <a:extLst>
              <a:ext uri="{FF2B5EF4-FFF2-40B4-BE49-F238E27FC236}">
                <a16:creationId xmlns:a16="http://schemas.microsoft.com/office/drawing/2014/main" id="{E2208C9E-160F-4546-BA16-108EA95F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0" y="5852160"/>
            <a:ext cx="10972800" cy="4389120"/>
          </a:xfrm>
        </p:spPr>
        <p:txBody>
          <a:bodyPr/>
          <a:lstStyle>
            <a:lvl1pPr marL="574676" indent="-574676" algn="l" defTabSz="1828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Blip>
                <a:blip r:embed="rId9"/>
              </a:buBlip>
              <a:defRPr lang="en-US" sz="5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Click to edit Master subtitle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CF2A6F-778D-49EE-945F-2026B1FA3427}"/>
              </a:ext>
            </a:extLst>
          </p:cNvPr>
          <p:cNvCxnSpPr/>
          <p:nvPr userDrawn="1"/>
        </p:nvCxnSpPr>
        <p:spPr>
          <a:xfrm>
            <a:off x="12557760" y="5486400"/>
            <a:ext cx="5303520" cy="0"/>
          </a:xfrm>
          <a:prstGeom prst="line">
            <a:avLst/>
          </a:prstGeom>
          <a:ln w="50800" cap="flat" cmpd="sng" algn="ctr">
            <a:solidFill>
              <a:srgbClr val="C816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image" Target="../media/image6.emf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theme" Target="../theme/theme2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0.xml"/><Relationship Id="rId47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71.xml"/><Relationship Id="rId68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1.xml"/><Relationship Id="rId58" Type="http://schemas.openxmlformats.org/officeDocument/2006/relationships/slideLayout" Target="../slideLayouts/slideLayout66.xml"/><Relationship Id="rId66" Type="http://schemas.openxmlformats.org/officeDocument/2006/relationships/slideLayout" Target="../slideLayouts/slideLayout74.xml"/><Relationship Id="rId74" Type="http://schemas.openxmlformats.org/officeDocument/2006/relationships/tags" Target="../tags/tag18.xml"/><Relationship Id="rId5" Type="http://schemas.openxmlformats.org/officeDocument/2006/relationships/slideLayout" Target="../slideLayouts/slideLayout13.xml"/><Relationship Id="rId61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1.xml"/><Relationship Id="rId48" Type="http://schemas.openxmlformats.org/officeDocument/2006/relationships/slideLayout" Target="../slideLayouts/slideLayout56.xml"/><Relationship Id="rId56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72.xml"/><Relationship Id="rId69" Type="http://schemas.openxmlformats.org/officeDocument/2006/relationships/slideLayout" Target="../slideLayouts/slideLayout77.xml"/><Relationship Id="rId77" Type="http://schemas.openxmlformats.org/officeDocument/2006/relationships/image" Target="../media/image7.emf"/><Relationship Id="rId8" Type="http://schemas.openxmlformats.org/officeDocument/2006/relationships/slideLayout" Target="../slideLayouts/slideLayout16.xml"/><Relationship Id="rId51" Type="http://schemas.openxmlformats.org/officeDocument/2006/relationships/slideLayout" Target="../slideLayouts/slideLayout59.xml"/><Relationship Id="rId72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Relationship Id="rId46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67.xml"/><Relationship Id="rId67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28.xml"/><Relationship Id="rId41" Type="http://schemas.openxmlformats.org/officeDocument/2006/relationships/slideLayout" Target="../slideLayouts/slideLayout49.xml"/><Relationship Id="rId54" Type="http://schemas.openxmlformats.org/officeDocument/2006/relationships/slideLayout" Target="../slideLayouts/slideLayout62.xml"/><Relationship Id="rId62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78.xml"/><Relationship Id="rId75" Type="http://schemas.openxmlformats.org/officeDocument/2006/relationships/tags" Target="../tags/tag1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49" Type="http://schemas.openxmlformats.org/officeDocument/2006/relationships/slideLayout" Target="../slideLayouts/slideLayout57.xml"/><Relationship Id="rId57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60.xml"/><Relationship Id="rId60" Type="http://schemas.openxmlformats.org/officeDocument/2006/relationships/slideLayout" Target="../slideLayouts/slideLayout68.xml"/><Relationship Id="rId65" Type="http://schemas.openxmlformats.org/officeDocument/2006/relationships/slideLayout" Target="../slideLayouts/slideLayout73.xml"/><Relationship Id="rId73" Type="http://schemas.openxmlformats.org/officeDocument/2006/relationships/vmlDrawing" Target="../drawings/vmlDrawing3.vml"/><Relationship Id="rId78" Type="http://schemas.openxmlformats.org/officeDocument/2006/relationships/image" Target="../media/image10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2.xml"/><Relationship Id="rId50" Type="http://schemas.openxmlformats.org/officeDocument/2006/relationships/slideLayout" Target="../slideLayouts/slideLayout58.xml"/><Relationship Id="rId55" Type="http://schemas.openxmlformats.org/officeDocument/2006/relationships/slideLayout" Target="../slideLayouts/slideLayout63.xml"/><Relationship Id="rId76" Type="http://schemas.openxmlformats.org/officeDocument/2006/relationships/oleObject" Target="../embeddings/oleObject3.bin"/><Relationship Id="rId7" Type="http://schemas.openxmlformats.org/officeDocument/2006/relationships/slideLayout" Target="../slideLayouts/slideLayout15.xml"/><Relationship Id="rId7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10.xml"/><Relationship Id="rId2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23987252" y="13081000"/>
            <a:ext cx="396749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96" r:id="rId5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2"/>
          <a:ext cx="431957" cy="32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2"/>
                        <a:ext cx="431957" cy="323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419" y="3981333"/>
            <a:ext cx="11706048" cy="251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23977" y="469730"/>
            <a:ext cx="23450968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23972" y="55076"/>
            <a:ext cx="1748877" cy="4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defTabSz="1865887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56" kern="12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23975" y="1085236"/>
            <a:ext cx="23450968" cy="50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64" kern="12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323971" y="12404091"/>
            <a:ext cx="23260907" cy="1088474"/>
            <a:chOff x="75" y="3829"/>
            <a:chExt cx="5385" cy="336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1200">
                  <a:solidFill>
                    <a:srgbClr val="21212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68"/>
              <a:ext cx="4717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1243664" indent="-1243664" algn="l" defTabSz="1826625" fontAlgn="base" hangingPunct="1">
                <a:spcBef>
                  <a:spcPct val="0"/>
                </a:spcBef>
                <a:spcAft>
                  <a:spcPct val="0"/>
                </a:spcAft>
                <a:tabLst>
                  <a:tab pos="1250138" algn="l"/>
                </a:tabLst>
              </a:pPr>
              <a:r>
                <a:rPr lang="en-US" sz="2040" kern="1200">
                  <a:solidFill>
                    <a:srgbClr val="212120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952419" y="2798924"/>
            <a:ext cx="11706048" cy="1023682"/>
            <a:chOff x="915" y="714"/>
            <a:chExt cx="2686" cy="316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4"/>
              <a:ext cx="2686" cy="3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264" b="1" kern="1200">
                  <a:solidFill>
                    <a:srgbClr val="212120"/>
                  </a:solidFill>
                </a:rPr>
                <a:t>Title</a:t>
              </a:r>
            </a:p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264" kern="120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LegendBoxes" hidden="1"/>
          <p:cNvGrpSpPr>
            <a:grpSpLocks/>
          </p:cNvGrpSpPr>
          <p:nvPr/>
        </p:nvGrpSpPr>
        <p:grpSpPr bwMode="auto">
          <a:xfrm>
            <a:off x="21697220" y="584900"/>
            <a:ext cx="1740790" cy="2034400"/>
            <a:chOff x="4936" y="176"/>
            <a:chExt cx="403" cy="628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</p:grpSp>
      <p:grpSp>
        <p:nvGrpSpPr>
          <p:cNvPr id="31" name="LegendLines" hidden="1"/>
          <p:cNvGrpSpPr>
            <a:grpSpLocks/>
          </p:cNvGrpSpPr>
          <p:nvPr/>
        </p:nvGrpSpPr>
        <p:grpSpPr bwMode="auto">
          <a:xfrm>
            <a:off x="20859230" y="584895"/>
            <a:ext cx="2578787" cy="1490169"/>
            <a:chOff x="4750" y="176"/>
            <a:chExt cx="597" cy="460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</p:grpSp>
      <p:grpSp>
        <p:nvGrpSpPr>
          <p:cNvPr id="38" name="McKSticker" hidden="1"/>
          <p:cNvGrpSpPr/>
          <p:nvPr/>
        </p:nvGrpSpPr>
        <p:grpSpPr bwMode="auto">
          <a:xfrm>
            <a:off x="21625718" y="584893"/>
            <a:ext cx="2149241" cy="404405"/>
            <a:chOff x="7950901" y="285750"/>
            <a:chExt cx="789874" cy="198177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950901" y="285750"/>
              <a:ext cx="789874" cy="19817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950901" y="285750"/>
              <a:ext cx="0" cy="19817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950901" y="483927"/>
              <a:ext cx="78987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LegendMoons" hidden="1"/>
          <p:cNvGrpSpPr/>
          <p:nvPr/>
        </p:nvGrpSpPr>
        <p:grpSpPr bwMode="auto">
          <a:xfrm>
            <a:off x="21515361" y="584895"/>
            <a:ext cx="1920917" cy="2666104"/>
            <a:chOff x="6655594" y="273840"/>
            <a:chExt cx="705962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6976269" y="286539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5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51" name="Legend5"/>
            <p:cNvSpPr>
              <a:spLocks noChangeArrowheads="1"/>
            </p:cNvSpPr>
            <p:nvPr/>
          </p:nvSpPr>
          <p:spPr bwMode="auto">
            <a:xfrm>
              <a:off x="6976269" y="1383506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grpSp>
          <p:nvGrpSpPr>
            <p:cNvPr id="52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70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</p:sldLayoutIdLst>
  <p:hf hdr="0" ftr="0" dt="0"/>
  <p:txStyles>
    <p:titleStyle>
      <a:lvl1pPr algn="l" defTabSz="1826625" rtl="0" eaLnBrk="1" fontAlgn="base" hangingPunct="1">
        <a:spcBef>
          <a:spcPct val="0"/>
        </a:spcBef>
        <a:spcAft>
          <a:spcPct val="0"/>
        </a:spcAft>
        <a:tabLst>
          <a:tab pos="550580" algn="l"/>
        </a:tabLst>
        <a:defRPr sz="3877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2pPr>
      <a:lvl3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3pPr>
      <a:lvl4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4pPr>
      <a:lvl5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5pPr>
      <a:lvl6pPr marL="932742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6pPr>
      <a:lvl7pPr marL="1865490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7pPr>
      <a:lvl8pPr marL="2798238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8pPr>
      <a:lvl9pPr marL="3730985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9pPr>
    </p:titleStyle>
    <p:bodyStyle>
      <a:lvl1pPr marL="0" indent="0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395122" indent="-391882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932742" indent="-534385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1253378" indent="-317393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6pPr>
      <a:lvl7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7pPr>
      <a:lvl8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8pPr>
      <a:lvl9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1pPr>
      <a:lvl2pPr marL="932742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2pPr>
      <a:lvl3pPr marL="186549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3pPr>
      <a:lvl4pPr marL="2798238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4pPr>
      <a:lvl5pPr marL="3730985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5pPr>
      <a:lvl6pPr marL="466373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6pPr>
      <a:lvl7pPr marL="5596473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7pPr>
      <a:lvl8pPr marL="652922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8pPr>
      <a:lvl9pPr marL="7461965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4"/>
            </p:custDataLst>
          </p:nvPr>
        </p:nvGraphicFramePr>
        <p:xfrm>
          <a:off x="3177" y="3177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76" imgW="270" imgH="270" progId="TCLayout.ActiveDocument.1">
                  <p:embed/>
                </p:oleObj>
              </mc:Choice>
              <mc:Fallback>
                <p:oleObj name="think-cell Slide" r:id="rId7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177" y="3177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75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rgbClr val="FFB71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5000"/>
              </a:lnSpc>
            </a:pPr>
            <a:endParaRPr lang="en-US" sz="6000" dirty="0">
              <a:solidFill>
                <a:srgbClr val="FFFFFF"/>
              </a:solidFill>
              <a:latin typeface="Speedee App" panose="020B0603030502020204" pitchFamily="34" charset="0"/>
              <a:sym typeface="Speedee App" panose="020B06030305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9354801" y="12977956"/>
            <a:ext cx="2964102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69927" y="457200"/>
            <a:ext cx="23044150" cy="1463040"/>
          </a:xfrm>
          <a:prstGeom prst="rect">
            <a:avLst/>
          </a:prstGeom>
        </p:spPr>
        <p:txBody>
          <a:bodyPr vert="horz" wrap="square" lIns="91440" tIns="91440" rIns="91440" bIns="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997B17-16D6-4643-9FD4-9788B5AB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7" y="2470148"/>
            <a:ext cx="23044150" cy="10241280"/>
          </a:xfrm>
          <a:prstGeom prst="rect">
            <a:avLst/>
          </a:prstGeom>
        </p:spPr>
        <p:txBody>
          <a:bodyPr vert="horz" lIns="137160" tIns="91440" rIns="137160" bIns="274320" rtlCol="0" anchor="t" anchorCtr="0">
            <a:noAutofit/>
          </a:bodyPr>
          <a:lstStyle/>
          <a:p>
            <a:pPr marL="574676" lvl="0" indent="-574676" algn="l" defTabSz="1828800" rtl="0" eaLnBrk="1" latinLnBrk="0" hangingPunct="1">
              <a:lnSpc>
                <a:spcPct val="90000"/>
              </a:lnSpc>
              <a:spcBef>
                <a:spcPts val="3600"/>
              </a:spcBef>
              <a:buFontTx/>
              <a:buBlip>
                <a:blip r:embed="rId78"/>
              </a:buBlip>
            </a:pPr>
            <a:r>
              <a:rPr lang="en-US" dirty="0"/>
              <a:t>Edit Master text styles</a:t>
            </a:r>
          </a:p>
          <a:p>
            <a:pPr marL="1031876" lvl="1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489076" lvl="2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946276" lvl="3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403476" lvl="4" indent="-339726" algn="l" defTabSz="1828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204968" y="12977957"/>
            <a:ext cx="508472" cy="28084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ctr" defTabSz="1828754" fontAlgn="auto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SzPct val="95000"/>
            </a:pPr>
            <a:fld id="{EA543DA1-053B-459F-9A3B-E2E644C3A7CD}" type="slidenum">
              <a:rPr lang="en-US" sz="2000" smtClean="0">
                <a:solidFill>
                  <a:srgbClr val="000000"/>
                </a:solidFill>
                <a:latin typeface="Speedee"/>
                <a:sym typeface="+mn-lt"/>
              </a:rPr>
              <a:pPr algn="ctr" defTabSz="1828754" fontAlgn="auto">
                <a:lnSpc>
                  <a:spcPct val="90000"/>
                </a:lnSpc>
                <a:spcBef>
                  <a:spcPts val="3600"/>
                </a:spcBef>
                <a:spcAft>
                  <a:spcPts val="0"/>
                </a:spcAft>
                <a:buSzPct val="95000"/>
              </a:pPr>
              <a:t>‹#›</a:t>
            </a:fld>
            <a:endParaRPr lang="en-US" sz="2000" dirty="0">
              <a:solidFill>
                <a:srgbClr val="000000"/>
              </a:solidFill>
              <a:latin typeface="Speedee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2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  <p:sldLayoutId id="2147483748" r:id="rId50"/>
    <p:sldLayoutId id="2147483749" r:id="rId51"/>
    <p:sldLayoutId id="2147483750" r:id="rId52"/>
    <p:sldLayoutId id="2147483751" r:id="rId53"/>
    <p:sldLayoutId id="2147483752" r:id="rId54"/>
    <p:sldLayoutId id="2147483753" r:id="rId55"/>
    <p:sldLayoutId id="2147483754" r:id="rId56"/>
    <p:sldLayoutId id="2147483755" r:id="rId57"/>
    <p:sldLayoutId id="2147483756" r:id="rId58"/>
    <p:sldLayoutId id="2147483757" r:id="rId59"/>
    <p:sldLayoutId id="2147483758" r:id="rId60"/>
    <p:sldLayoutId id="2147483759" r:id="rId61"/>
    <p:sldLayoutId id="2147483760" r:id="rId62"/>
    <p:sldLayoutId id="2147483761" r:id="rId63"/>
    <p:sldLayoutId id="2147483762" r:id="rId64"/>
    <p:sldLayoutId id="2147483763" r:id="rId65"/>
    <p:sldLayoutId id="2147483764" r:id="rId66"/>
    <p:sldLayoutId id="2147483765" r:id="rId67"/>
    <p:sldLayoutId id="2147483766" r:id="rId68"/>
    <p:sldLayoutId id="2147483767" r:id="rId69"/>
    <p:sldLayoutId id="2147483768" r:id="rId70"/>
    <p:sldLayoutId id="2147483769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1828800" rtl="0" eaLnBrk="1" latinLnBrk="0" hangingPunct="1">
        <a:lnSpc>
          <a:spcPct val="85000"/>
        </a:lnSpc>
        <a:spcBef>
          <a:spcPct val="0"/>
        </a:spcBef>
        <a:spcAft>
          <a:spcPts val="1200"/>
        </a:spcAft>
        <a:buNone/>
        <a:defRPr sz="6000" b="1" kern="1200">
          <a:solidFill>
            <a:schemeClr val="tx1"/>
          </a:solidFill>
          <a:latin typeface="+mj-lt"/>
          <a:ea typeface="+mj-ea"/>
          <a:cs typeface="+mj-cs"/>
          <a:sym typeface="+mj-lt"/>
        </a:defRPr>
      </a:lvl1pPr>
    </p:titleStyle>
    <p:bodyStyle>
      <a:lvl1pPr marL="914400" indent="-914400" algn="l" defTabSz="1828800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​"/>
        <a:defRPr lang="en-US" sz="5600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1377950" indent="-685800" algn="l" defTabSz="1828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4000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1835150" indent="-685800" algn="l" defTabSz="1828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4000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2292350" indent="-685800" algn="l" defTabSz="18288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4000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4pPr>
      <a:lvl5pPr marL="2749550" indent="-685800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lang="en-US" sz="4000" b="1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539750" indent="-304800" algn="l" defTabSz="18288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lang="en-US" sz="32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1828800" rtl="0" eaLnBrk="1" latinLnBrk="0" hangingPunct="1">
        <a:lnSpc>
          <a:spcPct val="90000"/>
        </a:lnSpc>
        <a:spcBef>
          <a:spcPts val="1800"/>
        </a:spcBef>
        <a:spcAft>
          <a:spcPts val="1800"/>
        </a:spcAft>
        <a:buFont typeface="Arial" panose="020B0604020202020204" pitchFamily="34" charset="0"/>
        <a:buChar char="​"/>
        <a:defRPr lang="en-US" sz="88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18288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Font typeface="Arial" panose="020B0604020202020204" pitchFamily="34" charset="0"/>
        <a:buChar char="​"/>
        <a:defRPr lang="en-US" sz="108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18288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​"/>
        <a:defRPr lang="en-US" sz="48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AF18055-7A75-495F-8402-7CD97AD3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2040190" y="6623050"/>
            <a:ext cx="7209423" cy="149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379-AD7F-4DF8-8214-B748F1583606}"/>
              </a:ext>
            </a:extLst>
          </p:cNvPr>
          <p:cNvSpPr/>
          <p:nvPr/>
        </p:nvSpPr>
        <p:spPr>
          <a:xfrm>
            <a:off x="22718211" y="12635345"/>
            <a:ext cx="9144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22DC1-0321-43F0-981B-C6CFE8BF8CF7}"/>
              </a:ext>
            </a:extLst>
          </p:cNvPr>
          <p:cNvSpPr txBox="1"/>
          <p:nvPr/>
        </p:nvSpPr>
        <p:spPr>
          <a:xfrm>
            <a:off x="12042977" y="4244009"/>
            <a:ext cx="985519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 dirty="0">
                <a:latin typeface="Century Gothic"/>
                <a:ea typeface="Arial"/>
                <a:cs typeface="Arial"/>
              </a:rPr>
              <a:t>K-Means and Decision Tree Training</a:t>
            </a:r>
            <a:endParaRPr lang="en-GB" sz="9650" dirty="0"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4E39B-3070-4B57-9FD6-2094A5F432D9}"/>
              </a:ext>
            </a:extLst>
          </p:cNvPr>
          <p:cNvSpPr txBox="1"/>
          <p:nvPr/>
        </p:nvSpPr>
        <p:spPr>
          <a:xfrm>
            <a:off x="12043301" y="6927898"/>
            <a:ext cx="985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 dirty="0">
                <a:latin typeface="Century Gothic"/>
                <a:cs typeface="Arial"/>
              </a:rPr>
              <a:t>April 2022</a:t>
            </a:r>
            <a:endParaRPr lang="en-US" sz="3200" dirty="0"/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1A247C7-D467-49BE-90F8-7C427923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279" y="11430000"/>
            <a:ext cx="2743200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 Segments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1ACDAD1-7662-430B-9FC4-508DA24A91D7}"/>
              </a:ext>
            </a:extLst>
          </p:cNvPr>
          <p:cNvGrpSpPr/>
          <p:nvPr/>
        </p:nvGrpSpPr>
        <p:grpSpPr>
          <a:xfrm>
            <a:off x="322384" y="3123645"/>
            <a:ext cx="23938522" cy="9200828"/>
            <a:chOff x="445479" y="3123645"/>
            <a:chExt cx="23938522" cy="92008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C7A651-4BC6-4447-AD79-4C536B88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479" y="3123645"/>
              <a:ext cx="17209476" cy="920082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6E54B8D-1B25-4393-978A-F96BD12A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4955" y="3189569"/>
              <a:ext cx="6729046" cy="906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3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3767796"/>
            <a:ext cx="1212111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Decision Tree/Random Forest Case Study – </a:t>
            </a:r>
            <a:r>
              <a:rPr lang="en-US" sz="7200" b="1" dirty="0" err="1">
                <a:solidFill>
                  <a:schemeClr val="bg1"/>
                </a:solidFill>
                <a:latin typeface="Century Gothic"/>
              </a:rPr>
              <a:t>McDelivery</a:t>
            </a:r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 Family 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54894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DE-86A4-45EA-8991-D02F4D3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Century Gothic"/>
              </a:rPr>
              <a:t>Methodology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54F8-C622-4A57-985F-1635EE99EE49}"/>
              </a:ext>
            </a:extLst>
          </p:cNvPr>
          <p:cNvSpPr/>
          <p:nvPr/>
        </p:nvSpPr>
        <p:spPr>
          <a:xfrm>
            <a:off x="529012" y="2509876"/>
            <a:ext cx="23321588" cy="9541073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ROUND 1 </a:t>
            </a:r>
            <a:endParaRPr lang="en-US" sz="3200" kern="1200" dirty="0">
              <a:latin typeface="Century Gothic" panose="020B0502020202020204" pitchFamily="34" charset="0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kern="1200" dirty="0">
                <a:latin typeface="Century Gothic"/>
                <a:cs typeface="Arial"/>
              </a:rPr>
              <a:t>EDA - </a:t>
            </a:r>
            <a:r>
              <a:rPr lang="en-SG" sz="3200" i="1" kern="1200" dirty="0">
                <a:latin typeface="Century Gothic"/>
                <a:cs typeface="Arial"/>
              </a:rPr>
              <a:t>Demographics</a:t>
            </a:r>
            <a:r>
              <a:rPr lang="en-SG" sz="3200" kern="1200" dirty="0">
                <a:latin typeface="Century Gothic"/>
                <a:cs typeface="Arial"/>
              </a:rPr>
              <a:t> and </a:t>
            </a:r>
            <a:r>
              <a:rPr lang="en-SG" sz="3200" i="1" kern="1200" dirty="0">
                <a:latin typeface="Century Gothic"/>
                <a:cs typeface="Arial"/>
              </a:rPr>
              <a:t>purchase behaviour </a:t>
            </a:r>
            <a:r>
              <a:rPr lang="en-SG" sz="3200" kern="1200" dirty="0">
                <a:latin typeface="Century Gothic"/>
                <a:cs typeface="Arial"/>
              </a:rPr>
              <a:t>of sample size of self-identified contacts with children &lt;12 y.o. in their household</a:t>
            </a: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1. Identify contacts who have answered Poll=Yes (n=6,552) and Poll=No (n=4,611)</a:t>
            </a:r>
            <a:endParaRPr lang="en-SG" sz="3200" kern="1200" dirty="0">
              <a:latin typeface="Century Gothic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2. Overlay Family Moments Together on Poll=Yes and Poll=No</a:t>
            </a:r>
            <a:endParaRPr lang="en-SG" sz="3200" kern="1200" dirty="0">
              <a:latin typeface="Century Gothic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3. Overlay demographics and purchase behaviour on Poll=Yes and Poll=No</a:t>
            </a: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SG" sz="3200" kern="1200" dirty="0">
              <a:latin typeface="Century Gothic" panose="020B0502020202020204" pitchFamily="34" charset="0"/>
              <a:cs typeface="Arial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SG" sz="3200" kern="1200" dirty="0">
              <a:latin typeface="Century Gothic" panose="020B0502020202020204" pitchFamily="34" charset="0"/>
              <a:cs typeface="Arial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ROUND 2</a:t>
            </a:r>
            <a:endParaRPr lang="en-SG" sz="3200" b="1" kern="1200" dirty="0">
              <a:latin typeface="Century Gothic" panose="020B0502020202020204" pitchFamily="34" charset="0"/>
              <a:cs typeface="Arial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kern="1200" dirty="0">
                <a:latin typeface="Century Gothic"/>
                <a:cs typeface="Arial"/>
              </a:rPr>
              <a:t>Predictive Model - Observations of this known sample of n=11,163 customers will be used to make a prediction of potential parents in the unidentified rest of population.</a:t>
            </a:r>
            <a:endParaRPr lang="en-SG" sz="3200" b="1" kern="1200" dirty="0">
              <a:latin typeface="Century Gothic"/>
              <a:cs typeface="Arial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1. Approve usage of proposed variables in predictive model</a:t>
            </a:r>
            <a:endParaRPr lang="en-SG" sz="3200" kern="1200" dirty="0">
              <a:latin typeface="Century Gothic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2. Run the model to non-identifiable "contacts with &lt;12y.o. in household" in </a:t>
            </a:r>
            <a:r>
              <a:rPr lang="en-SG" sz="3200" b="1" u="sng" kern="1200" dirty="0">
                <a:latin typeface="Century Gothic"/>
                <a:cs typeface="Arial"/>
              </a:rPr>
              <a:t>existing database</a:t>
            </a:r>
            <a:endParaRPr lang="en-SG" sz="3200" u="sng" kern="1200" dirty="0">
              <a:latin typeface="Century Gothic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3. Tag these contacts for future use case</a:t>
            </a:r>
            <a:endParaRPr lang="en-SG" sz="3200" kern="1200" dirty="0">
              <a:latin typeface="Century Gothic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3200" b="1" kern="1200" dirty="0">
                <a:latin typeface="Century Gothic"/>
                <a:cs typeface="Arial"/>
              </a:rPr>
              <a:t>4. Summary of survey responses to inform of family-content preference</a:t>
            </a:r>
            <a:endParaRPr lang="en-SG" sz="3200" kern="1200" dirty="0">
              <a:latin typeface="Century Gothic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SG" sz="3200" b="1" kern="1200" dirty="0">
              <a:latin typeface="Century Gothic" panose="020B0502020202020204" pitchFamily="34" charset="0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SG" sz="3200" b="1" kern="1200" dirty="0">
              <a:latin typeface="Century Gothic" panose="020B0502020202020204" pitchFamily="34" charset="0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SG" sz="3200" b="1" kern="1200" dirty="0">
              <a:latin typeface="Century Gothic" panose="020B0502020202020204" pitchFamily="34" charset="0"/>
              <a:cs typeface="Arial" charset="0"/>
            </a:endParaRPr>
          </a:p>
          <a:p>
            <a:pPr algn="l"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SG" sz="3200" b="1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652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C985-B1D8-4074-815C-6358ECC8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Poll Survey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D172E4-8559-4117-9F96-72497A817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16103"/>
              </p:ext>
            </p:extLst>
          </p:nvPr>
        </p:nvGraphicFramePr>
        <p:xfrm>
          <a:off x="5348915" y="2270968"/>
          <a:ext cx="16481998" cy="470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814">
                  <a:extLst>
                    <a:ext uri="{9D8B030D-6E8A-4147-A177-3AD203B41FA5}">
                      <a16:colId xmlns:a16="http://schemas.microsoft.com/office/drawing/2014/main" val="66430874"/>
                    </a:ext>
                  </a:extLst>
                </a:gridCol>
                <a:gridCol w="3295456">
                  <a:extLst>
                    <a:ext uri="{9D8B030D-6E8A-4147-A177-3AD203B41FA5}">
                      <a16:colId xmlns:a16="http://schemas.microsoft.com/office/drawing/2014/main" val="3787912003"/>
                    </a:ext>
                  </a:extLst>
                </a:gridCol>
                <a:gridCol w="3295456">
                  <a:extLst>
                    <a:ext uri="{9D8B030D-6E8A-4147-A177-3AD203B41FA5}">
                      <a16:colId xmlns:a16="http://schemas.microsoft.com/office/drawing/2014/main" val="1556518556"/>
                    </a:ext>
                  </a:extLst>
                </a:gridCol>
                <a:gridCol w="3295458">
                  <a:extLst>
                    <a:ext uri="{9D8B030D-6E8A-4147-A177-3AD203B41FA5}">
                      <a16:colId xmlns:a16="http://schemas.microsoft.com/office/drawing/2014/main" val="2775890901"/>
                    </a:ext>
                  </a:extLst>
                </a:gridCol>
                <a:gridCol w="3297814">
                  <a:extLst>
                    <a:ext uri="{9D8B030D-6E8A-4147-A177-3AD203B41FA5}">
                      <a16:colId xmlns:a16="http://schemas.microsoft.com/office/drawing/2014/main" val="3829256557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/>
                        </a:rPr>
                        <a:t>Poll 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/>
                        </a:rPr>
                        <a:t>Poll 2 (Opened did not click)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/>
                        </a:rPr>
                        <a:t>Poll 3 (Did not open)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57765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Date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Wed, Jul 21, 2021 1:00 pm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entury Gothic"/>
                        </a:rPr>
                        <a:t>Fri, Jul 23, 2021 5:05 pm</a:t>
                      </a: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entury Gothic"/>
                        </a:rPr>
                        <a:t>Fri, Jul 23, 2021 5:07 pm</a:t>
                      </a: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0" i="0" u="none" strike="noStrike" noProof="0" dirty="0">
                        <a:latin typeface="Century Gothic"/>
                      </a:endParaRPr>
                    </a:p>
                  </a:txBody>
                  <a:tcPr marL="182880" marR="182880"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3259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Subject line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Help us understand you better 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entury Gothic"/>
                        </a:rPr>
                        <a:t>Just a Yes or No question? </a:t>
                      </a: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entury Gothic"/>
                        </a:rPr>
                        <a:t>Hello  Want emails that were created just for you?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0" i="0" u="none" strike="noStrike" noProof="0" dirty="0">
                        <a:latin typeface="Century Gothic"/>
                      </a:endParaRPr>
                    </a:p>
                  </a:txBody>
                  <a:tcPr marL="182880" marR="182880"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95962"/>
                  </a:ext>
                </a:extLst>
              </a:tr>
              <a:tr h="62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Sent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456,012 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45,980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402,171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03085"/>
                  </a:ext>
                </a:extLst>
              </a:tr>
              <a:tr h="6106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Open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13.2% (60,118)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57.5% (26,377)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6.9% (27,653)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19429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Answered</a:t>
                      </a:r>
                    </a:p>
                  </a:txBody>
                  <a:tcPr marL="182880" marR="182880" marT="91440" marB="91440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kern="120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Yes 6,552             No 4,611</a:t>
                      </a:r>
                    </a:p>
                    <a:p>
                      <a:pPr lvl="0" algn="ctr">
                        <a:buNone/>
                      </a:pPr>
                      <a:r>
                        <a:rPr lang="en-SG" sz="2000" b="0" i="0" u="none" strike="noStrike" kern="1200" noProof="0" dirty="0">
                          <a:latin typeface="Century Gothic"/>
                        </a:rPr>
                        <a:t>Total=11,163</a:t>
                      </a:r>
                      <a:endParaRPr lang="en-SG" sz="7200" dirty="0">
                        <a:latin typeface="Century Gothic"/>
                      </a:endParaRPr>
                    </a:p>
                  </a:txBody>
                  <a:tcPr marL="182880" marR="182880" marT="91440" marB="914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>
                        <a:latin typeface="Century Gothic"/>
                      </a:endParaRPr>
                    </a:p>
                  </a:txBody>
                  <a:tcPr marL="182880" marR="182880"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40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0E467DE-23F6-459D-B0E9-E29EDC7F0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01653"/>
              </p:ext>
            </p:extLst>
          </p:nvPr>
        </p:nvGraphicFramePr>
        <p:xfrm>
          <a:off x="5398641" y="7010492"/>
          <a:ext cx="13191256" cy="625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814">
                  <a:extLst>
                    <a:ext uri="{9D8B030D-6E8A-4147-A177-3AD203B41FA5}">
                      <a16:colId xmlns:a16="http://schemas.microsoft.com/office/drawing/2014/main" val="66430874"/>
                    </a:ext>
                  </a:extLst>
                </a:gridCol>
                <a:gridCol w="9893442">
                  <a:extLst>
                    <a:ext uri="{9D8B030D-6E8A-4147-A177-3AD203B41FA5}">
                      <a16:colId xmlns:a16="http://schemas.microsoft.com/office/drawing/2014/main" val="3787912003"/>
                    </a:ext>
                  </a:extLst>
                </a:gridCol>
              </a:tblGrid>
              <a:tr h="6252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 marL="182880" marR="182880" marT="91440" marB="9144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 marL="182880" marR="182880" marT="91440" marB="91440"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32592"/>
                  </a:ext>
                </a:extLst>
              </a:tr>
            </a:tbl>
          </a:graphicData>
        </a:graphic>
      </p:graphicFrame>
      <p:pic>
        <p:nvPicPr>
          <p:cNvPr id="3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9A406C10-9D05-4D65-BCE9-70E71DBC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51" y="7130417"/>
            <a:ext cx="1766174" cy="5881632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0D74C5-58AA-4EC1-ADB4-F0938D07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09" y="7290949"/>
            <a:ext cx="4445250" cy="22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C76E87-0A76-4236-A652-762D1E4C5395}"/>
              </a:ext>
            </a:extLst>
          </p:cNvPr>
          <p:cNvSpPr/>
          <p:nvPr/>
        </p:nvSpPr>
        <p:spPr>
          <a:xfrm>
            <a:off x="14746435" y="6012873"/>
            <a:ext cx="9258298" cy="2556162"/>
          </a:xfrm>
          <a:prstGeom prst="round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Speedee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390617-30C9-4709-B65C-5DD2891CD311}"/>
              </a:ext>
            </a:extLst>
          </p:cNvPr>
          <p:cNvSpPr/>
          <p:nvPr/>
        </p:nvSpPr>
        <p:spPr>
          <a:xfrm>
            <a:off x="5908964" y="4021284"/>
            <a:ext cx="7786252" cy="4686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7F04E8-C9C3-4EA8-836A-1BF209D13D98}"/>
              </a:ext>
            </a:extLst>
          </p:cNvPr>
          <p:cNvSpPr/>
          <p:nvPr/>
        </p:nvSpPr>
        <p:spPr>
          <a:xfrm>
            <a:off x="6844145" y="4800599"/>
            <a:ext cx="6158342" cy="1153390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/>
              </a:rPr>
              <a:t>Learning Phase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58802-1D20-4A84-BADB-CDDD2FE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>
                <a:latin typeface="Century Gothic" panose="020B0502020202020204" pitchFamily="34" charset="0"/>
              </a:rPr>
              <a:t>R2: Prediction Model –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6F94F-238D-47AB-AA2D-0BBA6A00894C}"/>
              </a:ext>
            </a:extLst>
          </p:cNvPr>
          <p:cNvSpPr/>
          <p:nvPr/>
        </p:nvSpPr>
        <p:spPr>
          <a:xfrm>
            <a:off x="819762" y="2541810"/>
            <a:ext cx="3450396" cy="430887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 b="1" i="1" kern="1200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7186C-3F1B-497E-B0CC-A745F6ADCE9B}"/>
              </a:ext>
            </a:extLst>
          </p:cNvPr>
          <p:cNvCxnSpPr/>
          <p:nvPr/>
        </p:nvCxnSpPr>
        <p:spPr>
          <a:xfrm>
            <a:off x="14416064" y="2629929"/>
            <a:ext cx="0" cy="10191838"/>
          </a:xfrm>
          <a:prstGeom prst="line">
            <a:avLst/>
          </a:prstGeom>
          <a:ln w="9525" cap="rnd">
            <a:solidFill>
              <a:srgbClr val="6E6F73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8DCBC1-4E66-4B16-B0D1-68D3E56C6FA1}"/>
              </a:ext>
            </a:extLst>
          </p:cNvPr>
          <p:cNvSpPr/>
          <p:nvPr/>
        </p:nvSpPr>
        <p:spPr>
          <a:xfrm>
            <a:off x="15390262" y="6541063"/>
            <a:ext cx="3390900" cy="1314450"/>
          </a:xfrm>
          <a:prstGeom prst="rect">
            <a:avLst/>
          </a:prstGeom>
          <a:solidFill>
            <a:srgbClr val="C8161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Century Gothic"/>
              </a:rPr>
              <a:t>Training</a:t>
            </a:r>
            <a:endParaRPr lang="en-US" sz="2400" b="1" kern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100" kern="1200" dirty="0">
                <a:solidFill>
                  <a:srgbClr val="FFFFFF"/>
                </a:solidFill>
                <a:latin typeface="Century Gothic"/>
              </a:rPr>
              <a:t>With 80% of labeled data</a:t>
            </a:r>
            <a:endParaRPr lang="en-US" sz="2100" kern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17046-D5FC-4E0D-942C-9BB99D9789D4}"/>
              </a:ext>
            </a:extLst>
          </p:cNvPr>
          <p:cNvSpPr/>
          <p:nvPr/>
        </p:nvSpPr>
        <p:spPr>
          <a:xfrm>
            <a:off x="19922038" y="6576221"/>
            <a:ext cx="3390900" cy="1314450"/>
          </a:xfrm>
          <a:prstGeom prst="rect">
            <a:avLst/>
          </a:prstGeom>
          <a:solidFill>
            <a:srgbClr val="C8161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Century Gothic"/>
              </a:rPr>
              <a:t>Validation</a:t>
            </a:r>
            <a:endParaRPr lang="en-US" sz="2400" b="1" kern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FFFF"/>
                </a:solidFill>
                <a:latin typeface="Century Gothic"/>
              </a:rPr>
              <a:t>With 20% of </a:t>
            </a:r>
            <a:endParaRPr lang="en-US" sz="2000" kern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FFFF"/>
                </a:solidFill>
                <a:latin typeface="Century Gothic"/>
              </a:rPr>
              <a:t>labeled data</a:t>
            </a:r>
            <a:endParaRPr lang="en-US" sz="2000" kern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2A7B3-8E4B-4F05-B786-7F6CCC31F15F}"/>
              </a:ext>
            </a:extLst>
          </p:cNvPr>
          <p:cNvSpPr/>
          <p:nvPr/>
        </p:nvSpPr>
        <p:spPr>
          <a:xfrm>
            <a:off x="15030350" y="7871741"/>
            <a:ext cx="4110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i="1" kern="1200" dirty="0">
                <a:latin typeface="Century Gothic" panose="020B0502020202020204" pitchFamily="34" charset="0"/>
              </a:rPr>
              <a:t>Training of the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31061-6044-4085-939D-5451E2692293}"/>
              </a:ext>
            </a:extLst>
          </p:cNvPr>
          <p:cNvSpPr/>
          <p:nvPr/>
        </p:nvSpPr>
        <p:spPr>
          <a:xfrm>
            <a:off x="19562126" y="7871741"/>
            <a:ext cx="4110724" cy="523220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i="1" kern="1200" dirty="0">
                <a:latin typeface="Century Gothic"/>
              </a:rPr>
              <a:t>Evaluation of the model</a:t>
            </a:r>
            <a:endParaRPr lang="en-US" sz="2200" kern="1200" dirty="0"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F765B-1C85-4FB2-9F70-CB34BD3B28B2}"/>
              </a:ext>
            </a:extLst>
          </p:cNvPr>
          <p:cNvSpPr/>
          <p:nvPr/>
        </p:nvSpPr>
        <p:spPr>
          <a:xfrm>
            <a:off x="1527465" y="4800601"/>
            <a:ext cx="3127662" cy="1153390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Training and Validation Set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88F69-9904-438D-8B30-F9A15936849D}"/>
              </a:ext>
            </a:extLst>
          </p:cNvPr>
          <p:cNvSpPr/>
          <p:nvPr/>
        </p:nvSpPr>
        <p:spPr>
          <a:xfrm>
            <a:off x="1527465" y="7065817"/>
            <a:ext cx="3127662" cy="1153390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Prediction Set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A036AD-35F7-4990-8979-6CBAEBDC1818}"/>
              </a:ext>
            </a:extLst>
          </p:cNvPr>
          <p:cNvSpPr/>
          <p:nvPr/>
        </p:nvSpPr>
        <p:spPr>
          <a:xfrm>
            <a:off x="8181109" y="9577063"/>
            <a:ext cx="3127662" cy="1153390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Predicted Set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036DBB-1647-4045-ABF4-B8263655B657}"/>
              </a:ext>
            </a:extLst>
          </p:cNvPr>
          <p:cNvSpPr/>
          <p:nvPr/>
        </p:nvSpPr>
        <p:spPr>
          <a:xfrm>
            <a:off x="6896098" y="6965369"/>
            <a:ext cx="6106388" cy="1188026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Prediction Phase</a:t>
            </a:r>
            <a:endParaRPr lang="en-US" sz="3264" kern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E5E141-BD78-4CDC-A9D9-EB502769F90F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4655127" y="5377295"/>
            <a:ext cx="2189018" cy="2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0AE486-B47F-4D03-956D-D3F2CDAEF9FE}"/>
              </a:ext>
            </a:extLst>
          </p:cNvPr>
          <p:cNvCxnSpPr>
            <a:cxnSpLocks/>
          </p:cNvCxnSpPr>
          <p:nvPr/>
        </p:nvCxnSpPr>
        <p:spPr>
          <a:xfrm flipH="1">
            <a:off x="9729355" y="5912419"/>
            <a:ext cx="6926" cy="997526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86DB64-BB61-4F69-B4AB-50126FEEA9DD}"/>
              </a:ext>
            </a:extLst>
          </p:cNvPr>
          <p:cNvCxnSpPr>
            <a:cxnSpLocks/>
          </p:cNvCxnSpPr>
          <p:nvPr/>
        </p:nvCxnSpPr>
        <p:spPr>
          <a:xfrm flipH="1">
            <a:off x="9736280" y="8084536"/>
            <a:ext cx="6924" cy="1569024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5D2A88-5A80-4B7F-ADA1-E833ED9EC488}"/>
              </a:ext>
            </a:extLst>
          </p:cNvPr>
          <p:cNvCxnSpPr>
            <a:cxnSpLocks/>
          </p:cNvCxnSpPr>
          <p:nvPr/>
        </p:nvCxnSpPr>
        <p:spPr>
          <a:xfrm>
            <a:off x="4662055" y="7620003"/>
            <a:ext cx="2296390" cy="27706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9CD04B-403C-49F8-80BA-4E5505C1981B}"/>
              </a:ext>
            </a:extLst>
          </p:cNvPr>
          <p:cNvSpPr txBox="1"/>
          <p:nvPr/>
        </p:nvSpPr>
        <p:spPr>
          <a:xfrm>
            <a:off x="4446682" y="3099654"/>
            <a:ext cx="6010056" cy="67710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u="sng" kern="1200" dirty="0">
                <a:solidFill>
                  <a:srgbClr val="000000"/>
                </a:solidFill>
                <a:latin typeface="Century Gothic"/>
              </a:rPr>
              <a:t>Machine learning process</a:t>
            </a:r>
            <a:endParaRPr lang="en-US" sz="3264" b="1" u="sng" kern="120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FC053D-A3AC-4B7D-8B0E-92FF1CB25574}"/>
              </a:ext>
            </a:extLst>
          </p:cNvPr>
          <p:cNvSpPr/>
          <p:nvPr/>
        </p:nvSpPr>
        <p:spPr>
          <a:xfrm>
            <a:off x="503960" y="8315831"/>
            <a:ext cx="5177524" cy="923330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 kern="1200" dirty="0">
                <a:latin typeface="Century Gothic" panose="020B0502020202020204" pitchFamily="34" charset="0"/>
              </a:rPr>
              <a:t>Unlabeled</a:t>
            </a:r>
            <a:endParaRPr lang="en-US" sz="3264" kern="1200" dirty="0">
              <a:latin typeface="Century Gothic" panose="020B0502020202020204" pitchFamily="34" charset="0"/>
            </a:endParaRPr>
          </a:p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 kern="1200" dirty="0">
                <a:latin typeface="Century Gothic" panose="020B0502020202020204" pitchFamily="34" charset="0"/>
              </a:rPr>
              <a:t>customers</a:t>
            </a:r>
            <a:endParaRPr lang="en-US" sz="3264" kern="1200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4365CC-C691-45E7-8385-764BC797CAA7}"/>
              </a:ext>
            </a:extLst>
          </p:cNvPr>
          <p:cNvSpPr/>
          <p:nvPr/>
        </p:nvSpPr>
        <p:spPr>
          <a:xfrm>
            <a:off x="503958" y="6010779"/>
            <a:ext cx="5177524" cy="923330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i="1" kern="1200" dirty="0">
                <a:latin typeface="Century Gothic" panose="020B0502020202020204" pitchFamily="34" charset="0"/>
              </a:rPr>
              <a:t>Labeled (Surveyed) </a:t>
            </a:r>
            <a:endParaRPr lang="en-US" sz="1800" b="1" i="1" kern="1200" dirty="0">
              <a:latin typeface="Century Gothic" panose="020B0502020202020204" pitchFamily="34" charset="0"/>
              <a:cs typeface="Arial"/>
            </a:endParaRPr>
          </a:p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i="1" kern="1200" dirty="0">
                <a:latin typeface="Century Gothic" panose="020B0502020202020204" pitchFamily="34" charset="0"/>
              </a:rPr>
              <a:t>Customers: n=11,163</a:t>
            </a:r>
            <a:endParaRPr lang="en-US" sz="1800" kern="1200" dirty="0">
              <a:latin typeface="Century Gothic" panose="020B0502020202020204" pitchFamily="34" charset="0"/>
              <a:cs typeface="Arial"/>
            </a:endParaRPr>
          </a:p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>
                <a:latin typeface="Century Gothic" panose="020B0502020202020204" pitchFamily="34" charset="0"/>
              </a:rPr>
              <a:t> (from Poll; 6,552 YES and 4,611 NO)</a:t>
            </a:r>
            <a:endParaRPr lang="en-US" sz="1200" b="1" i="1" kern="1200" dirty="0">
              <a:latin typeface="Century Gothic" panose="020B0502020202020204" pitchFamily="34" charset="0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950561-DFBD-416A-B5D8-5D61807BB642}"/>
              </a:ext>
            </a:extLst>
          </p:cNvPr>
          <p:cNvSpPr txBox="1"/>
          <p:nvPr/>
        </p:nvSpPr>
        <p:spPr>
          <a:xfrm>
            <a:off x="15694822" y="5168784"/>
            <a:ext cx="7256964" cy="523220"/>
          </a:xfrm>
          <a:prstGeom prst="rect">
            <a:avLst/>
          </a:prstGeom>
          <a:solidFill>
            <a:srgbClr val="FFF1D1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b="1" i="1" kern="1200" dirty="0">
                <a:solidFill>
                  <a:srgbClr val="000000"/>
                </a:solidFill>
                <a:latin typeface="Century Gothic"/>
              </a:rPr>
              <a:t>How the learning phase goes</a:t>
            </a:r>
            <a:endParaRPr lang="en-US" sz="2400" b="1" i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ED265-404E-40D0-92D8-9CC5A9385E9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3274777" y="5414209"/>
            <a:ext cx="2420045" cy="16185"/>
          </a:xfrm>
          <a:prstGeom prst="straightConnector1">
            <a:avLst/>
          </a:prstGeom>
          <a:ln w="9525" cap="rnd">
            <a:solidFill>
              <a:srgbClr val="6E6F73"/>
            </a:solidFill>
            <a:prstDash val="sysDot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2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DE-86A4-45EA-8991-D02F4D3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3" y="569084"/>
            <a:ext cx="22902486" cy="1160544"/>
          </a:xfrm>
        </p:spPr>
        <p:txBody>
          <a:bodyPr/>
          <a:lstStyle/>
          <a:p>
            <a:r>
              <a:rPr lang="en-US" sz="5600" dirty="0"/>
              <a:t>R2: Prediction Model –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FB2B3-993A-4D94-AF57-37D3AFFDC442}"/>
              </a:ext>
            </a:extLst>
          </p:cNvPr>
          <p:cNvSpPr txBox="1"/>
          <p:nvPr/>
        </p:nvSpPr>
        <p:spPr>
          <a:xfrm>
            <a:off x="3014644" y="4117944"/>
            <a:ext cx="1872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Customer ID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5B02C51-8C7A-4B9A-A9F1-B049A9AF5C31}"/>
              </a:ext>
            </a:extLst>
          </p:cNvPr>
          <p:cNvSpPr/>
          <p:nvPr/>
        </p:nvSpPr>
        <p:spPr>
          <a:xfrm>
            <a:off x="1997146" y="3931676"/>
            <a:ext cx="3907196" cy="651600"/>
          </a:xfrm>
          <a:prstGeom prst="roundRect">
            <a:avLst>
              <a:gd name="adj" fmla="val 146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F660-C6F4-4093-9FD4-799E73D0596D}"/>
              </a:ext>
            </a:extLst>
          </p:cNvPr>
          <p:cNvSpPr txBox="1"/>
          <p:nvPr/>
        </p:nvSpPr>
        <p:spPr>
          <a:xfrm>
            <a:off x="9772304" y="4117944"/>
            <a:ext cx="17348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Demographics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464A7A8A-5A59-438A-B7D2-E93FEA9F6E80}"/>
              </a:ext>
            </a:extLst>
          </p:cNvPr>
          <p:cNvSpPr/>
          <p:nvPr/>
        </p:nvSpPr>
        <p:spPr>
          <a:xfrm>
            <a:off x="9207612" y="3931676"/>
            <a:ext cx="2864160" cy="651600"/>
          </a:xfrm>
          <a:prstGeom prst="roundRect">
            <a:avLst>
              <a:gd name="adj" fmla="val 146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7CB53-53E8-4101-8FEA-85C25295A48C}"/>
              </a:ext>
            </a:extLst>
          </p:cNvPr>
          <p:cNvSpPr txBox="1"/>
          <p:nvPr/>
        </p:nvSpPr>
        <p:spPr>
          <a:xfrm>
            <a:off x="13075614" y="4117945"/>
            <a:ext cx="1244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Overall KPI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E27AB158-AC07-4CDD-B148-6F567BADE4CF}"/>
              </a:ext>
            </a:extLst>
          </p:cNvPr>
          <p:cNvSpPr/>
          <p:nvPr/>
        </p:nvSpPr>
        <p:spPr>
          <a:xfrm>
            <a:off x="12265966" y="3931676"/>
            <a:ext cx="2864160" cy="651600"/>
          </a:xfrm>
          <a:prstGeom prst="roundRect">
            <a:avLst>
              <a:gd name="adj" fmla="val 146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26F9-7C22-432A-B20B-6D082BE28C70}"/>
              </a:ext>
            </a:extLst>
          </p:cNvPr>
          <p:cNvSpPr txBox="1"/>
          <p:nvPr/>
        </p:nvSpPr>
        <p:spPr>
          <a:xfrm>
            <a:off x="16992628" y="4117944"/>
            <a:ext cx="2174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Purchase Behavior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7EE5277D-A3AB-4EDB-8F79-5523E60F3206}"/>
              </a:ext>
            </a:extLst>
          </p:cNvPr>
          <p:cNvSpPr/>
          <p:nvPr/>
        </p:nvSpPr>
        <p:spPr>
          <a:xfrm>
            <a:off x="15260810" y="3931676"/>
            <a:ext cx="5714792" cy="651600"/>
          </a:xfrm>
          <a:prstGeom prst="roundRect">
            <a:avLst>
              <a:gd name="adj" fmla="val 146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7DEAE-C361-489C-AEF0-9AA65D3E0573}"/>
              </a:ext>
            </a:extLst>
          </p:cNvPr>
          <p:cNvSpPr/>
          <p:nvPr/>
        </p:nvSpPr>
        <p:spPr>
          <a:xfrm>
            <a:off x="9207612" y="4854246"/>
            <a:ext cx="2864160" cy="7438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794B63-0564-49B0-9421-A670BEE278EF}"/>
              </a:ext>
            </a:extLst>
          </p:cNvPr>
          <p:cNvSpPr/>
          <p:nvPr/>
        </p:nvSpPr>
        <p:spPr>
          <a:xfrm>
            <a:off x="12244474" y="4854247"/>
            <a:ext cx="2864160" cy="182394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8E341C-FEFE-4190-A977-E44F499B0C8C}"/>
              </a:ext>
            </a:extLst>
          </p:cNvPr>
          <p:cNvSpPr/>
          <p:nvPr/>
        </p:nvSpPr>
        <p:spPr>
          <a:xfrm>
            <a:off x="12440152" y="5009156"/>
            <a:ext cx="2472800" cy="4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40779-D127-4662-95CD-90289511A0CA}"/>
              </a:ext>
            </a:extLst>
          </p:cNvPr>
          <p:cNvSpPr txBox="1"/>
          <p:nvPr/>
        </p:nvSpPr>
        <p:spPr>
          <a:xfrm>
            <a:off x="13471868" y="5118784"/>
            <a:ext cx="409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0990C9-85B5-4B74-B38B-D4D0F8150699}"/>
              </a:ext>
            </a:extLst>
          </p:cNvPr>
          <p:cNvSpPr/>
          <p:nvPr/>
        </p:nvSpPr>
        <p:spPr>
          <a:xfrm>
            <a:off x="12440152" y="5559950"/>
            <a:ext cx="2472800" cy="4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8B351-FFA2-47C1-AD45-3F030BD9940B}"/>
              </a:ext>
            </a:extLst>
          </p:cNvPr>
          <p:cNvSpPr txBox="1"/>
          <p:nvPr/>
        </p:nvSpPr>
        <p:spPr>
          <a:xfrm>
            <a:off x="13488646" y="5669576"/>
            <a:ext cx="3758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AC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B0BF7-424E-4C91-9188-2019C698A0DA}"/>
              </a:ext>
            </a:extLst>
          </p:cNvPr>
          <p:cNvSpPr/>
          <p:nvPr/>
        </p:nvSpPr>
        <p:spPr>
          <a:xfrm>
            <a:off x="12440152" y="6148844"/>
            <a:ext cx="2472800" cy="4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D4EFE-DBDF-4098-88AC-C5C77A5DB449}"/>
              </a:ext>
            </a:extLst>
          </p:cNvPr>
          <p:cNvSpPr txBox="1"/>
          <p:nvPr/>
        </p:nvSpPr>
        <p:spPr>
          <a:xfrm>
            <a:off x="12409846" y="6239423"/>
            <a:ext cx="25334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600" dirty="0">
                <a:latin typeface="Century Gothic" panose="020B0502020202020204" pitchFamily="34" charset="0"/>
              </a:rPr>
              <a:t>Avg. main item count</a:t>
            </a:r>
            <a:endParaRPr lang="en-SG" sz="1600" dirty="0">
              <a:latin typeface="Century Gothic" panose="020B0502020202020204" pitchFamily="34" charset="0"/>
            </a:endParaRPr>
          </a:p>
        </p:txBody>
      </p:sp>
      <p:sp>
        <p:nvSpPr>
          <p:cNvPr id="40" name="Rounded Rectangle 103">
            <a:extLst>
              <a:ext uri="{FF2B5EF4-FFF2-40B4-BE49-F238E27FC236}">
                <a16:creationId xmlns:a16="http://schemas.microsoft.com/office/drawing/2014/main" id="{DD969022-275E-4E03-AD45-7483E8A8C1A0}"/>
              </a:ext>
            </a:extLst>
          </p:cNvPr>
          <p:cNvSpPr/>
          <p:nvPr/>
        </p:nvSpPr>
        <p:spPr>
          <a:xfrm>
            <a:off x="9207611" y="3228289"/>
            <a:ext cx="11767990" cy="465334"/>
          </a:xfrm>
          <a:prstGeom prst="roundRect">
            <a:avLst>
              <a:gd name="adj" fmla="val 1461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F0C948-3147-4BB4-BDF4-C63A7C172768}"/>
              </a:ext>
            </a:extLst>
          </p:cNvPr>
          <p:cNvSpPr txBox="1"/>
          <p:nvPr/>
        </p:nvSpPr>
        <p:spPr>
          <a:xfrm>
            <a:off x="13557792" y="3299373"/>
            <a:ext cx="277095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Predictor (x)</a:t>
            </a:r>
            <a:endParaRPr lang="en-SG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ounded Rectangle 105">
            <a:extLst>
              <a:ext uri="{FF2B5EF4-FFF2-40B4-BE49-F238E27FC236}">
                <a16:creationId xmlns:a16="http://schemas.microsoft.com/office/drawing/2014/main" id="{4EAC54A3-A7FE-41D8-AC77-61B727CA4A48}"/>
              </a:ext>
            </a:extLst>
          </p:cNvPr>
          <p:cNvSpPr/>
          <p:nvPr/>
        </p:nvSpPr>
        <p:spPr>
          <a:xfrm>
            <a:off x="15258402" y="5846041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C6FBFA-9D1B-4480-8835-A7ACDEF1A448}"/>
              </a:ext>
            </a:extLst>
          </p:cNvPr>
          <p:cNvSpPr txBox="1"/>
          <p:nvPr/>
        </p:nvSpPr>
        <p:spPr>
          <a:xfrm>
            <a:off x="15351628" y="6022981"/>
            <a:ext cx="2603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weekday morning*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FB506D-F857-495E-B98C-2FBF2809550F}"/>
              </a:ext>
            </a:extLst>
          </p:cNvPr>
          <p:cNvCxnSpPr>
            <a:cxnSpLocks/>
          </p:cNvCxnSpPr>
          <p:nvPr/>
        </p:nvCxnSpPr>
        <p:spPr>
          <a:xfrm>
            <a:off x="19457834" y="4832720"/>
            <a:ext cx="6556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C61575-C0EA-413D-9333-AA795ACAD9EB}"/>
              </a:ext>
            </a:extLst>
          </p:cNvPr>
          <p:cNvSpPr/>
          <p:nvPr/>
        </p:nvSpPr>
        <p:spPr>
          <a:xfrm>
            <a:off x="15221492" y="4854251"/>
            <a:ext cx="2864160" cy="8153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3259B3-2598-428F-A814-534A40F3A755}"/>
              </a:ext>
            </a:extLst>
          </p:cNvPr>
          <p:cNvSpPr/>
          <p:nvPr/>
        </p:nvSpPr>
        <p:spPr>
          <a:xfrm>
            <a:off x="15417172" y="5047256"/>
            <a:ext cx="2472800" cy="4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3D6263-44D8-47A2-8992-91EF359D52D3}"/>
              </a:ext>
            </a:extLst>
          </p:cNvPr>
          <p:cNvSpPr txBox="1"/>
          <p:nvPr/>
        </p:nvSpPr>
        <p:spPr>
          <a:xfrm>
            <a:off x="15734082" y="5118784"/>
            <a:ext cx="18389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Order time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AEDA7C-920E-483B-9B53-71588C8BA2C2}"/>
              </a:ext>
            </a:extLst>
          </p:cNvPr>
          <p:cNvSpPr/>
          <p:nvPr/>
        </p:nvSpPr>
        <p:spPr>
          <a:xfrm>
            <a:off x="18047932" y="4854251"/>
            <a:ext cx="2864160" cy="8153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FC8602-8401-46FA-9E3F-2B2EA22A65F4}"/>
              </a:ext>
            </a:extLst>
          </p:cNvPr>
          <p:cNvSpPr/>
          <p:nvPr/>
        </p:nvSpPr>
        <p:spPr>
          <a:xfrm>
            <a:off x="18243612" y="5047256"/>
            <a:ext cx="2472800" cy="4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7C5041-54D5-4D08-ACDD-627B458C5903}"/>
              </a:ext>
            </a:extLst>
          </p:cNvPr>
          <p:cNvSpPr txBox="1"/>
          <p:nvPr/>
        </p:nvSpPr>
        <p:spPr>
          <a:xfrm>
            <a:off x="18401488" y="5118784"/>
            <a:ext cx="23113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Order content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E531261-8F3D-46C9-A49E-8CB3B9741742}"/>
              </a:ext>
            </a:extLst>
          </p:cNvPr>
          <p:cNvSpPr/>
          <p:nvPr/>
        </p:nvSpPr>
        <p:spPr>
          <a:xfrm>
            <a:off x="9403292" y="5004440"/>
            <a:ext cx="2472800" cy="4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92B265-B26F-4124-B812-E0EA7FE2C8FC}"/>
              </a:ext>
            </a:extLst>
          </p:cNvPr>
          <p:cNvSpPr txBox="1"/>
          <p:nvPr/>
        </p:nvSpPr>
        <p:spPr>
          <a:xfrm>
            <a:off x="10391384" y="5075969"/>
            <a:ext cx="4966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Age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79" name="Rounded Rectangle 105">
            <a:extLst>
              <a:ext uri="{FF2B5EF4-FFF2-40B4-BE49-F238E27FC236}">
                <a16:creationId xmlns:a16="http://schemas.microsoft.com/office/drawing/2014/main" id="{0A722540-D6B5-4B7E-A8FD-E0EF72A28F52}"/>
              </a:ext>
            </a:extLst>
          </p:cNvPr>
          <p:cNvSpPr/>
          <p:nvPr/>
        </p:nvSpPr>
        <p:spPr>
          <a:xfrm>
            <a:off x="15258402" y="6597793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9359B6-7C83-490D-9913-DB42835992F7}"/>
              </a:ext>
            </a:extLst>
          </p:cNvPr>
          <p:cNvSpPr txBox="1"/>
          <p:nvPr/>
        </p:nvSpPr>
        <p:spPr>
          <a:xfrm>
            <a:off x="15250964" y="6774733"/>
            <a:ext cx="2805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weekday afternoon*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81" name="Rounded Rectangle 105">
            <a:extLst>
              <a:ext uri="{FF2B5EF4-FFF2-40B4-BE49-F238E27FC236}">
                <a16:creationId xmlns:a16="http://schemas.microsoft.com/office/drawing/2014/main" id="{8A4A21B5-8721-497F-BF1C-94C4BE571CEB}"/>
              </a:ext>
            </a:extLst>
          </p:cNvPr>
          <p:cNvSpPr/>
          <p:nvPr/>
        </p:nvSpPr>
        <p:spPr>
          <a:xfrm>
            <a:off x="15258402" y="7349545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A7E225-A6A0-4269-B6BF-22190DAF2EF0}"/>
              </a:ext>
            </a:extLst>
          </p:cNvPr>
          <p:cNvSpPr txBox="1"/>
          <p:nvPr/>
        </p:nvSpPr>
        <p:spPr>
          <a:xfrm>
            <a:off x="15356660" y="7526485"/>
            <a:ext cx="2593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weekday evening*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83" name="Rounded Rectangle 105">
            <a:extLst>
              <a:ext uri="{FF2B5EF4-FFF2-40B4-BE49-F238E27FC236}">
                <a16:creationId xmlns:a16="http://schemas.microsoft.com/office/drawing/2014/main" id="{8934B636-8124-4F5D-8146-FF1783DEAF34}"/>
              </a:ext>
            </a:extLst>
          </p:cNvPr>
          <p:cNvSpPr/>
          <p:nvPr/>
        </p:nvSpPr>
        <p:spPr>
          <a:xfrm>
            <a:off x="15258402" y="8101297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F64EB5-6159-4D4E-BD47-197A75947513}"/>
              </a:ext>
            </a:extLst>
          </p:cNvPr>
          <p:cNvSpPr txBox="1"/>
          <p:nvPr/>
        </p:nvSpPr>
        <p:spPr>
          <a:xfrm>
            <a:off x="15266062" y="8278237"/>
            <a:ext cx="2775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600" dirty="0">
                <a:latin typeface="Century Gothic" panose="020B0502020202020204" pitchFamily="34" charset="0"/>
              </a:rPr>
              <a:t>GC weekday late evening*</a:t>
            </a:r>
            <a:endParaRPr lang="en-SG" sz="1600" dirty="0">
              <a:latin typeface="Century Gothic" panose="020B0502020202020204" pitchFamily="34" charset="0"/>
            </a:endParaRPr>
          </a:p>
        </p:txBody>
      </p:sp>
      <p:sp>
        <p:nvSpPr>
          <p:cNvPr id="85" name="Rounded Rectangle 105">
            <a:extLst>
              <a:ext uri="{FF2B5EF4-FFF2-40B4-BE49-F238E27FC236}">
                <a16:creationId xmlns:a16="http://schemas.microsoft.com/office/drawing/2014/main" id="{7B30388D-FD02-4366-9288-53AC4D4F5EDB}"/>
              </a:ext>
            </a:extLst>
          </p:cNvPr>
          <p:cNvSpPr/>
          <p:nvPr/>
        </p:nvSpPr>
        <p:spPr>
          <a:xfrm>
            <a:off x="15258402" y="8853049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A2F500-EEE5-412E-9BE1-82375B63095C}"/>
              </a:ext>
            </a:extLst>
          </p:cNvPr>
          <p:cNvSpPr txBox="1"/>
          <p:nvPr/>
        </p:nvSpPr>
        <p:spPr>
          <a:xfrm>
            <a:off x="15346594" y="9029989"/>
            <a:ext cx="2613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weekend morning*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87" name="Rounded Rectangle 105">
            <a:extLst>
              <a:ext uri="{FF2B5EF4-FFF2-40B4-BE49-F238E27FC236}">
                <a16:creationId xmlns:a16="http://schemas.microsoft.com/office/drawing/2014/main" id="{26898471-2DD7-49C1-9168-79C22EC1D42A}"/>
              </a:ext>
            </a:extLst>
          </p:cNvPr>
          <p:cNvSpPr/>
          <p:nvPr/>
        </p:nvSpPr>
        <p:spPr>
          <a:xfrm>
            <a:off x="15258402" y="9604801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6610F4-438F-432C-902B-E9780E61A35D}"/>
              </a:ext>
            </a:extLst>
          </p:cNvPr>
          <p:cNvSpPr txBox="1"/>
          <p:nvPr/>
        </p:nvSpPr>
        <p:spPr>
          <a:xfrm>
            <a:off x="15245928" y="9781741"/>
            <a:ext cx="28152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weekend afternoon*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89" name="Rounded Rectangle 105">
            <a:extLst>
              <a:ext uri="{FF2B5EF4-FFF2-40B4-BE49-F238E27FC236}">
                <a16:creationId xmlns:a16="http://schemas.microsoft.com/office/drawing/2014/main" id="{D4ED84D8-531C-4088-8E91-803E718CD9CE}"/>
              </a:ext>
            </a:extLst>
          </p:cNvPr>
          <p:cNvSpPr/>
          <p:nvPr/>
        </p:nvSpPr>
        <p:spPr>
          <a:xfrm>
            <a:off x="15258402" y="10356553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2B3E70-27CD-4C33-A12E-10EEE244CF5E}"/>
              </a:ext>
            </a:extLst>
          </p:cNvPr>
          <p:cNvSpPr txBox="1"/>
          <p:nvPr/>
        </p:nvSpPr>
        <p:spPr>
          <a:xfrm>
            <a:off x="15351628" y="10533493"/>
            <a:ext cx="2603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weekend evening*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91" name="Rounded Rectangle 105">
            <a:extLst>
              <a:ext uri="{FF2B5EF4-FFF2-40B4-BE49-F238E27FC236}">
                <a16:creationId xmlns:a16="http://schemas.microsoft.com/office/drawing/2014/main" id="{A82C2B23-37CE-4846-8C65-9AAE86F6D6AE}"/>
              </a:ext>
            </a:extLst>
          </p:cNvPr>
          <p:cNvSpPr/>
          <p:nvPr/>
        </p:nvSpPr>
        <p:spPr>
          <a:xfrm>
            <a:off x="15258402" y="11108305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11B637-54F3-4C35-B989-8836A5CE02E1}"/>
              </a:ext>
            </a:extLst>
          </p:cNvPr>
          <p:cNvSpPr txBox="1"/>
          <p:nvPr/>
        </p:nvSpPr>
        <p:spPr>
          <a:xfrm>
            <a:off x="15261030" y="11285245"/>
            <a:ext cx="2785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600" dirty="0">
                <a:latin typeface="Century Gothic" panose="020B0502020202020204" pitchFamily="34" charset="0"/>
              </a:rPr>
              <a:t>GC weekend late evening*</a:t>
            </a:r>
            <a:endParaRPr lang="en-SG" sz="1600" dirty="0">
              <a:latin typeface="Century Gothic" panose="020B0502020202020204" pitchFamily="34" charset="0"/>
            </a:endParaRPr>
          </a:p>
        </p:txBody>
      </p:sp>
      <p:sp>
        <p:nvSpPr>
          <p:cNvPr id="93" name="Rounded Rectangle 105">
            <a:extLst>
              <a:ext uri="{FF2B5EF4-FFF2-40B4-BE49-F238E27FC236}">
                <a16:creationId xmlns:a16="http://schemas.microsoft.com/office/drawing/2014/main" id="{2B7D3F86-2D24-4716-8D81-FBD386C61618}"/>
              </a:ext>
            </a:extLst>
          </p:cNvPr>
          <p:cNvSpPr/>
          <p:nvPr/>
        </p:nvSpPr>
        <p:spPr>
          <a:xfrm>
            <a:off x="18090958" y="5852587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9F1F7F-23D8-4CE2-8682-2A58A461B567}"/>
              </a:ext>
            </a:extLst>
          </p:cNvPr>
          <p:cNvSpPr txBox="1"/>
          <p:nvPr/>
        </p:nvSpPr>
        <p:spPr>
          <a:xfrm>
            <a:off x="18034872" y="6029527"/>
            <a:ext cx="290252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500" dirty="0">
                <a:latin typeface="Century Gothic" panose="020B0502020202020204" pitchFamily="34" charset="0"/>
              </a:rPr>
              <a:t>GC containing Happy Meal*</a:t>
            </a:r>
            <a:endParaRPr lang="en-SG" sz="1500" dirty="0">
              <a:latin typeface="Century Gothic" panose="020B0502020202020204" pitchFamily="34" charset="0"/>
            </a:endParaRPr>
          </a:p>
        </p:txBody>
      </p:sp>
      <p:sp>
        <p:nvSpPr>
          <p:cNvPr id="95" name="Rounded Rectangle 105">
            <a:extLst>
              <a:ext uri="{FF2B5EF4-FFF2-40B4-BE49-F238E27FC236}">
                <a16:creationId xmlns:a16="http://schemas.microsoft.com/office/drawing/2014/main" id="{107A6E6C-BA63-4DE0-9E05-7B2109420FCB}"/>
              </a:ext>
            </a:extLst>
          </p:cNvPr>
          <p:cNvSpPr/>
          <p:nvPr/>
        </p:nvSpPr>
        <p:spPr>
          <a:xfrm>
            <a:off x="18090958" y="6604339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D38F58-AB93-45C3-B694-98F122D1B4C2}"/>
              </a:ext>
            </a:extLst>
          </p:cNvPr>
          <p:cNvSpPr txBox="1"/>
          <p:nvPr/>
        </p:nvSpPr>
        <p:spPr>
          <a:xfrm>
            <a:off x="18076814" y="6781279"/>
            <a:ext cx="28186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500" dirty="0">
                <a:latin typeface="Century Gothic" panose="020B0502020202020204" pitchFamily="34" charset="0"/>
              </a:rPr>
              <a:t>GC containing McNuggets*</a:t>
            </a:r>
            <a:endParaRPr lang="en-SG" sz="1500" dirty="0">
              <a:latin typeface="Century Gothic" panose="020B0502020202020204" pitchFamily="34" charset="0"/>
            </a:endParaRPr>
          </a:p>
        </p:txBody>
      </p:sp>
      <p:sp>
        <p:nvSpPr>
          <p:cNvPr id="97" name="Rounded Rectangle 105">
            <a:extLst>
              <a:ext uri="{FF2B5EF4-FFF2-40B4-BE49-F238E27FC236}">
                <a16:creationId xmlns:a16="http://schemas.microsoft.com/office/drawing/2014/main" id="{29ACB3E8-042C-4A3E-A461-59728FF42F24}"/>
              </a:ext>
            </a:extLst>
          </p:cNvPr>
          <p:cNvSpPr/>
          <p:nvPr/>
        </p:nvSpPr>
        <p:spPr>
          <a:xfrm>
            <a:off x="18090958" y="7356091"/>
            <a:ext cx="2790340" cy="632942"/>
          </a:xfrm>
          <a:prstGeom prst="roundRect">
            <a:avLst>
              <a:gd name="adj" fmla="val 14615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90BF5E-31E2-4930-AF0B-F7CD5594007B}"/>
              </a:ext>
            </a:extLst>
          </p:cNvPr>
          <p:cNvSpPr txBox="1"/>
          <p:nvPr/>
        </p:nvSpPr>
        <p:spPr>
          <a:xfrm>
            <a:off x="18348608" y="7533031"/>
            <a:ext cx="22750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GC containing Milo*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7996F-11C8-4954-A7DD-F45C9AB25C77}"/>
              </a:ext>
            </a:extLst>
          </p:cNvPr>
          <p:cNvSpPr/>
          <p:nvPr/>
        </p:nvSpPr>
        <p:spPr>
          <a:xfrm>
            <a:off x="529012" y="12525289"/>
            <a:ext cx="23321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i="1" dirty="0">
                <a:latin typeface="Century Gothic" panose="020B0502020202020204" pitchFamily="34" charset="0"/>
              </a:rPr>
              <a:t>* During calculation, these variables are converted into ‘% of total orders’ by dividing them with GC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7F552A-A056-42ED-88AB-6D065390C810}"/>
              </a:ext>
            </a:extLst>
          </p:cNvPr>
          <p:cNvSpPr/>
          <p:nvPr/>
        </p:nvSpPr>
        <p:spPr>
          <a:xfrm>
            <a:off x="529012" y="12903453"/>
            <a:ext cx="23321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i="1" dirty="0">
                <a:latin typeface="Century Gothic" panose="020B0502020202020204" pitchFamily="34" charset="0"/>
              </a:rPr>
              <a:t>** We tried adding in month of order as another purchase behavior variable, but the result did not improve and there are no significant differences</a:t>
            </a:r>
          </a:p>
        </p:txBody>
      </p:sp>
      <p:sp>
        <p:nvSpPr>
          <p:cNvPr id="54" name="Rounded Rectangle 103">
            <a:extLst>
              <a:ext uri="{FF2B5EF4-FFF2-40B4-BE49-F238E27FC236}">
                <a16:creationId xmlns:a16="http://schemas.microsoft.com/office/drawing/2014/main" id="{9E86C3BE-D441-4DCB-97E8-9A7BF155A1F6}"/>
              </a:ext>
            </a:extLst>
          </p:cNvPr>
          <p:cNvSpPr/>
          <p:nvPr/>
        </p:nvSpPr>
        <p:spPr>
          <a:xfrm>
            <a:off x="1993944" y="2619337"/>
            <a:ext cx="18978456" cy="465334"/>
          </a:xfrm>
          <a:prstGeom prst="roundRect">
            <a:avLst>
              <a:gd name="adj" fmla="val 14615"/>
            </a:avLst>
          </a:prstGeom>
          <a:solidFill>
            <a:srgbClr val="E61A34"/>
          </a:solidFill>
          <a:ln>
            <a:solidFill>
              <a:srgbClr val="ED1B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B28A00-4FE2-43A4-B351-31275724EDE9}"/>
              </a:ext>
            </a:extLst>
          </p:cNvPr>
          <p:cNvSpPr txBox="1"/>
          <p:nvPr/>
        </p:nvSpPr>
        <p:spPr>
          <a:xfrm>
            <a:off x="10097694" y="2715007"/>
            <a:ext cx="277095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Variables</a:t>
            </a:r>
            <a:endParaRPr lang="en-SG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6B3CB7-69ED-4999-B44B-89452731ABCB}"/>
              </a:ext>
            </a:extLst>
          </p:cNvPr>
          <p:cNvSpPr txBox="1"/>
          <p:nvPr/>
        </p:nvSpPr>
        <p:spPr>
          <a:xfrm>
            <a:off x="6442608" y="4117944"/>
            <a:ext cx="22003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800" dirty="0">
                <a:latin typeface="Century Gothic" panose="020B0502020202020204" pitchFamily="34" charset="0"/>
              </a:rPr>
              <a:t>Parent/Not Parent</a:t>
            </a:r>
            <a:endParaRPr lang="en-SG" sz="1800" dirty="0">
              <a:latin typeface="Century Gothic" panose="020B0502020202020204" pitchFamily="34" charset="0"/>
            </a:endParaRPr>
          </a:p>
        </p:txBody>
      </p:sp>
      <p:sp>
        <p:nvSpPr>
          <p:cNvPr id="57" name="Rounded Rectangle 12">
            <a:extLst>
              <a:ext uri="{FF2B5EF4-FFF2-40B4-BE49-F238E27FC236}">
                <a16:creationId xmlns:a16="http://schemas.microsoft.com/office/drawing/2014/main" id="{22BAE7DD-3839-42B9-B809-7B636F2176CD}"/>
              </a:ext>
            </a:extLst>
          </p:cNvPr>
          <p:cNvSpPr/>
          <p:nvPr/>
        </p:nvSpPr>
        <p:spPr>
          <a:xfrm>
            <a:off x="6098535" y="3931676"/>
            <a:ext cx="2914882" cy="651600"/>
          </a:xfrm>
          <a:prstGeom prst="roundRect">
            <a:avLst>
              <a:gd name="adj" fmla="val 146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ounded Rectangle 103">
            <a:extLst>
              <a:ext uri="{FF2B5EF4-FFF2-40B4-BE49-F238E27FC236}">
                <a16:creationId xmlns:a16="http://schemas.microsoft.com/office/drawing/2014/main" id="{2A2BF94E-59F6-4E1F-BBAE-431CAB559DB6}"/>
              </a:ext>
            </a:extLst>
          </p:cNvPr>
          <p:cNvSpPr/>
          <p:nvPr/>
        </p:nvSpPr>
        <p:spPr>
          <a:xfrm>
            <a:off x="1997148" y="3228289"/>
            <a:ext cx="3907196" cy="465334"/>
          </a:xfrm>
          <a:prstGeom prst="roundRect">
            <a:avLst>
              <a:gd name="adj" fmla="val 1461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ounded Rectangle 103">
            <a:extLst>
              <a:ext uri="{FF2B5EF4-FFF2-40B4-BE49-F238E27FC236}">
                <a16:creationId xmlns:a16="http://schemas.microsoft.com/office/drawing/2014/main" id="{72E0D559-F651-49AA-B44D-391553D1E152}"/>
              </a:ext>
            </a:extLst>
          </p:cNvPr>
          <p:cNvSpPr/>
          <p:nvPr/>
        </p:nvSpPr>
        <p:spPr>
          <a:xfrm>
            <a:off x="6098535" y="3228289"/>
            <a:ext cx="2914882" cy="465334"/>
          </a:xfrm>
          <a:prstGeom prst="roundRect">
            <a:avLst>
              <a:gd name="adj" fmla="val 1461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9E565-3E1C-4BC9-8B8D-28EFECCD83A6}"/>
              </a:ext>
            </a:extLst>
          </p:cNvPr>
          <p:cNvSpPr txBox="1"/>
          <p:nvPr/>
        </p:nvSpPr>
        <p:spPr>
          <a:xfrm>
            <a:off x="6170496" y="3299373"/>
            <a:ext cx="277095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Predicted (y)</a:t>
            </a:r>
            <a:endParaRPr lang="en-SG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549C2-8CE2-4A8B-99E1-ACF741283585}"/>
              </a:ext>
            </a:extLst>
          </p:cNvPr>
          <p:cNvSpPr txBox="1"/>
          <p:nvPr/>
        </p:nvSpPr>
        <p:spPr>
          <a:xfrm>
            <a:off x="2609928" y="3299373"/>
            <a:ext cx="277095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Identifier</a:t>
            </a:r>
            <a:endParaRPr lang="en-SG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294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DE-86A4-45EA-8991-D02F4D3E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latin typeface="Century Gothic" panose="020B0502020202020204" pitchFamily="34" charset="0"/>
              </a:rPr>
              <a:t>Classification – Decision Tree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237989-2C36-49E5-88A0-C6AD7C44F723}"/>
              </a:ext>
            </a:extLst>
          </p:cNvPr>
          <p:cNvSpPr/>
          <p:nvPr/>
        </p:nvSpPr>
        <p:spPr>
          <a:xfrm>
            <a:off x="8763001" y="3257551"/>
            <a:ext cx="7486650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All customers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667E1-516F-4AC2-8020-B95C676ECCA1}"/>
              </a:ext>
            </a:extLst>
          </p:cNvPr>
          <p:cNvSpPr/>
          <p:nvPr/>
        </p:nvSpPr>
        <p:spPr>
          <a:xfrm>
            <a:off x="2914651" y="5867401"/>
            <a:ext cx="7486650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Happy Meal order propensity &gt; 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467B40-3319-4429-B8A9-8B859CE6A2EB}"/>
              </a:ext>
            </a:extLst>
          </p:cNvPr>
          <p:cNvSpPr/>
          <p:nvPr/>
        </p:nvSpPr>
        <p:spPr>
          <a:xfrm>
            <a:off x="14323477" y="5867401"/>
            <a:ext cx="7486650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Happy Meal order propensity &lt;= 0.5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8DBEB-72B0-45D8-93E3-9DFC1CA15EAB}"/>
              </a:ext>
            </a:extLst>
          </p:cNvPr>
          <p:cNvSpPr/>
          <p:nvPr/>
        </p:nvSpPr>
        <p:spPr>
          <a:xfrm>
            <a:off x="2157412" y="9907963"/>
            <a:ext cx="3600452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y=1 (Family type customer)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A86514-EDF9-402A-8A32-B6782AE5AEA0}"/>
              </a:ext>
            </a:extLst>
          </p:cNvPr>
          <p:cNvSpPr/>
          <p:nvPr/>
        </p:nvSpPr>
        <p:spPr>
          <a:xfrm>
            <a:off x="7519986" y="9911885"/>
            <a:ext cx="3600452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y=0 (Not a family type customer)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E4B75-F95C-4680-8421-F3D1D2908857}"/>
              </a:ext>
            </a:extLst>
          </p:cNvPr>
          <p:cNvSpPr/>
          <p:nvPr/>
        </p:nvSpPr>
        <p:spPr>
          <a:xfrm>
            <a:off x="13782676" y="9907959"/>
            <a:ext cx="3600452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y=1 (Family type customer)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8B1E7C-8B2F-47E6-8B60-B9ED8E075006}"/>
              </a:ext>
            </a:extLst>
          </p:cNvPr>
          <p:cNvSpPr/>
          <p:nvPr/>
        </p:nvSpPr>
        <p:spPr>
          <a:xfrm>
            <a:off x="18526126" y="9907961"/>
            <a:ext cx="3600452" cy="1314450"/>
          </a:xfrm>
          <a:prstGeom prst="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y=0 (Not a family type customer)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35EA9D-24F2-4460-9455-5C1EDC1501ED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6657977" y="4572000"/>
            <a:ext cx="5848350" cy="1295400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492E33-EC4B-4489-BE55-2EF3625624B7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2506326" y="4572000"/>
            <a:ext cx="5560476" cy="1295400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8C3E7-E419-4315-B282-CA9A2D279E24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8066803" y="7181851"/>
            <a:ext cx="2259550" cy="2726110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B7B38A-C785-4858-90E1-7CB2F8F4415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15582902" y="7181850"/>
            <a:ext cx="2483900" cy="2726108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43B62-7E85-490D-A040-E71009978F8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657976" y="7181851"/>
            <a:ext cx="2662236" cy="2730034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530217-EACC-4D21-B2B6-6BCA10498F3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3957639" y="7181850"/>
            <a:ext cx="2700338" cy="2726112"/>
          </a:xfrm>
          <a:prstGeom prst="straightConnector1">
            <a:avLst/>
          </a:prstGeom>
          <a:ln w="9525" cap="rnd">
            <a:solidFill>
              <a:srgbClr val="6E6F73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A596FC-410F-48AE-B38A-BD2ACEFE9104}"/>
              </a:ext>
            </a:extLst>
          </p:cNvPr>
          <p:cNvSpPr txBox="1"/>
          <p:nvPr/>
        </p:nvSpPr>
        <p:spPr>
          <a:xfrm>
            <a:off x="3020064" y="4780666"/>
            <a:ext cx="7275824" cy="574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entury Gothic" panose="020B0502020202020204" pitchFamily="34" charset="0"/>
                <a:cs typeface="Calibri" panose="020F0502020204030204" pitchFamily="34" charset="0"/>
              </a:rPr>
              <a:t>Happy Meal order propensity &gt; </a:t>
            </a:r>
            <a:r>
              <a:rPr lang="en-US" sz="2400" b="1" kern="1200" dirty="0">
                <a:solidFill>
                  <a:srgbClr val="E71C5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0.5?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C54949-D9A8-47E6-9786-0E2FC545F4B2}"/>
              </a:ext>
            </a:extLst>
          </p:cNvPr>
          <p:cNvSpPr txBox="1"/>
          <p:nvPr/>
        </p:nvSpPr>
        <p:spPr>
          <a:xfrm>
            <a:off x="15363404" y="4876446"/>
            <a:ext cx="7275824" cy="574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entury Gothic" panose="020B0502020202020204" pitchFamily="34" charset="0"/>
                <a:cs typeface="Calibri" panose="020F0502020204030204" pitchFamily="34" charset="0"/>
              </a:rPr>
              <a:t>Happy Meal order propensity &lt;=</a:t>
            </a:r>
            <a:r>
              <a:rPr lang="en-US" sz="2400" b="1" kern="1200" dirty="0">
                <a:solidFill>
                  <a:srgbClr val="E71C5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0.5?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D6F0BE-73B1-4B49-84B5-48080960AB67}"/>
              </a:ext>
            </a:extLst>
          </p:cNvPr>
          <p:cNvSpPr txBox="1"/>
          <p:nvPr/>
        </p:nvSpPr>
        <p:spPr>
          <a:xfrm>
            <a:off x="1350956" y="7915072"/>
            <a:ext cx="4055312" cy="94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entury Gothic" panose="020B0502020202020204" pitchFamily="34" charset="0"/>
                <a:cs typeface="Calibri" panose="020F0502020204030204" pitchFamily="34" charset="0"/>
              </a:rPr>
              <a:t>Average number of main items in order &gt;</a:t>
            </a:r>
            <a:r>
              <a:rPr lang="en-US" sz="2400" b="1" kern="1200" dirty="0">
                <a:solidFill>
                  <a:srgbClr val="E71C5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323E14-4462-4359-AE02-D77A255191B0}"/>
              </a:ext>
            </a:extLst>
          </p:cNvPr>
          <p:cNvSpPr txBox="1"/>
          <p:nvPr/>
        </p:nvSpPr>
        <p:spPr>
          <a:xfrm>
            <a:off x="8031046" y="8005326"/>
            <a:ext cx="4055312" cy="94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entury Gothic" panose="020B0502020202020204" pitchFamily="34" charset="0"/>
                <a:cs typeface="Calibri" panose="020F0502020204030204" pitchFamily="34" charset="0"/>
              </a:rPr>
              <a:t>Average number of main items in order &lt;=</a:t>
            </a:r>
            <a:r>
              <a:rPr lang="en-US" sz="2400" b="1" kern="1200" dirty="0">
                <a:solidFill>
                  <a:srgbClr val="E71C5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BDD9EF-607B-49D5-BEC6-2BD549BA5F5A}"/>
              </a:ext>
            </a:extLst>
          </p:cNvPr>
          <p:cNvSpPr txBox="1"/>
          <p:nvPr/>
        </p:nvSpPr>
        <p:spPr>
          <a:xfrm>
            <a:off x="12780956" y="8085150"/>
            <a:ext cx="4055312" cy="94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entury Gothic" panose="020B0502020202020204" pitchFamily="34" charset="0"/>
                <a:cs typeface="Calibri" panose="020F0502020204030204" pitchFamily="34" charset="0"/>
              </a:rPr>
              <a:t>Average number of main items in order &gt;</a:t>
            </a:r>
            <a:r>
              <a:rPr lang="en-US" sz="2400" b="1" kern="1200" dirty="0">
                <a:solidFill>
                  <a:srgbClr val="E71C5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7C42A1-BE1E-4457-8B69-B2877E04E1F6}"/>
              </a:ext>
            </a:extLst>
          </p:cNvPr>
          <p:cNvSpPr txBox="1"/>
          <p:nvPr/>
        </p:nvSpPr>
        <p:spPr>
          <a:xfrm>
            <a:off x="19461046" y="8175404"/>
            <a:ext cx="4055312" cy="94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8288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entury Gothic" panose="020B0502020202020204" pitchFamily="34" charset="0"/>
                <a:cs typeface="Calibri" panose="020F0502020204030204" pitchFamily="34" charset="0"/>
              </a:rPr>
              <a:t>Average number of main items in order &lt;=</a:t>
            </a:r>
            <a:r>
              <a:rPr lang="en-US" sz="2400" b="1" kern="1200" dirty="0">
                <a:solidFill>
                  <a:srgbClr val="E71C5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04528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8802-1D20-4A84-BADB-CDDD2FE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>
                <a:latin typeface="Century Gothic" panose="020B0502020202020204" pitchFamily="34" charset="0"/>
              </a:rPr>
              <a:t>R2: Prediction Model – </a:t>
            </a:r>
            <a:r>
              <a:rPr lang="en-US" sz="5600" dirty="0">
                <a:solidFill>
                  <a:schemeClr val="tx1"/>
                </a:solidFill>
                <a:latin typeface="Century Gothic"/>
              </a:rPr>
              <a:t>Model Validation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CD04B-403C-49F8-80BA-4E5505C1981B}"/>
              </a:ext>
            </a:extLst>
          </p:cNvPr>
          <p:cNvSpPr txBox="1"/>
          <p:nvPr/>
        </p:nvSpPr>
        <p:spPr>
          <a:xfrm>
            <a:off x="5334000" y="2709205"/>
            <a:ext cx="13716000" cy="92333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entury Gothic"/>
              </a:rPr>
              <a:t>How did the model perform?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86AC50-FFAD-42D7-B548-8A1DE71B214F}"/>
              </a:ext>
            </a:extLst>
          </p:cNvPr>
          <p:cNvSpPr/>
          <p:nvPr/>
        </p:nvSpPr>
        <p:spPr>
          <a:xfrm>
            <a:off x="10119320" y="3934088"/>
            <a:ext cx="4145360" cy="1846659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Century Gothic"/>
              </a:rPr>
              <a:t>Accuracy: 70%</a:t>
            </a:r>
            <a:endParaRPr lang="en-US" sz="4000" dirty="0">
              <a:cs typeface="Arial" charset="0"/>
            </a:endParaRPr>
          </a:p>
          <a:p>
            <a:pPr algn="ctr">
              <a:defRPr/>
            </a:pPr>
            <a:r>
              <a:rPr lang="en-US" sz="3600" b="1" dirty="0">
                <a:latin typeface="Century Gothic"/>
              </a:rPr>
              <a:t>Precision: 72%</a:t>
            </a:r>
            <a:endParaRPr lang="en-US" sz="4000" dirty="0">
              <a:cs typeface="Arial"/>
            </a:endParaRPr>
          </a:p>
          <a:p>
            <a:pPr defTabSz="18288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Century Gothic"/>
              </a:rPr>
              <a:t>Recall: 81%</a:t>
            </a:r>
            <a:endParaRPr lang="en-US" sz="40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260DE-4DC3-44DA-A34C-76825FEEE51D}"/>
              </a:ext>
            </a:extLst>
          </p:cNvPr>
          <p:cNvSpPr/>
          <p:nvPr/>
        </p:nvSpPr>
        <p:spPr>
          <a:xfrm>
            <a:off x="8858250" y="8039100"/>
            <a:ext cx="6667500" cy="3631763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entury Gothic"/>
              </a:rPr>
              <a:t>Precision: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00B050"/>
                </a:solidFill>
                <a:latin typeface="Century Gothic"/>
                <a:cs typeface="Arial"/>
              </a:rPr>
              <a:t>72</a:t>
            </a:r>
            <a:r>
              <a:rPr lang="en-US" sz="2800" dirty="0">
                <a:latin typeface="Century Gothic"/>
                <a:cs typeface="Arial"/>
              </a:rPr>
              <a:t> actual parents out of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Arial"/>
              </a:rPr>
              <a:t>100</a:t>
            </a:r>
            <a:r>
              <a:rPr lang="en-US" sz="2800" dirty="0">
                <a:latin typeface="Century Gothic"/>
                <a:cs typeface="Arial"/>
              </a:rPr>
              <a:t> predicted parents</a:t>
            </a:r>
          </a:p>
          <a:p>
            <a:pPr algn="ctr">
              <a:defRPr/>
            </a:pPr>
            <a:endParaRPr lang="en-US" sz="2800" dirty="0">
              <a:latin typeface="Century Gothic"/>
              <a:cs typeface="Arial"/>
            </a:endParaRPr>
          </a:p>
          <a:p>
            <a:pPr algn="ctr">
              <a:defRPr/>
            </a:pPr>
            <a:endParaRPr lang="en-US" sz="2800" dirty="0">
              <a:latin typeface="Century Gothic"/>
              <a:cs typeface="Arial"/>
            </a:endParaRPr>
          </a:p>
          <a:p>
            <a:pPr algn="ctr">
              <a:defRPr/>
            </a:pPr>
            <a:r>
              <a:rPr lang="en-US" sz="2800" dirty="0">
                <a:latin typeface="Century Gothic"/>
                <a:cs typeface="Arial"/>
              </a:rPr>
              <a:t>In other words..</a:t>
            </a:r>
          </a:p>
          <a:p>
            <a:pPr algn="ctr">
              <a:defRPr/>
            </a:pPr>
            <a:endParaRPr lang="en-US" sz="2800" b="1" dirty="0">
              <a:solidFill>
                <a:srgbClr val="C00000"/>
              </a:solidFill>
              <a:latin typeface="Century Gothic"/>
              <a:cs typeface="Arial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cs typeface="Arial"/>
              </a:rPr>
              <a:t>28</a:t>
            </a:r>
            <a:r>
              <a:rPr lang="en-US" sz="2800" dirty="0">
                <a:latin typeface="Century Gothic"/>
                <a:cs typeface="Arial"/>
              </a:rPr>
              <a:t> non-parents marked as parents</a:t>
            </a:r>
            <a:endParaRPr lang="en-US" sz="3200" dirty="0"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E2531-DD59-4973-8554-36D89DC0DA28}"/>
              </a:ext>
            </a:extLst>
          </p:cNvPr>
          <p:cNvSpPr/>
          <p:nvPr/>
        </p:nvSpPr>
        <p:spPr>
          <a:xfrm>
            <a:off x="15906750" y="8039100"/>
            <a:ext cx="6667500" cy="4062651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entury Gothic"/>
              </a:rPr>
              <a:t>Recall: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00B050"/>
                </a:solidFill>
                <a:latin typeface="Century Gothic"/>
                <a:cs typeface="Arial"/>
              </a:rPr>
              <a:t>81</a:t>
            </a:r>
            <a:r>
              <a:rPr lang="en-US" sz="2800" dirty="0">
                <a:latin typeface="Century Gothic"/>
                <a:cs typeface="Arial"/>
              </a:rPr>
              <a:t> predicted parents out of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Arial"/>
              </a:rPr>
              <a:t>100</a:t>
            </a:r>
            <a:r>
              <a:rPr lang="en-US" sz="2800" dirty="0">
                <a:latin typeface="Century Gothic"/>
                <a:cs typeface="Arial"/>
              </a:rPr>
              <a:t> actual parents</a:t>
            </a:r>
          </a:p>
          <a:p>
            <a:pPr algn="ctr">
              <a:defRPr/>
            </a:pPr>
            <a:endParaRPr lang="en-US" sz="2800" dirty="0">
              <a:latin typeface="Century Gothic"/>
              <a:cs typeface="Arial"/>
            </a:endParaRPr>
          </a:p>
          <a:p>
            <a:pPr algn="ctr">
              <a:defRPr/>
            </a:pPr>
            <a:endParaRPr lang="en-US" sz="2800" dirty="0">
              <a:latin typeface="Century Gothic"/>
              <a:cs typeface="Arial"/>
            </a:endParaRPr>
          </a:p>
          <a:p>
            <a:pPr algn="ctr">
              <a:defRPr/>
            </a:pPr>
            <a:r>
              <a:rPr lang="en-US" sz="2800" dirty="0">
                <a:latin typeface="Century Gothic"/>
                <a:cs typeface="Arial"/>
              </a:rPr>
              <a:t>In other words..</a:t>
            </a:r>
          </a:p>
          <a:p>
            <a:pPr algn="ctr">
              <a:defRPr/>
            </a:pPr>
            <a:endParaRPr lang="en-US" sz="2800" b="1" dirty="0">
              <a:solidFill>
                <a:srgbClr val="C00000"/>
              </a:solidFill>
              <a:latin typeface="Century Gothic"/>
              <a:cs typeface="Arial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cs typeface="Arial"/>
              </a:rPr>
              <a:t>19</a:t>
            </a:r>
            <a:r>
              <a:rPr lang="en-US" sz="2800" dirty="0">
                <a:latin typeface="Century Gothic"/>
                <a:cs typeface="Arial"/>
              </a:rPr>
              <a:t> actual parents marked as non-parents</a:t>
            </a:r>
            <a:endParaRPr lang="en-US" sz="3200" dirty="0"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C9F4D6-508A-4DC9-B99B-F3AF92F66D03}"/>
              </a:ext>
            </a:extLst>
          </p:cNvPr>
          <p:cNvSpPr/>
          <p:nvPr/>
        </p:nvSpPr>
        <p:spPr>
          <a:xfrm>
            <a:off x="1809750" y="8039098"/>
            <a:ext cx="6667500" cy="4493538"/>
          </a:xfrm>
          <a:prstGeom prst="rect">
            <a:avLst/>
          </a:prstGeom>
        </p:spPr>
        <p:txBody>
          <a:bodyPr wrap="square" lIns="182880" tIns="91440" rIns="182880" bIns="91440" anchor="t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entury Gothic"/>
              </a:rPr>
              <a:t>Accuracy: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00B050"/>
                </a:solidFill>
                <a:latin typeface="Century Gothic"/>
                <a:cs typeface="Arial"/>
              </a:rPr>
              <a:t>70</a:t>
            </a:r>
            <a:r>
              <a:rPr lang="en-US" sz="2800" dirty="0">
                <a:latin typeface="Century Gothic"/>
                <a:cs typeface="Arial"/>
              </a:rPr>
              <a:t> people out of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Arial"/>
              </a:rPr>
              <a:t>100</a:t>
            </a:r>
            <a:r>
              <a:rPr lang="en-US" sz="2800" dirty="0">
                <a:latin typeface="Century Gothic"/>
                <a:cs typeface="Arial"/>
              </a:rPr>
              <a:t> are predicted correctly (</a:t>
            </a:r>
            <a:r>
              <a:rPr lang="en-US" sz="2800" dirty="0" err="1">
                <a:latin typeface="Century Gothic"/>
                <a:cs typeface="Arial"/>
              </a:rPr>
              <a:t>ie</a:t>
            </a:r>
            <a:r>
              <a:rPr lang="en-US" sz="2800" dirty="0">
                <a:latin typeface="Century Gothic"/>
                <a:cs typeface="Arial"/>
              </a:rPr>
              <a:t>., parents marked as parents or vice versa)</a:t>
            </a:r>
          </a:p>
          <a:p>
            <a:pPr algn="ctr">
              <a:defRPr/>
            </a:pPr>
            <a:endParaRPr lang="en-US" sz="2800" dirty="0">
              <a:latin typeface="Century Gothic"/>
              <a:cs typeface="Arial"/>
            </a:endParaRPr>
          </a:p>
          <a:p>
            <a:pPr algn="ctr">
              <a:defRPr/>
            </a:pPr>
            <a:r>
              <a:rPr lang="en-US" sz="2800" dirty="0">
                <a:latin typeface="Century Gothic"/>
                <a:cs typeface="Arial"/>
              </a:rPr>
              <a:t>In other words..</a:t>
            </a:r>
          </a:p>
          <a:p>
            <a:pPr algn="ctr">
              <a:defRPr/>
            </a:pPr>
            <a:endParaRPr lang="en-US" sz="2800" dirty="0">
              <a:latin typeface="Century Gothic"/>
              <a:cs typeface="Arial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cs typeface="Arial"/>
              </a:rPr>
              <a:t>30</a:t>
            </a:r>
            <a:r>
              <a:rPr lang="en-US" sz="2800" dirty="0">
                <a:latin typeface="Century Gothic"/>
                <a:cs typeface="Arial"/>
              </a:rPr>
              <a:t> people are predicted incorrectly (i.e., parents marked as non-parents or vice versa)</a:t>
            </a:r>
            <a:endParaRPr lang="en-US" sz="3200" dirty="0"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57DD1-34D3-49CA-A9FF-AD70CCCC51F5}"/>
              </a:ext>
            </a:extLst>
          </p:cNvPr>
          <p:cNvSpPr txBox="1"/>
          <p:nvPr/>
        </p:nvSpPr>
        <p:spPr>
          <a:xfrm>
            <a:off x="5334000" y="6479035"/>
            <a:ext cx="13716000" cy="92333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entury Gothic"/>
              </a:rPr>
              <a:t>How to read the scores?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05397-7EB1-4050-B513-6F974991CBFA}"/>
              </a:ext>
            </a:extLst>
          </p:cNvPr>
          <p:cNvSpPr/>
          <p:nvPr/>
        </p:nvSpPr>
        <p:spPr>
          <a:xfrm>
            <a:off x="15754350" y="7860865"/>
            <a:ext cx="6858000" cy="4493538"/>
          </a:xfrm>
          <a:prstGeom prst="rect">
            <a:avLst/>
          </a:prstGeom>
          <a:noFill/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3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DE-86A4-45EA-8991-D02F4D3E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Precision and Recall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13BD64-EBAC-4D75-B8E8-5024C85DC654}"/>
              </a:ext>
            </a:extLst>
          </p:cNvPr>
          <p:cNvCxnSpPr/>
          <p:nvPr/>
        </p:nvCxnSpPr>
        <p:spPr>
          <a:xfrm>
            <a:off x="7691414" y="2858529"/>
            <a:ext cx="0" cy="10191838"/>
          </a:xfrm>
          <a:prstGeom prst="line">
            <a:avLst/>
          </a:prstGeom>
          <a:ln w="9525" cap="rnd">
            <a:solidFill>
              <a:srgbClr val="6E6F73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E5694FB-C035-4493-938E-8A1AA71D4177}"/>
              </a:ext>
            </a:extLst>
          </p:cNvPr>
          <p:cNvGrpSpPr/>
          <p:nvPr/>
        </p:nvGrpSpPr>
        <p:grpSpPr>
          <a:xfrm>
            <a:off x="8010896" y="4605049"/>
            <a:ext cx="15153904" cy="8584920"/>
            <a:chOff x="4014973" y="1706129"/>
            <a:chExt cx="7576952" cy="42924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A0A8B-8025-46D9-A8DD-949F93D0494C}"/>
                </a:ext>
              </a:extLst>
            </p:cNvPr>
            <p:cNvSpPr txBox="1"/>
            <p:nvPr/>
          </p:nvSpPr>
          <p:spPr>
            <a:xfrm>
              <a:off x="4590004" y="1706129"/>
              <a:ext cx="259184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800" b="1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Precision (72%)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1A4A7A-BB37-48DF-8AB2-7B2431F16D75}"/>
                </a:ext>
              </a:extLst>
            </p:cNvPr>
            <p:cNvSpPr txBox="1"/>
            <p:nvPr/>
          </p:nvSpPr>
          <p:spPr>
            <a:xfrm>
              <a:off x="8705850" y="1706129"/>
              <a:ext cx="228495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800" b="1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Recall (81%)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BC6836-18A2-4C19-B713-5C568E5E4AAD}"/>
                    </a:ext>
                  </a:extLst>
                </p:cNvPr>
                <p:cNvSpPr txBox="1"/>
                <p:nvPr/>
              </p:nvSpPr>
              <p:spPr>
                <a:xfrm>
                  <a:off x="4142325" y="2124075"/>
                  <a:ext cx="3487200" cy="914400"/>
                </a:xfrm>
                <a:prstGeom prst="rect">
                  <a:avLst/>
                </a:prstGeom>
                <a:noFill/>
                <a:ln w="9525" cap="rnd">
                  <a:noFill/>
                  <a:prstDash val="solid"/>
                  <a:round/>
                </a:ln>
                <a:extLst>
                  <a:ext uri="{909E8E84-426E-40DD-AFC4-6F175D3DCCD1}">
                    <a14:hiddenFill>
                      <a:solidFill>
                        <a:srgbClr val="29BA74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828800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num>
                          <m:den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den>
                        </m:f>
                      </m:oMath>
                    </m:oMathPara>
                  </a14:m>
                  <a:endParaRPr lang="en-US" sz="3264" kern="1200" dirty="0">
                    <a:solidFill>
                      <a:srgbClr val="000000"/>
                    </a:solidFill>
                    <a:latin typeface="Speedee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BC6836-18A2-4C19-B713-5C568E5E4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325" y="2124075"/>
                  <a:ext cx="34872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rnd">
                  <a:noFill/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29BA74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502E2-6BA8-4DBC-930F-7BBE766F5CEE}"/>
                    </a:ext>
                  </a:extLst>
                </p:cNvPr>
                <p:cNvSpPr txBox="1"/>
                <p:nvPr/>
              </p:nvSpPr>
              <p:spPr>
                <a:xfrm>
                  <a:off x="8104725" y="2124075"/>
                  <a:ext cx="3487200" cy="914400"/>
                </a:xfrm>
                <a:prstGeom prst="rect">
                  <a:avLst/>
                </a:prstGeom>
                <a:noFill/>
                <a:ln w="9525" cap="rnd">
                  <a:noFill/>
                  <a:prstDash val="solid"/>
                  <a:round/>
                </a:ln>
                <a:extLst>
                  <a:ext uri="{909E8E84-426E-40DD-AFC4-6F175D3DCCD1}">
                    <a14:hiddenFill>
                      <a:solidFill>
                        <a:srgbClr val="29BA74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828800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num>
                          <m:den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64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den>
                        </m:f>
                      </m:oMath>
                    </m:oMathPara>
                  </a14:m>
                  <a:endParaRPr lang="en-US" sz="3264" kern="1200" dirty="0">
                    <a:solidFill>
                      <a:srgbClr val="000000"/>
                    </a:solidFill>
                    <a:latin typeface="Speedee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502E2-6BA8-4DBC-930F-7BBE766F5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725" y="2124075"/>
                  <a:ext cx="34872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rnd">
                  <a:noFill/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29BA74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A8743B-FEEC-4565-98D9-74159D4FDF29}"/>
                </a:ext>
              </a:extLst>
            </p:cNvPr>
            <p:cNvSpPr txBox="1"/>
            <p:nvPr/>
          </p:nvSpPr>
          <p:spPr>
            <a:xfrm>
              <a:off x="4743450" y="2979903"/>
              <a:ext cx="2284950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Measures how many customers are actually parents, out of all who are predicted as parents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CABF1-2ED6-4F5D-9792-402A25DAF11D}"/>
                </a:ext>
              </a:extLst>
            </p:cNvPr>
            <p:cNvSpPr txBox="1"/>
            <p:nvPr/>
          </p:nvSpPr>
          <p:spPr>
            <a:xfrm>
              <a:off x="8705850" y="2979903"/>
              <a:ext cx="2284950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Measures how many customers are predicted as parents, out of all who are actually parents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9AF4FF-1511-4BBA-B5B1-603ECEFE58DD}"/>
                </a:ext>
              </a:extLst>
            </p:cNvPr>
            <p:cNvSpPr txBox="1"/>
            <p:nvPr/>
          </p:nvSpPr>
          <p:spPr>
            <a:xfrm>
              <a:off x="4218527" y="4003780"/>
              <a:ext cx="3334796" cy="441147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kern="1200" dirty="0">
                  <a:solidFill>
                    <a:srgbClr val="FFFFFF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More important if we’re concerned about </a:t>
              </a:r>
            </a:p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1200" dirty="0">
                  <a:solidFill>
                    <a:srgbClr val="FFFFFF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sending parent comms to actual non-parents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C303A0-BEA6-4FBA-A521-C1539F816623}"/>
                </a:ext>
              </a:extLst>
            </p:cNvPr>
            <p:cNvSpPr txBox="1"/>
            <p:nvPr/>
          </p:nvSpPr>
          <p:spPr>
            <a:xfrm>
              <a:off x="8180927" y="4003780"/>
              <a:ext cx="3334796" cy="441147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kern="1200" dirty="0">
                  <a:solidFill>
                    <a:srgbClr val="FFFFFF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More important if we’re concerned about </a:t>
              </a:r>
            </a:p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1200" dirty="0">
                  <a:solidFill>
                    <a:srgbClr val="FFFFFF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NOT sending comms to actual parents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DDEB1-B491-40EE-8A71-CEC7A6B6AC4B}"/>
                </a:ext>
              </a:extLst>
            </p:cNvPr>
            <p:cNvSpPr txBox="1"/>
            <p:nvPr/>
          </p:nvSpPr>
          <p:spPr>
            <a:xfrm>
              <a:off x="6774142" y="1706129"/>
              <a:ext cx="228495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800" b="1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vs.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07994E-9D4A-47C2-B009-27E9EBA89407}"/>
                </a:ext>
              </a:extLst>
            </p:cNvPr>
            <p:cNvSpPr txBox="1"/>
            <p:nvPr/>
          </p:nvSpPr>
          <p:spPr>
            <a:xfrm>
              <a:off x="4014973" y="5726719"/>
              <a:ext cx="6814951" cy="271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 defTabSz="182880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00" i="1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Also, accuracy (70%) = correct prediction/total, or (true </a:t>
              </a:r>
              <a:r>
                <a:rPr lang="en-US" sz="2200" i="1" kern="1200" dirty="0" err="1">
                  <a:latin typeface="Century Gothic" panose="020B0502020202020204" pitchFamily="34" charset="0"/>
                  <a:cs typeface="Calibri" panose="020F0502020204030204" pitchFamily="34" charset="0"/>
                </a:rPr>
                <a:t>positive+true</a:t>
              </a:r>
              <a:r>
                <a:rPr lang="en-US" sz="2200" i="1" kern="1200" dirty="0">
                  <a:latin typeface="Century Gothic" panose="020B0502020202020204" pitchFamily="34" charset="0"/>
                  <a:cs typeface="Calibri" panose="020F0502020204030204" pitchFamily="34" charset="0"/>
                </a:rPr>
                <a:t> negative)/(TP+FP+TN+FN)</a:t>
              </a:r>
            </a:p>
          </p:txBody>
        </p:sp>
      </p:grp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148AC302-9B21-4A11-A7FB-D122FEFB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32" y="2477616"/>
            <a:ext cx="5933656" cy="107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125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4321794"/>
            <a:ext cx="1212111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K-Means Case Study - </a:t>
            </a:r>
            <a:r>
              <a:rPr lang="en-US" sz="7200" b="1" dirty="0" err="1">
                <a:solidFill>
                  <a:schemeClr val="bg1"/>
                </a:solidFill>
                <a:latin typeface="Century Gothic"/>
              </a:rPr>
              <a:t>McDelivery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93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Flow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7A49B0-2953-4E76-8F01-A12EC64AC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996962"/>
              </p:ext>
            </p:extLst>
          </p:nvPr>
        </p:nvGraphicFramePr>
        <p:xfrm>
          <a:off x="1000209" y="3692789"/>
          <a:ext cx="19995822" cy="771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4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Selected Variables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40AB9E-F90C-4FF4-B4A7-30DEDA2AB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2990"/>
              </p:ext>
            </p:extLst>
          </p:nvPr>
        </p:nvGraphicFramePr>
        <p:xfrm>
          <a:off x="1893276" y="2874284"/>
          <a:ext cx="20597448" cy="9813072"/>
        </p:xfrm>
        <a:graphic>
          <a:graphicData uri="http://schemas.openxmlformats.org/drawingml/2006/table">
            <a:tbl>
              <a:tblPr/>
              <a:tblGrid>
                <a:gridCol w="2969290">
                  <a:extLst>
                    <a:ext uri="{9D8B030D-6E8A-4147-A177-3AD203B41FA5}">
                      <a16:colId xmlns:a16="http://schemas.microsoft.com/office/drawing/2014/main" val="327459110"/>
                    </a:ext>
                  </a:extLst>
                </a:gridCol>
                <a:gridCol w="7291775">
                  <a:extLst>
                    <a:ext uri="{9D8B030D-6E8A-4147-A177-3AD203B41FA5}">
                      <a16:colId xmlns:a16="http://schemas.microsoft.com/office/drawing/2014/main" val="823516515"/>
                    </a:ext>
                  </a:extLst>
                </a:gridCol>
                <a:gridCol w="2052861">
                  <a:extLst>
                    <a:ext uri="{9D8B030D-6E8A-4147-A177-3AD203B41FA5}">
                      <a16:colId xmlns:a16="http://schemas.microsoft.com/office/drawing/2014/main" val="3682853517"/>
                    </a:ext>
                  </a:extLst>
                </a:gridCol>
                <a:gridCol w="8283522">
                  <a:extLst>
                    <a:ext uri="{9D8B030D-6E8A-4147-A177-3AD203B41FA5}">
                      <a16:colId xmlns:a16="http://schemas.microsoft.com/office/drawing/2014/main" val="4202553999"/>
                    </a:ext>
                  </a:extLst>
                </a:gridCol>
              </a:tblGrid>
              <a:tr h="362818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details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39318"/>
                  </a:ext>
                </a:extLst>
              </a:tr>
              <a:tr h="725636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 with monthly frequency of more than once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total number of orders /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active months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16989"/>
                  </a:ext>
                </a:extLst>
              </a:tr>
              <a:tr h="514609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Single/ Group order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orders with 2 or fewer main items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 Items could be either EVM or ALC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38617"/>
                  </a:ext>
                </a:extLst>
              </a:tr>
              <a:tr h="86098">
                <a:tc rowSpan="2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identifier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50% of orders are with 3 or more main items &amp; without Happy Meal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16067"/>
                  </a:ext>
                </a:extLst>
              </a:tr>
              <a:tr h="63953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84565"/>
                  </a:ext>
                </a:extLst>
              </a:tr>
              <a:tr h="1088454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conscious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1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 who have ordered ‘value items’ more than 50%</a:t>
                      </a:r>
                      <a:r>
                        <a:rPr lang="en-US" sz="2000" b="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 of their total orders</a:t>
                      </a: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marR="0" indent="0" algn="l" defTabSz="124394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marR="0" indent="-171450" algn="l" defTabSz="124394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was identified using value mains: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ROD: FOF, McChicken, BBQ beef burger, BF: Sausage McMuffin, Chicken McMuffin, FOF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83805"/>
                  </a:ext>
                </a:extLst>
              </a:tr>
              <a:tr h="771915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conscious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 who have ordered promotional items at least once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for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promotion =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 code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44668"/>
                  </a:ext>
                </a:extLst>
              </a:tr>
              <a:tr h="740260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Upsizing identifier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 who have upsized more than 50%  out of their total orders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Upsiziing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identified using  ‘Size’ variable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77037"/>
                  </a:ext>
                </a:extLst>
              </a:tr>
              <a:tr h="725636">
                <a:tc rowSpan="6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&amp;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Daypart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 made during specific daypart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 rowSpan="6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 rowSpan="6"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Morning: 4-11am/12pm  </a:t>
                      </a:r>
                    </a:p>
                    <a:p>
                      <a:pPr marL="1714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Afternoon: 11am/12pm-4pm</a:t>
                      </a:r>
                    </a:p>
                    <a:p>
                      <a:pPr marL="1714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Evening: 4pm-10pm, </a:t>
                      </a:r>
                    </a:p>
                    <a:p>
                      <a:pPr marL="1714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Evening: 10pm-4am </a:t>
                      </a:r>
                    </a:p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Weekday: Monday morning to Friday Afternoon</a:t>
                      </a:r>
                    </a:p>
                    <a:p>
                      <a:pPr marL="1714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Weekend: Friday Evening to Sunday Late Evening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45582"/>
                  </a:ext>
                </a:extLst>
              </a:tr>
              <a:tr h="36281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afternoon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349410"/>
                  </a:ext>
                </a:extLst>
              </a:tr>
              <a:tr h="36281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76689"/>
                  </a:ext>
                </a:extLst>
              </a:tr>
              <a:tr h="725636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Evening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 made during weekend/weekday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9639595"/>
                  </a:ext>
                </a:extLst>
              </a:tr>
              <a:tr h="36281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46011"/>
                  </a:ext>
                </a:extLst>
              </a:tr>
              <a:tr h="36281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2181716"/>
                  </a:ext>
                </a:extLst>
              </a:tr>
              <a:tr h="725636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Happy Meal identifier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 who have ordered Happy Meal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customer has ordered Happy Meal at least once, value of identifier is true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31043"/>
                  </a:ext>
                </a:extLst>
              </a:tr>
              <a:tr h="1088454"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Couples identifier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 who order as couples 30% or more out of the total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orders</a:t>
                      </a:r>
                      <a:endParaRPr lang="en-US" sz="2000" b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1pPr>
                      <a:lvl2pPr marL="0" marR="0" indent="228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2pPr>
                      <a:lvl3pPr marL="0" marR="0" indent="457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3pPr>
                      <a:lvl4pPr marL="0" marR="0" indent="685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4pPr>
                      <a:lvl5pPr marL="0" marR="0" indent="9144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5pPr>
                      <a:lvl6pPr marL="0" marR="0" indent="11430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6pPr>
                      <a:lvl7pPr marL="0" marR="0" indent="13716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7pPr>
                      <a:lvl8pPr marL="0" marR="0" indent="16002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8pPr>
                      <a:lvl9pPr marL="0" marR="0" indent="182880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0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Speedee"/>
                          <a:sym typeface="Helvetica Light"/>
                        </a:defRPr>
                      </a:lvl9pPr>
                    </a:lstStyle>
                    <a:p>
                      <a:pPr marL="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Couple behavior was defined by :</a:t>
                      </a:r>
                    </a:p>
                    <a:p>
                      <a:pPr marL="621971" lvl="2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orders with either HSB as the sole main item </a:t>
                      </a:r>
                    </a:p>
                    <a:p>
                      <a:pPr marL="621971" lvl="2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items with both being EVMs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1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1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 Segments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71AF4-E0A9-41BC-917C-A1AC87E7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54" y="3610763"/>
            <a:ext cx="15852691" cy="8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4321794"/>
            <a:ext cx="1212111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K-Means Case Study - Prudential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793222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Flow - Project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F25E1ACF-8C71-4475-A587-3D03E3F8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55" y="3908481"/>
            <a:ext cx="15591690" cy="68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Flow – Segmentation and Profiling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CAB61-9F6D-41A3-A399-87ECE53E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28" y="3112477"/>
            <a:ext cx="14970744" cy="8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Selected Variables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F53C18-85E4-4503-B41E-D5196412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0" y="3112477"/>
            <a:ext cx="18714740" cy="74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2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XbXi3zRPWgshztanw8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vZYrSlT6GIj5raptoqj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1DLyTCS8i3PGESiqll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2ij467R6O_aGpNTFiIE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ZY4k8uQmyACh8.8yol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3rN_.pRjqcu3Ecf5P0x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rXPuhtQOuWWvv9IgG5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B7rcEDRC6GiuCCN5gE.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XRxESaS..6ak7EGIj40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tMkOOsSmqZ7wYtBLDo6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fDiJ29QCOZicoRHHbk8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XR15ILTZ63KFT0Tpuzf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04GWuBShew4IuaYMa92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Mcdonalds_CF_MTY027">
  <a:themeElements>
    <a:clrScheme name="Current">
      <a:dk1>
        <a:srgbClr val="212120"/>
      </a:dk1>
      <a:lt1>
        <a:srgbClr val="FFFFFF"/>
      </a:lt1>
      <a:dk2>
        <a:srgbClr val="BE0E10"/>
      </a:dk2>
      <a:lt2>
        <a:srgbClr val="FFFFFF"/>
      </a:lt2>
      <a:accent1>
        <a:srgbClr val="FFD600"/>
      </a:accent1>
      <a:accent2>
        <a:srgbClr val="FF9F23"/>
      </a:accent2>
      <a:accent3>
        <a:srgbClr val="BE0E10"/>
      </a:accent3>
      <a:accent4>
        <a:srgbClr val="F30000"/>
      </a:accent4>
      <a:accent5>
        <a:srgbClr val="212120"/>
      </a:accent5>
      <a:accent6>
        <a:srgbClr val="808080"/>
      </a:accent6>
      <a:hlink>
        <a:srgbClr val="BE0E10"/>
      </a:hlink>
      <a:folHlink>
        <a:srgbClr val="F3000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212120"/>
        </a:dk1>
        <a:lt1>
          <a:srgbClr val="FFFFFF"/>
        </a:lt1>
        <a:dk2>
          <a:srgbClr val="BE0E10"/>
        </a:dk2>
        <a:lt2>
          <a:srgbClr val="FFFFFF"/>
        </a:lt2>
        <a:accent1>
          <a:srgbClr val="FFD600"/>
        </a:accent1>
        <a:accent2>
          <a:srgbClr val="FF9F23"/>
        </a:accent2>
        <a:accent3>
          <a:srgbClr val="BE0E10"/>
        </a:accent3>
        <a:accent4>
          <a:srgbClr val="F30000"/>
        </a:accent4>
        <a:accent5>
          <a:srgbClr val="212120"/>
        </a:accent5>
        <a:accent6>
          <a:srgbClr val="808080"/>
        </a:accent6>
        <a:hlink>
          <a:srgbClr val="BE0E10"/>
        </a:hlink>
        <a:folHlink>
          <a:srgbClr val="F3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cD">
  <a:themeElements>
    <a:clrScheme name="1">
      <a:dk1>
        <a:srgbClr val="000000"/>
      </a:dk1>
      <a:lt1>
        <a:srgbClr val="FFFFFF"/>
      </a:lt1>
      <a:dk2>
        <a:srgbClr val="5F5F5F"/>
      </a:dk2>
      <a:lt2>
        <a:srgbClr val="E6E6E6"/>
      </a:lt2>
      <a:accent1>
        <a:srgbClr val="FFB71B"/>
      </a:accent1>
      <a:accent2>
        <a:srgbClr val="C8161D"/>
      </a:accent2>
      <a:accent3>
        <a:srgbClr val="555555"/>
      </a:accent3>
      <a:accent4>
        <a:srgbClr val="878787"/>
      </a:accent4>
      <a:accent5>
        <a:srgbClr val="BEBEBE"/>
      </a:accent5>
      <a:accent6>
        <a:srgbClr val="DCDCDC"/>
      </a:accent6>
      <a:hlink>
        <a:srgbClr val="FFB71B"/>
      </a:hlink>
      <a:folHlink>
        <a:srgbClr val="C8161D"/>
      </a:folHlink>
    </a:clrScheme>
    <a:fontScheme name="Custom 1">
      <a:majorFont>
        <a:latin typeface="Speedee"/>
        <a:ea typeface=""/>
        <a:cs typeface=""/>
      </a:majorFont>
      <a:minorFont>
        <a:latin typeface="Speedee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B71B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6E6F73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0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1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2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3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4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5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6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7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8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19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0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1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2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3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4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5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6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7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8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29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3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30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31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32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33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4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5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6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7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8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ppt/theme/themeOverride9.xml><?xml version="1.0" encoding="utf-8"?>
<a:themeOverride xmlns:a="http://schemas.openxmlformats.org/drawingml/2006/main">
  <a:clrScheme name="x">
    <a:dk1>
      <a:srgbClr val="000000"/>
    </a:dk1>
    <a:lt1>
      <a:srgbClr val="FFFFFF"/>
    </a:lt1>
    <a:dk2>
      <a:srgbClr val="5F5F5F"/>
    </a:dk2>
    <a:lt2>
      <a:srgbClr val="E6E6E6"/>
    </a:lt2>
    <a:accent1>
      <a:srgbClr val="FFB71B"/>
    </a:accent1>
    <a:accent2>
      <a:srgbClr val="C8161D"/>
    </a:accent2>
    <a:accent3>
      <a:srgbClr val="555555"/>
    </a:accent3>
    <a:accent4>
      <a:srgbClr val="878787"/>
    </a:accent4>
    <a:accent5>
      <a:srgbClr val="BEBEBE"/>
    </a:accent5>
    <a:accent6>
      <a:srgbClr val="DCDCDC"/>
    </a:accent6>
    <a:hlink>
      <a:srgbClr val="FFB71B"/>
    </a:hlink>
    <a:folHlink>
      <a:srgbClr val="C8161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1180</Words>
  <Application>Microsoft Office PowerPoint</Application>
  <PresentationFormat>Custom</PresentationFormat>
  <Paragraphs>221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Gill Sans</vt:lpstr>
      <vt:lpstr>Helvetica 65 Medium</vt:lpstr>
      <vt:lpstr>Helvetica Light</vt:lpstr>
      <vt:lpstr>Helvetica Neue</vt:lpstr>
      <vt:lpstr>Speedee</vt:lpstr>
      <vt:lpstr>Speedee App</vt:lpstr>
      <vt:lpstr>White</vt:lpstr>
      <vt:lpstr>3_Mcdonalds_CF_MTY027</vt:lpstr>
      <vt:lpstr>McD</vt:lpstr>
      <vt:lpstr>think-cell Slide</vt:lpstr>
      <vt:lpstr>PowerPoint Presentation</vt:lpstr>
      <vt:lpstr>PowerPoint Presentation</vt:lpstr>
      <vt:lpstr>Process Flow</vt:lpstr>
      <vt:lpstr>Selected Variables</vt:lpstr>
      <vt:lpstr>Result Segments</vt:lpstr>
      <vt:lpstr>PowerPoint Presentation</vt:lpstr>
      <vt:lpstr>Process Flow - Project</vt:lpstr>
      <vt:lpstr>Process Flow – Segmentation and Profiling</vt:lpstr>
      <vt:lpstr>Selected Variables</vt:lpstr>
      <vt:lpstr>Result Segments</vt:lpstr>
      <vt:lpstr>PowerPoint Presentation</vt:lpstr>
      <vt:lpstr>Methodology</vt:lpstr>
      <vt:lpstr>Poll Survey</vt:lpstr>
      <vt:lpstr>R2: Prediction Model – Flow</vt:lpstr>
      <vt:lpstr>R2: Prediction Model – Variables</vt:lpstr>
      <vt:lpstr>Classification – Decision Tree Example</vt:lpstr>
      <vt:lpstr>R2: Prediction Model – Model Validation Results</vt:lpstr>
      <vt:lpstr>Precision and 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Reevi Rajan</dc:creator>
  <cp:lastModifiedBy>Shilton Salindeho</cp:lastModifiedBy>
  <cp:revision>27</cp:revision>
  <cp:lastPrinted>2019-07-05T07:32:38Z</cp:lastPrinted>
  <dcterms:modified xsi:type="dcterms:W3CDTF">2022-04-05T02:11:32Z</dcterms:modified>
</cp:coreProperties>
</file>