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media/image6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5" r:id="rId3"/>
    <p:sldId id="259" r:id="rId4"/>
    <p:sldId id="257" r:id="rId5"/>
    <p:sldId id="258" r:id="rId6"/>
    <p:sldId id="291" r:id="rId7"/>
    <p:sldId id="289" r:id="rId8"/>
    <p:sldId id="290" r:id="rId9"/>
    <p:sldId id="260" r:id="rId10"/>
    <p:sldId id="288" r:id="rId11"/>
    <p:sldId id="267" r:id="rId12"/>
    <p:sldId id="292" r:id="rId13"/>
    <p:sldId id="286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/>
    <p:restoredTop sz="94600"/>
  </p:normalViewPr>
  <p:slideViewPr>
    <p:cSldViewPr>
      <p:cViewPr varScale="1">
        <p:scale>
          <a:sx n="82" d="100"/>
          <a:sy n="82" d="100"/>
        </p:scale>
        <p:origin x="217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28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239CC6-13DA-7B4E-87D7-6893DF1DE6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EF40E-7C10-F243-92F0-18106B7FBC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81D29-892E-0940-8298-006B6C939868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31487-8842-E145-9BBA-64121287E1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CF7E1-E9B0-414A-9BF8-DE0A871BE5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8B8FB-250F-364F-8E73-6D5EE780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CAA6F-5D88-A348-9480-87BBCCA4BF0B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471AC-274B-474B-92AD-DC538C7A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71AC-274B-474B-92AD-DC538C7A4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71AC-274B-474B-92AD-DC538C7A4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71AC-274B-474B-92AD-DC538C7A4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71AC-274B-474B-92AD-DC538C7A48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112" y="303352"/>
            <a:ext cx="871377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28" y="319316"/>
            <a:ext cx="871494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2973704"/>
            <a:ext cx="8376919" cy="267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12" Type="http://schemas.openxmlformats.org/officeDocument/2006/relationships/image" Target="../media/image20.png"/><Relationship Id="rId2" Type="http://schemas.openxmlformats.org/officeDocument/2006/relationships/image" Target="../media/image18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12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12" Type="http://schemas.openxmlformats.org/officeDocument/2006/relationships/image" Target="../media/image20.png"/><Relationship Id="rId2" Type="http://schemas.openxmlformats.org/officeDocument/2006/relationships/image" Target="../media/image28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85C760-BE09-2D47-A4A2-9D059483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486"/>
            <a:ext cx="9144000" cy="57045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47252" y="6660895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66CC"/>
                </a:solidFill>
                <a:latin typeface="Arial"/>
                <a:cs typeface="Arial"/>
              </a:rPr>
              <a:t>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7F893-00E8-1946-AFFB-A097CBE918C8}"/>
              </a:ext>
            </a:extLst>
          </p:cNvPr>
          <p:cNvSpPr txBox="1"/>
          <p:nvPr/>
        </p:nvSpPr>
        <p:spPr>
          <a:xfrm>
            <a:off x="685800" y="457200"/>
            <a:ext cx="806145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3600" b="1" u="none" dirty="0">
                <a:solidFill>
                  <a:srgbClr val="333399"/>
                </a:solidFill>
                <a:latin typeface="Roboto" panose="02000000000000000000" pitchFamily="2" charset="0"/>
                <a:ea typeface="Roboto" panose="02000000000000000000" pitchFamily="2" charset="0"/>
                <a:cs typeface="Helvetica Neue" panose="02000503000000020004" pitchFamily="2" charset="0"/>
              </a:rPr>
              <a:t>Market Basket Analysis</a:t>
            </a:r>
          </a:p>
          <a:p>
            <a:pPr algn="ctr"/>
            <a:endParaRPr lang="en-SG" b="1" dirty="0">
              <a:solidFill>
                <a:srgbClr val="333399"/>
              </a:solidFill>
              <a:latin typeface="Roboto" panose="02000000000000000000" pitchFamily="2" charset="0"/>
              <a:ea typeface="Roboto" panose="02000000000000000000" pitchFamily="2" charset="0"/>
              <a:cs typeface="Helvetica Neue" panose="02000503000000020004" pitchFamily="2" charset="0"/>
            </a:endParaRPr>
          </a:p>
          <a:p>
            <a:pPr algn="ctr"/>
            <a:r>
              <a:rPr lang="en-SG" sz="2400" u="none" dirty="0">
                <a:solidFill>
                  <a:srgbClr val="333399"/>
                </a:solidFill>
                <a:latin typeface="Roboto" panose="02000000000000000000" pitchFamily="2" charset="0"/>
                <a:ea typeface="Roboto" panose="02000000000000000000" pitchFamily="2" charset="0"/>
                <a:cs typeface="Helvetica Neue" panose="02000503000000020004" pitchFamily="2" charset="0"/>
              </a:rPr>
              <a:t>Finding associations between items in a vast universe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FA125E-9A03-F54E-908C-6727699E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1" y="6173970"/>
            <a:ext cx="1447800" cy="553998"/>
          </a:xfrm>
        </p:spPr>
        <p:txBody>
          <a:bodyPr/>
          <a:lstStyle/>
          <a:p>
            <a:pPr algn="ctr"/>
            <a:r>
              <a:rPr lang="en-US" sz="1200" b="0" u="none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Chilin Tang</a:t>
            </a:r>
            <a:br>
              <a:rPr lang="en-US" sz="1200" b="0" u="none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</a:br>
            <a:r>
              <a:rPr lang="en-US" sz="1200" b="0" u="none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Data &amp; Analytics</a:t>
            </a:r>
            <a:br>
              <a:rPr lang="en-US" sz="1200" b="0" u="none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</a:br>
            <a:r>
              <a:rPr lang="en-US" sz="1200" u="none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Digitas</a:t>
            </a:r>
            <a:r>
              <a:rPr lang="en-US" sz="1200" u="none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Singapore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ir of gold rings on a wooden surface&#10;&#10;Description automatically generated with low confidence">
            <a:extLst>
              <a:ext uri="{FF2B5EF4-FFF2-40B4-BE49-F238E27FC236}">
                <a16:creationId xmlns:a16="http://schemas.microsoft.com/office/drawing/2014/main" id="{DF97C7A6-B0EB-2744-9E4C-829A7F35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029200"/>
            <a:ext cx="2514600" cy="1849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74714-9B26-824F-998F-6F0CDFC07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16796"/>
            <a:ext cx="8545334" cy="18053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5386A-F0DF-BC4F-A206-C2B5885D9203}"/>
              </a:ext>
            </a:extLst>
          </p:cNvPr>
          <p:cNvGraphicFramePr>
            <a:graphicFrameLocks noGrp="1"/>
          </p:cNvGraphicFramePr>
          <p:nvPr/>
        </p:nvGraphicFramePr>
        <p:xfrm>
          <a:off x="1778001" y="838200"/>
          <a:ext cx="5079999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789">
                  <a:extLst>
                    <a:ext uri="{9D8B030D-6E8A-4147-A177-3AD203B41FA5}">
                      <a16:colId xmlns:a16="http://schemas.microsoft.com/office/drawing/2014/main" val="3369826627"/>
                    </a:ext>
                  </a:extLst>
                </a:gridCol>
                <a:gridCol w="1818105">
                  <a:extLst>
                    <a:ext uri="{9D8B030D-6E8A-4147-A177-3AD203B41FA5}">
                      <a16:colId xmlns:a16="http://schemas.microsoft.com/office/drawing/2014/main" val="2010750640"/>
                    </a:ext>
                  </a:extLst>
                </a:gridCol>
                <a:gridCol w="1818105">
                  <a:extLst>
                    <a:ext uri="{9D8B030D-6E8A-4147-A177-3AD203B41FA5}">
                      <a16:colId xmlns:a16="http://schemas.microsoft.com/office/drawing/2014/main" val="23679561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66CC"/>
                          </a:solidFill>
                        </a:rPr>
                        <a:t>Names of customers visiting </a:t>
                      </a:r>
                      <a:r>
                        <a:rPr lang="en-US" b="0" dirty="0" err="1">
                          <a:solidFill>
                            <a:srgbClr val="3366CC"/>
                          </a:solidFill>
                        </a:rPr>
                        <a:t>jewellery</a:t>
                      </a:r>
                      <a:r>
                        <a:rPr lang="en-US" b="0" dirty="0">
                          <a:solidFill>
                            <a:srgbClr val="3366CC"/>
                          </a:solidFill>
                        </a:rPr>
                        <a:t> store as a pair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rgbClr val="3366CC"/>
                          </a:solidFill>
                        </a:rPr>
                        <a:t>on 6 April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3366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2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</a:t>
                      </a:r>
                    </a:p>
                    <a:p>
                      <a:pPr algn="ctr"/>
                      <a:r>
                        <a:rPr lang="en-US" dirty="0"/>
                        <a:t>Occurrences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81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4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Miriam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07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95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Jessie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5268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AAC5B29-4700-4E4A-9CAF-71CF565C8F66}"/>
              </a:ext>
            </a:extLst>
          </p:cNvPr>
          <p:cNvSpPr/>
          <p:nvPr/>
        </p:nvSpPr>
        <p:spPr>
          <a:xfrm>
            <a:off x="6629400" y="5029200"/>
            <a:ext cx="2514600" cy="1971001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0746AC2-C753-3A49-AB98-F8A96B0C4653}"/>
              </a:ext>
            </a:extLst>
          </p:cNvPr>
          <p:cNvSpPr txBox="1"/>
          <p:nvPr/>
        </p:nvSpPr>
        <p:spPr>
          <a:xfrm>
            <a:off x="304800" y="4094918"/>
            <a:ext cx="9993134" cy="290528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1424305">
              <a:tabLst>
                <a:tab pos="354965" algn="l"/>
                <a:tab pos="356235" algn="l"/>
              </a:tabLst>
            </a:pPr>
            <a:r>
              <a:rPr lang="en-US" sz="17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Number of times Ben visited		=	3/7	= 43% (Support)</a:t>
            </a:r>
          </a:p>
          <a:p>
            <a:pPr marR="1424305">
              <a:tabLst>
                <a:tab pos="354965" algn="l"/>
                <a:tab pos="356235" algn="l"/>
              </a:tabLst>
            </a:pPr>
            <a:endParaRPr lang="en-US" sz="17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R="1424305">
              <a:tabLst>
                <a:tab pos="354965" algn="l"/>
                <a:tab pos="356235" algn="l"/>
              </a:tabLst>
            </a:pPr>
            <a:r>
              <a:rPr lang="en-US" sz="17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Number of time Jessie visited	=	3/7	= 43% (Expected Confidence)</a:t>
            </a:r>
          </a:p>
          <a:p>
            <a:pPr marR="1424305">
              <a:tabLst>
                <a:tab pos="354965" algn="l"/>
                <a:tab pos="356235" algn="l"/>
              </a:tabLst>
            </a:pPr>
            <a:endParaRPr lang="en-US" sz="17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R="1424305">
              <a:tabLst>
                <a:tab pos="354965" algn="l"/>
                <a:tab pos="356235" algn="l"/>
              </a:tabLst>
            </a:pPr>
            <a:r>
              <a:rPr lang="en-US" sz="17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Number of times Jessie is seen </a:t>
            </a:r>
          </a:p>
          <a:p>
            <a:pPr marR="1424305">
              <a:tabLst>
                <a:tab pos="354965" algn="l"/>
                <a:tab pos="356235" algn="l"/>
              </a:tabLst>
            </a:pPr>
            <a:r>
              <a:rPr lang="en-US" sz="17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when Ben visits 			= 	3/3 	= 100% (Confidence)</a:t>
            </a:r>
          </a:p>
          <a:p>
            <a:pPr marR="1424305">
              <a:tabLst>
                <a:tab pos="354965" algn="l"/>
                <a:tab pos="356235" algn="l"/>
              </a:tabLst>
            </a:pPr>
            <a:endParaRPr lang="en-US" sz="17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R="1424305">
              <a:tabLst>
                <a:tab pos="354965" algn="l"/>
                <a:tab pos="356235" algn="l"/>
              </a:tabLst>
            </a:pPr>
            <a:r>
              <a:rPr lang="en-US" sz="17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In statistics, we say </a:t>
            </a:r>
            <a:r>
              <a:rPr lang="en-US" sz="1700" u="sng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there’s a LIFT when Confidence ÷ Expected Confidence &gt; 1</a:t>
            </a:r>
          </a:p>
          <a:p>
            <a:pPr marR="1424305">
              <a:tabLst>
                <a:tab pos="354965" algn="l"/>
                <a:tab pos="356235" algn="l"/>
              </a:tabLst>
            </a:pPr>
            <a:endParaRPr lang="en-US" sz="17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R="1424305">
              <a:tabLst>
                <a:tab pos="354965" algn="l"/>
                <a:tab pos="356235" algn="l"/>
              </a:tabLst>
            </a:pPr>
            <a:r>
              <a:rPr lang="en-US" sz="1700" b="1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With 100% ÷ 43% = there’s a 2.32 LIFT that Ben &amp; Jessie are likely to be in a relationship</a:t>
            </a:r>
          </a:p>
          <a:p>
            <a:pPr marR="1424305">
              <a:tabLst>
                <a:tab pos="354965" algn="l"/>
                <a:tab pos="356235" algn="l"/>
              </a:tabLst>
            </a:pPr>
            <a:endParaRPr lang="en-US" sz="17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38A7AFE-A165-404E-B854-8C3F23FB3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590" y="293348"/>
            <a:ext cx="8636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622665" algn="l"/>
              </a:tabLst>
            </a:pP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Applying MBA statistical concept to bridal store</a:t>
            </a:r>
            <a:endParaRPr b="0" u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40" y="916647"/>
            <a:ext cx="768604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0" marR="508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Accepts many data types - categorical, numeric and  text</a:t>
            </a: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, except binary</a:t>
            </a:r>
          </a:p>
          <a:p>
            <a:pPr marL="514350" marR="508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marR="149225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D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ataset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should be in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transactional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structure (item  1, item 2, item 3, etc)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pic>
        <p:nvPicPr>
          <p:cNvPr id="5" name="Picture 4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F9587E91-D9BE-964D-B72A-A9693E85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71365"/>
            <a:ext cx="4419600" cy="292473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3106"/>
            <a:ext cx="5788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Preparing Data for MBA</a:t>
            </a:r>
          </a:p>
        </p:txBody>
      </p:sp>
    </p:spTree>
    <p:extLst>
      <p:ext uri="{BB962C8B-B14F-4D97-AF65-F5344CB8AC3E}">
        <p14:creationId xmlns:p14="http://schemas.microsoft.com/office/powerpoint/2010/main" val="394436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40" y="916647"/>
            <a:ext cx="7686040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0" marR="508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If brands are aware of weaknesses behind their product or service, MBA can see if and how consumers are getting workarounds</a:t>
            </a:r>
          </a:p>
          <a:p>
            <a:pPr marL="514350" marR="508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sz="28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marR="149225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Recommendations to consumers driven by MBA should be targeted on consumer interests and behavior, rather than as spam to all customers.</a:t>
            </a:r>
            <a:endParaRPr sz="28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3106"/>
            <a:ext cx="87604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0" u="none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How MBA can improve customer experiences</a:t>
            </a:r>
            <a:endParaRPr sz="3000" b="0" u="none" dirty="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52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27" y="924813"/>
            <a:ext cx="8545334" cy="476733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r>
              <a:rPr sz="2800" b="1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Items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are the objects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or actions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that we are  identifying associations </a:t>
            </a:r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with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endParaRPr lang="en-US" sz="2800" b="1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r>
              <a:rPr sz="2800" b="1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Transactions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are groups of items co-</a:t>
            </a:r>
            <a:r>
              <a:rPr sz="2800" dirty="0" err="1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occuring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 together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(i.e. "Basket")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endParaRPr lang="en-US" sz="2800" b="1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r>
              <a:rPr sz="2800" b="1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Left / Right Hand Rule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is the</a:t>
            </a:r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likel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ihood</a:t>
            </a:r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</a:t>
            </a:r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person,  having taken action on left hand side (LHS = "flour +  sugar"),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will be interested in item on the right hand side (RHS </a:t>
            </a:r>
            <a:r>
              <a:rPr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= "eggs")</a:t>
            </a:r>
            <a:endParaRPr sz="28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74714-9B26-824F-998F-6F0CDFC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6796"/>
            <a:ext cx="8545334" cy="1805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861" y="287159"/>
            <a:ext cx="863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622665" algn="l"/>
              </a:tabLst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Statistical methodolog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y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 behind MBA</a:t>
            </a:r>
          </a:p>
        </p:txBody>
      </p:sp>
    </p:spTree>
    <p:extLst>
      <p:ext uri="{BB962C8B-B14F-4D97-AF65-F5344CB8AC3E}">
        <p14:creationId xmlns:p14="http://schemas.microsoft.com/office/powerpoint/2010/main" val="79650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39" y="924813"/>
            <a:ext cx="854532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800" b="1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Support</a:t>
            </a: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is </a:t>
            </a: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the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probability that two item sets occur together.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645" y="3817939"/>
            <a:ext cx="8098155" cy="235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Support (A </a:t>
            </a:r>
            <a:r>
              <a:rPr lang="en-US" sz="2800" b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→</a:t>
            </a:r>
            <a:r>
              <a:rPr sz="2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2800" b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B) =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R="1021715" algn="ctr">
              <a:lnSpc>
                <a:spcPct val="100000"/>
              </a:lnSpc>
            </a:pPr>
            <a:r>
              <a:rPr sz="2000" b="1" i="1" u="heavy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Arial-BoldItalicMT"/>
              </a:rPr>
              <a:t>transactions containing every item in A and B </a:t>
            </a:r>
            <a:r>
              <a:rPr sz="2000" b="1" i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-BoldItalicMT"/>
              </a:rPr>
              <a:t> all transactions</a:t>
            </a:r>
            <a:endParaRPr lang="en-US" sz="2000" b="1" i="1">
              <a:solidFill>
                <a:srgbClr val="000099"/>
              </a:solidFill>
              <a:latin typeface="Roboto" panose="02000000000000000000" pitchFamily="2" charset="0"/>
              <a:ea typeface="Roboto" panose="02000000000000000000" pitchFamily="2" charset="0"/>
              <a:cs typeface="Arial-BoldItalicMT"/>
            </a:endParaRPr>
          </a:p>
          <a:p>
            <a:pPr marR="1021715" algn="ctr">
              <a:lnSpc>
                <a:spcPct val="100000"/>
              </a:lnSpc>
            </a:pPr>
            <a:endParaRPr sz="2000">
              <a:latin typeface="Roboto" panose="02000000000000000000" pitchFamily="2" charset="0"/>
              <a:ea typeface="Roboto" panose="02000000000000000000" pitchFamily="2" charset="0"/>
              <a:cs typeface="Arial-BoldItalicMT"/>
            </a:endParaRPr>
          </a:p>
          <a:p>
            <a:pPr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We should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identify rules that have a high  support, as these will be applicable to a large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number  of transactions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977" y="1905000"/>
            <a:ext cx="1376680" cy="1754505"/>
            <a:chOff x="686977" y="1588008"/>
            <a:chExt cx="1376680" cy="1754505"/>
          </a:xfrm>
        </p:grpSpPr>
        <p:sp>
          <p:nvSpPr>
            <p:cNvPr id="5" name="object 5"/>
            <p:cNvSpPr/>
            <p:nvPr/>
          </p:nvSpPr>
          <p:spPr>
            <a:xfrm>
              <a:off x="1624992" y="219104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24992" y="219104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24993" y="219104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4" y="65470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24993" y="219104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4" y="65470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89264" y="219104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89264" y="219104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4" y="553209"/>
                  </a:lnTo>
                  <a:lnTo>
                    <a:pt x="15411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67749" y="225651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67749" y="225651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277035" y="215188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77035" y="215188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137780" y="579715"/>
                  </a:moveTo>
                  <a:lnTo>
                    <a:pt x="137780" y="69848"/>
                  </a:lnTo>
                  <a:lnTo>
                    <a:pt x="0" y="0"/>
                  </a:ln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77035" y="215188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035" y="215188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438897" y="69848"/>
                  </a:moveTo>
                  <a:lnTo>
                    <a:pt x="276857" y="0"/>
                  </a:ln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53892" y="215188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53892" y="215188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22721" y="222173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22721" y="222173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00397" y="602421"/>
                  </a:move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04941" y="211402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04941" y="211402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04941" y="211402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8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04941" y="211402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8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078" y="211402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95078" y="211402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53102" y="218622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53102" y="218622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2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74796" y="212725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2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74796" y="212725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77856" y="216934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1" y="670537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5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56" y="216934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5"/>
                  </a:lnTo>
                  <a:lnTo>
                    <a:pt x="1159516" y="670537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77856" y="230283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77856" y="242973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80916" y="255957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80916" y="268892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010919" y="220542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161997" y="222947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309558" y="225112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454593" y="227281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99099" y="229682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753837" y="231794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98920" y="233891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80210" y="300815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80210" y="300815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1079432" y="217141"/>
                  </a:move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91805" y="191799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91805" y="191799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97222" y="304190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1" y="3082097"/>
              <a:ext cx="217964" cy="21831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327" y="3177134"/>
              <a:ext cx="161464" cy="16183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076" y="1588008"/>
              <a:ext cx="329184" cy="59436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740" y="1626108"/>
              <a:ext cx="329184" cy="59436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784" y="1655064"/>
              <a:ext cx="330707" cy="594360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287177" y="1933955"/>
            <a:ext cx="1376680" cy="1740535"/>
            <a:chOff x="2287177" y="1616963"/>
            <a:chExt cx="1376680" cy="1740535"/>
          </a:xfrm>
        </p:grpSpPr>
        <p:sp>
          <p:nvSpPr>
            <p:cNvPr id="55" name="object 55"/>
            <p:cNvSpPr/>
            <p:nvPr/>
          </p:nvSpPr>
          <p:spPr>
            <a:xfrm>
              <a:off x="3225192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225192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42756" y="642156"/>
                  </a:move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42756" y="642156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2251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2251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418385" y="65471"/>
                  </a:moveTo>
                  <a:lnTo>
                    <a:pt x="264270" y="0"/>
                  </a:ln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489463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489463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267948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267948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8772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8772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8772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8772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154092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154092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70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922921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922921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92093" y="509866"/>
                  </a:move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505141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2505141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25051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25051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795277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795277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553302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553302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1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4749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4749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2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4780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1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4780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478056" y="23180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478056" y="24449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2481116" y="257481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481116" y="270416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611119" y="22206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762197" y="22447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909758" y="22663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3054792" y="228805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199299" y="23120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354037" y="23331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499120" y="23541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24804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2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4804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22920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22920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297422" y="30571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99" name="object 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7811" y="3097337"/>
              <a:ext cx="217964" cy="21831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9527" y="3192374"/>
              <a:ext cx="161464" cy="16183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419" y="1616963"/>
              <a:ext cx="329183" cy="59436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3" y="1655063"/>
              <a:ext cx="330707" cy="59436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1651" y="1684019"/>
              <a:ext cx="329184" cy="594360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3887377" y="1933955"/>
            <a:ext cx="1376680" cy="1740535"/>
            <a:chOff x="3887377" y="1616963"/>
            <a:chExt cx="1376680" cy="1740535"/>
          </a:xfrm>
        </p:grpSpPr>
        <p:sp>
          <p:nvSpPr>
            <p:cNvPr id="105" name="object 105"/>
            <p:cNvSpPr/>
            <p:nvPr/>
          </p:nvSpPr>
          <p:spPr>
            <a:xfrm>
              <a:off x="48253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48253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253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253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0" y="0"/>
                  </a:move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896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896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681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681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774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774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774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774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542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542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70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31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31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41053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53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41053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053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954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954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53503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4153503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751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40751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40782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1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782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4078256" y="23180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4078256" y="24449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81316" y="257481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4081316" y="270416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4211319" y="22206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4362397" y="22447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4509958" y="22663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4654993" y="228805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4799499" y="23120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4954237" y="23331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99320" y="23541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40806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2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40806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922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922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3897622" y="30571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49" name="object 1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8011" y="3097337"/>
              <a:ext cx="217964" cy="218315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9727" y="3192374"/>
              <a:ext cx="161464" cy="16183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1616963"/>
              <a:ext cx="329184" cy="594360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8284" y="1655063"/>
              <a:ext cx="330708" cy="59436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1852" y="1684019"/>
              <a:ext cx="329184" cy="594360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5487577" y="1933955"/>
            <a:ext cx="1376680" cy="1740535"/>
            <a:chOff x="5487577" y="1616963"/>
            <a:chExt cx="1376680" cy="1740535"/>
          </a:xfrm>
        </p:grpSpPr>
        <p:sp>
          <p:nvSpPr>
            <p:cNvPr id="155" name="object 155"/>
            <p:cNvSpPr/>
            <p:nvPr/>
          </p:nvSpPr>
          <p:spPr>
            <a:xfrm>
              <a:off x="64255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64255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64255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64255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0" y="0"/>
                  </a:move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66898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898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683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64683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776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776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776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776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544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544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233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233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57055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055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57055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055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59956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59956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53703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5" y="628349"/>
                  </a:lnTo>
                  <a:lnTo>
                    <a:pt x="410596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53703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5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56753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56753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56784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0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784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78456" y="23180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78456" y="24449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81516" y="257481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81516" y="270416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5811519" y="22206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5962597" y="22447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6110158" y="22663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6255193" y="228805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6399699" y="23120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6554437" y="23331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6699520" y="23541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56808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808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54924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924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5497822" y="30571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99" name="object 1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8211" y="3097337"/>
              <a:ext cx="217964" cy="218315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9927" y="3192374"/>
              <a:ext cx="161464" cy="16183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008" y="1616963"/>
              <a:ext cx="330708" cy="594360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0196" y="1655063"/>
              <a:ext cx="329184" cy="594360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240" y="1684019"/>
              <a:ext cx="329184" cy="594360"/>
            </a:xfrm>
            <a:prstGeom prst="rect">
              <a:avLst/>
            </a:prstGeom>
          </p:spPr>
        </p:pic>
      </p:grpSp>
      <p:sp>
        <p:nvSpPr>
          <p:cNvPr id="204" name="object 204"/>
          <p:cNvSpPr txBox="1"/>
          <p:nvPr/>
        </p:nvSpPr>
        <p:spPr>
          <a:xfrm>
            <a:off x="1012850" y="1998345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53745" algn="l"/>
              </a:tabLst>
            </a:pP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	</a:t>
            </a:r>
            <a:r>
              <a:rPr sz="3600" b="1" baseline="-9259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7087777" y="1943099"/>
            <a:ext cx="1376680" cy="1731645"/>
            <a:chOff x="7087777" y="1626107"/>
            <a:chExt cx="1376680" cy="1731645"/>
          </a:xfrm>
        </p:grpSpPr>
        <p:sp>
          <p:nvSpPr>
            <p:cNvPr id="206" name="object 206"/>
            <p:cNvSpPr/>
            <p:nvPr/>
          </p:nvSpPr>
          <p:spPr>
            <a:xfrm>
              <a:off x="80257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80257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80257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80257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0" y="0"/>
                  </a:move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82900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82900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685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685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76778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76778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76778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76778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79546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79546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77235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77235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73057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057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73057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73057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75958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7" name="object 227"/>
            <p:cNvSpPr/>
            <p:nvPr/>
          </p:nvSpPr>
          <p:spPr>
            <a:xfrm>
              <a:off x="75958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7353902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7353902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96911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0" name="object 230"/>
            <p:cNvSpPr/>
            <p:nvPr/>
          </p:nvSpPr>
          <p:spPr>
            <a:xfrm>
              <a:off x="72755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1" name="object 231"/>
            <p:cNvSpPr/>
            <p:nvPr/>
          </p:nvSpPr>
          <p:spPr>
            <a:xfrm>
              <a:off x="72755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2" name="object 232"/>
            <p:cNvSpPr/>
            <p:nvPr/>
          </p:nvSpPr>
          <p:spPr>
            <a:xfrm>
              <a:off x="72786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1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3" name="object 233"/>
            <p:cNvSpPr/>
            <p:nvPr/>
          </p:nvSpPr>
          <p:spPr>
            <a:xfrm>
              <a:off x="72786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4" name="object 234"/>
            <p:cNvSpPr/>
            <p:nvPr/>
          </p:nvSpPr>
          <p:spPr>
            <a:xfrm>
              <a:off x="7278656" y="23180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5" name="object 235"/>
            <p:cNvSpPr/>
            <p:nvPr/>
          </p:nvSpPr>
          <p:spPr>
            <a:xfrm>
              <a:off x="7278656" y="24449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6" name="object 236"/>
            <p:cNvSpPr/>
            <p:nvPr/>
          </p:nvSpPr>
          <p:spPr>
            <a:xfrm>
              <a:off x="7281716" y="2574813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7" name="object 237"/>
            <p:cNvSpPr/>
            <p:nvPr/>
          </p:nvSpPr>
          <p:spPr>
            <a:xfrm>
              <a:off x="7281716" y="270416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8" name="object 238"/>
            <p:cNvSpPr/>
            <p:nvPr/>
          </p:nvSpPr>
          <p:spPr>
            <a:xfrm>
              <a:off x="7411719" y="22206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9" name="object 239"/>
            <p:cNvSpPr/>
            <p:nvPr/>
          </p:nvSpPr>
          <p:spPr>
            <a:xfrm>
              <a:off x="7562797" y="22447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0" name="object 240"/>
            <p:cNvSpPr/>
            <p:nvPr/>
          </p:nvSpPr>
          <p:spPr>
            <a:xfrm>
              <a:off x="7710358" y="22663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1" name="object 241"/>
            <p:cNvSpPr/>
            <p:nvPr/>
          </p:nvSpPr>
          <p:spPr>
            <a:xfrm>
              <a:off x="7855393" y="228805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7999899" y="23120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3" name="object 243"/>
            <p:cNvSpPr/>
            <p:nvPr/>
          </p:nvSpPr>
          <p:spPr>
            <a:xfrm>
              <a:off x="8154637" y="23331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4" name="object 244"/>
            <p:cNvSpPr/>
            <p:nvPr/>
          </p:nvSpPr>
          <p:spPr>
            <a:xfrm>
              <a:off x="8299720" y="23541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5" name="object 245"/>
            <p:cNvSpPr/>
            <p:nvPr/>
          </p:nvSpPr>
          <p:spPr>
            <a:xfrm>
              <a:off x="72810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72810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70926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8" name="object 248"/>
            <p:cNvSpPr/>
            <p:nvPr/>
          </p:nvSpPr>
          <p:spPr>
            <a:xfrm>
              <a:off x="70926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9" name="object 249"/>
            <p:cNvSpPr/>
            <p:nvPr/>
          </p:nvSpPr>
          <p:spPr>
            <a:xfrm>
              <a:off x="7098022" y="30571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50" name="object 2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411" y="3097337"/>
              <a:ext cx="217964" cy="218315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0127" y="3192374"/>
              <a:ext cx="161464" cy="161835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9876" y="1626107"/>
              <a:ext cx="329183" cy="594360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9540" y="1664207"/>
              <a:ext cx="329183" cy="594360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1584" y="1693163"/>
              <a:ext cx="330707" cy="594360"/>
            </a:xfrm>
            <a:prstGeom prst="rect">
              <a:avLst/>
            </a:prstGeom>
          </p:spPr>
        </p:pic>
      </p:grpSp>
      <p:sp>
        <p:nvSpPr>
          <p:cNvPr id="255" name="object 255"/>
          <p:cNvSpPr txBox="1"/>
          <p:nvPr/>
        </p:nvSpPr>
        <p:spPr>
          <a:xfrm>
            <a:off x="2584704" y="2036445"/>
            <a:ext cx="584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440055" algn="l"/>
                <a:tab pos="791845" algn="l"/>
                <a:tab pos="1676400" algn="l"/>
                <a:tab pos="2040255" algn="l"/>
                <a:tab pos="2392680" algn="l"/>
                <a:tab pos="3257550" algn="l"/>
                <a:tab pos="3621404" algn="l"/>
                <a:tab pos="3982085" algn="l"/>
                <a:tab pos="4867910" algn="l"/>
                <a:tab pos="5231765" algn="l"/>
                <a:tab pos="5591810" algn="l"/>
              </a:tabLst>
            </a:pPr>
            <a:r>
              <a:rPr sz="3600" b="1" baseline="1157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	</a:t>
            </a:r>
            <a:r>
              <a:rPr sz="3600" b="1" baseline="-6944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	</a:t>
            </a:r>
            <a:r>
              <a:rPr sz="3600" b="1" baseline="-1273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	</a:t>
            </a:r>
            <a:r>
              <a:rPr sz="3600" b="1" baseline="1157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	</a:t>
            </a:r>
            <a:r>
              <a:rPr sz="3600" b="1" baseline="-6944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	</a:t>
            </a:r>
            <a:r>
              <a:rPr sz="3600" b="1" baseline="-1273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	</a:t>
            </a:r>
            <a:r>
              <a:rPr sz="3600" b="1" baseline="1157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	</a:t>
            </a:r>
            <a:r>
              <a:rPr sz="3600" b="1" baseline="-6944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	</a:t>
            </a:r>
            <a:r>
              <a:rPr sz="3600" b="1" baseline="-1273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E	</a:t>
            </a: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	</a:t>
            </a:r>
            <a:r>
              <a:rPr sz="3600" b="1" baseline="-9259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E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BF0FA287-36F6-D048-AA27-4242F93DFD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400" y="716796"/>
            <a:ext cx="8545334" cy="180535"/>
          </a:xfrm>
          <a:prstGeom prst="rect">
            <a:avLst/>
          </a:prstGeom>
        </p:spPr>
      </p:pic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228600" y="324485"/>
            <a:ext cx="863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tabLst>
                <a:tab pos="8622665" algn="l"/>
              </a:tabLst>
            </a:pP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Basics of 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u="none" dirty="0">
                <a:latin typeface="Roboto" panose="02000000000000000000" pitchFamily="2" charset="0"/>
                <a:ea typeface="Roboto" panose="02000000000000000000" pitchFamily="2" charset="0"/>
              </a:rPr>
              <a:t>Support</a:t>
            </a:r>
            <a:endParaRPr u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3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38441"/>
            <a:ext cx="803211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800" b="1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Confidence</a:t>
            </a: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is the </a:t>
            </a:r>
            <a:r>
              <a:rPr sz="2800" b="1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conditional probability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of a transaction  containing item set B given that it contain item set A.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0264" y="4597146"/>
            <a:ext cx="4973955" cy="100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Confidence (A </a:t>
            </a:r>
            <a:r>
              <a:rPr lang="en-US" sz="2800" b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→</a:t>
            </a:r>
            <a:r>
              <a:rPr sz="2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2800" b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B) =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800" b="1" i="1" u="heavy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Arial-BoldItalicMT"/>
              </a:rPr>
              <a:t>transactions containing every item in A and B </a:t>
            </a:r>
            <a:r>
              <a:rPr sz="1800" b="1" i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-BoldItalicMT"/>
              </a:rPr>
              <a:t> transactions containing the items in A</a:t>
            </a:r>
            <a:endParaRPr sz="1800">
              <a:latin typeface="Roboto" panose="02000000000000000000" pitchFamily="2" charset="0"/>
              <a:ea typeface="Roboto" panose="02000000000000000000" pitchFamily="2" charset="0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977" y="2327148"/>
            <a:ext cx="1376680" cy="1754505"/>
            <a:chOff x="686977" y="2327148"/>
            <a:chExt cx="1376680" cy="1754505"/>
          </a:xfrm>
        </p:grpSpPr>
        <p:sp>
          <p:nvSpPr>
            <p:cNvPr id="5" name="object 5"/>
            <p:cNvSpPr/>
            <p:nvPr/>
          </p:nvSpPr>
          <p:spPr>
            <a:xfrm>
              <a:off x="1624992" y="29301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24992" y="29301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24993" y="29301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24993" y="29301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89264" y="29301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89264" y="29301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4" y="553209"/>
                  </a:lnTo>
                  <a:lnTo>
                    <a:pt x="15411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67749" y="29956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8" y="0"/>
                  </a:moveTo>
                  <a:lnTo>
                    <a:pt x="89018" y="0"/>
                  </a:lnTo>
                  <a:lnTo>
                    <a:pt x="89018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67749" y="29956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8" y="0"/>
                  </a:moveTo>
                  <a:lnTo>
                    <a:pt x="89018" y="0"/>
                  </a:lnTo>
                  <a:lnTo>
                    <a:pt x="89018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277035" y="2891023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77035" y="2891023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77035" y="2891023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6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6" y="69848"/>
                  </a:lnTo>
                  <a:lnTo>
                    <a:pt x="276856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035" y="2891023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6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6" y="69848"/>
                  </a:lnTo>
                  <a:lnTo>
                    <a:pt x="276856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53892" y="2891023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53892" y="2891023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22721" y="29608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22721" y="29608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04941" y="2853164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04941" y="2853164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04942" y="28531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04942" y="28531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078" y="28531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95078" y="28531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53102" y="2925370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53102" y="2925370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1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1" y="0"/>
                  </a:lnTo>
                  <a:lnTo>
                    <a:pt x="96911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74796" y="28663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74796" y="28663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77856" y="29084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3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56" y="29084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1159516" y="670538"/>
                  </a:moveTo>
                  <a:lnTo>
                    <a:pt x="6005" y="643455"/>
                  </a:ln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77856" y="30419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77856" y="31688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80916" y="329871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80916" y="342806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010919" y="29445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161997" y="29686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309558" y="29902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454593" y="301195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99099" y="30359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753837" y="30570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98920" y="30780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80210" y="37472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80210" y="37472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91805" y="26571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91805" y="26571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97222" y="37810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1" y="3821237"/>
              <a:ext cx="217964" cy="21831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327" y="3916274"/>
              <a:ext cx="161464" cy="16183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076" y="2327148"/>
              <a:ext cx="329184" cy="59436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740" y="2365248"/>
              <a:ext cx="329184" cy="59436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784" y="2394204"/>
              <a:ext cx="330707" cy="594360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287177" y="2356104"/>
            <a:ext cx="1376680" cy="1740535"/>
            <a:chOff x="2287177" y="2356104"/>
            <a:chExt cx="1376680" cy="1740535"/>
          </a:xfrm>
        </p:grpSpPr>
        <p:sp>
          <p:nvSpPr>
            <p:cNvPr id="55" name="object 55"/>
            <p:cNvSpPr/>
            <p:nvPr/>
          </p:nvSpPr>
          <p:spPr>
            <a:xfrm>
              <a:off x="3225192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225192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225192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1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1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225192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1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1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489463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489463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2679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2679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89019" y="487738"/>
                  </a:moveTo>
                  <a:lnTo>
                    <a:pt x="0" y="576684"/>
                  </a:lnTo>
                  <a:lnTo>
                    <a:pt x="287810" y="576684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8772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8772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8772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8772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154092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154092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922921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922921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92093" y="509866"/>
                  </a:move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505141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2505141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25051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25051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795277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795277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5533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5533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2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4749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4749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2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4780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7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4780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478056" y="30572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478056" y="31841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2481116" y="33139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481116" y="34433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611119" y="29598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762197" y="29838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909758" y="30055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3054792" y="30271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199299" y="30512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354037" y="30723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499120" y="30932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24804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4804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22920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22920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297422" y="37962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99" name="object 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7811" y="3836477"/>
              <a:ext cx="217964" cy="21831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9527" y="3931514"/>
              <a:ext cx="161464" cy="16183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419" y="2356104"/>
              <a:ext cx="329183" cy="59436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3" y="2394204"/>
              <a:ext cx="330707" cy="59436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1651" y="2423160"/>
              <a:ext cx="329184" cy="594360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3887377" y="2356104"/>
            <a:ext cx="1376680" cy="1740535"/>
            <a:chOff x="3887377" y="2356104"/>
            <a:chExt cx="1376680" cy="1740535"/>
          </a:xfrm>
        </p:grpSpPr>
        <p:sp>
          <p:nvSpPr>
            <p:cNvPr id="105" name="object 105"/>
            <p:cNvSpPr/>
            <p:nvPr/>
          </p:nvSpPr>
          <p:spPr>
            <a:xfrm>
              <a:off x="48253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48253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253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253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896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896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681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681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4"/>
                  </a:move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774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774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774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774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542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542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3121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3121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41053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53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41053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053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95478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95478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535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41535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751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40751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40782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7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782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4078256" y="30572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4078256" y="31841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81316" y="33139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4081316" y="34433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4211319" y="29598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4362397" y="29838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4509958" y="30055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4654993" y="30271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4799499" y="30512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4954237" y="30723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99320" y="30932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40806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40806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922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922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3897622" y="37962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49" name="object 1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8011" y="3836477"/>
              <a:ext cx="217964" cy="218315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9727" y="3931514"/>
              <a:ext cx="161464" cy="16183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2356104"/>
              <a:ext cx="329184" cy="594360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8284" y="2394204"/>
              <a:ext cx="330708" cy="59436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1852" y="2423160"/>
              <a:ext cx="329184" cy="594360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5487577" y="2356104"/>
            <a:ext cx="1376680" cy="1740535"/>
            <a:chOff x="5487577" y="2356104"/>
            <a:chExt cx="1376680" cy="1740535"/>
          </a:xfrm>
        </p:grpSpPr>
        <p:sp>
          <p:nvSpPr>
            <p:cNvPr id="155" name="object 155"/>
            <p:cNvSpPr/>
            <p:nvPr/>
          </p:nvSpPr>
          <p:spPr>
            <a:xfrm>
              <a:off x="64255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64255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64255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64255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66898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898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66295" y="642156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6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683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64683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4"/>
                  </a:move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776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776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776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776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544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544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23322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23322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57055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055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57055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055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5995678" y="28684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5995678" y="28684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537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537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56753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56753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56784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7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5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784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78456" y="30572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78456" y="31841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81516" y="33139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81516" y="34433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5811519" y="29598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5962597" y="29838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6110158" y="30055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6255193" y="30271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6399699" y="30512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6554437" y="30723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6699520" y="30932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56808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808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54924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924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5497822" y="37962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99" name="object 1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8211" y="3836477"/>
              <a:ext cx="217964" cy="218315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9927" y="3931514"/>
              <a:ext cx="161464" cy="16183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008" y="2356104"/>
              <a:ext cx="330708" cy="594360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0196" y="2394204"/>
              <a:ext cx="329184" cy="594360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240" y="2423160"/>
              <a:ext cx="329184" cy="594360"/>
            </a:xfrm>
            <a:prstGeom prst="rect">
              <a:avLst/>
            </a:prstGeom>
          </p:spPr>
        </p:pic>
      </p:grpSp>
      <p:sp>
        <p:nvSpPr>
          <p:cNvPr id="204" name="object 204"/>
          <p:cNvSpPr txBox="1"/>
          <p:nvPr/>
        </p:nvSpPr>
        <p:spPr>
          <a:xfrm>
            <a:off x="1012850" y="2420188"/>
            <a:ext cx="1012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53745" algn="l"/>
              </a:tabLst>
            </a:pP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	</a:t>
            </a:r>
            <a:r>
              <a:rPr sz="3600" b="1" baseline="-9259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622804" y="2448890"/>
            <a:ext cx="1012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753745" algn="l"/>
              </a:tabLst>
            </a:pP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	</a:t>
            </a:r>
            <a:r>
              <a:rPr sz="3600" b="1" baseline="-810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4210558" y="2448890"/>
            <a:ext cx="2611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4655" algn="l"/>
                <a:tab pos="766445" algn="l"/>
                <a:tab pos="1631950" algn="l"/>
                <a:tab pos="1995805" algn="l"/>
                <a:tab pos="2356485" algn="l"/>
              </a:tabLst>
            </a:pP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	</a:t>
            </a:r>
            <a:r>
              <a:rPr sz="3600" b="1" baseline="-810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	</a:t>
            </a: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	</a:t>
            </a:r>
            <a:r>
              <a:rPr sz="3600" b="1" baseline="-810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E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7087777" y="2365248"/>
            <a:ext cx="1376680" cy="1731645"/>
            <a:chOff x="7087777" y="2365248"/>
            <a:chExt cx="1376680" cy="1731645"/>
          </a:xfrm>
        </p:grpSpPr>
        <p:sp>
          <p:nvSpPr>
            <p:cNvPr id="208" name="object 208"/>
            <p:cNvSpPr/>
            <p:nvPr/>
          </p:nvSpPr>
          <p:spPr>
            <a:xfrm>
              <a:off x="80257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80257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80257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80257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82900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82900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80685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80685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4"/>
                  </a:move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76778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76778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76778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76778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79546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79546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7723522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7723522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73057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73057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73057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7" name="object 227"/>
            <p:cNvSpPr/>
            <p:nvPr/>
          </p:nvSpPr>
          <p:spPr>
            <a:xfrm>
              <a:off x="73057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7595878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7595878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7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0" name="object 230"/>
            <p:cNvSpPr/>
            <p:nvPr/>
          </p:nvSpPr>
          <p:spPr>
            <a:xfrm>
              <a:off x="73539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1" name="object 231"/>
            <p:cNvSpPr/>
            <p:nvPr/>
          </p:nvSpPr>
          <p:spPr>
            <a:xfrm>
              <a:off x="73539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2" name="object 232"/>
            <p:cNvSpPr/>
            <p:nvPr/>
          </p:nvSpPr>
          <p:spPr>
            <a:xfrm>
              <a:off x="72755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3" name="object 233"/>
            <p:cNvSpPr/>
            <p:nvPr/>
          </p:nvSpPr>
          <p:spPr>
            <a:xfrm>
              <a:off x="72755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4" name="object 234"/>
            <p:cNvSpPr/>
            <p:nvPr/>
          </p:nvSpPr>
          <p:spPr>
            <a:xfrm>
              <a:off x="72786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7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5" name="object 235"/>
            <p:cNvSpPr/>
            <p:nvPr/>
          </p:nvSpPr>
          <p:spPr>
            <a:xfrm>
              <a:off x="72786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6" name="object 236"/>
            <p:cNvSpPr/>
            <p:nvPr/>
          </p:nvSpPr>
          <p:spPr>
            <a:xfrm>
              <a:off x="7278656" y="30572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7" name="object 237"/>
            <p:cNvSpPr/>
            <p:nvPr/>
          </p:nvSpPr>
          <p:spPr>
            <a:xfrm>
              <a:off x="7278656" y="31841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8" name="object 238"/>
            <p:cNvSpPr/>
            <p:nvPr/>
          </p:nvSpPr>
          <p:spPr>
            <a:xfrm>
              <a:off x="7281716" y="33139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9" name="object 239"/>
            <p:cNvSpPr/>
            <p:nvPr/>
          </p:nvSpPr>
          <p:spPr>
            <a:xfrm>
              <a:off x="7281716" y="34433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0" name="object 240"/>
            <p:cNvSpPr/>
            <p:nvPr/>
          </p:nvSpPr>
          <p:spPr>
            <a:xfrm>
              <a:off x="7411719" y="29598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1" name="object 241"/>
            <p:cNvSpPr/>
            <p:nvPr/>
          </p:nvSpPr>
          <p:spPr>
            <a:xfrm>
              <a:off x="7562797" y="29838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7710358" y="30055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3" name="object 243"/>
            <p:cNvSpPr/>
            <p:nvPr/>
          </p:nvSpPr>
          <p:spPr>
            <a:xfrm>
              <a:off x="7855393" y="30271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4" name="object 244"/>
            <p:cNvSpPr/>
            <p:nvPr/>
          </p:nvSpPr>
          <p:spPr>
            <a:xfrm>
              <a:off x="7999899" y="30512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5" name="object 245"/>
            <p:cNvSpPr/>
            <p:nvPr/>
          </p:nvSpPr>
          <p:spPr>
            <a:xfrm>
              <a:off x="8154637" y="30723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8299720" y="30932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72810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8" name="object 248"/>
            <p:cNvSpPr/>
            <p:nvPr/>
          </p:nvSpPr>
          <p:spPr>
            <a:xfrm>
              <a:off x="72810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9" name="object 249"/>
            <p:cNvSpPr/>
            <p:nvPr/>
          </p:nvSpPr>
          <p:spPr>
            <a:xfrm>
              <a:off x="70926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0" name="object 250"/>
            <p:cNvSpPr/>
            <p:nvPr/>
          </p:nvSpPr>
          <p:spPr>
            <a:xfrm>
              <a:off x="70926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1" name="object 251"/>
            <p:cNvSpPr/>
            <p:nvPr/>
          </p:nvSpPr>
          <p:spPr>
            <a:xfrm>
              <a:off x="7098022" y="37962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52" name="object 2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411" y="3836477"/>
              <a:ext cx="217964" cy="218315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0127" y="3931514"/>
              <a:ext cx="161464" cy="161835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9876" y="2365248"/>
              <a:ext cx="329183" cy="594360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9540" y="2403348"/>
              <a:ext cx="329183" cy="594360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1584" y="2432304"/>
              <a:ext cx="330707" cy="594360"/>
            </a:xfrm>
            <a:prstGeom prst="rect">
              <a:avLst/>
            </a:prstGeom>
          </p:spPr>
        </p:pic>
      </p:grpSp>
      <p:sp>
        <p:nvSpPr>
          <p:cNvPr id="257" name="object 257"/>
          <p:cNvSpPr txBox="1"/>
          <p:nvPr/>
        </p:nvSpPr>
        <p:spPr>
          <a:xfrm>
            <a:off x="7414894" y="2458288"/>
            <a:ext cx="1003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62000" algn="l"/>
              </a:tabLst>
            </a:pP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	</a:t>
            </a:r>
            <a:r>
              <a:rPr sz="3600" b="1" baseline="-9259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E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pic>
        <p:nvPicPr>
          <p:cNvPr id="259" name="Picture 258">
            <a:extLst>
              <a:ext uri="{FF2B5EF4-FFF2-40B4-BE49-F238E27FC236}">
                <a16:creationId xmlns:a16="http://schemas.microsoft.com/office/drawing/2014/main" id="{39D46ACE-1659-CE4C-A569-838D0E7316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00" y="716796"/>
            <a:ext cx="8943814" cy="188953"/>
          </a:xfrm>
          <a:prstGeom prst="rect">
            <a:avLst/>
          </a:prstGeom>
        </p:spPr>
      </p:pic>
      <p:sp>
        <p:nvSpPr>
          <p:cNvPr id="258" name="object 258"/>
          <p:cNvSpPr txBox="1">
            <a:spLocks noGrp="1"/>
          </p:cNvSpPr>
          <p:nvPr>
            <p:ph type="title"/>
          </p:nvPr>
        </p:nvSpPr>
        <p:spPr>
          <a:xfrm>
            <a:off x="145021" y="296328"/>
            <a:ext cx="88525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Basics of 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- </a:t>
            </a:r>
            <a:r>
              <a:rPr u="none" dirty="0">
                <a:latin typeface="Roboto" panose="02000000000000000000" pitchFamily="2" charset="0"/>
                <a:ea typeface="Roboto" panose="02000000000000000000" pitchFamily="2" charset="0"/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91938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7776" y="4442167"/>
            <a:ext cx="78548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660" algn="l"/>
                <a:tab pos="3395979" algn="l"/>
              </a:tabLst>
            </a:pPr>
            <a:r>
              <a:rPr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Rule</a:t>
            </a:r>
            <a:r>
              <a:rPr sz="1800" b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	</a:t>
            </a:r>
            <a:r>
              <a:rPr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Support</a:t>
            </a:r>
            <a:r>
              <a:rPr sz="1800" b="1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	</a:t>
            </a:r>
            <a:r>
              <a:rPr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Confidence</a:t>
            </a:r>
            <a:r>
              <a:rPr lang="en-US"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	Expected Confidence	</a:t>
            </a:r>
            <a:endParaRPr sz="18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1375" y="5004248"/>
          <a:ext cx="7661274" cy="154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marR="4902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A</a:t>
                      </a:r>
                      <a:r>
                        <a:rPr sz="1800" b="1" spc="229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105">
                          <a:solidFill>
                            <a:srgbClr val="000099"/>
                          </a:solidFill>
                          <a:latin typeface="Helvetica" pitchFamily="2" charset="0"/>
                          <a:cs typeface="Apple SD Gothic Neo"/>
                        </a:rPr>
                        <a:t>⇒</a:t>
                      </a:r>
                      <a:r>
                        <a:rPr sz="1800" b="1" spc="10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D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ts val="2020"/>
                        </a:lnSpc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2/5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1515" algn="r">
                        <a:lnSpc>
                          <a:spcPts val="2039"/>
                        </a:lnSpc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2/3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9"/>
                        </a:lnSpc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3/5</a:t>
                      </a:r>
                      <a:r>
                        <a:rPr sz="1800" b="1" spc="-2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(Prob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of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D)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R="49022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C</a:t>
                      </a:r>
                      <a:r>
                        <a:rPr sz="1800" b="1" spc="23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105">
                          <a:solidFill>
                            <a:srgbClr val="000099"/>
                          </a:solidFill>
                          <a:latin typeface="Helvetica" pitchFamily="2" charset="0"/>
                          <a:cs typeface="Apple SD Gothic Neo"/>
                        </a:rPr>
                        <a:t>⇒</a:t>
                      </a:r>
                      <a:r>
                        <a:rPr sz="1800" b="1" spc="10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A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2/5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69151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2/4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3/5</a:t>
                      </a:r>
                      <a:r>
                        <a:rPr sz="1800" b="1" spc="-2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(Prob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of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A)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54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R="49022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A</a:t>
                      </a:r>
                      <a:r>
                        <a:rPr sz="1800" b="1" spc="23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105">
                          <a:solidFill>
                            <a:srgbClr val="000099"/>
                          </a:solidFill>
                          <a:latin typeface="Helvetica" pitchFamily="2" charset="0"/>
                          <a:cs typeface="Apple SD Gothic Neo"/>
                        </a:rPr>
                        <a:t>⇒</a:t>
                      </a:r>
                      <a:r>
                        <a:rPr sz="1800" b="1" spc="10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C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2/5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69151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2/3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4/5</a:t>
                      </a:r>
                      <a:r>
                        <a:rPr sz="1800" b="1" spc="-3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(Prob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of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C)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R="49022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754380" algn="l"/>
                        </a:tabLst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B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&amp;</a:t>
                      </a:r>
                      <a:r>
                        <a:rPr sz="1800" b="1" spc="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C	</a:t>
                      </a:r>
                      <a:r>
                        <a:rPr sz="1800" b="1" spc="105">
                          <a:solidFill>
                            <a:srgbClr val="000099"/>
                          </a:solidFill>
                          <a:latin typeface="Helvetica" pitchFamily="2" charset="0"/>
                          <a:cs typeface="Apple SD Gothic Neo"/>
                        </a:rPr>
                        <a:t>⇒</a:t>
                      </a:r>
                      <a:r>
                        <a:rPr sz="1800" b="1" spc="10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D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ts val="2100"/>
                        </a:lnSpc>
                        <a:spcBef>
                          <a:spcPts val="69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1/5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R="691515" algn="r">
                        <a:lnSpc>
                          <a:spcPts val="2080"/>
                        </a:lnSpc>
                        <a:spcBef>
                          <a:spcPts val="710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1/3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2080"/>
                        </a:lnSpc>
                        <a:spcBef>
                          <a:spcPts val="710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3/5</a:t>
                      </a:r>
                      <a:r>
                        <a:rPr sz="1800" b="1" spc="-3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(Prob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of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D)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901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86977" y="1504188"/>
            <a:ext cx="1376680" cy="1754505"/>
            <a:chOff x="686977" y="1504188"/>
            <a:chExt cx="1376680" cy="1754505"/>
          </a:xfrm>
        </p:grpSpPr>
        <p:sp>
          <p:nvSpPr>
            <p:cNvPr id="6" name="object 6"/>
            <p:cNvSpPr/>
            <p:nvPr/>
          </p:nvSpPr>
          <p:spPr>
            <a:xfrm>
              <a:off x="1624992" y="21072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24992" y="21072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24993" y="21072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24993" y="21072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89264" y="21072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889264" y="21072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4" y="553209"/>
                  </a:lnTo>
                  <a:lnTo>
                    <a:pt x="15411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67749" y="21726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67749" y="21726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77035" y="20680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77035" y="20680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035" y="20680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77035" y="20680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53892" y="20680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553892" y="20680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22721" y="21379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22721" y="21379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04941" y="20302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04941" y="20302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04942" y="20302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04942" y="20302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95078" y="20302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195078" y="20302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53102" y="21024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953102" y="21024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2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74796" y="204343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2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74796" y="204343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56" y="20855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499" y="670537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5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77856" y="20855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5"/>
                  </a:lnTo>
                  <a:lnTo>
                    <a:pt x="1159516" y="670537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77856" y="22190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77856" y="23459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80916" y="24757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80916" y="26051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10919" y="21216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161997" y="21456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309558" y="21673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454593" y="21889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599099" y="22130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753837" y="22341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898920" y="22550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80210" y="29243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80210" y="29243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91805" y="18341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91805" y="18341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97222" y="29580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1" y="2998277"/>
              <a:ext cx="217964" cy="2183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327" y="3093314"/>
              <a:ext cx="161464" cy="16183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076" y="1504188"/>
              <a:ext cx="329184" cy="59436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740" y="1542288"/>
              <a:ext cx="329184" cy="59436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784" y="1571244"/>
              <a:ext cx="330707" cy="59436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2287177" y="1533144"/>
            <a:ext cx="1376680" cy="1740535"/>
            <a:chOff x="2287177" y="1533144"/>
            <a:chExt cx="1376680" cy="1740535"/>
          </a:xfrm>
        </p:grpSpPr>
        <p:sp>
          <p:nvSpPr>
            <p:cNvPr id="56" name="object 56"/>
            <p:cNvSpPr/>
            <p:nvPr/>
          </p:nvSpPr>
          <p:spPr>
            <a:xfrm>
              <a:off x="3225192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225192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42756" y="642156"/>
                  </a:move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42756" y="642156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225192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1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1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225192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131775" y="65471"/>
                  </a:moveTo>
                  <a:lnTo>
                    <a:pt x="418385" y="65471"/>
                  </a:lnTo>
                  <a:lnTo>
                    <a:pt x="264271" y="0"/>
                  </a:lnTo>
                  <a:lnTo>
                    <a:pt x="0" y="0"/>
                  </a:lnTo>
                  <a:lnTo>
                    <a:pt x="131775" y="65471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489463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489463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267948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267948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89019" y="487738"/>
                  </a:move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8772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8772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8772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8772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154092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154092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922921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922921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92093" y="509866"/>
                  </a:move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2505141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2505141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25051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5051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795277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795277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5533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5533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4749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4749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2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4780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4780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4780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24780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4811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4811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6111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7621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9097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054792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1992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3540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34991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4804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24804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22920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2920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22974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0" name="object 10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7811" y="3013517"/>
              <a:ext cx="217964" cy="21831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9527" y="3108554"/>
              <a:ext cx="161464" cy="16183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419" y="1533144"/>
              <a:ext cx="329183" cy="59436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3" y="1571244"/>
              <a:ext cx="330707" cy="59436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1651" y="1600200"/>
              <a:ext cx="329184" cy="594360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3887377" y="1533144"/>
            <a:ext cx="1376680" cy="1740535"/>
            <a:chOff x="3887377" y="1533144"/>
            <a:chExt cx="1376680" cy="1740535"/>
          </a:xfrm>
        </p:grpSpPr>
        <p:sp>
          <p:nvSpPr>
            <p:cNvPr id="106" name="object 106"/>
            <p:cNvSpPr/>
            <p:nvPr/>
          </p:nvSpPr>
          <p:spPr>
            <a:xfrm>
              <a:off x="48253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253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253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253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896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896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681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81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774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774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774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44774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542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542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31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31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53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41053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053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053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954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43954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41535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41535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314276" y="628349"/>
                  </a:move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40751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40751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782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40782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40782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782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40813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40813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42113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43623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45099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46549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47994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49542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50993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40806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806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922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38922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38976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50" name="object 1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8011" y="3013517"/>
              <a:ext cx="217964" cy="21831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9727" y="3108554"/>
              <a:ext cx="161464" cy="161835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1533144"/>
              <a:ext cx="329184" cy="59436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8284" y="1571244"/>
              <a:ext cx="330708" cy="594360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1852" y="1600200"/>
              <a:ext cx="329184" cy="594360"/>
            </a:xfrm>
            <a:prstGeom prst="rect">
              <a:avLst/>
            </a:prstGeom>
          </p:spPr>
        </p:pic>
      </p:grpSp>
      <p:grpSp>
        <p:nvGrpSpPr>
          <p:cNvPr id="155" name="object 155"/>
          <p:cNvGrpSpPr/>
          <p:nvPr/>
        </p:nvGrpSpPr>
        <p:grpSpPr>
          <a:xfrm>
            <a:off x="5487577" y="1533144"/>
            <a:ext cx="1376680" cy="1740535"/>
            <a:chOff x="5487577" y="1533144"/>
            <a:chExt cx="1376680" cy="1740535"/>
          </a:xfrm>
        </p:grpSpPr>
        <p:sp>
          <p:nvSpPr>
            <p:cNvPr id="156" name="object 156"/>
            <p:cNvSpPr/>
            <p:nvPr/>
          </p:nvSpPr>
          <p:spPr>
            <a:xfrm>
              <a:off x="64255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64255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64255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64255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898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66898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64683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64683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776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776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776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60776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544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544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233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1233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055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57055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055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57055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59956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59956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537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57537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314276" y="628349"/>
                  </a:move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56753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56753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784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8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784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784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784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815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56815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115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59625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61101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62551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63996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65544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66995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808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56808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924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54924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54978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00" name="object 20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8211" y="3013517"/>
              <a:ext cx="217964" cy="21831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9927" y="3108554"/>
              <a:ext cx="161464" cy="161835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008" y="1533144"/>
              <a:ext cx="330708" cy="594360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0196" y="1571244"/>
              <a:ext cx="329184" cy="594360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240" y="1600200"/>
              <a:ext cx="329184" cy="594360"/>
            </a:xfrm>
            <a:prstGeom prst="rect">
              <a:avLst/>
            </a:prstGeom>
          </p:spPr>
        </p:pic>
      </p:grpSp>
      <p:sp>
        <p:nvSpPr>
          <p:cNvPr id="205" name="object 205"/>
          <p:cNvSpPr txBox="1"/>
          <p:nvPr/>
        </p:nvSpPr>
        <p:spPr>
          <a:xfrm>
            <a:off x="1012850" y="1597533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53745" algn="l"/>
              </a:tabLst>
            </a:pP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	</a:t>
            </a:r>
            <a:r>
              <a:rPr sz="3600" b="1" baseline="-9259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622804" y="1626234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753745" algn="l"/>
              </a:tabLst>
            </a:pP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	</a:t>
            </a:r>
            <a:r>
              <a:rPr sz="3600" b="1" baseline="-810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4210558" y="1626234"/>
            <a:ext cx="261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4655" algn="l"/>
                <a:tab pos="766445" algn="l"/>
                <a:tab pos="1631950" algn="l"/>
                <a:tab pos="1995805" algn="l"/>
                <a:tab pos="2356485" algn="l"/>
              </a:tabLst>
            </a:pP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	</a:t>
            </a:r>
            <a:r>
              <a:rPr sz="3600" b="1" baseline="-810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	</a:t>
            </a: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	</a:t>
            </a:r>
            <a:r>
              <a:rPr sz="3600" b="1" baseline="-810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E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7087777" y="1542288"/>
            <a:ext cx="1376680" cy="1731645"/>
            <a:chOff x="7087777" y="1542288"/>
            <a:chExt cx="1376680" cy="1731645"/>
          </a:xfrm>
        </p:grpSpPr>
        <p:sp>
          <p:nvSpPr>
            <p:cNvPr id="209" name="object 209"/>
            <p:cNvSpPr/>
            <p:nvPr/>
          </p:nvSpPr>
          <p:spPr>
            <a:xfrm>
              <a:off x="80257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80257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80257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257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82900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82900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80685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80685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76778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76778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76778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76778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79546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79546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77235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77235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73057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73057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48160" y="700555"/>
                  </a:move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7" name="object 227"/>
            <p:cNvSpPr/>
            <p:nvPr/>
          </p:nvSpPr>
          <p:spPr>
            <a:xfrm>
              <a:off x="73057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73057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75958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0" name="object 230"/>
            <p:cNvSpPr/>
            <p:nvPr/>
          </p:nvSpPr>
          <p:spPr>
            <a:xfrm>
              <a:off x="75958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1" name="object 231"/>
            <p:cNvSpPr/>
            <p:nvPr/>
          </p:nvSpPr>
          <p:spPr>
            <a:xfrm>
              <a:off x="73539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2" name="object 232"/>
            <p:cNvSpPr/>
            <p:nvPr/>
          </p:nvSpPr>
          <p:spPr>
            <a:xfrm>
              <a:off x="73539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3" name="object 233"/>
            <p:cNvSpPr/>
            <p:nvPr/>
          </p:nvSpPr>
          <p:spPr>
            <a:xfrm>
              <a:off x="72755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4" name="object 234"/>
            <p:cNvSpPr/>
            <p:nvPr/>
          </p:nvSpPr>
          <p:spPr>
            <a:xfrm>
              <a:off x="72755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5" name="object 235"/>
            <p:cNvSpPr/>
            <p:nvPr/>
          </p:nvSpPr>
          <p:spPr>
            <a:xfrm>
              <a:off x="72786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6" name="object 236"/>
            <p:cNvSpPr/>
            <p:nvPr/>
          </p:nvSpPr>
          <p:spPr>
            <a:xfrm>
              <a:off x="72786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7" name="object 237"/>
            <p:cNvSpPr/>
            <p:nvPr/>
          </p:nvSpPr>
          <p:spPr>
            <a:xfrm>
              <a:off x="72786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8" name="object 238"/>
            <p:cNvSpPr/>
            <p:nvPr/>
          </p:nvSpPr>
          <p:spPr>
            <a:xfrm>
              <a:off x="72786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9" name="object 239"/>
            <p:cNvSpPr/>
            <p:nvPr/>
          </p:nvSpPr>
          <p:spPr>
            <a:xfrm>
              <a:off x="72817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0" name="object 240"/>
            <p:cNvSpPr/>
            <p:nvPr/>
          </p:nvSpPr>
          <p:spPr>
            <a:xfrm>
              <a:off x="72817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1" name="object 241"/>
            <p:cNvSpPr/>
            <p:nvPr/>
          </p:nvSpPr>
          <p:spPr>
            <a:xfrm>
              <a:off x="74117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75627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3" name="object 243"/>
            <p:cNvSpPr/>
            <p:nvPr/>
          </p:nvSpPr>
          <p:spPr>
            <a:xfrm>
              <a:off x="77103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4" name="object 244"/>
            <p:cNvSpPr/>
            <p:nvPr/>
          </p:nvSpPr>
          <p:spPr>
            <a:xfrm>
              <a:off x="78553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5" name="object 245"/>
            <p:cNvSpPr/>
            <p:nvPr/>
          </p:nvSpPr>
          <p:spPr>
            <a:xfrm>
              <a:off x="79998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81546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82997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8" name="object 248"/>
            <p:cNvSpPr/>
            <p:nvPr/>
          </p:nvSpPr>
          <p:spPr>
            <a:xfrm>
              <a:off x="72810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9" name="object 249"/>
            <p:cNvSpPr/>
            <p:nvPr/>
          </p:nvSpPr>
          <p:spPr>
            <a:xfrm>
              <a:off x="72810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0" name="object 250"/>
            <p:cNvSpPr/>
            <p:nvPr/>
          </p:nvSpPr>
          <p:spPr>
            <a:xfrm>
              <a:off x="70926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1" name="object 251"/>
            <p:cNvSpPr/>
            <p:nvPr/>
          </p:nvSpPr>
          <p:spPr>
            <a:xfrm>
              <a:off x="70926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2" name="object 252"/>
            <p:cNvSpPr/>
            <p:nvPr/>
          </p:nvSpPr>
          <p:spPr>
            <a:xfrm>
              <a:off x="70980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53" name="object 2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411" y="3013517"/>
              <a:ext cx="217964" cy="218315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0127" y="3108554"/>
              <a:ext cx="161464" cy="161835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9876" y="1542288"/>
              <a:ext cx="329183" cy="594360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9540" y="1580388"/>
              <a:ext cx="329183" cy="594360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1584" y="1609344"/>
              <a:ext cx="330707" cy="594360"/>
            </a:xfrm>
            <a:prstGeom prst="rect">
              <a:avLst/>
            </a:prstGeom>
          </p:spPr>
        </p:pic>
      </p:grpSp>
      <p:sp>
        <p:nvSpPr>
          <p:cNvPr id="258" name="object 258"/>
          <p:cNvSpPr txBox="1"/>
          <p:nvPr/>
        </p:nvSpPr>
        <p:spPr>
          <a:xfrm>
            <a:off x="7414894" y="1635633"/>
            <a:ext cx="100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62000" algn="l"/>
              </a:tabLst>
            </a:pPr>
            <a:r>
              <a:rPr sz="24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	</a:t>
            </a:r>
            <a:r>
              <a:rPr sz="3600" b="1" baseline="-9259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	</a:t>
            </a:r>
            <a:r>
              <a:rPr sz="3600" b="1" baseline="-13888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E</a:t>
            </a:r>
            <a:endParaRPr sz="3600" baseline="-13888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699427" y="3483089"/>
            <a:ext cx="79667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sz="2800" b="1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Expected Confidence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is the probability of one or several  items occurring within entire dataset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32933"/>
            <a:ext cx="8760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SG" b="0" u="none" dirty="0">
                <a:latin typeface="Roboto" panose="02000000000000000000" pitchFamily="2" charset="0"/>
                <a:ea typeface="Roboto" panose="02000000000000000000" pitchFamily="2" charset="0"/>
              </a:rPr>
              <a:t>Basics of MBA – </a:t>
            </a:r>
            <a:r>
              <a:rPr lang="en-SG" u="none" dirty="0">
                <a:latin typeface="Roboto" panose="02000000000000000000" pitchFamily="2" charset="0"/>
                <a:ea typeface="Roboto" panose="02000000000000000000" pitchFamily="2" charset="0"/>
              </a:rPr>
              <a:t>Expected Confidence</a:t>
            </a:r>
            <a:endParaRPr u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1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3540" y="924737"/>
            <a:ext cx="8401050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The ratio by which by the confidence of a rule</a:t>
            </a: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exceeds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expected confidence.</a:t>
            </a:r>
            <a:endParaRPr lang="en-US" sz="28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SG" sz="28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The higher the ratio (greater than 1), the more likely  items in basket are closely associated (correlation</a:t>
            </a: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)</a:t>
            </a: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sz="28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If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lift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=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1 it indicates that the items 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are independent (i.e.  not more likely to occur in basket)</a:t>
            </a:r>
            <a:endParaRPr lang="en-US" sz="28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SG" sz="28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If lift &lt; 1, then items have less likely to occur in basket  compared to normal circumstances of dataset (negative  correlation)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4683" y="6706616"/>
            <a:ext cx="13843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11</a:t>
            </a:r>
            <a:endParaRPr sz="8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3ECEA-CFC2-714F-86C9-CEEC16E2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16796"/>
            <a:ext cx="8943814" cy="18895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4528" y="319316"/>
            <a:ext cx="871494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700770" algn="l"/>
              </a:tabLst>
            </a:pP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Basics of 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-</a:t>
            </a:r>
            <a:r>
              <a:rPr u="none" dirty="0">
                <a:latin typeface="Roboto" panose="02000000000000000000" pitchFamily="2" charset="0"/>
                <a:ea typeface="Roboto" panose="02000000000000000000" pitchFamily="2" charset="0"/>
              </a:rPr>
              <a:t> Lift	</a:t>
            </a:r>
          </a:p>
        </p:txBody>
      </p:sp>
    </p:spTree>
    <p:extLst>
      <p:ext uri="{BB962C8B-B14F-4D97-AF65-F5344CB8AC3E}">
        <p14:creationId xmlns:p14="http://schemas.microsoft.com/office/powerpoint/2010/main" val="193535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776" y="4439361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Rule</a:t>
            </a:r>
            <a:endParaRPr sz="1800">
              <a:latin typeface="Helvetica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425" y="4855616"/>
            <a:ext cx="11709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 marR="249554" algn="just">
              <a:lnSpc>
                <a:spcPct val="150000"/>
              </a:lnSpc>
              <a:spcBef>
                <a:spcPts val="100"/>
              </a:spcBef>
            </a:pPr>
            <a:r>
              <a:rPr sz="1800" b="1" spc="-5">
                <a:solidFill>
                  <a:srgbClr val="000099"/>
                </a:solidFill>
                <a:latin typeface="Helvetica" pitchFamily="2" charset="0"/>
                <a:cs typeface="Arial"/>
              </a:rPr>
              <a:t>A </a:t>
            </a:r>
            <a:r>
              <a:rPr sz="1800" b="1" spc="105">
                <a:solidFill>
                  <a:srgbClr val="000099"/>
                </a:solidFill>
                <a:latin typeface="Helvetica" pitchFamily="2" charset="0"/>
                <a:cs typeface="Apple SD Gothic Neo"/>
              </a:rPr>
              <a:t>⇒</a:t>
            </a:r>
            <a:r>
              <a:rPr sz="1800" b="1" spc="105">
                <a:solidFill>
                  <a:srgbClr val="000099"/>
                </a:solidFill>
                <a:latin typeface="Helvetica" pitchFamily="2" charset="0"/>
                <a:cs typeface="Arial"/>
              </a:rPr>
              <a:t>D </a:t>
            </a:r>
            <a:r>
              <a:rPr sz="1800" b="1" spc="-49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-5">
                <a:solidFill>
                  <a:srgbClr val="000099"/>
                </a:solidFill>
                <a:latin typeface="Helvetica" pitchFamily="2" charset="0"/>
                <a:cs typeface="Arial"/>
              </a:rPr>
              <a:t>C </a:t>
            </a:r>
            <a:r>
              <a:rPr sz="1800" b="1" spc="105">
                <a:solidFill>
                  <a:srgbClr val="000099"/>
                </a:solidFill>
                <a:latin typeface="Helvetica" pitchFamily="2" charset="0"/>
                <a:cs typeface="Apple SD Gothic Neo"/>
              </a:rPr>
              <a:t>⇒</a:t>
            </a:r>
            <a:r>
              <a:rPr sz="1800" b="1" spc="105">
                <a:solidFill>
                  <a:srgbClr val="000099"/>
                </a:solidFill>
                <a:latin typeface="Helvetica" pitchFamily="2" charset="0"/>
                <a:cs typeface="Arial"/>
              </a:rPr>
              <a:t>A </a:t>
            </a:r>
            <a:r>
              <a:rPr sz="1800" b="1" spc="-49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-5">
                <a:solidFill>
                  <a:srgbClr val="000099"/>
                </a:solidFill>
                <a:latin typeface="Helvetica" pitchFamily="2" charset="0"/>
                <a:cs typeface="Arial"/>
              </a:rPr>
              <a:t>A</a:t>
            </a:r>
            <a:r>
              <a:rPr sz="1800" b="1" spc="20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105">
                <a:solidFill>
                  <a:srgbClr val="000099"/>
                </a:solidFill>
                <a:latin typeface="Helvetica" pitchFamily="2" charset="0"/>
                <a:cs typeface="Apple SD Gothic Neo"/>
              </a:rPr>
              <a:t>⇒</a:t>
            </a:r>
            <a:r>
              <a:rPr sz="1800" b="1" spc="105">
                <a:solidFill>
                  <a:srgbClr val="000099"/>
                </a:solidFill>
                <a:latin typeface="Helvetica" pitchFamily="2" charset="0"/>
                <a:cs typeface="Arial"/>
              </a:rPr>
              <a:t>C</a:t>
            </a:r>
            <a:endParaRPr sz="1800">
              <a:latin typeface="Helvetica" pitchFamily="2" charset="0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b="1" spc="-5">
                <a:solidFill>
                  <a:srgbClr val="000099"/>
                </a:solidFill>
                <a:latin typeface="Helvetica" pitchFamily="2" charset="0"/>
                <a:cs typeface="Arial"/>
              </a:rPr>
              <a:t>B</a:t>
            </a:r>
            <a:r>
              <a:rPr sz="1800" b="1" spc="-2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-5">
                <a:solidFill>
                  <a:srgbClr val="000099"/>
                </a:solidFill>
                <a:latin typeface="Helvetica" pitchFamily="2" charset="0"/>
                <a:cs typeface="Arial"/>
              </a:rPr>
              <a:t>&amp;</a:t>
            </a:r>
            <a:r>
              <a:rPr sz="1800" b="1" spc="-2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-5">
                <a:solidFill>
                  <a:srgbClr val="000099"/>
                </a:solidFill>
                <a:latin typeface="Helvetica" pitchFamily="2" charset="0"/>
                <a:cs typeface="Arial"/>
              </a:rPr>
              <a:t>C</a:t>
            </a:r>
            <a:r>
              <a:rPr sz="1800" b="1" spc="505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105">
                <a:solidFill>
                  <a:srgbClr val="000099"/>
                </a:solidFill>
                <a:latin typeface="Helvetica" pitchFamily="2" charset="0"/>
                <a:cs typeface="Apple SD Gothic Neo"/>
              </a:rPr>
              <a:t>⇒</a:t>
            </a:r>
            <a:r>
              <a:rPr sz="1800" b="1" spc="105">
                <a:solidFill>
                  <a:srgbClr val="000099"/>
                </a:solidFill>
                <a:latin typeface="Helvetica" pitchFamily="2" charset="0"/>
                <a:cs typeface="Arial"/>
              </a:rPr>
              <a:t>D</a:t>
            </a:r>
            <a:endParaRPr sz="1800">
              <a:latin typeface="Helvetica" pitchFamily="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7863" y="4440885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Support</a:t>
            </a:r>
            <a:endParaRPr sz="1800">
              <a:latin typeface="Helvetica" pitchFamily="2" charset="0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97329" y="5008398"/>
          <a:ext cx="6033769" cy="1562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7515" algn="r">
                        <a:lnSpc>
                          <a:spcPts val="2005"/>
                        </a:lnSpc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3/5</a:t>
                      </a:r>
                      <a:r>
                        <a:rPr sz="1800" b="1" spc="-2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(Prob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1.11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43751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3/5</a:t>
                      </a:r>
                      <a:r>
                        <a:rPr sz="1800" b="1" spc="-2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(Prob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0.83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43751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4/5</a:t>
                      </a:r>
                      <a:r>
                        <a:rPr sz="1800" b="1" spc="-3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(Prob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0.83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1/5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43751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2080"/>
                        </a:lnSpc>
                        <a:spcBef>
                          <a:spcPts val="610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3/5</a:t>
                      </a:r>
                      <a:r>
                        <a:rPr sz="1800" b="1" spc="-3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(Prob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  <a:spcBef>
                          <a:spcPts val="610"/>
                        </a:spcBef>
                      </a:pPr>
                      <a:r>
                        <a:rPr sz="1800" b="1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0.55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86964" y="4442167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Confidence</a:t>
            </a:r>
            <a:endParaRPr sz="1800">
              <a:latin typeface="Helvetica" pitchFamily="2" charset="0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6977" y="1504188"/>
            <a:ext cx="1376680" cy="1754505"/>
            <a:chOff x="686977" y="1504188"/>
            <a:chExt cx="1376680" cy="1754505"/>
          </a:xfrm>
        </p:grpSpPr>
        <p:sp>
          <p:nvSpPr>
            <p:cNvPr id="8" name="object 8"/>
            <p:cNvSpPr/>
            <p:nvPr/>
          </p:nvSpPr>
          <p:spPr>
            <a:xfrm>
              <a:off x="1624992" y="21072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4992" y="21072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4993" y="21072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4993" y="21072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9264" y="21072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9264" y="21072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4" y="553209"/>
                  </a:lnTo>
                  <a:lnTo>
                    <a:pt x="15411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7749" y="21726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7749" y="21726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035" y="20680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7035" y="20680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77035" y="20680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77035" y="20680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53892" y="20680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53892" y="20680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2721" y="21379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2721" y="21379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4941" y="20302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4941" y="20302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4942" y="20302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4942" y="20302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95078" y="20302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5078" y="20302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3102" y="21024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3102" y="21024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2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4796" y="204343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2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4796" y="204343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856" y="20855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499" y="670537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5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856" y="20855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5"/>
                  </a:lnTo>
                  <a:lnTo>
                    <a:pt x="1159516" y="670537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7856" y="22190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7856" y="23459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0916" y="24757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0916" y="26051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0919" y="21216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1997" y="21456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09558" y="21673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54593" y="21889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99099" y="22130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53837" y="22341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98920" y="22550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0210" y="29243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0210" y="29243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1805" y="18341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1805" y="18341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7222" y="29580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1" y="2998277"/>
              <a:ext cx="217964" cy="21831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327" y="3093314"/>
              <a:ext cx="161464" cy="16183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076" y="1504188"/>
              <a:ext cx="329184" cy="59436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740" y="1542288"/>
              <a:ext cx="329184" cy="5943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784" y="1571244"/>
              <a:ext cx="330707" cy="59436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2287177" y="1533144"/>
            <a:ext cx="1376680" cy="1740535"/>
            <a:chOff x="2287177" y="1533144"/>
            <a:chExt cx="1376680" cy="1740535"/>
          </a:xfrm>
        </p:grpSpPr>
        <p:sp>
          <p:nvSpPr>
            <p:cNvPr id="58" name="object 58"/>
            <p:cNvSpPr/>
            <p:nvPr/>
          </p:nvSpPr>
          <p:spPr>
            <a:xfrm>
              <a:off x="3225192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25192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42756" y="642156"/>
                  </a:move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42756" y="642156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25192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1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1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25192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131775" y="65471"/>
                  </a:moveTo>
                  <a:lnTo>
                    <a:pt x="418385" y="65471"/>
                  </a:lnTo>
                  <a:lnTo>
                    <a:pt x="264271" y="0"/>
                  </a:lnTo>
                  <a:lnTo>
                    <a:pt x="0" y="0"/>
                  </a:lnTo>
                  <a:lnTo>
                    <a:pt x="131775" y="65471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89463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89463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67948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67948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89019" y="487738"/>
                  </a:move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772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772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772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772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54092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54092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22921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22921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92093" y="509866"/>
                  </a:move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05141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05141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051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051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95277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95277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533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533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749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4749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2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780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4780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780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4780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811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4811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6111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7621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097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54792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1992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540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4991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804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4804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2920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2920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2974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7811" y="3013517"/>
              <a:ext cx="217964" cy="21831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9527" y="3108554"/>
              <a:ext cx="161464" cy="16183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419" y="1533144"/>
              <a:ext cx="329183" cy="59436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3" y="1571244"/>
              <a:ext cx="330707" cy="59436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1651" y="1600200"/>
              <a:ext cx="329184" cy="594360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3887377" y="1533144"/>
            <a:ext cx="1376680" cy="1740535"/>
            <a:chOff x="3887377" y="1533144"/>
            <a:chExt cx="1376680" cy="1740535"/>
          </a:xfrm>
        </p:grpSpPr>
        <p:sp>
          <p:nvSpPr>
            <p:cNvPr id="108" name="object 108"/>
            <p:cNvSpPr/>
            <p:nvPr/>
          </p:nvSpPr>
          <p:spPr>
            <a:xfrm>
              <a:off x="48253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253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253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253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0896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896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8681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8681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774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4774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4774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4774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542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542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231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231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053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053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1053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053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3954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3954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1535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1535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314276" y="628349"/>
                  </a:move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751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0751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0782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782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0782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0782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0813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0813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2113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3623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099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6549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7994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9542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993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0806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0806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8922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8922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8976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8011" y="3013517"/>
              <a:ext cx="217964" cy="218315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9727" y="3108554"/>
              <a:ext cx="161464" cy="161835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1533144"/>
              <a:ext cx="329184" cy="594360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8284" y="1571244"/>
              <a:ext cx="330708" cy="59436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1852" y="1600200"/>
              <a:ext cx="329184" cy="594360"/>
            </a:xfrm>
            <a:prstGeom prst="rect">
              <a:avLst/>
            </a:prstGeom>
          </p:spPr>
        </p:pic>
      </p:grpSp>
      <p:grpSp>
        <p:nvGrpSpPr>
          <p:cNvPr id="157" name="object 157"/>
          <p:cNvGrpSpPr/>
          <p:nvPr/>
        </p:nvGrpSpPr>
        <p:grpSpPr>
          <a:xfrm>
            <a:off x="5487577" y="1533144"/>
            <a:ext cx="1376680" cy="1740535"/>
            <a:chOff x="5487577" y="1533144"/>
            <a:chExt cx="1376680" cy="1740535"/>
          </a:xfrm>
        </p:grpSpPr>
        <p:sp>
          <p:nvSpPr>
            <p:cNvPr id="158" name="object 158"/>
            <p:cNvSpPr/>
            <p:nvPr/>
          </p:nvSpPr>
          <p:spPr>
            <a:xfrm>
              <a:off x="64255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4255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4255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255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6898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6898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4683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4683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776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0776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0776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0776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544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544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1233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1233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055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7055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7055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055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9956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9956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7537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7537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314276" y="628349"/>
                  </a:move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753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753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784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8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784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784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6784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6815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815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8115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9625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1101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2551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3996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5544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6995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6808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6808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4924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4924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4978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8211" y="3013517"/>
              <a:ext cx="217964" cy="218315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9927" y="3108554"/>
              <a:ext cx="161464" cy="161835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008" y="1533144"/>
              <a:ext cx="330708" cy="594360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0196" y="1571244"/>
              <a:ext cx="329184" cy="59436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240" y="1600200"/>
              <a:ext cx="329184" cy="594360"/>
            </a:xfrm>
            <a:prstGeom prst="rect">
              <a:avLst/>
            </a:prstGeom>
          </p:spPr>
        </p:pic>
      </p:grpSp>
      <p:sp>
        <p:nvSpPr>
          <p:cNvPr id="207" name="object 207"/>
          <p:cNvSpPr txBox="1"/>
          <p:nvPr/>
        </p:nvSpPr>
        <p:spPr>
          <a:xfrm>
            <a:off x="1012850" y="1597533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53745" algn="l"/>
              </a:tabLst>
            </a:pPr>
            <a:r>
              <a:rPr sz="2400" b="1" spc="-5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3600" b="1" spc="-7" baseline="-9259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3600" b="1" spc="-7" baseline="-13888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622804" y="1626234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753745" algn="l"/>
              </a:tabLst>
            </a:pPr>
            <a:r>
              <a:rPr sz="2400" b="1" spc="-5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3600" b="1" spc="-7" baseline="-8101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3600" b="1" spc="-7" baseline="-13888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4210558" y="1626234"/>
            <a:ext cx="261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4655" algn="l"/>
                <a:tab pos="766445" algn="l"/>
                <a:tab pos="1631950" algn="l"/>
                <a:tab pos="1995805" algn="l"/>
                <a:tab pos="2356485" algn="l"/>
              </a:tabLst>
            </a:pPr>
            <a:r>
              <a:rPr sz="2400" b="1" spc="-5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3600" b="1" spc="-7" baseline="-8101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3600" b="1" spc="-7" baseline="-13888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400" b="1" spc="-5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3600" b="1" spc="-7" baseline="-8101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3600" b="1" baseline="-13888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7087777" y="1542288"/>
            <a:ext cx="1376680" cy="1731645"/>
            <a:chOff x="7087777" y="1542288"/>
            <a:chExt cx="1376680" cy="1731645"/>
          </a:xfrm>
        </p:grpSpPr>
        <p:sp>
          <p:nvSpPr>
            <p:cNvPr id="211" name="object 211"/>
            <p:cNvSpPr/>
            <p:nvPr/>
          </p:nvSpPr>
          <p:spPr>
            <a:xfrm>
              <a:off x="80257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257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257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0257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2900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2900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0685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0685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6778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6778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6778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6778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9546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9546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235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7235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3057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3057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48160" y="700555"/>
                  </a:move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3057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3057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5958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5958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3539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3539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2755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2755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2786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2786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2786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2786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2817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2817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4117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5627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103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8553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9998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1546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2997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2810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2810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0926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0926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0980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5" name="object 2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411" y="3013517"/>
              <a:ext cx="217964" cy="218315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0127" y="3108554"/>
              <a:ext cx="161464" cy="161835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9876" y="1542288"/>
              <a:ext cx="329183" cy="594360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9540" y="1580388"/>
              <a:ext cx="329183" cy="594360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1584" y="1609344"/>
              <a:ext cx="330707" cy="594360"/>
            </a:xfrm>
            <a:prstGeom prst="rect">
              <a:avLst/>
            </a:prstGeom>
          </p:spPr>
        </p:pic>
      </p:grpSp>
      <p:sp>
        <p:nvSpPr>
          <p:cNvPr id="260" name="object 260"/>
          <p:cNvSpPr txBox="1"/>
          <p:nvPr/>
        </p:nvSpPr>
        <p:spPr>
          <a:xfrm>
            <a:off x="7414894" y="1635633"/>
            <a:ext cx="100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62000" algn="l"/>
              </a:tabLst>
            </a:pPr>
            <a:r>
              <a:rPr sz="2400" b="1" spc="-5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3600" b="1" spc="-7" baseline="-9259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3600" b="1" baseline="-13888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4455439" y="4445686"/>
            <a:ext cx="235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Expected</a:t>
            </a:r>
            <a:r>
              <a:rPr sz="1800" b="1" spc="-8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 </a:t>
            </a:r>
            <a:r>
              <a:rPr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Confidence</a:t>
            </a:r>
            <a:endParaRPr sz="1800">
              <a:latin typeface="Helvetica" pitchFamily="2" charset="0"/>
              <a:cs typeface="Arial"/>
            </a:endParaRPr>
          </a:p>
        </p:txBody>
      </p:sp>
      <p:sp>
        <p:nvSpPr>
          <p:cNvPr id="262" name="object 262"/>
          <p:cNvSpPr txBox="1">
            <a:spLocks noGrp="1"/>
          </p:cNvSpPr>
          <p:nvPr>
            <p:ph type="title"/>
          </p:nvPr>
        </p:nvSpPr>
        <p:spPr>
          <a:xfrm>
            <a:off x="214528" y="319316"/>
            <a:ext cx="871494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700770" algn="l"/>
              </a:tabLst>
            </a:pPr>
            <a:r>
              <a:rPr lang="en-US" b="0" u="none" spc="-30">
                <a:latin typeface="Helvetica" pitchFamily="2" charset="0"/>
              </a:rPr>
              <a:t>Basics of </a:t>
            </a:r>
            <a:r>
              <a:rPr b="0" u="none" spc="-110">
                <a:latin typeface="Helvetica" pitchFamily="2" charset="0"/>
              </a:rPr>
              <a:t>MBA</a:t>
            </a:r>
            <a:r>
              <a:rPr b="0" u="none" spc="-105">
                <a:latin typeface="Helvetica" pitchFamily="2" charset="0"/>
              </a:rPr>
              <a:t> </a:t>
            </a:r>
            <a:r>
              <a:rPr b="0" u="none" spc="30">
                <a:latin typeface="Helvetica" pitchFamily="2" charset="0"/>
              </a:rPr>
              <a:t>-</a:t>
            </a:r>
            <a:r>
              <a:rPr b="0" u="none" spc="-100">
                <a:latin typeface="Helvetica" pitchFamily="2" charset="0"/>
              </a:rPr>
              <a:t> </a:t>
            </a:r>
            <a:r>
              <a:rPr u="none" spc="-75">
                <a:latin typeface="Helvetica" pitchFamily="2" charset="0"/>
              </a:rPr>
              <a:t>Lift</a:t>
            </a:r>
            <a:r>
              <a:rPr b="0" u="none" spc="-75">
                <a:latin typeface="Helvetica" pitchFamily="2" charset="0"/>
              </a:rPr>
              <a:t>	</a:t>
            </a:r>
          </a:p>
        </p:txBody>
      </p:sp>
      <p:sp>
        <p:nvSpPr>
          <p:cNvPr id="263" name="object 263"/>
          <p:cNvSpPr txBox="1"/>
          <p:nvPr/>
        </p:nvSpPr>
        <p:spPr>
          <a:xfrm>
            <a:off x="7596225" y="4445406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Lift</a:t>
            </a:r>
            <a:endParaRPr sz="1800">
              <a:latin typeface="Helvetica" pitchFamily="2" charset="0"/>
              <a:cs typeface="Arial"/>
            </a:endParaRP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5A7C0E76-DCE5-3E40-B46B-E2A6FA33B7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00" y="716796"/>
            <a:ext cx="8943814" cy="1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3106"/>
            <a:ext cx="86842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u="none" spc="-65" dirty="0">
                <a:latin typeface="Roboto" panose="02000000000000000000" pitchFamily="2" charset="0"/>
                <a:ea typeface="Roboto" panose="02000000000000000000" pitchFamily="2" charset="0"/>
              </a:rPr>
              <a:t>Example in calculating Support, Confidence &amp; Lift</a:t>
            </a:r>
            <a:endParaRPr b="0" u="none" spc="-2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1808" y="2248916"/>
            <a:ext cx="366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No</a:t>
            </a:r>
            <a:endParaRPr sz="20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2748" y="3392170"/>
            <a:ext cx="4641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4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Y</a:t>
            </a:r>
            <a:r>
              <a:rPr sz="20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es</a:t>
            </a:r>
            <a:endParaRPr sz="20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774" y="2637535"/>
            <a:ext cx="1243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Savings </a:t>
            </a:r>
            <a:r>
              <a:rPr sz="2400" spc="-65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24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</a:t>
            </a:r>
            <a:r>
              <a:rPr sz="2400" spc="-1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</a:t>
            </a:r>
            <a:r>
              <a:rPr sz="24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</a:t>
            </a:r>
            <a:r>
              <a:rPr sz="2400" spc="-1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o</a:t>
            </a:r>
            <a:r>
              <a:rPr sz="24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u</a:t>
            </a:r>
            <a:r>
              <a:rPr sz="2400" spc="-1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n</a:t>
            </a:r>
            <a:r>
              <a:rPr sz="24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t</a:t>
            </a:r>
            <a:endParaRPr sz="24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9067" y="2254757"/>
            <a:ext cx="91566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4,</a:t>
            </a:r>
            <a:r>
              <a:rPr sz="2800" b="1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0</a:t>
            </a:r>
            <a:r>
              <a:rPr sz="2800" b="1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00</a:t>
            </a:r>
            <a:endParaRPr sz="2800" b="1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9067" y="3398011"/>
            <a:ext cx="91566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6,</a:t>
            </a:r>
            <a:r>
              <a:rPr sz="2800" b="1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0</a:t>
            </a:r>
            <a:r>
              <a:rPr sz="2800" b="1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00</a:t>
            </a:r>
            <a:endParaRPr sz="2800" b="1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322" y="4677473"/>
            <a:ext cx="584644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5400"/>
              </a:lnSpc>
              <a:spcBef>
                <a:spcPts val="100"/>
              </a:spcBef>
            </a:pP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Support(Savings</a:t>
            </a:r>
            <a:r>
              <a:rPr sz="1800" spc="-1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&amp;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Checking)</a:t>
            </a:r>
            <a:r>
              <a:rPr sz="1800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=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50%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Confidence(Savings</a:t>
            </a:r>
            <a:r>
              <a:rPr sz="1800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&amp;</a:t>
            </a:r>
            <a:r>
              <a:rPr sz="1800" spc="1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Checking</a:t>
            </a:r>
            <a:r>
              <a:rPr sz="1800" spc="1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/</a:t>
            </a:r>
            <a:r>
              <a:rPr sz="1800" spc="1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Savings)</a:t>
            </a:r>
            <a:r>
              <a:rPr sz="1800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=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83%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Expected</a:t>
            </a:r>
            <a:r>
              <a:rPr sz="1800" spc="1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Confidence(Checking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/</a:t>
            </a:r>
            <a:r>
              <a:rPr sz="1800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All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Accounts)</a:t>
            </a:r>
            <a:r>
              <a:rPr sz="1800" spc="2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=</a:t>
            </a:r>
            <a:r>
              <a:rPr sz="1800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85% </a:t>
            </a:r>
            <a:r>
              <a:rPr sz="1800" spc="-484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Lift(Savings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&amp;</a:t>
            </a:r>
            <a:r>
              <a:rPr sz="1800" spc="-1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Checking)</a:t>
            </a:r>
            <a:r>
              <a:rPr sz="1800" spc="1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=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0.83/0.85</a:t>
            </a:r>
            <a:r>
              <a:rPr sz="1800" spc="-1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180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&lt;</a:t>
            </a:r>
            <a:r>
              <a:rPr sz="18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1</a:t>
            </a:r>
            <a:endParaRPr sz="18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21864" y="1958315"/>
            <a:ext cx="1859280" cy="2254250"/>
            <a:chOff x="2721864" y="1958315"/>
            <a:chExt cx="1859280" cy="22542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1864" y="1958315"/>
              <a:ext cx="1847088" cy="1123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8628" y="1965959"/>
              <a:ext cx="1758696" cy="10439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3061715"/>
              <a:ext cx="1851660" cy="11506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5392" y="3087623"/>
              <a:ext cx="1744980" cy="104393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640579" y="1968983"/>
            <a:ext cx="1859280" cy="2254250"/>
            <a:chOff x="4640579" y="1968983"/>
            <a:chExt cx="1859280" cy="225425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0579" y="1968983"/>
              <a:ext cx="1847087" cy="11232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7343" y="1976628"/>
              <a:ext cx="1758696" cy="10439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6675" y="3072384"/>
              <a:ext cx="1853183" cy="11506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2583" y="3098292"/>
              <a:ext cx="1746504" cy="10439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208147" y="845441"/>
            <a:ext cx="2766695" cy="3057888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1605"/>
              </a:spcBef>
            </a:pPr>
            <a:r>
              <a:rPr sz="24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Checking</a:t>
            </a:r>
            <a:r>
              <a:rPr sz="2400" spc="-12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sz="2400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Account</a:t>
            </a:r>
            <a:endParaRPr sz="24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65"/>
              </a:spcBef>
              <a:tabLst>
                <a:tab pos="1816735" algn="l"/>
              </a:tabLst>
            </a:pPr>
            <a:r>
              <a:rPr sz="2000" b="1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No</a:t>
            </a:r>
            <a:r>
              <a:rPr sz="2000" spc="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	</a:t>
            </a:r>
            <a:r>
              <a:rPr sz="2000" b="1" spc="-4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Yes</a:t>
            </a:r>
            <a:endParaRPr sz="2000" b="1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106045">
              <a:lnSpc>
                <a:spcPct val="100000"/>
              </a:lnSpc>
              <a:tabLst>
                <a:tab pos="1920875" algn="l"/>
              </a:tabLst>
            </a:pPr>
            <a:r>
              <a:rPr sz="4800" spc="-240" baseline="1736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500	</a:t>
            </a:r>
            <a:r>
              <a:rPr sz="3200" spc="-16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3500</a:t>
            </a:r>
            <a:endParaRPr sz="32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930400" algn="l"/>
              </a:tabLst>
            </a:pPr>
            <a:r>
              <a:rPr sz="4800" spc="-247" baseline="1736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100</a:t>
            </a:r>
            <a:r>
              <a:rPr sz="4800" spc="-240" baseline="1736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0</a:t>
            </a:r>
            <a:r>
              <a:rPr sz="4800" baseline="1736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	</a:t>
            </a:r>
            <a:r>
              <a:rPr sz="3200" spc="-16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5000</a:t>
            </a:r>
            <a:endParaRPr sz="32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27138" y="4212471"/>
            <a:ext cx="2003425" cy="54373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880"/>
              </a:spcBef>
            </a:pPr>
            <a:r>
              <a:rPr sz="2800" b="1" spc="-5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10,000</a:t>
            </a:r>
            <a:endParaRPr sz="2800" b="1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21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441DD8F-5CF6-5440-8DB0-06C338EE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3765"/>
            <a:ext cx="9144000" cy="35866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47252" y="6660895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>
                <a:solidFill>
                  <a:srgbClr val="3366CC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7F893-00E8-1946-AFFB-A097CBE918C8}"/>
              </a:ext>
            </a:extLst>
          </p:cNvPr>
          <p:cNvSpPr txBox="1"/>
          <p:nvPr/>
        </p:nvSpPr>
        <p:spPr>
          <a:xfrm>
            <a:off x="685800" y="457200"/>
            <a:ext cx="80614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u="none" spc="-165">
                <a:solidFill>
                  <a:srgbClr val="333399"/>
                </a:solidFill>
                <a:latin typeface="Helvetica" pitchFamily="2" charset="0"/>
                <a:cs typeface="Arial"/>
              </a:rPr>
              <a:t>Data</a:t>
            </a:r>
            <a:r>
              <a:rPr lang="en-SG" sz="3600" u="none" spc="-19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u="none" spc="-240">
                <a:solidFill>
                  <a:srgbClr val="333399"/>
                </a:solidFill>
                <a:latin typeface="Helvetica" pitchFamily="2" charset="0"/>
                <a:cs typeface="Arial"/>
              </a:rPr>
              <a:t>Analytics</a:t>
            </a:r>
            <a:r>
              <a:rPr lang="en-SG" sz="3600" u="none" spc="-18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u="none" spc="-145">
                <a:solidFill>
                  <a:srgbClr val="333399"/>
                </a:solidFill>
                <a:latin typeface="Helvetica" pitchFamily="2" charset="0"/>
                <a:cs typeface="Arial"/>
              </a:rPr>
              <a:t>fo</a:t>
            </a:r>
            <a:r>
              <a:rPr lang="en-SG" sz="3600" u="none" spc="-114">
                <a:solidFill>
                  <a:srgbClr val="333399"/>
                </a:solidFill>
                <a:latin typeface="Helvetica" pitchFamily="2" charset="0"/>
                <a:cs typeface="Arial"/>
              </a:rPr>
              <a:t>r</a:t>
            </a:r>
            <a:r>
              <a:rPr lang="en-SG" sz="3600" u="none" spc="-19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u="none" spc="-235">
                <a:solidFill>
                  <a:srgbClr val="333399"/>
                </a:solidFill>
                <a:latin typeface="Helvetica" pitchFamily="2" charset="0"/>
                <a:cs typeface="Arial"/>
              </a:rPr>
              <a:t>Customer </a:t>
            </a:r>
            <a:r>
              <a:rPr lang="en-SG" sz="3600" u="none" spc="-200">
                <a:solidFill>
                  <a:srgbClr val="333399"/>
                </a:solidFill>
                <a:latin typeface="Helvetica" pitchFamily="2" charset="0"/>
                <a:cs typeface="Arial"/>
              </a:rPr>
              <a:t>Development</a:t>
            </a:r>
            <a:endParaRPr lang="en-SG" sz="3600" spc="-114">
              <a:solidFill>
                <a:srgbClr val="333399"/>
              </a:solidFill>
              <a:latin typeface="Helvetica" pitchFamily="2" charset="0"/>
              <a:cs typeface="Arial"/>
            </a:endParaRPr>
          </a:p>
          <a:p>
            <a:r>
              <a:rPr lang="en-SG" sz="3600" u="none" spc="-17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</a:p>
          <a:p>
            <a:endParaRPr lang="en-SG" sz="3600" u="none" spc="-170">
              <a:solidFill>
                <a:srgbClr val="333399"/>
              </a:solidFill>
              <a:latin typeface="Helvetica" pitchFamily="2" charset="0"/>
              <a:cs typeface="Arial"/>
            </a:endParaRPr>
          </a:p>
          <a:p>
            <a:pPr algn="ctr"/>
            <a:r>
              <a:rPr lang="en-SG" sz="3600" b="1" u="none" spc="-105">
                <a:solidFill>
                  <a:srgbClr val="333399"/>
                </a:solidFill>
                <a:latin typeface="Helvetica" pitchFamily="2" charset="0"/>
                <a:cs typeface="Arial"/>
              </a:rPr>
              <a:t>Marke</a:t>
            </a:r>
            <a:r>
              <a:rPr lang="en-SG" sz="3600" b="1" u="none" spc="-60">
                <a:solidFill>
                  <a:srgbClr val="333399"/>
                </a:solidFill>
                <a:latin typeface="Helvetica" pitchFamily="2" charset="0"/>
                <a:cs typeface="Arial"/>
              </a:rPr>
              <a:t>t</a:t>
            </a:r>
            <a:r>
              <a:rPr lang="en-SG" sz="3600" b="1" u="none" spc="-17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b="1" u="none" spc="-265">
                <a:solidFill>
                  <a:srgbClr val="333399"/>
                </a:solidFill>
                <a:latin typeface="Helvetica" pitchFamily="2" charset="0"/>
                <a:cs typeface="Arial"/>
              </a:rPr>
              <a:t>Basket</a:t>
            </a:r>
            <a:r>
              <a:rPr lang="en-SG" sz="3600" b="1" u="none" spc="-18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b="1" u="none" spc="-285">
                <a:solidFill>
                  <a:srgbClr val="333399"/>
                </a:solidFill>
                <a:latin typeface="Helvetica" pitchFamily="2" charset="0"/>
                <a:cs typeface="Arial"/>
              </a:rPr>
              <a:t>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FA125E-9A03-F54E-908C-6727699E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13" y="6173970"/>
            <a:ext cx="1292987" cy="553998"/>
          </a:xfrm>
        </p:spPr>
        <p:txBody>
          <a:bodyPr/>
          <a:lstStyle/>
          <a:p>
            <a:pPr algn="ctr"/>
            <a:r>
              <a:rPr lang="en-US" sz="1200" b="0" u="none">
                <a:solidFill>
                  <a:schemeClr val="bg1"/>
                </a:solidFill>
                <a:latin typeface="Helvetica" pitchFamily="2" charset="0"/>
              </a:rPr>
              <a:t>Chilin Tang</a:t>
            </a:r>
            <a:br>
              <a:rPr lang="en-US" sz="1200" b="0" u="none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1200" b="0" u="none">
                <a:solidFill>
                  <a:schemeClr val="bg1"/>
                </a:solidFill>
                <a:latin typeface="Helvetica" pitchFamily="2" charset="0"/>
              </a:rPr>
              <a:t>Data &amp; Analytics</a:t>
            </a:r>
            <a:br>
              <a:rPr lang="en-US" sz="1200" b="0" u="none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1200" b="0" u="none" err="1">
                <a:solidFill>
                  <a:schemeClr val="bg1"/>
                </a:solidFill>
                <a:latin typeface="Helvetica" pitchFamily="2" charset="0"/>
              </a:rPr>
              <a:t>Digitas</a:t>
            </a:r>
            <a:endParaRPr lang="en-US" sz="1200" b="0" u="none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9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39" y="1134745"/>
            <a:ext cx="8950691" cy="48850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514350" marR="564515" indent="-514350">
              <a:lnSpc>
                <a:spcPct val="1018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Through DECA, we are able to find associated user  searches on Google</a:t>
            </a: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marR="564515" indent="-514350">
              <a:lnSpc>
                <a:spcPct val="101800"/>
              </a:lnSpc>
              <a:buFont typeface="+mj-lt"/>
              <a:buAutoNum type="arabicPeriod"/>
              <a:tabLst>
                <a:tab pos="355600" algn="l"/>
              </a:tabLst>
            </a:pPr>
            <a:endParaRPr sz="24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From sequences of user searches, we can find out:</a:t>
            </a:r>
            <a:endParaRPr sz="24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Search patterns leading users to a given brand / product</a:t>
            </a:r>
            <a:r>
              <a:rPr lang="en-US"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o</a:t>
            </a: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r away to competitors' offerings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What topics do users search for, around given subject matter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Which sequence of searches have shorter route to  conversion?</a:t>
            </a:r>
            <a:endParaRPr sz="24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03746"/>
            <a:ext cx="82270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Use Case - Google Search Associations</a:t>
            </a:r>
          </a:p>
        </p:txBody>
      </p:sp>
    </p:spTree>
    <p:extLst>
      <p:ext uri="{BB962C8B-B14F-4D97-AF65-F5344CB8AC3E}">
        <p14:creationId xmlns:p14="http://schemas.microsoft.com/office/powerpoint/2010/main" val="266417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16571"/>
            <a:ext cx="861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>
                <a:solidFill>
                  <a:srgbClr val="0052C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1.1 Examine DECA data on "Mixed Martial Arts" searches</a:t>
            </a:r>
            <a:endParaRPr sz="24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16" y="1629302"/>
            <a:ext cx="7874074" cy="44966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332933"/>
            <a:ext cx="78740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324100" algn="l"/>
              </a:tabLst>
            </a:pPr>
            <a:r>
              <a:rPr sz="3200" dirty="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MBA Step 1:	Getting data in Power BI</a:t>
            </a:r>
            <a:endParaRPr sz="32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5633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24356"/>
            <a:ext cx="548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1.2</a:t>
            </a: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	Pulling</a:t>
            </a: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DECA dataset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968" y="287159"/>
            <a:ext cx="8600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324100" algn="l"/>
                <a:tab pos="8587105" algn="l"/>
              </a:tabLst>
            </a:pPr>
            <a:r>
              <a:rPr sz="3200" u="heavy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MBA Step 1:	Getting data in Power BI	</a:t>
            </a:r>
            <a:endParaRPr sz="32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82" y="1363292"/>
            <a:ext cx="4628854" cy="26434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2149" y="3624325"/>
            <a:ext cx="3945842" cy="31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73906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60">
                <a:solidFill>
                  <a:srgbClr val="3366CC"/>
                </a:solidFill>
                <a:latin typeface="Helvetica" pitchFamily="2" charset="0"/>
                <a:cs typeface="Times New Roman"/>
              </a:rPr>
              <a:t>1.3</a:t>
            </a:r>
            <a:r>
              <a:rPr lang="en-US" sz="2800" spc="-75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sz="2800" spc="-15">
                <a:solidFill>
                  <a:srgbClr val="3366CC"/>
                </a:solidFill>
                <a:latin typeface="Helvetica" pitchFamily="2" charset="0"/>
                <a:cs typeface="Times New Roman"/>
              </a:rPr>
              <a:t>Splitting</a:t>
            </a:r>
            <a:r>
              <a:rPr sz="2800" spc="-7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search</a:t>
            </a:r>
            <a:r>
              <a:rPr sz="2800" spc="-7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35">
                <a:solidFill>
                  <a:srgbClr val="3366CC"/>
                </a:solidFill>
                <a:latin typeface="Helvetica" pitchFamily="2" charset="0"/>
                <a:cs typeface="Times New Roman"/>
              </a:rPr>
              <a:t>terms</a:t>
            </a:r>
            <a:r>
              <a:rPr sz="2800" spc="-75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50">
                <a:solidFill>
                  <a:srgbClr val="3366CC"/>
                </a:solidFill>
                <a:latin typeface="Helvetica" pitchFamily="2" charset="0"/>
                <a:cs typeface="Times New Roman"/>
              </a:rPr>
              <a:t>by</a:t>
            </a:r>
            <a:r>
              <a:rPr sz="2800" spc="-7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15">
                <a:solidFill>
                  <a:srgbClr val="3366CC"/>
                </a:solidFill>
                <a:latin typeface="Helvetica" pitchFamily="2" charset="0"/>
                <a:cs typeface="Times New Roman"/>
              </a:rPr>
              <a:t>delimiter</a:t>
            </a:r>
            <a:endParaRPr sz="2800">
              <a:latin typeface="Helvetica" pitchFamily="2" charset="0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95" y="1661816"/>
            <a:ext cx="6367558" cy="495815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25" dirty="0">
                <a:latin typeface="Helvetica" pitchFamily="2" charset="0"/>
              </a:rPr>
              <a:t>1:	</a:t>
            </a:r>
            <a:r>
              <a:rPr b="0" u="none" spc="-15" dirty="0">
                <a:latin typeface="Helvetica" pitchFamily="2" charset="0"/>
              </a:rPr>
              <a:t>Getting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-60" dirty="0">
                <a:latin typeface="Helvetica" pitchFamily="2" charset="0"/>
              </a:rPr>
              <a:t>data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40" dirty="0">
                <a:latin typeface="Helvetica" pitchFamily="2" charset="0"/>
              </a:rPr>
              <a:t>in</a:t>
            </a:r>
            <a:r>
              <a:rPr b="0" u="none" spc="-114" dirty="0">
                <a:latin typeface="Helvetica" pitchFamily="2" charset="0"/>
              </a:rPr>
              <a:t> </a:t>
            </a:r>
            <a:r>
              <a:rPr b="0" u="none" spc="-45" dirty="0">
                <a:latin typeface="Helvetica" pitchFamily="2" charset="0"/>
              </a:rPr>
              <a:t>Power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-65" dirty="0">
                <a:latin typeface="Helvetica" pitchFamily="2" charset="0"/>
              </a:rPr>
              <a:t>BI	</a:t>
            </a:r>
          </a:p>
        </p:txBody>
      </p:sp>
    </p:spTree>
    <p:extLst>
      <p:ext uri="{BB962C8B-B14F-4D97-AF65-F5344CB8AC3E}">
        <p14:creationId xmlns:p14="http://schemas.microsoft.com/office/powerpoint/2010/main" val="2118008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73906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60">
                <a:solidFill>
                  <a:srgbClr val="3366CC"/>
                </a:solidFill>
                <a:latin typeface="Helvetica" pitchFamily="2" charset="0"/>
                <a:cs typeface="Times New Roman"/>
              </a:rPr>
              <a:t>1.</a:t>
            </a:r>
            <a:r>
              <a:rPr lang="en-US" sz="2800" spc="-60">
                <a:solidFill>
                  <a:srgbClr val="3366CC"/>
                </a:solidFill>
                <a:latin typeface="Helvetica" pitchFamily="2" charset="0"/>
                <a:cs typeface="Times New Roman"/>
              </a:rPr>
              <a:t>4</a:t>
            </a:r>
            <a:r>
              <a:rPr lang="en-US" sz="2800" spc="-75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>
                <a:solidFill>
                  <a:srgbClr val="3366CC"/>
                </a:solidFill>
                <a:latin typeface="Helvetica" pitchFamily="2" charset="0"/>
                <a:cs typeface="Times New Roman"/>
              </a:rPr>
              <a:t>Remove DECA Scores column</a:t>
            </a:r>
            <a:endParaRPr sz="2800">
              <a:latin typeface="Helvetica" pitchFamily="2" charset="0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1082C77-77A2-7C44-AF18-78D81A87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13" y="1600200"/>
            <a:ext cx="6351574" cy="5062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25" dirty="0">
                <a:latin typeface="Helvetica" pitchFamily="2" charset="0"/>
              </a:rPr>
              <a:t>1:	</a:t>
            </a:r>
            <a:r>
              <a:rPr b="0" u="none" spc="-15" dirty="0">
                <a:latin typeface="Helvetica" pitchFamily="2" charset="0"/>
              </a:rPr>
              <a:t>Getting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-60" dirty="0">
                <a:latin typeface="Helvetica" pitchFamily="2" charset="0"/>
              </a:rPr>
              <a:t>data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40" dirty="0">
                <a:latin typeface="Helvetica" pitchFamily="2" charset="0"/>
              </a:rPr>
              <a:t>in</a:t>
            </a:r>
            <a:r>
              <a:rPr b="0" u="none" spc="-114" dirty="0">
                <a:latin typeface="Helvetica" pitchFamily="2" charset="0"/>
              </a:rPr>
              <a:t> </a:t>
            </a:r>
            <a:r>
              <a:rPr b="0" u="none" spc="-45" dirty="0">
                <a:latin typeface="Helvetica" pitchFamily="2" charset="0"/>
              </a:rPr>
              <a:t>Power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-65" dirty="0">
                <a:latin typeface="Helvetica" pitchFamily="2" charset="0"/>
              </a:rPr>
              <a:t>BI	</a:t>
            </a:r>
          </a:p>
        </p:txBody>
      </p:sp>
    </p:spTree>
    <p:extLst>
      <p:ext uri="{BB962C8B-B14F-4D97-AF65-F5344CB8AC3E}">
        <p14:creationId xmlns:p14="http://schemas.microsoft.com/office/powerpoint/2010/main" val="82076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60">
                <a:solidFill>
                  <a:srgbClr val="3366CC"/>
                </a:solidFill>
                <a:latin typeface="Helvetica" pitchFamily="2" charset="0"/>
                <a:cs typeface="Times New Roman"/>
              </a:rPr>
              <a:t>1.</a:t>
            </a:r>
            <a:r>
              <a:rPr lang="en-US" sz="2800" spc="-60">
                <a:solidFill>
                  <a:srgbClr val="3366CC"/>
                </a:solidFill>
                <a:latin typeface="Helvetica" pitchFamily="2" charset="0"/>
                <a:cs typeface="Times New Roman"/>
              </a:rPr>
              <a:t>5</a:t>
            </a:r>
            <a:r>
              <a:rPr lang="en-US" sz="2800" spc="-75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>
                <a:solidFill>
                  <a:srgbClr val="3366CC"/>
                </a:solidFill>
                <a:latin typeface="Helvetica" pitchFamily="2" charset="0"/>
                <a:cs typeface="Times New Roman"/>
              </a:rPr>
              <a:t>Click on ID column and unpivot other columns</a:t>
            </a:r>
            <a:endParaRPr sz="2800">
              <a:latin typeface="Helvetica" pitchFamily="2" charset="0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11" name="Picture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06E80B4-0088-6342-8DE0-01CAA187D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44375"/>
            <a:ext cx="6630014" cy="52839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25" dirty="0">
                <a:latin typeface="Helvetica" pitchFamily="2" charset="0"/>
              </a:rPr>
              <a:t>1:	</a:t>
            </a:r>
            <a:r>
              <a:rPr lang="en-US" b="0" u="none" spc="-15" dirty="0">
                <a:latin typeface="Helvetica" pitchFamily="2" charset="0"/>
              </a:rPr>
              <a:t>Preparing the dataset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1152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1.</a:t>
            </a: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6	Remove the “Attribute” column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C3C48DD-54CD-194A-8D1C-A5746A33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76232"/>
            <a:ext cx="6485692" cy="5168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Step 1:	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Preparing the dataset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7344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1.</a:t>
            </a: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7	Rename “Values” to “Preceding Search Term”</a:t>
            </a:r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	Click on Close &amp; Apply to go back to report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9C0307-0E45-2A49-A0D4-B2B167418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06456"/>
            <a:ext cx="5922738" cy="47202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Step 1:	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Preparing the dataset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7469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2.1	Create on new table</a:t>
            </a:r>
          </a:p>
          <a:p>
            <a:pPr marL="944563" indent="-944563"/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	Enter code below to create the “Subsequent Search Term” column, with all terms associated with “Preceding Search Term”</a:t>
            </a:r>
            <a:endParaRPr sz="28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Step 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:	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Building Associated Rules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662A24-733B-0F44-8FFC-70ADB5CDD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62" y="2777842"/>
            <a:ext cx="5887315" cy="3311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291672-3199-9246-88C2-A99966E5C359}"/>
              </a:ext>
            </a:extLst>
          </p:cNvPr>
          <p:cNvSpPr txBox="1"/>
          <p:nvPr/>
        </p:nvSpPr>
        <p:spPr>
          <a:xfrm>
            <a:off x="900291" y="578078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Basket analysis = 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FILTER(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CROSSJOIN(VALUES('Top Paths'[Preceding Search Term]),SELECTCOLUMNS(VALUES('Top Paths'[Preceding Search Term]),"Subsequent Search Term", [Preceding Search Term])),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[Preceding Search Term]&gt;[Subsequent Search Term])</a:t>
            </a:r>
          </a:p>
        </p:txBody>
      </p:sp>
    </p:spTree>
    <p:extLst>
      <p:ext uri="{BB962C8B-B14F-4D97-AF65-F5344CB8AC3E}">
        <p14:creationId xmlns:p14="http://schemas.microsoft.com/office/powerpoint/2010/main" val="243954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2.2	Click on “New Column”, enter code into panel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E9FCB2-AA72-3342-9763-A8BA2F60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7354"/>
            <a:ext cx="4722105" cy="4838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5422C0-012E-FE49-9376-B4A0398DFB0A}"/>
              </a:ext>
            </a:extLst>
          </p:cNvPr>
          <p:cNvSpPr txBox="1"/>
          <p:nvPr/>
        </p:nvSpPr>
        <p:spPr>
          <a:xfrm>
            <a:off x="5255505" y="2362200"/>
            <a:ext cx="3888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Basket = [Preceding Search Term]&amp;" -&gt; "&amp;[Subsequent Search Term]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Step 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:	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Building the Basket column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394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9133"/>
            <a:ext cx="70840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u="none" spc="-310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W</a:t>
            </a:r>
            <a:r>
              <a:rPr b="0" u="none" spc="-14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ha</a:t>
            </a:r>
            <a:r>
              <a:rPr b="0" u="none" spc="-7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t</a:t>
            </a:r>
            <a:r>
              <a:rPr b="0" u="none" spc="-18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b="0" u="none" spc="-30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is</a:t>
            </a:r>
            <a:r>
              <a:rPr b="0" u="none" spc="-16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lang="en-US" b="0" u="none" spc="-170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M</a:t>
            </a:r>
            <a:r>
              <a:rPr b="0" u="none" spc="-170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arke</a:t>
            </a:r>
            <a:r>
              <a:rPr b="0" u="none" spc="-9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t</a:t>
            </a:r>
            <a:r>
              <a:rPr b="0" u="none" spc="-170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lang="en-US" b="0" u="none" spc="-254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</a:t>
            </a:r>
            <a:r>
              <a:rPr b="0" u="none" spc="-21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asket</a:t>
            </a:r>
            <a:r>
              <a:rPr b="0" u="none" spc="-190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lang="en-US" b="0" u="none" spc="-26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</a:t>
            </a:r>
            <a:r>
              <a:rPr b="0" u="none" spc="-26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nalysis</a:t>
            </a:r>
            <a:r>
              <a:rPr lang="en-US" b="0" u="none" spc="-265" dirty="0"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(MBA)</a:t>
            </a:r>
            <a:endParaRPr b="0" u="none" spc="-265" dirty="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43000"/>
            <a:ext cx="8519160" cy="4090862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57200" marR="5080" indent="-457200"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It find</a:t>
            </a: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s </a:t>
            </a: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associations between </a:t>
            </a:r>
            <a:r>
              <a:rPr lang="en-US"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activities</a:t>
            </a: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in consumer behaviour,  such as</a:t>
            </a:r>
            <a:r>
              <a:rPr lang="en-US"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:</a:t>
            </a:r>
          </a:p>
          <a:p>
            <a:pPr marL="457200" marR="5080" indent="-457200"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800100" marR="5080" lvl="1" indent="-342900"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</a:t>
            </a: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ifferent items in shopping carts</a:t>
            </a: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800100" marR="5080" lvl="1" indent="-342900"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SG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800100" marR="5080" lvl="1" indent="-342900"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SG"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Marketing touch points </a:t>
            </a: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leading to conversions</a:t>
            </a: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800100" marR="5080" lvl="1" indent="-342900"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800100" marR="5080" lvl="1" indent="-342900"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SG"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Search key phrases leading to product discovery</a:t>
            </a: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457200" marR="5080" indent="-457200"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sz="240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457200" marR="5080" indent="-457200"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MBA is a</a:t>
            </a:r>
            <a:r>
              <a:rPr sz="24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lso known as association rule discovery or affinity analysis</a:t>
            </a:r>
            <a:endParaRPr sz="2400"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pic>
        <p:nvPicPr>
          <p:cNvPr id="5" name="Picture 4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05957C24-B1DB-7B4F-8963-0E24B90BA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126888"/>
            <a:ext cx="1435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2.3	Click on “New Column”, enter code into panel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3DE610EF-A935-5B48-AA02-3E2F4DB5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77" y="1485180"/>
            <a:ext cx="5608884" cy="4153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66C3C3-71E5-0E42-AE6D-6F2C766F1CE6}"/>
              </a:ext>
            </a:extLst>
          </p:cNvPr>
          <p:cNvSpPr txBox="1"/>
          <p:nvPr/>
        </p:nvSpPr>
        <p:spPr>
          <a:xfrm>
            <a:off x="354026" y="5071078"/>
            <a:ext cx="728754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Support basket = 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item1=[Preceding Search Term]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item2=[Subsequent Search Term]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transactionsWithItem1 = SELECTCOLUMNS(FILTER('Top 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Paths','Top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Paths'[Preceding Search Term]=item1),"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Index",'Top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Paths'[Index])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transactionsWithItem2 = SELECTCOLUMNS(FILTER('Top 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Paths','Top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Paths'[Preceding Search Term]=item2),"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Index",'Top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Paths'[Index])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transactionsWithBothItems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= INTERSECT(transactionsWithItem1,transactionsWithItem2)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RETURN COUNTROWS(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transactionsWithBothItems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)/DISTINCTCOUNT('Top Paths'[Index])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Step 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:	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Building the Support column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026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2.4	Click on “New Column”, enter code into panel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09960F-8438-174F-A43F-BAF39269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95513"/>
            <a:ext cx="6903092" cy="3836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5AB895-889D-8A43-B50C-8B698B48230B}"/>
              </a:ext>
            </a:extLst>
          </p:cNvPr>
          <p:cNvSpPr txBox="1"/>
          <p:nvPr/>
        </p:nvSpPr>
        <p:spPr>
          <a:xfrm>
            <a:off x="533400" y="5443501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Confidence Item 1 -&gt; Basket = 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item1 = [Preceding Search Term]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numberOfTransactions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= DISTINCTCOUNT('Top Paths'[Index])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supportItem1 = COUNTROWS(FILTER('Top 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Paths','Top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Paths'[Preceding Search Term]=item1))/ 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numberOfTransactions</a:t>
            </a:r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RETURN [Support basket]/supportItem1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Step 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:	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Building the Confidence column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0762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2.5	Click on “New Column”, enter code into panel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1A6CD42E-F61F-9546-832B-681B39FC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5" y="1525220"/>
            <a:ext cx="6852406" cy="3663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531F6C-790F-3140-8E61-7C879CBB079A}"/>
              </a:ext>
            </a:extLst>
          </p:cNvPr>
          <p:cNvSpPr txBox="1"/>
          <p:nvPr/>
        </p:nvSpPr>
        <p:spPr>
          <a:xfrm>
            <a:off x="354026" y="5071078"/>
            <a:ext cx="86105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Lift = 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item1 = [Preceding Search Term]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item2 = [Subsequent Search Term]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numberOfTransactions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= DISTINCTCOUNT('Top Paths'[Index])</a:t>
            </a: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supportItem1 = COUNTROWS(FILTER('Top 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Paths','Top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Paths'[Preceding Search Term]=item1))/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numberOfTransactions</a:t>
            </a:r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var supportItem2 = COUNTROWS(FILTER('Top 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Paths','Top</a:t>
            </a:r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 Paths'[Preceding Search Term]=item2))/</a:t>
            </a:r>
            <a:r>
              <a:rPr lang="en-US" sz="800" err="1">
                <a:latin typeface="Roboto" panose="02000000000000000000" pitchFamily="2" charset="0"/>
                <a:ea typeface="Roboto" panose="02000000000000000000" pitchFamily="2" charset="0"/>
              </a:rPr>
              <a:t>numberOfTransactions</a:t>
            </a:r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>
                <a:latin typeface="Roboto" panose="02000000000000000000" pitchFamily="2" charset="0"/>
                <a:ea typeface="Roboto" panose="02000000000000000000" pitchFamily="2" charset="0"/>
              </a:rPr>
              <a:t>RETURN [Support basket]/(supportItem1*supportItem2)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Step 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:	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Building the Lift column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2124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3.1	Going back to report table, add Advanced Network Visual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CE5440-3AAE-214A-8469-9D4108B92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75154"/>
            <a:ext cx="3886347" cy="3097301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EB5AEA-E7DD-4A41-BB6D-7B4FB39F5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30650"/>
            <a:ext cx="1750930" cy="45863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MBA Step 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:	</a:t>
            </a:r>
            <a:r>
              <a:rPr lang="en-US" b="0" u="none" dirty="0" err="1">
                <a:latin typeface="Roboto" panose="02000000000000000000" pitchFamily="2" charset="0"/>
                <a:ea typeface="Roboto" panose="02000000000000000000" pitchFamily="2" charset="0"/>
              </a:rPr>
              <a:t>Visualisation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93977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5714264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3.2	Once Advance Network visual is added, drag “Preceding Search Term” and “Subsequent Search Term” to Nodes.  And “Lift” to Measure. 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>
                <a:latin typeface="Roboto" panose="02000000000000000000" pitchFamily="2" charset="0"/>
                <a:ea typeface="Roboto" panose="02000000000000000000" pitchFamily="2" charset="0"/>
              </a:rPr>
              <a:t>MBA Step </a:t>
            </a:r>
            <a:r>
              <a:rPr lang="en-US" b="0" u="none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b="0" u="none">
                <a:latin typeface="Roboto" panose="02000000000000000000" pitchFamily="2" charset="0"/>
                <a:ea typeface="Roboto" panose="02000000000000000000" pitchFamily="2" charset="0"/>
              </a:rPr>
              <a:t>:	</a:t>
            </a:r>
            <a:r>
              <a:rPr lang="en-US" b="0" u="none" err="1">
                <a:latin typeface="Roboto" panose="02000000000000000000" pitchFamily="2" charset="0"/>
                <a:ea typeface="Roboto" panose="02000000000000000000" pitchFamily="2" charset="0"/>
              </a:rPr>
              <a:t>Visualisation</a:t>
            </a:r>
            <a:r>
              <a:rPr b="0" u="none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Picture 1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0C97121-3A5D-4748-9F85-A4CCBA08D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64492"/>
            <a:ext cx="2004981" cy="56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8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8277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3.3	The network diagram between Preceding and Subsequent Search Terms is now created. 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Numbers in bubbles indicate Lift.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>
                <a:latin typeface="Roboto" panose="02000000000000000000" pitchFamily="2" charset="0"/>
                <a:ea typeface="Roboto" panose="02000000000000000000" pitchFamily="2" charset="0"/>
              </a:rPr>
              <a:t>MBA Step </a:t>
            </a:r>
            <a:r>
              <a:rPr lang="en-US" b="0" u="none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b="0" u="none">
                <a:latin typeface="Roboto" panose="02000000000000000000" pitchFamily="2" charset="0"/>
                <a:ea typeface="Roboto" panose="02000000000000000000" pitchFamily="2" charset="0"/>
              </a:rPr>
              <a:t>:	</a:t>
            </a:r>
            <a:r>
              <a:rPr lang="en-US" b="0" u="none" err="1">
                <a:latin typeface="Roboto" panose="02000000000000000000" pitchFamily="2" charset="0"/>
                <a:ea typeface="Roboto" panose="02000000000000000000" pitchFamily="2" charset="0"/>
              </a:rPr>
              <a:t>Visualisation</a:t>
            </a:r>
            <a:r>
              <a:rPr b="0" u="none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D91072A-EA1E-164A-B347-B9D751CD5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3076163"/>
            <a:ext cx="5486401" cy="3705637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12A6A45A-1377-9649-9BEC-D8664485DE5B}"/>
              </a:ext>
            </a:extLst>
          </p:cNvPr>
          <p:cNvSpPr txBox="1"/>
          <p:nvPr/>
        </p:nvSpPr>
        <p:spPr>
          <a:xfrm>
            <a:off x="381000" y="2344450"/>
            <a:ext cx="7021818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To keep the diagram manageable, filters for Support and Lift can be adjusted</a:t>
            </a:r>
            <a:endParaRPr sz="280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40CDD97-0788-5147-A07E-A4F34B3B80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1" r="12514"/>
          <a:stretch/>
        </p:blipFill>
        <p:spPr>
          <a:xfrm>
            <a:off x="7322213" y="1828800"/>
            <a:ext cx="1447800" cy="48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9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208" y="1170649"/>
            <a:ext cx="8333740" cy="532389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55"/>
              </a:spcBef>
              <a:tabLst>
                <a:tab pos="281940" algn="l"/>
                <a:tab pos="282575" algn="l"/>
              </a:tabLst>
            </a:pPr>
            <a:r>
              <a:rPr b="1" u="sng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"/>
              </a:rPr>
              <a:t>Business scenario</a:t>
            </a:r>
            <a:endParaRPr lang="en-US" b="1" u="sng" dirty="0">
              <a:latin typeface="Roboto" panose="02000000000000000000" pitchFamily="2" charset="0"/>
              <a:ea typeface="Roboto" panose="02000000000000000000" pitchFamily="2" charset="0"/>
              <a:cs typeface="Helvetica"/>
            </a:endParaRPr>
          </a:p>
          <a:p>
            <a:pPr marL="812165" lvl="1" indent="-342900"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281940" algn="l"/>
                <a:tab pos="282575" algn="l"/>
              </a:tabLst>
            </a:pPr>
            <a:r>
              <a:rPr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Each customer purchases different set of products, different  quantities and at different times</a:t>
            </a:r>
            <a:endParaRPr lang="en-US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Helvetica-Light"/>
            </a:endParaRPr>
          </a:p>
          <a:p>
            <a:pPr marL="812165" lvl="1" indent="-342900"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281940" algn="l"/>
                <a:tab pos="282575" algn="l"/>
              </a:tabLst>
            </a:pPr>
            <a:endParaRPr lang="en-US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Helvetica-Light"/>
            </a:endParaRPr>
          </a:p>
          <a:p>
            <a:pPr marL="812165" lvl="1" indent="-342900"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281940" algn="l"/>
                <a:tab pos="282575" algn="l"/>
              </a:tabLst>
            </a:pPr>
            <a:r>
              <a:rPr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Consumers responding to finite set of marketing stimuli, in  different sequences and at different times, but leading to  same conversion actio</a:t>
            </a:r>
            <a:r>
              <a:rPr lang="en-US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n</a:t>
            </a:r>
          </a:p>
          <a:p>
            <a:pPr marL="812165" lvl="1" indent="-342900"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281940" algn="l"/>
                <a:tab pos="282575" algn="l"/>
              </a:tabLst>
            </a:pPr>
            <a:endParaRPr lang="en-US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Helvetica-Light"/>
            </a:endParaRPr>
          </a:p>
          <a:p>
            <a:pPr marL="812165" lvl="1" indent="-342900"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281940" algn="l"/>
                <a:tab pos="282575" algn="l"/>
              </a:tabLst>
            </a:pPr>
            <a:r>
              <a:rPr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DECA Share of Search:</a:t>
            </a:r>
            <a:r>
              <a:rPr lang="en-US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  </a:t>
            </a:r>
            <a:r>
              <a:rPr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Consumers having common search  term but leading to / from other terms in online search  sequence</a:t>
            </a:r>
          </a:p>
          <a:p>
            <a:pPr marL="12065">
              <a:lnSpc>
                <a:spcPct val="100000"/>
              </a:lnSpc>
              <a:spcBef>
                <a:spcPts val="994"/>
              </a:spcBef>
              <a:tabLst>
                <a:tab pos="281940" algn="l"/>
                <a:tab pos="282575" algn="l"/>
              </a:tabLst>
            </a:pPr>
            <a:endParaRPr lang="en-US" b="1" u="sng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Helvetica"/>
            </a:endParaRPr>
          </a:p>
          <a:p>
            <a:pPr marL="12065">
              <a:lnSpc>
                <a:spcPct val="100000"/>
              </a:lnSpc>
              <a:spcBef>
                <a:spcPts val="994"/>
              </a:spcBef>
              <a:tabLst>
                <a:tab pos="281940" algn="l"/>
                <a:tab pos="282575" algn="l"/>
              </a:tabLst>
            </a:pPr>
            <a:r>
              <a:rPr b="1" u="sng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"/>
              </a:rPr>
              <a:t>The challenge</a:t>
            </a:r>
            <a:r>
              <a:rPr lang="en-US" b="1" u="sng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"/>
              </a:rPr>
              <a:t> for DECA</a:t>
            </a:r>
            <a:endParaRPr u="sng" dirty="0">
              <a:latin typeface="Roboto" panose="02000000000000000000" pitchFamily="2" charset="0"/>
              <a:ea typeface="Roboto" panose="02000000000000000000" pitchFamily="2" charset="0"/>
              <a:cs typeface="Helvetica"/>
            </a:endParaRPr>
          </a:p>
          <a:p>
            <a:pPr marL="749935" marR="5080" lvl="1" indent="-285750">
              <a:lnSpc>
                <a:spcPct val="100000"/>
              </a:lnSpc>
              <a:spcBef>
                <a:spcPts val="260"/>
              </a:spcBef>
              <a:buSzPct val="86363"/>
              <a:buFont typeface="Arial" panose="020B0604020202020204" pitchFamily="34" charset="0"/>
              <a:buChar char="•"/>
              <a:tabLst>
                <a:tab pos="690880" algn="l"/>
              </a:tabLst>
            </a:pPr>
            <a:r>
              <a:rPr lang="en-US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How to visualize most frequent pathways in Search history, leading users to the brand or product?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Helvetica-Light"/>
            </a:endParaRPr>
          </a:p>
          <a:p>
            <a:pPr marL="12065">
              <a:lnSpc>
                <a:spcPct val="100000"/>
              </a:lnSpc>
              <a:spcBef>
                <a:spcPts val="994"/>
              </a:spcBef>
              <a:tabLst>
                <a:tab pos="281940" algn="l"/>
                <a:tab pos="282575" algn="l"/>
              </a:tabLst>
            </a:pPr>
            <a:endParaRPr lang="en-US" b="1" u="sng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Helvetica"/>
            </a:endParaRPr>
          </a:p>
          <a:p>
            <a:pPr marL="12065">
              <a:lnSpc>
                <a:spcPct val="100000"/>
              </a:lnSpc>
              <a:spcBef>
                <a:spcPts val="994"/>
              </a:spcBef>
              <a:tabLst>
                <a:tab pos="281940" algn="l"/>
                <a:tab pos="282575" algn="l"/>
              </a:tabLst>
            </a:pPr>
            <a:r>
              <a:rPr b="1" u="sng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"/>
              </a:rPr>
              <a:t>The answer</a:t>
            </a:r>
            <a:endParaRPr u="sng" dirty="0">
              <a:latin typeface="Roboto" panose="02000000000000000000" pitchFamily="2" charset="0"/>
              <a:ea typeface="Roboto" panose="02000000000000000000" pitchFamily="2" charset="0"/>
              <a:cs typeface="Helvetica"/>
            </a:endParaRPr>
          </a:p>
          <a:p>
            <a:pPr marL="749935" marR="1046480" lvl="1" indent="-285750">
              <a:lnSpc>
                <a:spcPct val="100000"/>
              </a:lnSpc>
              <a:spcBef>
                <a:spcPts val="254"/>
              </a:spcBef>
              <a:buSzPct val="86363"/>
              <a:buFont typeface="Arial" panose="020B0604020202020204" pitchFamily="34" charset="0"/>
              <a:buChar char="•"/>
              <a:tabLst>
                <a:tab pos="690880" algn="l"/>
              </a:tabLst>
            </a:pPr>
            <a:r>
              <a:rPr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What associated </a:t>
            </a:r>
            <a:r>
              <a:rPr lang="en-US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searches </a:t>
            </a:r>
            <a:r>
              <a:rPr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happen  together?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Helvetica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DFA63-DC87-FA49-92EB-DB8095D9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6796"/>
            <a:ext cx="8545334" cy="18053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D6C520F-298F-5746-8D10-CB55163E09F0}"/>
              </a:ext>
            </a:extLst>
          </p:cNvPr>
          <p:cNvSpPr txBox="1">
            <a:spLocks/>
          </p:cNvSpPr>
          <p:nvPr/>
        </p:nvSpPr>
        <p:spPr>
          <a:xfrm>
            <a:off x="381000" y="332933"/>
            <a:ext cx="7848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SG" sz="3200" kern="0" dirty="0">
                <a:solidFill>
                  <a:srgbClr val="0000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Market Basket Analysis?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028255"/>
            <a:ext cx="6365712" cy="27969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102460"/>
            <a:ext cx="7208200" cy="27555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9024" y="1828800"/>
            <a:ext cx="3862070" cy="299720"/>
          </a:xfrm>
          <a:prstGeom prst="rect">
            <a:avLst/>
          </a:prstGeom>
          <a:solidFill>
            <a:schemeClr val="tx1">
              <a:alpha val="43985"/>
            </a:schemeClr>
          </a:solidFill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Recommended items for eCommerce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32933"/>
            <a:ext cx="86517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Common Use-Cases for Market Basket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 Analysis</a:t>
            </a:r>
            <a:endParaRPr b="0" u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0" y="4762919"/>
            <a:ext cx="2489835" cy="299720"/>
          </a:xfrm>
          <a:prstGeom prst="rect">
            <a:avLst/>
          </a:prstGeom>
          <a:solidFill>
            <a:schemeClr val="bg1">
              <a:alpha val="88405"/>
            </a:schemeClr>
          </a:solidFill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Helvetica-Light"/>
              </a:rPr>
              <a:t>Recommended playlists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Helvetica-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1757562"/>
            <a:ext cx="8388277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Sometimes known as a system for “</a:t>
            </a:r>
            <a:r>
              <a:rPr lang="en-US" sz="2400" i="1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Recommendation</a:t>
            </a:r>
            <a:r>
              <a:rPr lang="en-US" sz="24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” or “</a:t>
            </a:r>
            <a:r>
              <a:rPr lang="en-US" sz="2400" i="1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You may also consider these products</a:t>
            </a:r>
            <a:r>
              <a:rPr lang="en-US" sz="24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”, MBA promotes cross and up-sell by associating related products together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4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4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In a major store promotion, it can evaluate if loss leaders are driving customers to buy other products, and what these products are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4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General applications of Market Basket Analysis</a:t>
            </a:r>
            <a:endParaRPr b="0" u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1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8277" cy="5552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4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For major brands having several related products, MBA can ascertain if consumers are buying products from same brand. 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endParaRPr lang="en-US" sz="24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lvl="1"/>
            <a:r>
              <a:rPr lang="en-US" sz="24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Or, buying products from different brands due to deficiencies not known to brand owner.  Such as, consumers buying audio speakers of different brand from audio system, due to technical issues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endParaRPr lang="en-US" sz="24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endParaRPr lang="en-US" sz="2400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4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For tourism promotions targeting a specific segment, MBA can </a:t>
            </a:r>
            <a:r>
              <a:rPr lang="en-US" sz="2400" dirty="0" err="1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analyse</a:t>
            </a:r>
            <a:r>
              <a:rPr lang="en-US" sz="24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”basket” of desired experiences tourists seek when they travel.  So that a similar “basket” can be offered to them on arrival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General applications of Market Basket Analysis</a:t>
            </a:r>
            <a:endParaRPr b="0" u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8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827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As a network diagram demonstrating what’s associated and what’s not.  Numbers in bubbles represent Lift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How Market Basket results are </a:t>
            </a:r>
            <a:r>
              <a:rPr lang="en-US" b="0" u="none" dirty="0" err="1">
                <a:latin typeface="Roboto" panose="02000000000000000000" pitchFamily="2" charset="0"/>
                <a:ea typeface="Roboto" panose="02000000000000000000" pitchFamily="2" charset="0"/>
              </a:rPr>
              <a:t>visualised</a:t>
            </a:r>
            <a:endParaRPr b="0" u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D91072A-EA1E-164A-B347-B9D751CD5E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/>
          <a:stretch/>
        </p:blipFill>
        <p:spPr>
          <a:xfrm>
            <a:off x="609600" y="1568272"/>
            <a:ext cx="8275866" cy="52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1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4455160"/>
            <a:ext cx="6858000" cy="39690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1424305">
              <a:tabLst>
                <a:tab pos="354965" algn="l"/>
                <a:tab pos="356235" algn="l"/>
              </a:tabLst>
            </a:pPr>
            <a:r>
              <a:rPr lang="en-US" sz="2400" b="1" dirty="0">
                <a:solidFill>
                  <a:srgbClr val="3366CC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Who’s likely to be in a relationship?</a:t>
            </a:r>
            <a:endParaRPr sz="2400" b="1" dirty="0">
              <a:solidFill>
                <a:srgbClr val="3366CC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74714-9B26-824F-998F-6F0CDFC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6796"/>
            <a:ext cx="8545334" cy="18053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5386A-F0DF-BC4F-A206-C2B5885D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21408"/>
              </p:ext>
            </p:extLst>
          </p:nvPr>
        </p:nvGraphicFramePr>
        <p:xfrm>
          <a:off x="1600200" y="9906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7697834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36982662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1075064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66CC"/>
                          </a:solidFill>
                        </a:rPr>
                        <a:t>Names of customers visiting bridal store as a pair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rgbClr val="3366CC"/>
                          </a:solidFill>
                        </a:rPr>
                        <a:t>on 6 April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66CC"/>
                          </a:solidFill>
                        </a:rPr>
                        <a:t>Names of customers visiting </a:t>
                      </a:r>
                      <a:r>
                        <a:rPr lang="en-US" b="0" dirty="0" err="1">
                          <a:solidFill>
                            <a:srgbClr val="3366CC"/>
                          </a:solidFill>
                        </a:rPr>
                        <a:t>jewellery</a:t>
                      </a:r>
                      <a:r>
                        <a:rPr lang="en-US" b="0" dirty="0">
                          <a:solidFill>
                            <a:srgbClr val="3366CC"/>
                          </a:solidFill>
                        </a:rPr>
                        <a:t> store as a pair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rgbClr val="3366CC"/>
                          </a:solidFill>
                        </a:rPr>
                        <a:t>on 6 April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2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Jessie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4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07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Jessie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95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Miriam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52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25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Jessie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233789"/>
                  </a:ext>
                </a:extLst>
              </a:tr>
            </a:tbl>
          </a:graphicData>
        </a:graphic>
      </p:graphicFrame>
      <p:pic>
        <p:nvPicPr>
          <p:cNvPr id="7" name="Picture 6" descr="A pair of gold rings on a wooden surface&#10;&#10;Description automatically generated with low confidence">
            <a:extLst>
              <a:ext uri="{FF2B5EF4-FFF2-40B4-BE49-F238E27FC236}">
                <a16:creationId xmlns:a16="http://schemas.microsoft.com/office/drawing/2014/main" id="{5E289320-37D8-6F48-A55D-271457545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029200"/>
            <a:ext cx="2514600" cy="18498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861" y="287159"/>
            <a:ext cx="863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622665" algn="l"/>
              </a:tabLst>
            </a:pP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Simple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 methodolog</a:t>
            </a:r>
            <a:r>
              <a:rPr lang="en-US" b="0" u="none" dirty="0">
                <a:latin typeface="Roboto" panose="02000000000000000000" pitchFamily="2" charset="0"/>
                <a:ea typeface="Roboto" panose="02000000000000000000" pitchFamily="2" charset="0"/>
              </a:rPr>
              <a:t>y</a:t>
            </a:r>
            <a:r>
              <a:rPr b="0" u="none" dirty="0">
                <a:latin typeface="Roboto" panose="02000000000000000000" pitchFamily="2" charset="0"/>
                <a:ea typeface="Roboto" panose="02000000000000000000" pitchFamily="2" charset="0"/>
              </a:rPr>
              <a:t> behind MBA</a:t>
            </a:r>
          </a:p>
        </p:txBody>
      </p:sp>
    </p:spTree>
    <p:extLst>
      <p:ext uri="{BB962C8B-B14F-4D97-AF65-F5344CB8AC3E}">
        <p14:creationId xmlns:p14="http://schemas.microsoft.com/office/powerpoint/2010/main" val="270168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1937</Words>
  <Application>Microsoft Macintosh PowerPoint</Application>
  <PresentationFormat>On-screen Show (4:3)</PresentationFormat>
  <Paragraphs>302</Paragraphs>
  <Slides>35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Helvetica</vt:lpstr>
      <vt:lpstr>Roboto</vt:lpstr>
      <vt:lpstr>Times New Roman</vt:lpstr>
      <vt:lpstr>Office Theme</vt:lpstr>
      <vt:lpstr>Chilin Tang Data &amp; Analytics Digitas Singapore</vt:lpstr>
      <vt:lpstr>Chilin Tang Data &amp; Analytics Digitas</vt:lpstr>
      <vt:lpstr>What is Market Basket Analysis (MBA)</vt:lpstr>
      <vt:lpstr>PowerPoint Presentation</vt:lpstr>
      <vt:lpstr>Common Use-Cases for Market Basket Analysis</vt:lpstr>
      <vt:lpstr>General applications of Market Basket Analysis</vt:lpstr>
      <vt:lpstr>General applications of Market Basket Analysis</vt:lpstr>
      <vt:lpstr>How Market Basket results are visualised</vt:lpstr>
      <vt:lpstr>Simple methodology behind MBA</vt:lpstr>
      <vt:lpstr>Applying MBA statistical concept to bridal store</vt:lpstr>
      <vt:lpstr>Preparing Data for MBA</vt:lpstr>
      <vt:lpstr>How MBA can improve customer experiences</vt:lpstr>
      <vt:lpstr>Statistical methodology behind MBA</vt:lpstr>
      <vt:lpstr>Basics of MBA - Support</vt:lpstr>
      <vt:lpstr>Basics of MBA - Confidence</vt:lpstr>
      <vt:lpstr>Basics of MBA – Expected Confidence</vt:lpstr>
      <vt:lpstr>Basics of MBA - Lift </vt:lpstr>
      <vt:lpstr>Basics of MBA - Lift </vt:lpstr>
      <vt:lpstr>Example in calculating Support, Confidence &amp; Lift</vt:lpstr>
      <vt:lpstr>MBA Use Case - Google Search Associations</vt:lpstr>
      <vt:lpstr>PowerPoint Presentation</vt:lpstr>
      <vt:lpstr>PowerPoint Presentation</vt:lpstr>
      <vt:lpstr>MBA Step 1: Getting data in Power BI </vt:lpstr>
      <vt:lpstr>MBA Step 1: Getting data in Power BI </vt:lpstr>
      <vt:lpstr>MBA Step 1: Preparing the dataset </vt:lpstr>
      <vt:lpstr>MBA Step 1: Preparing the dataset </vt:lpstr>
      <vt:lpstr>MBA Step 1: Preparing the dataset </vt:lpstr>
      <vt:lpstr>MBA Step 2: Building Associated Rules </vt:lpstr>
      <vt:lpstr>MBA Step 2: Building the Basket column </vt:lpstr>
      <vt:lpstr>MBA Step 2: Building the Support column </vt:lpstr>
      <vt:lpstr>MBA Step 2: Building the Confidence column </vt:lpstr>
      <vt:lpstr>MBA Step 2: Building the Lift column </vt:lpstr>
      <vt:lpstr>MBA Step 3: Visualisation </vt:lpstr>
      <vt:lpstr>MBA Step 3: Visualisation </vt:lpstr>
      <vt:lpstr>MBA Step 3: Visualisation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subject>IS415 GIS and BI</dc:subject>
  <dc:creator>Seema CHOKSHI</dc:creator>
  <cp:lastModifiedBy>Chi Lin Tang</cp:lastModifiedBy>
  <cp:revision>15</cp:revision>
  <dcterms:created xsi:type="dcterms:W3CDTF">2022-03-22T09:32:11Z</dcterms:created>
  <dcterms:modified xsi:type="dcterms:W3CDTF">2022-04-08T10:17:05Z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2022-03-22T00:00:00Z</vt:filetime>
  </property>
</Properties>
</file>