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30"/>
  </p:handout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4600"/>
  </p:normalViewPr>
  <p:slideViewPr>
    <p:cSldViewPr>
      <p:cViewPr varScale="1">
        <p:scale>
          <a:sx n="82" d="100"/>
          <a:sy n="82" d="100"/>
        </p:scale>
        <p:origin x="208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28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239CC6-13DA-7B4E-87D7-6893DF1DE6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EF40E-7C10-F243-92F0-18106B7FBC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81D29-892E-0940-8298-006B6C939868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31487-8842-E145-9BBA-64121287E1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CF7E1-E9B0-414A-9BF8-DE0A871BE5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8B8FB-250F-364F-8E73-6D5EE780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6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5112" y="303352"/>
            <a:ext cx="871377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rgbClr val="0000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000099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0000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0000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28" y="319316"/>
            <a:ext cx="871494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rgbClr val="0000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2973704"/>
            <a:ext cx="8376919" cy="267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0.png"/><Relationship Id="rId3" Type="http://schemas.openxmlformats.org/officeDocument/2006/relationships/image" Target="../media/image24.png"/><Relationship Id="rId7" Type="http://schemas.openxmlformats.org/officeDocument/2006/relationships/image" Target="../media/image37.png"/><Relationship Id="rId12" Type="http://schemas.openxmlformats.org/officeDocument/2006/relationships/image" Target="../media/image33.png"/><Relationship Id="rId2" Type="http://schemas.openxmlformats.org/officeDocument/2006/relationships/image" Target="../media/image31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12" Type="http://schemas.openxmlformats.org/officeDocument/2006/relationships/image" Target="../media/image3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44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12" Type="http://schemas.openxmlformats.org/officeDocument/2006/relationships/image" Target="../media/image33.png"/><Relationship Id="rId2" Type="http://schemas.openxmlformats.org/officeDocument/2006/relationships/image" Target="../media/image41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44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747252" y="6660895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3366CC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7F893-00E8-1946-AFFB-A097CBE918C8}"/>
              </a:ext>
            </a:extLst>
          </p:cNvPr>
          <p:cNvSpPr txBox="1"/>
          <p:nvPr/>
        </p:nvSpPr>
        <p:spPr>
          <a:xfrm>
            <a:off x="685800" y="1143000"/>
            <a:ext cx="80614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600" u="none" spc="-165" dirty="0">
                <a:solidFill>
                  <a:srgbClr val="333399"/>
                </a:solidFill>
                <a:latin typeface="Helvetica" pitchFamily="2" charset="0"/>
                <a:cs typeface="Arial"/>
              </a:rPr>
              <a:t>Data</a:t>
            </a:r>
            <a:r>
              <a:rPr lang="en-SG" sz="3600" u="none" spc="-190" dirty="0">
                <a:solidFill>
                  <a:srgbClr val="333399"/>
                </a:solidFill>
                <a:latin typeface="Helvetica" pitchFamily="2" charset="0"/>
                <a:cs typeface="Arial"/>
              </a:rPr>
              <a:t> </a:t>
            </a:r>
            <a:r>
              <a:rPr lang="en-SG" sz="3600" u="none" spc="-240" dirty="0">
                <a:solidFill>
                  <a:srgbClr val="333399"/>
                </a:solidFill>
                <a:latin typeface="Helvetica" pitchFamily="2" charset="0"/>
                <a:cs typeface="Arial"/>
              </a:rPr>
              <a:t>Analytics</a:t>
            </a:r>
            <a:r>
              <a:rPr lang="en-SG" sz="3600" u="none" spc="-180" dirty="0">
                <a:solidFill>
                  <a:srgbClr val="333399"/>
                </a:solidFill>
                <a:latin typeface="Helvetica" pitchFamily="2" charset="0"/>
                <a:cs typeface="Arial"/>
              </a:rPr>
              <a:t> </a:t>
            </a:r>
            <a:r>
              <a:rPr lang="en-SG" sz="3600" u="none" spc="-145" dirty="0">
                <a:solidFill>
                  <a:srgbClr val="333399"/>
                </a:solidFill>
                <a:latin typeface="Helvetica" pitchFamily="2" charset="0"/>
                <a:cs typeface="Arial"/>
              </a:rPr>
              <a:t>fo</a:t>
            </a:r>
            <a:r>
              <a:rPr lang="en-SG" sz="3600" u="none" spc="-114" dirty="0">
                <a:solidFill>
                  <a:srgbClr val="333399"/>
                </a:solidFill>
                <a:latin typeface="Helvetica" pitchFamily="2" charset="0"/>
                <a:cs typeface="Arial"/>
              </a:rPr>
              <a:t>r</a:t>
            </a:r>
            <a:r>
              <a:rPr lang="en-SG" sz="3600" u="none" spc="-190" dirty="0">
                <a:solidFill>
                  <a:srgbClr val="333399"/>
                </a:solidFill>
                <a:latin typeface="Helvetica" pitchFamily="2" charset="0"/>
                <a:cs typeface="Arial"/>
              </a:rPr>
              <a:t> </a:t>
            </a:r>
            <a:r>
              <a:rPr lang="en-SG" sz="3600" u="none" spc="-235" dirty="0">
                <a:solidFill>
                  <a:srgbClr val="333399"/>
                </a:solidFill>
                <a:latin typeface="Helvetica" pitchFamily="2" charset="0"/>
                <a:cs typeface="Arial"/>
              </a:rPr>
              <a:t>Customer </a:t>
            </a:r>
            <a:r>
              <a:rPr lang="en-SG" sz="3600" u="none" spc="-200" dirty="0">
                <a:solidFill>
                  <a:srgbClr val="333399"/>
                </a:solidFill>
                <a:latin typeface="Helvetica" pitchFamily="2" charset="0"/>
                <a:cs typeface="Arial"/>
              </a:rPr>
              <a:t>Development</a:t>
            </a:r>
            <a:endParaRPr lang="en-SG" sz="3600" spc="-114" dirty="0">
              <a:solidFill>
                <a:srgbClr val="333399"/>
              </a:solidFill>
              <a:latin typeface="Helvetica" pitchFamily="2" charset="0"/>
              <a:cs typeface="Arial"/>
            </a:endParaRPr>
          </a:p>
          <a:p>
            <a:r>
              <a:rPr lang="en-SG" sz="3600" u="none" spc="-170" dirty="0">
                <a:solidFill>
                  <a:srgbClr val="333399"/>
                </a:solidFill>
                <a:latin typeface="Helvetica" pitchFamily="2" charset="0"/>
                <a:cs typeface="Arial"/>
              </a:rPr>
              <a:t> </a:t>
            </a:r>
          </a:p>
          <a:p>
            <a:endParaRPr lang="en-SG" sz="3600" u="none" spc="-170" dirty="0">
              <a:solidFill>
                <a:srgbClr val="333399"/>
              </a:solidFill>
              <a:latin typeface="Helvetica" pitchFamily="2" charset="0"/>
              <a:cs typeface="Arial"/>
            </a:endParaRPr>
          </a:p>
          <a:p>
            <a:pPr algn="ctr"/>
            <a:r>
              <a:rPr lang="en-SG" sz="3600" b="1" u="none" spc="-105" dirty="0">
                <a:solidFill>
                  <a:srgbClr val="333399"/>
                </a:solidFill>
                <a:latin typeface="Helvetica" pitchFamily="2" charset="0"/>
                <a:cs typeface="Arial"/>
              </a:rPr>
              <a:t>Marke</a:t>
            </a:r>
            <a:r>
              <a:rPr lang="en-SG" sz="3600" b="1" u="none" spc="-60" dirty="0">
                <a:solidFill>
                  <a:srgbClr val="333399"/>
                </a:solidFill>
                <a:latin typeface="Helvetica" pitchFamily="2" charset="0"/>
                <a:cs typeface="Arial"/>
              </a:rPr>
              <a:t>t</a:t>
            </a:r>
            <a:r>
              <a:rPr lang="en-SG" sz="3600" b="1" u="none" spc="-170" dirty="0">
                <a:solidFill>
                  <a:srgbClr val="333399"/>
                </a:solidFill>
                <a:latin typeface="Helvetica" pitchFamily="2" charset="0"/>
                <a:cs typeface="Arial"/>
              </a:rPr>
              <a:t> </a:t>
            </a:r>
            <a:r>
              <a:rPr lang="en-SG" sz="3600" b="1" u="none" spc="-265" dirty="0">
                <a:solidFill>
                  <a:srgbClr val="333399"/>
                </a:solidFill>
                <a:latin typeface="Helvetica" pitchFamily="2" charset="0"/>
                <a:cs typeface="Arial"/>
              </a:rPr>
              <a:t>Basket</a:t>
            </a:r>
            <a:r>
              <a:rPr lang="en-SG" sz="3600" b="1" u="none" spc="-180" dirty="0">
                <a:solidFill>
                  <a:srgbClr val="333399"/>
                </a:solidFill>
                <a:latin typeface="Helvetica" pitchFamily="2" charset="0"/>
                <a:cs typeface="Arial"/>
              </a:rPr>
              <a:t> </a:t>
            </a:r>
            <a:r>
              <a:rPr lang="en-SG" sz="3600" b="1" u="none" spc="-285" dirty="0">
                <a:solidFill>
                  <a:srgbClr val="333399"/>
                </a:solidFill>
                <a:latin typeface="Helvetica" pitchFamily="2" charset="0"/>
                <a:cs typeface="Arial"/>
              </a:rPr>
              <a:t>Analysis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FA125E-9A03-F54E-908C-6727699E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044" y="6369166"/>
            <a:ext cx="1018743" cy="256858"/>
          </a:xfrm>
        </p:spPr>
        <p:txBody>
          <a:bodyPr/>
          <a:lstStyle/>
          <a:p>
            <a:r>
              <a:rPr lang="en-US" sz="1200" b="0" u="none" dirty="0">
                <a:latin typeface="Helvetica" pitchFamily="2" charset="0"/>
              </a:rPr>
              <a:t>Chilin Tang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83812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1.</a:t>
            </a:r>
            <a:r>
              <a:rPr lang="en-US" sz="28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6</a:t>
            </a:r>
            <a:r>
              <a:rPr lang="en-US" sz="28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	</a:t>
            </a:r>
            <a:r>
              <a:rPr lang="en-US" sz="2800" spc="-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Remove the “Attribute” column</a:t>
            </a:r>
            <a:endParaRPr sz="2800" dirty="0">
              <a:latin typeface="Helvetica" pitchFamily="2" charset="0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b="0" u="none" spc="-110" dirty="0">
                <a:latin typeface="Helvetica" pitchFamily="2" charset="0"/>
              </a:rPr>
              <a:t>MBA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50" dirty="0">
                <a:latin typeface="Helvetica" pitchFamily="2" charset="0"/>
              </a:rPr>
              <a:t>Step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125" dirty="0">
                <a:latin typeface="Helvetica" pitchFamily="2" charset="0"/>
              </a:rPr>
              <a:t>1:	</a:t>
            </a:r>
            <a:r>
              <a:rPr lang="en-US" b="0" u="none" spc="-15" dirty="0">
                <a:latin typeface="Helvetica" pitchFamily="2" charset="0"/>
              </a:rPr>
              <a:t>Preparing the dataset</a:t>
            </a:r>
            <a:r>
              <a:rPr b="0" u="none" spc="-65" dirty="0">
                <a:latin typeface="Helvetica" pitchFamily="2" charset="0"/>
              </a:rPr>
              <a:t>	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Helvetica" pitchFamily="2" charset="0"/>
            </a:endParaRPr>
          </a:p>
        </p:txBody>
      </p: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C3C48DD-54CD-194A-8D1C-A5746A33A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76232"/>
            <a:ext cx="6485692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4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8381264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1.</a:t>
            </a:r>
            <a:r>
              <a:rPr lang="en-US" sz="28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7</a:t>
            </a:r>
            <a:r>
              <a:rPr lang="en-US" sz="28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	</a:t>
            </a:r>
            <a:r>
              <a:rPr lang="en-US" sz="2800" spc="-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Rename “Values” to “Preceding Search Term”</a:t>
            </a:r>
          </a:p>
          <a:p>
            <a:pPr>
              <a:lnSpc>
                <a:spcPct val="100000"/>
              </a:lnSpc>
            </a:pPr>
            <a:r>
              <a:rPr lang="en-US" sz="2800" spc="-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	Click on Close &amp; Apply to go back to report</a:t>
            </a:r>
            <a:endParaRPr sz="2800" dirty="0">
              <a:latin typeface="Helvetica" pitchFamily="2" charset="0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b="0" u="none" spc="-110" dirty="0">
                <a:latin typeface="Helvetica" pitchFamily="2" charset="0"/>
              </a:rPr>
              <a:t>MBA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50" dirty="0">
                <a:latin typeface="Helvetica" pitchFamily="2" charset="0"/>
              </a:rPr>
              <a:t>Step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125" dirty="0">
                <a:latin typeface="Helvetica" pitchFamily="2" charset="0"/>
              </a:rPr>
              <a:t>1:	</a:t>
            </a:r>
            <a:r>
              <a:rPr lang="en-US" b="0" u="none" spc="-15" dirty="0">
                <a:latin typeface="Helvetica" pitchFamily="2" charset="0"/>
              </a:rPr>
              <a:t>Preparing the dataset</a:t>
            </a:r>
            <a:r>
              <a:rPr b="0" u="none" spc="-65" dirty="0">
                <a:latin typeface="Helvetica" pitchFamily="2" charset="0"/>
              </a:rPr>
              <a:t>	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Helvetica" pitchFamily="2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9C0307-0E45-2A49-A0D4-B2B167418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906456"/>
            <a:ext cx="5922738" cy="472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6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8381264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2.1</a:t>
            </a:r>
            <a:r>
              <a:rPr lang="en-US" sz="28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	</a:t>
            </a:r>
            <a:r>
              <a:rPr lang="en-US" sz="2800" spc="-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Create on new table</a:t>
            </a:r>
          </a:p>
          <a:p>
            <a:pPr>
              <a:lnSpc>
                <a:spcPct val="100000"/>
              </a:lnSpc>
            </a:pPr>
            <a:r>
              <a:rPr lang="en-US" sz="2800" spc="-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	Enter code below to create the “Subsequent 	Search Term” column, with all terms associated 	with “Preceding Search Term”</a:t>
            </a:r>
            <a:endParaRPr sz="2800" dirty="0">
              <a:latin typeface="Helvetica" pitchFamily="2" charset="0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b="0" u="none" spc="-110" dirty="0">
                <a:latin typeface="Helvetica" pitchFamily="2" charset="0"/>
              </a:rPr>
              <a:t>MBA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50" dirty="0">
                <a:latin typeface="Helvetica" pitchFamily="2" charset="0"/>
              </a:rPr>
              <a:t>Step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lang="en-US" b="0" u="none" spc="-125" dirty="0">
                <a:latin typeface="Helvetica" pitchFamily="2" charset="0"/>
              </a:rPr>
              <a:t>2</a:t>
            </a:r>
            <a:r>
              <a:rPr b="0" u="none" spc="-125" dirty="0">
                <a:latin typeface="Helvetica" pitchFamily="2" charset="0"/>
              </a:rPr>
              <a:t>:	</a:t>
            </a:r>
            <a:r>
              <a:rPr lang="en-US" b="0" u="none" spc="-15" dirty="0">
                <a:latin typeface="Helvetica" pitchFamily="2" charset="0"/>
              </a:rPr>
              <a:t>Building Associated Rules</a:t>
            </a:r>
            <a:r>
              <a:rPr b="0" u="none" spc="-65" dirty="0">
                <a:latin typeface="Helvetica" pitchFamily="2" charset="0"/>
              </a:rPr>
              <a:t>	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Helvetica" pitchFamily="2" charset="0"/>
            </a:endParaRP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662A24-733B-0F44-8FFC-70ADB5CDD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62" y="2777842"/>
            <a:ext cx="5887315" cy="33116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291672-3199-9246-88C2-A99966E5C359}"/>
              </a:ext>
            </a:extLst>
          </p:cNvPr>
          <p:cNvSpPr txBox="1"/>
          <p:nvPr/>
        </p:nvSpPr>
        <p:spPr>
          <a:xfrm>
            <a:off x="900291" y="5780782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Basket analysis = </a:t>
            </a:r>
          </a:p>
          <a:p>
            <a:endParaRPr lang="en-US" sz="800" dirty="0">
              <a:latin typeface="Helvetica" pitchFamily="2" charset="0"/>
            </a:endParaRPr>
          </a:p>
          <a:p>
            <a:r>
              <a:rPr lang="en-US" sz="800" dirty="0">
                <a:latin typeface="Helvetica" pitchFamily="2" charset="0"/>
              </a:rPr>
              <a:t>FILTER(</a:t>
            </a:r>
          </a:p>
          <a:p>
            <a:endParaRPr lang="en-US" sz="800" dirty="0">
              <a:latin typeface="Helvetica" pitchFamily="2" charset="0"/>
            </a:endParaRPr>
          </a:p>
          <a:p>
            <a:r>
              <a:rPr lang="en-US" sz="800" dirty="0">
                <a:latin typeface="Helvetica" pitchFamily="2" charset="0"/>
              </a:rPr>
              <a:t>CROSSJOIN(VALUES('Top Paths'[Preceding Search Term]),SELECTCOLUMNS(VALUES('Top Paths'[Preceding Search Term]),"Subsequent Search Term", [Preceding Search Term])),</a:t>
            </a:r>
          </a:p>
          <a:p>
            <a:endParaRPr lang="en-US" sz="800" dirty="0">
              <a:latin typeface="Helvetica" pitchFamily="2" charset="0"/>
            </a:endParaRPr>
          </a:p>
          <a:p>
            <a:r>
              <a:rPr lang="en-US" sz="800" dirty="0">
                <a:latin typeface="Helvetica" pitchFamily="2" charset="0"/>
              </a:rPr>
              <a:t>[Preceding Search Term]&gt;[Subsequent Search Term])</a:t>
            </a:r>
          </a:p>
        </p:txBody>
      </p:sp>
    </p:spTree>
    <p:extLst>
      <p:ext uri="{BB962C8B-B14F-4D97-AF65-F5344CB8AC3E}">
        <p14:creationId xmlns:p14="http://schemas.microsoft.com/office/powerpoint/2010/main" val="24395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83812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2.2</a:t>
            </a:r>
            <a:r>
              <a:rPr lang="en-US" sz="28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	</a:t>
            </a:r>
            <a:r>
              <a:rPr lang="en-US" sz="2800" spc="-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Click on “New Column”, enter code into panel</a:t>
            </a:r>
            <a:endParaRPr sz="2800" dirty="0">
              <a:latin typeface="Helvetica" pitchFamily="2" charset="0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b="0" u="none" spc="-110" dirty="0">
                <a:latin typeface="Helvetica" pitchFamily="2" charset="0"/>
              </a:rPr>
              <a:t>MBA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50" dirty="0">
                <a:latin typeface="Helvetica" pitchFamily="2" charset="0"/>
              </a:rPr>
              <a:t>Step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lang="en-US" b="0" u="none" spc="-125" dirty="0">
                <a:latin typeface="Helvetica" pitchFamily="2" charset="0"/>
              </a:rPr>
              <a:t>2</a:t>
            </a:r>
            <a:r>
              <a:rPr b="0" u="none" spc="-125" dirty="0">
                <a:latin typeface="Helvetica" pitchFamily="2" charset="0"/>
              </a:rPr>
              <a:t>:	</a:t>
            </a:r>
            <a:r>
              <a:rPr lang="en-US" b="0" u="none" spc="-15" dirty="0">
                <a:latin typeface="Helvetica" pitchFamily="2" charset="0"/>
              </a:rPr>
              <a:t>Building the Basket column</a:t>
            </a:r>
            <a:r>
              <a:rPr b="0" u="none" spc="-65" dirty="0">
                <a:latin typeface="Helvetica" pitchFamily="2" charset="0"/>
              </a:rPr>
              <a:t>	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Helvetica" pitchFamily="2" charset="0"/>
            </a:endParaRPr>
          </a:p>
        </p:txBody>
      </p:sp>
      <p:pic>
        <p:nvPicPr>
          <p:cNvPr id="20" name="Picture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4E9FCB2-AA72-3342-9763-A8BA2F601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7354"/>
            <a:ext cx="4722105" cy="48387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A5422C0-012E-FE49-9376-B4A0398DFB0A}"/>
              </a:ext>
            </a:extLst>
          </p:cNvPr>
          <p:cNvSpPr txBox="1"/>
          <p:nvPr/>
        </p:nvSpPr>
        <p:spPr>
          <a:xfrm>
            <a:off x="5255505" y="2362200"/>
            <a:ext cx="3888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Basket = [Preceding Search Term]&amp;" -&gt; "&amp;[Subsequent Search Term]</a:t>
            </a:r>
          </a:p>
        </p:txBody>
      </p:sp>
    </p:spTree>
    <p:extLst>
      <p:ext uri="{BB962C8B-B14F-4D97-AF65-F5344CB8AC3E}">
        <p14:creationId xmlns:p14="http://schemas.microsoft.com/office/powerpoint/2010/main" val="2543949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83812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2.3</a:t>
            </a:r>
            <a:r>
              <a:rPr lang="en-US" sz="28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	</a:t>
            </a:r>
            <a:r>
              <a:rPr lang="en-US" sz="2800" spc="-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Click on “New Column”, enter code into panel</a:t>
            </a:r>
            <a:endParaRPr sz="2800" dirty="0">
              <a:latin typeface="Helvetica" pitchFamily="2" charset="0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b="0" u="none" spc="-110" dirty="0">
                <a:latin typeface="Helvetica" pitchFamily="2" charset="0"/>
              </a:rPr>
              <a:t>MBA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50" dirty="0">
                <a:latin typeface="Helvetica" pitchFamily="2" charset="0"/>
              </a:rPr>
              <a:t>Step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lang="en-US" b="0" u="none" spc="-125" dirty="0">
                <a:latin typeface="Helvetica" pitchFamily="2" charset="0"/>
              </a:rPr>
              <a:t>2</a:t>
            </a:r>
            <a:r>
              <a:rPr b="0" u="none" spc="-125" dirty="0">
                <a:latin typeface="Helvetica" pitchFamily="2" charset="0"/>
              </a:rPr>
              <a:t>:	</a:t>
            </a:r>
            <a:r>
              <a:rPr lang="en-US" b="0" u="none" spc="-15" dirty="0">
                <a:latin typeface="Helvetica" pitchFamily="2" charset="0"/>
              </a:rPr>
              <a:t>Building the Support column</a:t>
            </a:r>
            <a:r>
              <a:rPr b="0" u="none" spc="-65" dirty="0">
                <a:latin typeface="Helvetica" pitchFamily="2" charset="0"/>
              </a:rPr>
              <a:t>	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Helvetica" pitchFamily="2" charset="0"/>
            </a:endParaRPr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3DE610EF-A935-5B48-AA02-3E2F4DB5F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77" y="1485180"/>
            <a:ext cx="5608884" cy="41536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66C3C3-71E5-0E42-AE6D-6F2C766F1CE6}"/>
              </a:ext>
            </a:extLst>
          </p:cNvPr>
          <p:cNvSpPr txBox="1"/>
          <p:nvPr/>
        </p:nvSpPr>
        <p:spPr>
          <a:xfrm>
            <a:off x="354026" y="5071078"/>
            <a:ext cx="728754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Support basket = </a:t>
            </a:r>
          </a:p>
          <a:p>
            <a:endParaRPr lang="en-US" sz="800" dirty="0">
              <a:latin typeface="Helvetica" pitchFamily="2" charset="0"/>
            </a:endParaRPr>
          </a:p>
          <a:p>
            <a:r>
              <a:rPr lang="en-US" sz="800" dirty="0">
                <a:latin typeface="Helvetica" pitchFamily="2" charset="0"/>
              </a:rPr>
              <a:t>var item1=[Preceding Search Term]</a:t>
            </a:r>
          </a:p>
          <a:p>
            <a:endParaRPr lang="en-US" sz="800" dirty="0">
              <a:latin typeface="Helvetica" pitchFamily="2" charset="0"/>
            </a:endParaRPr>
          </a:p>
          <a:p>
            <a:r>
              <a:rPr lang="en-US" sz="800" dirty="0">
                <a:latin typeface="Helvetica" pitchFamily="2" charset="0"/>
              </a:rPr>
              <a:t>var item2=[Subsequent Search Term]</a:t>
            </a:r>
          </a:p>
          <a:p>
            <a:endParaRPr lang="en-US" sz="800" dirty="0">
              <a:latin typeface="Helvetica" pitchFamily="2" charset="0"/>
            </a:endParaRPr>
          </a:p>
          <a:p>
            <a:r>
              <a:rPr lang="en-US" sz="800" dirty="0">
                <a:latin typeface="Helvetica" pitchFamily="2" charset="0"/>
              </a:rPr>
              <a:t>var transactionsWithItem1 = SELECTCOLUMNS(FILTER('Top </a:t>
            </a:r>
            <a:r>
              <a:rPr lang="en-US" sz="800" dirty="0" err="1">
                <a:latin typeface="Helvetica" pitchFamily="2" charset="0"/>
              </a:rPr>
              <a:t>Paths','Top</a:t>
            </a:r>
            <a:r>
              <a:rPr lang="en-US" sz="800" dirty="0">
                <a:latin typeface="Helvetica" pitchFamily="2" charset="0"/>
              </a:rPr>
              <a:t> Paths'[Preceding Search Term]=item1),"</a:t>
            </a:r>
            <a:r>
              <a:rPr lang="en-US" sz="800" dirty="0" err="1">
                <a:latin typeface="Helvetica" pitchFamily="2" charset="0"/>
              </a:rPr>
              <a:t>Index",'Top</a:t>
            </a:r>
            <a:r>
              <a:rPr lang="en-US" sz="800" dirty="0">
                <a:latin typeface="Helvetica" pitchFamily="2" charset="0"/>
              </a:rPr>
              <a:t> Paths'[Index])</a:t>
            </a:r>
          </a:p>
          <a:p>
            <a:endParaRPr lang="en-US" sz="800" dirty="0">
              <a:latin typeface="Helvetica" pitchFamily="2" charset="0"/>
            </a:endParaRPr>
          </a:p>
          <a:p>
            <a:r>
              <a:rPr lang="en-US" sz="800" dirty="0">
                <a:latin typeface="Helvetica" pitchFamily="2" charset="0"/>
              </a:rPr>
              <a:t>var transactionsWithItem2 = SELECTCOLUMNS(FILTER('Top </a:t>
            </a:r>
            <a:r>
              <a:rPr lang="en-US" sz="800" dirty="0" err="1">
                <a:latin typeface="Helvetica" pitchFamily="2" charset="0"/>
              </a:rPr>
              <a:t>Paths','Top</a:t>
            </a:r>
            <a:r>
              <a:rPr lang="en-US" sz="800" dirty="0">
                <a:latin typeface="Helvetica" pitchFamily="2" charset="0"/>
              </a:rPr>
              <a:t> Paths'[Preceding Search Term]=item2),"</a:t>
            </a:r>
            <a:r>
              <a:rPr lang="en-US" sz="800" dirty="0" err="1">
                <a:latin typeface="Helvetica" pitchFamily="2" charset="0"/>
              </a:rPr>
              <a:t>Index",'Top</a:t>
            </a:r>
            <a:r>
              <a:rPr lang="en-US" sz="800" dirty="0">
                <a:latin typeface="Helvetica" pitchFamily="2" charset="0"/>
              </a:rPr>
              <a:t> Paths'[Index])</a:t>
            </a:r>
          </a:p>
          <a:p>
            <a:endParaRPr lang="en-US" sz="800" dirty="0">
              <a:latin typeface="Helvetica" pitchFamily="2" charset="0"/>
            </a:endParaRPr>
          </a:p>
          <a:p>
            <a:r>
              <a:rPr lang="en-US" sz="800" dirty="0">
                <a:latin typeface="Helvetica" pitchFamily="2" charset="0"/>
              </a:rPr>
              <a:t>var </a:t>
            </a:r>
            <a:r>
              <a:rPr lang="en-US" sz="800" dirty="0" err="1">
                <a:latin typeface="Helvetica" pitchFamily="2" charset="0"/>
              </a:rPr>
              <a:t>transactionsWithBothItems</a:t>
            </a:r>
            <a:r>
              <a:rPr lang="en-US" sz="800" dirty="0">
                <a:latin typeface="Helvetica" pitchFamily="2" charset="0"/>
              </a:rPr>
              <a:t> = INTERSECT(transactionsWithItem1,transactionsWithItem2)</a:t>
            </a:r>
          </a:p>
          <a:p>
            <a:endParaRPr lang="en-US" sz="800" dirty="0">
              <a:latin typeface="Helvetica" pitchFamily="2" charset="0"/>
            </a:endParaRPr>
          </a:p>
          <a:p>
            <a:r>
              <a:rPr lang="en-US" sz="800" dirty="0">
                <a:latin typeface="Helvetica" pitchFamily="2" charset="0"/>
              </a:rPr>
              <a:t>RETURN COUNTROWS(</a:t>
            </a:r>
            <a:r>
              <a:rPr lang="en-US" sz="800" dirty="0" err="1">
                <a:latin typeface="Helvetica" pitchFamily="2" charset="0"/>
              </a:rPr>
              <a:t>transactionsWithBothItems</a:t>
            </a:r>
            <a:r>
              <a:rPr lang="en-US" sz="800" dirty="0">
                <a:latin typeface="Helvetica" pitchFamily="2" charset="0"/>
              </a:rPr>
              <a:t>)/DISTINCTCOUNT('Top Paths'[Index])</a:t>
            </a:r>
          </a:p>
        </p:txBody>
      </p:sp>
    </p:spTree>
    <p:extLst>
      <p:ext uri="{BB962C8B-B14F-4D97-AF65-F5344CB8AC3E}">
        <p14:creationId xmlns:p14="http://schemas.microsoft.com/office/powerpoint/2010/main" val="90026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83812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2.4</a:t>
            </a:r>
            <a:r>
              <a:rPr lang="en-US" sz="28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	</a:t>
            </a:r>
            <a:r>
              <a:rPr lang="en-US" sz="2800" spc="-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Click on “New Column”, enter code into panel</a:t>
            </a:r>
            <a:endParaRPr sz="2800" dirty="0">
              <a:latin typeface="Helvetica" pitchFamily="2" charset="0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b="0" u="none" spc="-110" dirty="0">
                <a:latin typeface="Helvetica" pitchFamily="2" charset="0"/>
              </a:rPr>
              <a:t>MBA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50" dirty="0">
                <a:latin typeface="Helvetica" pitchFamily="2" charset="0"/>
              </a:rPr>
              <a:t>Step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lang="en-US" b="0" u="none" spc="-125" dirty="0">
                <a:latin typeface="Helvetica" pitchFamily="2" charset="0"/>
              </a:rPr>
              <a:t>2</a:t>
            </a:r>
            <a:r>
              <a:rPr b="0" u="none" spc="-125" dirty="0">
                <a:latin typeface="Helvetica" pitchFamily="2" charset="0"/>
              </a:rPr>
              <a:t>:	</a:t>
            </a:r>
            <a:r>
              <a:rPr lang="en-US" b="0" u="none" spc="-15" dirty="0">
                <a:latin typeface="Helvetica" pitchFamily="2" charset="0"/>
              </a:rPr>
              <a:t>Building the Confidence column</a:t>
            </a:r>
            <a:r>
              <a:rPr b="0" u="none" spc="-65" dirty="0">
                <a:latin typeface="Helvetica" pitchFamily="2" charset="0"/>
              </a:rPr>
              <a:t>	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Helvetica" pitchFamily="2" charset="0"/>
            </a:endParaRP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309960F-8438-174F-A43F-BAF39269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95513"/>
            <a:ext cx="6903092" cy="38360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5AB895-889D-8A43-B50C-8B698B48230B}"/>
              </a:ext>
            </a:extLst>
          </p:cNvPr>
          <p:cNvSpPr txBox="1"/>
          <p:nvPr/>
        </p:nvSpPr>
        <p:spPr>
          <a:xfrm>
            <a:off x="533400" y="5443501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Confidence Item 1 -&gt; Basket = </a:t>
            </a:r>
          </a:p>
          <a:p>
            <a:endParaRPr lang="en-US" sz="800" dirty="0">
              <a:latin typeface="Helvetica" pitchFamily="2" charset="0"/>
            </a:endParaRPr>
          </a:p>
          <a:p>
            <a:r>
              <a:rPr lang="en-US" sz="800" dirty="0">
                <a:latin typeface="Helvetica" pitchFamily="2" charset="0"/>
              </a:rPr>
              <a:t>var item1 = [Preceding Search Term]</a:t>
            </a:r>
          </a:p>
          <a:p>
            <a:endParaRPr lang="en-US" sz="800" dirty="0">
              <a:latin typeface="Helvetica" pitchFamily="2" charset="0"/>
            </a:endParaRPr>
          </a:p>
          <a:p>
            <a:r>
              <a:rPr lang="en-US" sz="800" dirty="0">
                <a:latin typeface="Helvetica" pitchFamily="2" charset="0"/>
              </a:rPr>
              <a:t>var </a:t>
            </a:r>
            <a:r>
              <a:rPr lang="en-US" sz="800" dirty="0" err="1">
                <a:latin typeface="Helvetica" pitchFamily="2" charset="0"/>
              </a:rPr>
              <a:t>numberOfTransactions</a:t>
            </a:r>
            <a:r>
              <a:rPr lang="en-US" sz="800" dirty="0">
                <a:latin typeface="Helvetica" pitchFamily="2" charset="0"/>
              </a:rPr>
              <a:t> = DISTINCTCOUNT('Top Paths'[Index])</a:t>
            </a:r>
          </a:p>
          <a:p>
            <a:endParaRPr lang="en-US" sz="800" dirty="0">
              <a:latin typeface="Helvetica" pitchFamily="2" charset="0"/>
            </a:endParaRPr>
          </a:p>
          <a:p>
            <a:r>
              <a:rPr lang="en-US" sz="800" dirty="0">
                <a:latin typeface="Helvetica" pitchFamily="2" charset="0"/>
              </a:rPr>
              <a:t>var supportItem1 = COUNTROWS(FILTER('Top </a:t>
            </a:r>
            <a:r>
              <a:rPr lang="en-US" sz="800" dirty="0" err="1">
                <a:latin typeface="Helvetica" pitchFamily="2" charset="0"/>
              </a:rPr>
              <a:t>Paths','Top</a:t>
            </a:r>
            <a:r>
              <a:rPr lang="en-US" sz="800" dirty="0">
                <a:latin typeface="Helvetica" pitchFamily="2" charset="0"/>
              </a:rPr>
              <a:t> Paths'[Preceding Search Term]=item1))/ </a:t>
            </a:r>
            <a:r>
              <a:rPr lang="en-US" sz="800" dirty="0" err="1">
                <a:latin typeface="Helvetica" pitchFamily="2" charset="0"/>
              </a:rPr>
              <a:t>numberOfTransactions</a:t>
            </a:r>
            <a:endParaRPr lang="en-US" sz="800" dirty="0">
              <a:latin typeface="Helvetica" pitchFamily="2" charset="0"/>
            </a:endParaRPr>
          </a:p>
          <a:p>
            <a:endParaRPr lang="en-US" sz="800" dirty="0">
              <a:latin typeface="Helvetica" pitchFamily="2" charset="0"/>
            </a:endParaRPr>
          </a:p>
          <a:p>
            <a:r>
              <a:rPr lang="en-US" sz="800" dirty="0">
                <a:latin typeface="Helvetica" pitchFamily="2" charset="0"/>
              </a:rPr>
              <a:t>RETURN [Support basket]/supportItem1</a:t>
            </a:r>
          </a:p>
        </p:txBody>
      </p:sp>
    </p:spTree>
    <p:extLst>
      <p:ext uri="{BB962C8B-B14F-4D97-AF65-F5344CB8AC3E}">
        <p14:creationId xmlns:p14="http://schemas.microsoft.com/office/powerpoint/2010/main" val="127076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83812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2.5</a:t>
            </a:r>
            <a:r>
              <a:rPr lang="en-US" sz="28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	</a:t>
            </a:r>
            <a:r>
              <a:rPr lang="en-US" sz="2800" spc="-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Click on “New Column”, enter code into panel</a:t>
            </a:r>
            <a:endParaRPr sz="2800" dirty="0">
              <a:latin typeface="Helvetica" pitchFamily="2" charset="0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b="0" u="none" spc="-110" dirty="0">
                <a:latin typeface="Helvetica" pitchFamily="2" charset="0"/>
              </a:rPr>
              <a:t>MBA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50" dirty="0">
                <a:latin typeface="Helvetica" pitchFamily="2" charset="0"/>
              </a:rPr>
              <a:t>Step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lang="en-US" b="0" u="none" spc="-125" dirty="0">
                <a:latin typeface="Helvetica" pitchFamily="2" charset="0"/>
              </a:rPr>
              <a:t>2</a:t>
            </a:r>
            <a:r>
              <a:rPr b="0" u="none" spc="-125" dirty="0">
                <a:latin typeface="Helvetica" pitchFamily="2" charset="0"/>
              </a:rPr>
              <a:t>:	</a:t>
            </a:r>
            <a:r>
              <a:rPr lang="en-US" b="0" u="none" spc="-15" dirty="0">
                <a:latin typeface="Helvetica" pitchFamily="2" charset="0"/>
              </a:rPr>
              <a:t>Building the Lift column</a:t>
            </a:r>
            <a:r>
              <a:rPr b="0" u="none" spc="-65" dirty="0">
                <a:latin typeface="Helvetica" pitchFamily="2" charset="0"/>
              </a:rPr>
              <a:t>	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Helvetica" pitchFamily="2" charset="0"/>
            </a:endParaRPr>
          </a:p>
        </p:txBody>
      </p:sp>
      <p:pic>
        <p:nvPicPr>
          <p:cNvPr id="7" name="Picture 6" descr="Text, table&#10;&#10;Description automatically generated">
            <a:extLst>
              <a:ext uri="{FF2B5EF4-FFF2-40B4-BE49-F238E27FC236}">
                <a16:creationId xmlns:a16="http://schemas.microsoft.com/office/drawing/2014/main" id="{1A6CD42E-F61F-9546-832B-681B39FCB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5" y="1525220"/>
            <a:ext cx="6852406" cy="36635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531F6C-790F-3140-8E61-7C879CBB079A}"/>
              </a:ext>
            </a:extLst>
          </p:cNvPr>
          <p:cNvSpPr txBox="1"/>
          <p:nvPr/>
        </p:nvSpPr>
        <p:spPr>
          <a:xfrm>
            <a:off x="354026" y="5071078"/>
            <a:ext cx="861059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Lift = </a:t>
            </a:r>
          </a:p>
          <a:p>
            <a:endParaRPr lang="en-US" sz="800" dirty="0">
              <a:latin typeface="Helvetica" pitchFamily="2" charset="0"/>
            </a:endParaRPr>
          </a:p>
          <a:p>
            <a:r>
              <a:rPr lang="en-US" sz="800" dirty="0">
                <a:latin typeface="Helvetica" pitchFamily="2" charset="0"/>
              </a:rPr>
              <a:t>var item1 = [Preceding Search Term]</a:t>
            </a:r>
          </a:p>
          <a:p>
            <a:endParaRPr lang="en-US" sz="800" dirty="0">
              <a:latin typeface="Helvetica" pitchFamily="2" charset="0"/>
            </a:endParaRPr>
          </a:p>
          <a:p>
            <a:r>
              <a:rPr lang="en-US" sz="800" dirty="0">
                <a:latin typeface="Helvetica" pitchFamily="2" charset="0"/>
              </a:rPr>
              <a:t>var item2 = [Subsequent Search Term]</a:t>
            </a:r>
          </a:p>
          <a:p>
            <a:endParaRPr lang="en-US" sz="800" dirty="0">
              <a:latin typeface="Helvetica" pitchFamily="2" charset="0"/>
            </a:endParaRPr>
          </a:p>
          <a:p>
            <a:r>
              <a:rPr lang="en-US" sz="800" dirty="0">
                <a:latin typeface="Helvetica" pitchFamily="2" charset="0"/>
              </a:rPr>
              <a:t>var </a:t>
            </a:r>
            <a:r>
              <a:rPr lang="en-US" sz="800" dirty="0" err="1">
                <a:latin typeface="Helvetica" pitchFamily="2" charset="0"/>
              </a:rPr>
              <a:t>numberOfTransactions</a:t>
            </a:r>
            <a:r>
              <a:rPr lang="en-US" sz="800" dirty="0">
                <a:latin typeface="Helvetica" pitchFamily="2" charset="0"/>
              </a:rPr>
              <a:t> = DISTINCTCOUNT('Top Paths'[Index])</a:t>
            </a:r>
          </a:p>
          <a:p>
            <a:endParaRPr lang="en-US" sz="800" dirty="0">
              <a:latin typeface="Helvetica" pitchFamily="2" charset="0"/>
            </a:endParaRPr>
          </a:p>
          <a:p>
            <a:r>
              <a:rPr lang="en-US" sz="800" dirty="0">
                <a:latin typeface="Helvetica" pitchFamily="2" charset="0"/>
              </a:rPr>
              <a:t>var supportItem1 = COUNTROWS(FILTER('Top </a:t>
            </a:r>
            <a:r>
              <a:rPr lang="en-US" sz="800" dirty="0" err="1">
                <a:latin typeface="Helvetica" pitchFamily="2" charset="0"/>
              </a:rPr>
              <a:t>Paths','Top</a:t>
            </a:r>
            <a:r>
              <a:rPr lang="en-US" sz="800" dirty="0">
                <a:latin typeface="Helvetica" pitchFamily="2" charset="0"/>
              </a:rPr>
              <a:t> Paths'[Preceding Search Term]=item1))/</a:t>
            </a:r>
            <a:r>
              <a:rPr lang="en-US" sz="800" dirty="0" err="1">
                <a:latin typeface="Helvetica" pitchFamily="2" charset="0"/>
              </a:rPr>
              <a:t>numberOfTransactions</a:t>
            </a:r>
            <a:endParaRPr lang="en-US" sz="800" dirty="0">
              <a:latin typeface="Helvetica" pitchFamily="2" charset="0"/>
            </a:endParaRPr>
          </a:p>
          <a:p>
            <a:endParaRPr lang="en-US" sz="800" dirty="0">
              <a:latin typeface="Helvetica" pitchFamily="2" charset="0"/>
            </a:endParaRPr>
          </a:p>
          <a:p>
            <a:r>
              <a:rPr lang="en-US" sz="800" dirty="0">
                <a:latin typeface="Helvetica" pitchFamily="2" charset="0"/>
              </a:rPr>
              <a:t>var supportItem2 = COUNTROWS(FILTER('Top </a:t>
            </a:r>
            <a:r>
              <a:rPr lang="en-US" sz="800" dirty="0" err="1">
                <a:latin typeface="Helvetica" pitchFamily="2" charset="0"/>
              </a:rPr>
              <a:t>Paths','Top</a:t>
            </a:r>
            <a:r>
              <a:rPr lang="en-US" sz="800" dirty="0">
                <a:latin typeface="Helvetica" pitchFamily="2" charset="0"/>
              </a:rPr>
              <a:t> Paths'[Preceding Search Term]=item2))/</a:t>
            </a:r>
            <a:r>
              <a:rPr lang="en-US" sz="800" dirty="0" err="1">
                <a:latin typeface="Helvetica" pitchFamily="2" charset="0"/>
              </a:rPr>
              <a:t>numberOfTransactions</a:t>
            </a:r>
            <a:endParaRPr lang="en-US" sz="800" dirty="0">
              <a:latin typeface="Helvetica" pitchFamily="2" charset="0"/>
            </a:endParaRPr>
          </a:p>
          <a:p>
            <a:endParaRPr lang="en-US" sz="800" dirty="0">
              <a:latin typeface="Helvetica" pitchFamily="2" charset="0"/>
            </a:endParaRPr>
          </a:p>
          <a:p>
            <a:r>
              <a:rPr lang="en-US" sz="800" dirty="0">
                <a:latin typeface="Helvetica" pitchFamily="2" charset="0"/>
              </a:rPr>
              <a:t>RETURN [Support basket]/(supportItem1*supportItem2) </a:t>
            </a:r>
          </a:p>
        </p:txBody>
      </p:sp>
    </p:spTree>
    <p:extLst>
      <p:ext uri="{BB962C8B-B14F-4D97-AF65-F5344CB8AC3E}">
        <p14:creationId xmlns:p14="http://schemas.microsoft.com/office/powerpoint/2010/main" val="256212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8381264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3.1</a:t>
            </a:r>
            <a:r>
              <a:rPr lang="en-US" sz="28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	</a:t>
            </a:r>
            <a:r>
              <a:rPr lang="en-US" sz="2800" spc="-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Going back to report table, add Advanced Network Visual</a:t>
            </a:r>
            <a:endParaRPr sz="2800" dirty="0">
              <a:latin typeface="Helvetica" pitchFamily="2" charset="0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b="0" u="none" spc="-110" dirty="0">
                <a:latin typeface="Helvetica" pitchFamily="2" charset="0"/>
              </a:rPr>
              <a:t>MBA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50" dirty="0">
                <a:latin typeface="Helvetica" pitchFamily="2" charset="0"/>
              </a:rPr>
              <a:t>Step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lang="en-US" b="0" u="none" spc="-125" dirty="0">
                <a:latin typeface="Helvetica" pitchFamily="2" charset="0"/>
              </a:rPr>
              <a:t>3</a:t>
            </a:r>
            <a:r>
              <a:rPr b="0" u="none" spc="-125" dirty="0">
                <a:latin typeface="Helvetica" pitchFamily="2" charset="0"/>
              </a:rPr>
              <a:t>:	</a:t>
            </a:r>
            <a:r>
              <a:rPr lang="en-US" b="0" u="none" spc="-15" dirty="0" err="1">
                <a:latin typeface="Helvetica" pitchFamily="2" charset="0"/>
              </a:rPr>
              <a:t>Visualisation</a:t>
            </a:r>
            <a:r>
              <a:rPr b="0" u="none" spc="-65" dirty="0">
                <a:latin typeface="Helvetica" pitchFamily="2" charset="0"/>
              </a:rPr>
              <a:t>	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Helvetica" pitchFamily="2" charset="0"/>
            </a:endParaRP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CE5440-3AAE-214A-8469-9D4108B92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775154"/>
            <a:ext cx="3886347" cy="3097301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EB5AEA-E7DD-4A41-BB6D-7B4FB39F5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30650"/>
            <a:ext cx="1750930" cy="458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77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5714264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3.2</a:t>
            </a:r>
            <a:r>
              <a:rPr lang="en-US" sz="28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	</a:t>
            </a:r>
            <a:r>
              <a:rPr lang="en-US" sz="2800" spc="-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Once Advance Network visual is added, drag “Preceding Search Term” and “Subsequent Search Term” to Nodes.  And “Lift” to Measure. </a:t>
            </a:r>
            <a:endParaRPr sz="2800" dirty="0">
              <a:latin typeface="Helvetica" pitchFamily="2" charset="0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b="0" u="none" spc="-110" dirty="0">
                <a:latin typeface="Helvetica" pitchFamily="2" charset="0"/>
              </a:rPr>
              <a:t>MBA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50" dirty="0">
                <a:latin typeface="Helvetica" pitchFamily="2" charset="0"/>
              </a:rPr>
              <a:t>Step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lang="en-US" b="0" u="none" spc="-125" dirty="0">
                <a:latin typeface="Helvetica" pitchFamily="2" charset="0"/>
              </a:rPr>
              <a:t>3</a:t>
            </a:r>
            <a:r>
              <a:rPr b="0" u="none" spc="-125" dirty="0">
                <a:latin typeface="Helvetica" pitchFamily="2" charset="0"/>
              </a:rPr>
              <a:t>:	</a:t>
            </a:r>
            <a:r>
              <a:rPr lang="en-US" b="0" u="none" spc="-15" dirty="0" err="1">
                <a:latin typeface="Helvetica" pitchFamily="2" charset="0"/>
              </a:rPr>
              <a:t>Visualisation</a:t>
            </a:r>
            <a:r>
              <a:rPr b="0" u="none" spc="-65" dirty="0">
                <a:latin typeface="Helvetica" pitchFamily="2" charset="0"/>
              </a:rPr>
              <a:t>	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Helvetica" pitchFamily="2" charset="0"/>
            </a:endParaRPr>
          </a:p>
        </p:txBody>
      </p:sp>
      <p:pic>
        <p:nvPicPr>
          <p:cNvPr id="13" name="Picture 12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80C97121-3A5D-4748-9F85-A4CCBA08D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064492"/>
            <a:ext cx="2004981" cy="562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08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8388277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3.3</a:t>
            </a:r>
            <a:r>
              <a:rPr lang="en-US" sz="28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	The network diagram between Preceding and Subsequent Search Terms is now created.  </a:t>
            </a:r>
            <a:r>
              <a:rPr lang="en-US" sz="2800" spc="-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Numbers in bubbles indicate Lift.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b="0" u="none" spc="-110" dirty="0">
                <a:latin typeface="Helvetica" pitchFamily="2" charset="0"/>
              </a:rPr>
              <a:t>MBA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50" dirty="0">
                <a:latin typeface="Helvetica" pitchFamily="2" charset="0"/>
              </a:rPr>
              <a:t>Step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lang="en-US" b="0" u="none" spc="-125" dirty="0">
                <a:latin typeface="Helvetica" pitchFamily="2" charset="0"/>
              </a:rPr>
              <a:t>3</a:t>
            </a:r>
            <a:r>
              <a:rPr b="0" u="none" spc="-125" dirty="0">
                <a:latin typeface="Helvetica" pitchFamily="2" charset="0"/>
              </a:rPr>
              <a:t>:	</a:t>
            </a:r>
            <a:r>
              <a:rPr lang="en-US" b="0" u="none" spc="-15" dirty="0" err="1">
                <a:latin typeface="Helvetica" pitchFamily="2" charset="0"/>
              </a:rPr>
              <a:t>Visualisation</a:t>
            </a:r>
            <a:r>
              <a:rPr b="0" u="none" spc="-65" dirty="0">
                <a:latin typeface="Helvetica" pitchFamily="2" charset="0"/>
              </a:rPr>
              <a:t>	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Helvetica" pitchFamily="2" charset="0"/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F804A23-0044-D242-9D5A-13460079E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11" r="12514"/>
          <a:stretch/>
        </p:blipFill>
        <p:spPr>
          <a:xfrm>
            <a:off x="7322213" y="1828800"/>
            <a:ext cx="1447800" cy="4853033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D91072A-EA1E-164A-B347-B9D751CD5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3076163"/>
            <a:ext cx="5486401" cy="3705637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12A6A45A-1377-9649-9BEC-D8664485DE5B}"/>
              </a:ext>
            </a:extLst>
          </p:cNvPr>
          <p:cNvSpPr txBox="1"/>
          <p:nvPr/>
        </p:nvSpPr>
        <p:spPr>
          <a:xfrm>
            <a:off x="381000" y="2344450"/>
            <a:ext cx="7021818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spc="-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To keep the diagram manageable, filters for Support and Lift can be adjusted</a:t>
            </a:r>
            <a:endParaRPr sz="2800" dirty="0">
              <a:latin typeface="Helvetica" pitchFamily="2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879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208" y="1170649"/>
            <a:ext cx="8333740" cy="5611151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355"/>
              </a:spcBef>
              <a:tabLst>
                <a:tab pos="281940" algn="l"/>
                <a:tab pos="282575" algn="l"/>
              </a:tabLst>
            </a:pPr>
            <a:r>
              <a:rPr sz="2200" b="1" u="sng" spc="-110" dirty="0">
                <a:solidFill>
                  <a:srgbClr val="3366CC"/>
                </a:solidFill>
                <a:latin typeface="Helvetica" pitchFamily="2" charset="0"/>
                <a:cs typeface="Helvetica"/>
              </a:rPr>
              <a:t>Business</a:t>
            </a:r>
            <a:r>
              <a:rPr sz="2200" b="1" u="sng" spc="10" dirty="0">
                <a:solidFill>
                  <a:srgbClr val="3366CC"/>
                </a:solidFill>
                <a:latin typeface="Helvetica" pitchFamily="2" charset="0"/>
                <a:cs typeface="Helvetica"/>
              </a:rPr>
              <a:t> </a:t>
            </a:r>
            <a:r>
              <a:rPr sz="2200" b="1" u="sng" spc="-95" dirty="0">
                <a:solidFill>
                  <a:srgbClr val="3366CC"/>
                </a:solidFill>
                <a:latin typeface="Helvetica" pitchFamily="2" charset="0"/>
                <a:cs typeface="Helvetica"/>
              </a:rPr>
              <a:t>scenario</a:t>
            </a:r>
            <a:endParaRPr lang="en-US" sz="2200" b="1" u="sng" spc="-95" dirty="0">
              <a:latin typeface="Helvetica" pitchFamily="2" charset="0"/>
              <a:cs typeface="Helvetica"/>
            </a:endParaRPr>
          </a:p>
          <a:p>
            <a:pPr marL="812165" lvl="1" indent="-342900">
              <a:spcBef>
                <a:spcPts val="355"/>
              </a:spcBef>
              <a:buFont typeface="Arial" panose="020B0604020202020204" pitchFamily="34" charset="0"/>
              <a:buChar char="•"/>
              <a:tabLst>
                <a:tab pos="281940" algn="l"/>
                <a:tab pos="282575" algn="l"/>
              </a:tabLst>
            </a:pP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Each</a:t>
            </a:r>
            <a:r>
              <a:rPr sz="2200" spc="-3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customer</a:t>
            </a:r>
            <a:r>
              <a:rPr sz="2200" spc="-2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purchases</a:t>
            </a:r>
            <a:r>
              <a:rPr sz="2200" spc="-3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different</a:t>
            </a:r>
            <a:r>
              <a:rPr sz="2200" spc="-1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set</a:t>
            </a:r>
            <a:r>
              <a:rPr sz="2200" spc="-3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of</a:t>
            </a:r>
            <a:r>
              <a:rPr sz="2200" spc="-1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products,</a:t>
            </a:r>
            <a:r>
              <a:rPr sz="2200" spc="-3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different </a:t>
            </a:r>
            <a:r>
              <a:rPr sz="2200" spc="-6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quantities</a:t>
            </a:r>
            <a:r>
              <a:rPr sz="2200" spc="-2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and at</a:t>
            </a:r>
            <a:r>
              <a:rPr sz="2200" spc="-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different times</a:t>
            </a:r>
            <a:endParaRPr lang="en-US" sz="2200" dirty="0">
              <a:solidFill>
                <a:srgbClr val="3366CC"/>
              </a:solidFill>
              <a:latin typeface="Helvetica" pitchFamily="2" charset="0"/>
              <a:cs typeface="Helvetica-Light"/>
            </a:endParaRPr>
          </a:p>
          <a:p>
            <a:pPr marL="812165" lvl="1" indent="-342900">
              <a:spcBef>
                <a:spcPts val="355"/>
              </a:spcBef>
              <a:buFont typeface="Arial" panose="020B0604020202020204" pitchFamily="34" charset="0"/>
              <a:buChar char="•"/>
              <a:tabLst>
                <a:tab pos="281940" algn="l"/>
                <a:tab pos="282575" algn="l"/>
              </a:tabLst>
            </a:pP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Consumers</a:t>
            </a:r>
            <a:r>
              <a:rPr sz="2200" spc="-1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responding</a:t>
            </a:r>
            <a:r>
              <a:rPr sz="2200" spc="-1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to</a:t>
            </a:r>
            <a:r>
              <a:rPr sz="2200" spc="-1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finite</a:t>
            </a:r>
            <a:r>
              <a:rPr sz="2200" spc="-1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set</a:t>
            </a:r>
            <a:r>
              <a:rPr sz="2200" spc="-1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of</a:t>
            </a:r>
            <a:r>
              <a:rPr sz="2200" spc="-1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marketing</a:t>
            </a:r>
            <a:r>
              <a:rPr sz="2200" spc="-1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stimuli,</a:t>
            </a:r>
            <a:r>
              <a:rPr sz="2200" spc="-1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in </a:t>
            </a:r>
            <a:r>
              <a:rPr sz="2200" spc="-6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different sequences and at different times, but leading to </a:t>
            </a:r>
            <a:r>
              <a:rPr sz="2200" spc="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same</a:t>
            </a:r>
            <a:r>
              <a:rPr sz="2200" spc="-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conversion actio</a:t>
            </a:r>
            <a:r>
              <a:rPr lang="en-US"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n</a:t>
            </a:r>
          </a:p>
          <a:p>
            <a:pPr marL="812165" lvl="1" indent="-342900">
              <a:spcBef>
                <a:spcPts val="355"/>
              </a:spcBef>
              <a:buFont typeface="Arial" panose="020B0604020202020204" pitchFamily="34" charset="0"/>
              <a:buChar char="•"/>
              <a:tabLst>
                <a:tab pos="281940" algn="l"/>
                <a:tab pos="282575" algn="l"/>
              </a:tabLst>
            </a:pP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DECA Share of Search:</a:t>
            </a:r>
            <a:r>
              <a:rPr lang="en-US"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Consumers</a:t>
            </a:r>
            <a:r>
              <a:rPr sz="2200" spc="-3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having</a:t>
            </a:r>
            <a:r>
              <a:rPr sz="2200" spc="-3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common</a:t>
            </a:r>
            <a:r>
              <a:rPr sz="2200" spc="-3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search </a:t>
            </a:r>
            <a:r>
              <a:rPr sz="2200" spc="-6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term but leading to / from other terms in online search </a:t>
            </a:r>
            <a:r>
              <a:rPr sz="2200" spc="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sequence</a:t>
            </a:r>
            <a:endParaRPr sz="2200" dirty="0">
              <a:latin typeface="Helvetica" pitchFamily="2" charset="0"/>
              <a:cs typeface="Helvetica-Light"/>
            </a:endParaRPr>
          </a:p>
          <a:p>
            <a:pPr marL="12065">
              <a:lnSpc>
                <a:spcPct val="100000"/>
              </a:lnSpc>
              <a:spcBef>
                <a:spcPts val="994"/>
              </a:spcBef>
              <a:tabLst>
                <a:tab pos="281940" algn="l"/>
                <a:tab pos="282575" algn="l"/>
              </a:tabLst>
            </a:pPr>
            <a:r>
              <a:rPr sz="2200" b="1" u="sng" spc="-45" dirty="0">
                <a:solidFill>
                  <a:srgbClr val="3366CC"/>
                </a:solidFill>
                <a:latin typeface="Helvetica" pitchFamily="2" charset="0"/>
                <a:cs typeface="Helvetica"/>
              </a:rPr>
              <a:t>The</a:t>
            </a:r>
            <a:r>
              <a:rPr sz="2200" b="1" u="sng" spc="-20" dirty="0">
                <a:solidFill>
                  <a:srgbClr val="3366CC"/>
                </a:solidFill>
                <a:latin typeface="Helvetica" pitchFamily="2" charset="0"/>
                <a:cs typeface="Helvetica"/>
              </a:rPr>
              <a:t> </a:t>
            </a:r>
            <a:r>
              <a:rPr sz="2200" b="1" u="sng" spc="-90" dirty="0">
                <a:solidFill>
                  <a:srgbClr val="3366CC"/>
                </a:solidFill>
                <a:latin typeface="Helvetica" pitchFamily="2" charset="0"/>
                <a:cs typeface="Helvetica"/>
              </a:rPr>
              <a:t>challenge</a:t>
            </a:r>
            <a:endParaRPr sz="2200" u="sng" dirty="0">
              <a:latin typeface="Helvetica" pitchFamily="2" charset="0"/>
              <a:cs typeface="Helvetica"/>
            </a:endParaRPr>
          </a:p>
          <a:p>
            <a:pPr marL="690245" marR="5080" lvl="1" indent="-226060">
              <a:lnSpc>
                <a:spcPct val="100000"/>
              </a:lnSpc>
              <a:spcBef>
                <a:spcPts val="260"/>
              </a:spcBef>
              <a:buSzPct val="86363"/>
              <a:buFont typeface="Arial"/>
              <a:buChar char="–"/>
              <a:tabLst>
                <a:tab pos="690880" algn="l"/>
              </a:tabLst>
            </a:pP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How</a:t>
            </a:r>
            <a:r>
              <a:rPr sz="2200" spc="-3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to</a:t>
            </a:r>
            <a:r>
              <a:rPr sz="2200" spc="-4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formulate</a:t>
            </a:r>
            <a:r>
              <a:rPr sz="2200" spc="-1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cross-selling/up-selling</a:t>
            </a:r>
            <a:r>
              <a:rPr sz="2200" spc="-3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strategies</a:t>
            </a:r>
            <a:r>
              <a:rPr sz="2200" spc="-4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based</a:t>
            </a:r>
            <a:r>
              <a:rPr sz="2200" spc="-1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on </a:t>
            </a:r>
            <a:r>
              <a:rPr sz="2200" spc="-6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purchasing</a:t>
            </a:r>
            <a:r>
              <a:rPr sz="2200" spc="-3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patterns</a:t>
            </a:r>
            <a:r>
              <a:rPr sz="2200" spc="-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/</a:t>
            </a:r>
            <a:r>
              <a:rPr sz="2200" spc="-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conversion</a:t>
            </a:r>
            <a:r>
              <a:rPr sz="2200" spc="-1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actions</a:t>
            </a:r>
            <a:r>
              <a:rPr sz="2200" spc="-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of</a:t>
            </a:r>
            <a:r>
              <a:rPr sz="2200" spc="-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customers?</a:t>
            </a:r>
            <a:endParaRPr sz="2200" dirty="0">
              <a:latin typeface="Helvetica" pitchFamily="2" charset="0"/>
              <a:cs typeface="Helvetica-Light"/>
            </a:endParaRPr>
          </a:p>
          <a:p>
            <a:pPr marL="12065">
              <a:lnSpc>
                <a:spcPct val="100000"/>
              </a:lnSpc>
              <a:spcBef>
                <a:spcPts val="994"/>
              </a:spcBef>
              <a:tabLst>
                <a:tab pos="281940" algn="l"/>
                <a:tab pos="282575" algn="l"/>
              </a:tabLst>
            </a:pPr>
            <a:r>
              <a:rPr sz="2200" b="1" u="sng" spc="-45" dirty="0">
                <a:solidFill>
                  <a:srgbClr val="3366CC"/>
                </a:solidFill>
                <a:latin typeface="Helvetica" pitchFamily="2" charset="0"/>
                <a:cs typeface="Helvetica"/>
              </a:rPr>
              <a:t>The</a:t>
            </a:r>
            <a:r>
              <a:rPr sz="2200" b="1" u="sng" spc="-35" dirty="0">
                <a:solidFill>
                  <a:srgbClr val="3366CC"/>
                </a:solidFill>
                <a:latin typeface="Helvetica" pitchFamily="2" charset="0"/>
                <a:cs typeface="Helvetica"/>
              </a:rPr>
              <a:t> </a:t>
            </a:r>
            <a:r>
              <a:rPr sz="2200" b="1" u="sng" spc="-95" dirty="0">
                <a:solidFill>
                  <a:srgbClr val="3366CC"/>
                </a:solidFill>
                <a:latin typeface="Helvetica" pitchFamily="2" charset="0"/>
                <a:cs typeface="Helvetica"/>
              </a:rPr>
              <a:t>answer</a:t>
            </a:r>
            <a:endParaRPr sz="2200" u="sng" dirty="0">
              <a:latin typeface="Helvetica" pitchFamily="2" charset="0"/>
              <a:cs typeface="Helvetica"/>
            </a:endParaRPr>
          </a:p>
          <a:p>
            <a:pPr marL="690245" marR="1046480" lvl="1" indent="-226060">
              <a:lnSpc>
                <a:spcPct val="100000"/>
              </a:lnSpc>
              <a:spcBef>
                <a:spcPts val="254"/>
              </a:spcBef>
              <a:buSzPct val="86363"/>
              <a:buFont typeface="Arial"/>
              <a:buChar char="–"/>
              <a:tabLst>
                <a:tab pos="690880" algn="l"/>
              </a:tabLst>
            </a:pP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What</a:t>
            </a:r>
            <a:r>
              <a:rPr sz="2200" spc="-2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associated</a:t>
            </a:r>
            <a:r>
              <a:rPr sz="2200" spc="-2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items</a:t>
            </a:r>
            <a:r>
              <a:rPr sz="2200" spc="-4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/</a:t>
            </a:r>
            <a:r>
              <a:rPr sz="2200" spc="-4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actions</a:t>
            </a:r>
            <a:r>
              <a:rPr sz="2200" spc="-4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are</a:t>
            </a:r>
            <a:r>
              <a:rPr sz="2200" spc="-1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bought</a:t>
            </a:r>
            <a:r>
              <a:rPr sz="2200" spc="-15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/</a:t>
            </a:r>
            <a:r>
              <a:rPr sz="2200" spc="-1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happen </a:t>
            </a:r>
            <a:r>
              <a:rPr sz="2200" spc="-6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 </a:t>
            </a:r>
            <a:r>
              <a:rPr sz="2200" dirty="0">
                <a:solidFill>
                  <a:srgbClr val="3366CC"/>
                </a:solidFill>
                <a:latin typeface="Helvetica" pitchFamily="2" charset="0"/>
                <a:cs typeface="Helvetica-Light"/>
              </a:rPr>
              <a:t>together?</a:t>
            </a:r>
            <a:endParaRPr sz="2200" dirty="0">
              <a:latin typeface="Helvetica" pitchFamily="2" charset="0"/>
              <a:cs typeface="Helvetica-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ADFA63-DC87-FA49-92EB-DB8095D9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16796"/>
            <a:ext cx="8545334" cy="180535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9D6C520F-298F-5746-8D10-CB55163E09F0}"/>
              </a:ext>
            </a:extLst>
          </p:cNvPr>
          <p:cNvSpPr txBox="1">
            <a:spLocks/>
          </p:cNvSpPr>
          <p:nvPr/>
        </p:nvSpPr>
        <p:spPr>
          <a:xfrm>
            <a:off x="381000" y="264250"/>
            <a:ext cx="7848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SG" sz="3200" kern="0" spc="80" dirty="0">
                <a:solidFill>
                  <a:srgbClr val="000099"/>
                </a:solidFill>
                <a:latin typeface="Helvetica" pitchFamily="2" charset="0"/>
              </a:rPr>
              <a:t>Why Market Basket Analysis?</a:t>
            </a:r>
            <a:endParaRPr lang="en-SG" sz="3200" kern="0" spc="-55" dirty="0">
              <a:solidFill>
                <a:srgbClr val="000099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3106"/>
            <a:ext cx="70840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u="none" spc="-310" dirty="0">
                <a:latin typeface="Helvetica" pitchFamily="2" charset="0"/>
                <a:cs typeface="Arial"/>
              </a:rPr>
              <a:t>W</a:t>
            </a:r>
            <a:r>
              <a:rPr b="0" u="none" spc="-145" dirty="0">
                <a:latin typeface="Helvetica" pitchFamily="2" charset="0"/>
                <a:cs typeface="Arial"/>
              </a:rPr>
              <a:t>ha</a:t>
            </a:r>
            <a:r>
              <a:rPr b="0" u="none" spc="-75" dirty="0">
                <a:latin typeface="Helvetica" pitchFamily="2" charset="0"/>
                <a:cs typeface="Arial"/>
              </a:rPr>
              <a:t>t</a:t>
            </a:r>
            <a:r>
              <a:rPr b="0" u="none" spc="-185" dirty="0">
                <a:latin typeface="Helvetica" pitchFamily="2" charset="0"/>
                <a:cs typeface="Arial"/>
              </a:rPr>
              <a:t> </a:t>
            </a:r>
            <a:r>
              <a:rPr b="0" u="none" spc="-305" dirty="0">
                <a:latin typeface="Helvetica" pitchFamily="2" charset="0"/>
                <a:cs typeface="Arial"/>
              </a:rPr>
              <a:t>is</a:t>
            </a:r>
            <a:r>
              <a:rPr b="0" u="none" spc="-165" dirty="0">
                <a:latin typeface="Helvetica" pitchFamily="2" charset="0"/>
                <a:cs typeface="Arial"/>
              </a:rPr>
              <a:t> </a:t>
            </a:r>
            <a:r>
              <a:rPr lang="en-US" b="0" u="none" spc="-170" dirty="0">
                <a:latin typeface="Helvetica" pitchFamily="2" charset="0"/>
                <a:cs typeface="Arial"/>
              </a:rPr>
              <a:t>M</a:t>
            </a:r>
            <a:r>
              <a:rPr b="0" u="none" spc="-170" dirty="0">
                <a:latin typeface="Helvetica" pitchFamily="2" charset="0"/>
                <a:cs typeface="Arial"/>
              </a:rPr>
              <a:t>arke</a:t>
            </a:r>
            <a:r>
              <a:rPr b="0" u="none" spc="-95" dirty="0">
                <a:latin typeface="Helvetica" pitchFamily="2" charset="0"/>
                <a:cs typeface="Arial"/>
              </a:rPr>
              <a:t>t</a:t>
            </a:r>
            <a:r>
              <a:rPr b="0" u="none" spc="-170" dirty="0">
                <a:latin typeface="Helvetica" pitchFamily="2" charset="0"/>
                <a:cs typeface="Arial"/>
              </a:rPr>
              <a:t> </a:t>
            </a:r>
            <a:r>
              <a:rPr lang="en-US" b="0" u="none" spc="-254" dirty="0">
                <a:latin typeface="Helvetica" pitchFamily="2" charset="0"/>
                <a:cs typeface="Arial"/>
              </a:rPr>
              <a:t>B</a:t>
            </a:r>
            <a:r>
              <a:rPr b="0" u="none" spc="-215" dirty="0">
                <a:latin typeface="Helvetica" pitchFamily="2" charset="0"/>
                <a:cs typeface="Arial"/>
              </a:rPr>
              <a:t>asket</a:t>
            </a:r>
            <a:r>
              <a:rPr b="0" u="none" spc="-190" dirty="0">
                <a:latin typeface="Helvetica" pitchFamily="2" charset="0"/>
                <a:cs typeface="Arial"/>
              </a:rPr>
              <a:t> </a:t>
            </a:r>
            <a:r>
              <a:rPr lang="en-US" b="0" u="none" spc="-265" dirty="0">
                <a:latin typeface="Helvetica" pitchFamily="2" charset="0"/>
                <a:cs typeface="Arial"/>
              </a:rPr>
              <a:t>A</a:t>
            </a:r>
            <a:r>
              <a:rPr b="0" u="none" spc="-265" dirty="0">
                <a:latin typeface="Helvetica" pitchFamily="2" charset="0"/>
                <a:cs typeface="Arial"/>
              </a:rPr>
              <a:t>nalysis</a:t>
            </a:r>
            <a:r>
              <a:rPr lang="en-US" b="0" u="none" spc="-265" dirty="0">
                <a:latin typeface="Helvetica" pitchFamily="2" charset="0"/>
                <a:cs typeface="Arial"/>
              </a:rPr>
              <a:t> (MBA)</a:t>
            </a:r>
            <a:endParaRPr b="0" u="none" spc="-265" dirty="0">
              <a:latin typeface="Helvetica" pitchFamily="2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927861"/>
            <a:ext cx="8218805" cy="2244203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57200" marR="5080" indent="-457200"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400" spc="35" dirty="0">
                <a:solidFill>
                  <a:srgbClr val="3366CC"/>
                </a:solidFill>
                <a:latin typeface="Helvetica" pitchFamily="2" charset="0"/>
                <a:cs typeface="Arial"/>
              </a:rPr>
              <a:t>It</a:t>
            </a:r>
            <a:r>
              <a:rPr sz="2400" spc="-14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400" spc="-25" dirty="0">
                <a:solidFill>
                  <a:srgbClr val="3366CC"/>
                </a:solidFill>
                <a:latin typeface="Helvetica" pitchFamily="2" charset="0"/>
                <a:cs typeface="Arial"/>
              </a:rPr>
              <a:t>find</a:t>
            </a:r>
            <a:r>
              <a:rPr sz="2400" spc="-5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s</a:t>
            </a:r>
            <a:r>
              <a:rPr sz="24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114" dirty="0">
                <a:solidFill>
                  <a:srgbClr val="3366CC"/>
                </a:solidFill>
                <a:latin typeface="Helvetica" pitchFamily="2" charset="0"/>
                <a:cs typeface="Arial"/>
              </a:rPr>
              <a:t>associations</a:t>
            </a:r>
            <a:r>
              <a:rPr sz="2400" spc="-12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400" spc="-70" dirty="0">
                <a:solidFill>
                  <a:srgbClr val="3366CC"/>
                </a:solidFill>
                <a:latin typeface="Helvetica" pitchFamily="2" charset="0"/>
                <a:cs typeface="Arial"/>
              </a:rPr>
              <a:t>between</a:t>
            </a:r>
            <a:r>
              <a:rPr sz="2400" spc="-10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400" spc="-1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sequences</a:t>
            </a:r>
            <a:r>
              <a:rPr sz="2400" spc="-5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4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in</a:t>
            </a:r>
            <a:r>
              <a:rPr sz="2400" spc="-5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3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consumer</a:t>
            </a:r>
            <a:r>
              <a:rPr sz="2400" spc="-5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behaviour,  </a:t>
            </a:r>
            <a:r>
              <a:rPr sz="2400" spc="1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such </a:t>
            </a:r>
            <a:r>
              <a:rPr sz="2400" spc="-3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as </a:t>
            </a:r>
            <a:r>
              <a:rPr sz="2400" spc="-20" dirty="0">
                <a:solidFill>
                  <a:srgbClr val="3366CC"/>
                </a:solidFill>
                <a:latin typeface="Helvetica" pitchFamily="2" charset="0"/>
                <a:cs typeface="Arial"/>
              </a:rPr>
              <a:t>different </a:t>
            </a:r>
            <a:r>
              <a:rPr sz="2400" spc="-70" dirty="0">
                <a:solidFill>
                  <a:srgbClr val="3366CC"/>
                </a:solidFill>
                <a:latin typeface="Helvetica" pitchFamily="2" charset="0"/>
                <a:cs typeface="Arial"/>
              </a:rPr>
              <a:t>items </a:t>
            </a:r>
            <a:r>
              <a:rPr sz="2400" spc="-30" dirty="0">
                <a:solidFill>
                  <a:srgbClr val="3366CC"/>
                </a:solidFill>
                <a:latin typeface="Helvetica" pitchFamily="2" charset="0"/>
                <a:cs typeface="Arial"/>
              </a:rPr>
              <a:t>in </a:t>
            </a:r>
            <a:r>
              <a:rPr sz="2400" spc="-110" dirty="0">
                <a:solidFill>
                  <a:srgbClr val="3366CC"/>
                </a:solidFill>
                <a:latin typeface="Helvetica" pitchFamily="2" charset="0"/>
                <a:cs typeface="Arial"/>
              </a:rPr>
              <a:t>shopping </a:t>
            </a:r>
            <a:r>
              <a:rPr sz="2400" spc="-95" dirty="0">
                <a:solidFill>
                  <a:srgbClr val="3366CC"/>
                </a:solidFill>
                <a:latin typeface="Helvetica" pitchFamily="2" charset="0"/>
                <a:cs typeface="Arial"/>
              </a:rPr>
              <a:t>carts </a:t>
            </a:r>
            <a:r>
              <a:rPr sz="2400" spc="5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or </a:t>
            </a:r>
            <a:r>
              <a:rPr sz="2400" spc="-2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series </a:t>
            </a:r>
            <a:r>
              <a:rPr sz="2400" spc="-3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of </a:t>
            </a:r>
            <a:r>
              <a:rPr sz="2400" spc="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actions </a:t>
            </a:r>
            <a:r>
              <a:rPr sz="2400" spc="1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1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leading</a:t>
            </a:r>
            <a:r>
              <a:rPr sz="2400" spc="-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4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to</a:t>
            </a:r>
            <a:r>
              <a:rPr sz="24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conversions</a:t>
            </a:r>
            <a:endParaRPr lang="en-US" sz="2400" spc="-5" dirty="0">
              <a:solidFill>
                <a:srgbClr val="3366CC"/>
              </a:solidFill>
              <a:latin typeface="Helvetica" pitchFamily="2" charset="0"/>
              <a:cs typeface="Arial"/>
            </a:endParaRPr>
          </a:p>
          <a:p>
            <a:pPr marL="457200" marR="5080" indent="-457200"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lang="en-US" sz="2400" spc="-5" dirty="0">
              <a:solidFill>
                <a:srgbClr val="3366CC"/>
              </a:solidFill>
              <a:latin typeface="Helvetica" pitchFamily="2" charset="0"/>
              <a:cs typeface="Arial"/>
            </a:endParaRPr>
          </a:p>
          <a:p>
            <a:pPr marL="457200" marR="5080" indent="-457200"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400" spc="-10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MBA is a</a:t>
            </a:r>
            <a:r>
              <a:rPr sz="2400" spc="-100" dirty="0">
                <a:solidFill>
                  <a:srgbClr val="3366CC"/>
                </a:solidFill>
                <a:latin typeface="Helvetica" pitchFamily="2" charset="0"/>
                <a:cs typeface="Arial"/>
              </a:rPr>
              <a:t>lso</a:t>
            </a:r>
            <a:r>
              <a:rPr sz="2400" spc="-12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400" spc="-70" dirty="0">
                <a:solidFill>
                  <a:srgbClr val="3366CC"/>
                </a:solidFill>
                <a:latin typeface="Helvetica" pitchFamily="2" charset="0"/>
                <a:cs typeface="Arial"/>
              </a:rPr>
              <a:t>known</a:t>
            </a:r>
            <a:r>
              <a:rPr sz="2400" spc="-12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400" spc="-225" dirty="0">
                <a:solidFill>
                  <a:srgbClr val="3366CC"/>
                </a:solidFill>
                <a:latin typeface="Helvetica" pitchFamily="2" charset="0"/>
                <a:cs typeface="Arial"/>
              </a:rPr>
              <a:t>as</a:t>
            </a:r>
            <a:r>
              <a:rPr sz="2400" spc="-16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400" spc="-190" dirty="0">
                <a:solidFill>
                  <a:srgbClr val="3366CC"/>
                </a:solidFill>
                <a:latin typeface="Helvetica" pitchFamily="2" charset="0"/>
                <a:cs typeface="Arial"/>
              </a:rPr>
              <a:t>association</a:t>
            </a:r>
            <a:r>
              <a:rPr sz="2400" spc="-14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400" spc="-120" dirty="0">
                <a:solidFill>
                  <a:srgbClr val="3366CC"/>
                </a:solidFill>
                <a:latin typeface="Helvetica" pitchFamily="2" charset="0"/>
                <a:cs typeface="Arial"/>
              </a:rPr>
              <a:t>rule</a:t>
            </a:r>
            <a:r>
              <a:rPr sz="2400" spc="-14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400" spc="-195" dirty="0">
                <a:solidFill>
                  <a:srgbClr val="3366CC"/>
                </a:solidFill>
                <a:latin typeface="Helvetica" pitchFamily="2" charset="0"/>
                <a:cs typeface="Arial"/>
              </a:rPr>
              <a:t>discovery</a:t>
            </a:r>
            <a:r>
              <a:rPr sz="2400" spc="-13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400" spc="-20" dirty="0">
                <a:solidFill>
                  <a:srgbClr val="3366CC"/>
                </a:solidFill>
                <a:latin typeface="Helvetica" pitchFamily="2" charset="0"/>
                <a:cs typeface="Arial"/>
              </a:rPr>
              <a:t>or</a:t>
            </a:r>
            <a:r>
              <a:rPr sz="2400" spc="-13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400" spc="-95" dirty="0">
                <a:solidFill>
                  <a:srgbClr val="3366CC"/>
                </a:solidFill>
                <a:latin typeface="Helvetica" pitchFamily="2" charset="0"/>
                <a:cs typeface="Arial"/>
              </a:rPr>
              <a:t>affinity</a:t>
            </a:r>
            <a:r>
              <a:rPr sz="2400" spc="-12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400" spc="-185" dirty="0">
                <a:solidFill>
                  <a:srgbClr val="3366CC"/>
                </a:solidFill>
                <a:latin typeface="Helvetica" pitchFamily="2" charset="0"/>
                <a:cs typeface="Arial"/>
              </a:rPr>
              <a:t>analysis</a:t>
            </a:r>
            <a:endParaRPr sz="2400" dirty="0">
              <a:latin typeface="Helvetica" pitchFamily="2" charset="0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27" y="924813"/>
            <a:ext cx="8545334" cy="4767331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514350" marR="1424305" indent="-514350">
              <a:buFont typeface="+mj-lt"/>
              <a:buAutoNum type="arabicPeriod"/>
              <a:tabLst>
                <a:tab pos="354965" algn="l"/>
                <a:tab pos="356235" algn="l"/>
              </a:tabLst>
            </a:pPr>
            <a:r>
              <a:rPr sz="2800" b="1" spc="-165" dirty="0">
                <a:solidFill>
                  <a:srgbClr val="3366CC"/>
                </a:solidFill>
                <a:latin typeface="Helvetica" pitchFamily="2" charset="0"/>
                <a:cs typeface="Arial"/>
              </a:rPr>
              <a:t>Items</a:t>
            </a:r>
            <a:r>
              <a:rPr sz="2800" b="1" spc="-14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114" dirty="0">
                <a:solidFill>
                  <a:srgbClr val="3366CC"/>
                </a:solidFill>
                <a:latin typeface="Helvetica" pitchFamily="2" charset="0"/>
                <a:cs typeface="Arial"/>
              </a:rPr>
              <a:t>are</a:t>
            </a:r>
            <a:r>
              <a:rPr sz="2800" spc="-15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35" dirty="0">
                <a:solidFill>
                  <a:srgbClr val="3366CC"/>
                </a:solidFill>
                <a:latin typeface="Helvetica" pitchFamily="2" charset="0"/>
                <a:cs typeface="Arial"/>
              </a:rPr>
              <a:t>the</a:t>
            </a:r>
            <a:r>
              <a:rPr sz="2800" spc="-13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100" dirty="0">
                <a:solidFill>
                  <a:srgbClr val="3366CC"/>
                </a:solidFill>
                <a:latin typeface="Helvetica" pitchFamily="2" charset="0"/>
                <a:cs typeface="Arial"/>
              </a:rPr>
              <a:t>object</a:t>
            </a:r>
            <a:r>
              <a:rPr sz="2800" spc="-105" dirty="0">
                <a:solidFill>
                  <a:srgbClr val="3366CC"/>
                </a:solidFill>
                <a:latin typeface="Helvetica" pitchFamily="2" charset="0"/>
                <a:cs typeface="Arial"/>
              </a:rPr>
              <a:t>s </a:t>
            </a:r>
            <a:r>
              <a:rPr sz="2800" spc="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or</a:t>
            </a:r>
            <a:r>
              <a:rPr sz="2800" spc="-3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actions</a:t>
            </a:r>
            <a:r>
              <a:rPr sz="2800" spc="-3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dirty="0">
                <a:solidFill>
                  <a:srgbClr val="3366CC"/>
                </a:solidFill>
                <a:latin typeface="Helvetica" pitchFamily="2" charset="0"/>
                <a:cs typeface="Arial"/>
              </a:rPr>
              <a:t>that</a:t>
            </a:r>
            <a:r>
              <a:rPr sz="2800" spc="-15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95" dirty="0">
                <a:solidFill>
                  <a:srgbClr val="3366CC"/>
                </a:solidFill>
                <a:latin typeface="Helvetica" pitchFamily="2" charset="0"/>
                <a:cs typeface="Arial"/>
              </a:rPr>
              <a:t>we</a:t>
            </a:r>
            <a:r>
              <a:rPr sz="2800" spc="-15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95" dirty="0">
                <a:solidFill>
                  <a:srgbClr val="3366CC"/>
                </a:solidFill>
                <a:latin typeface="Helvetica" pitchFamily="2" charset="0"/>
                <a:cs typeface="Arial"/>
              </a:rPr>
              <a:t>are  </a:t>
            </a:r>
            <a:r>
              <a:rPr sz="2800" spc="-50" dirty="0">
                <a:solidFill>
                  <a:srgbClr val="3366CC"/>
                </a:solidFill>
                <a:latin typeface="Helvetica" pitchFamily="2" charset="0"/>
                <a:cs typeface="Arial"/>
              </a:rPr>
              <a:t>identifying</a:t>
            </a:r>
            <a:r>
              <a:rPr sz="2800" spc="-16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135" dirty="0">
                <a:solidFill>
                  <a:srgbClr val="3366CC"/>
                </a:solidFill>
                <a:latin typeface="Helvetica" pitchFamily="2" charset="0"/>
                <a:cs typeface="Arial"/>
              </a:rPr>
              <a:t>associations</a:t>
            </a:r>
            <a:r>
              <a:rPr sz="2800" spc="-12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lang="en-US" sz="2800" spc="-85" dirty="0">
                <a:solidFill>
                  <a:srgbClr val="3366CC"/>
                </a:solidFill>
                <a:latin typeface="Helvetica" pitchFamily="2" charset="0"/>
                <a:cs typeface="Arial"/>
              </a:rPr>
              <a:t>with</a:t>
            </a:r>
            <a:endParaRPr lang="en-US" sz="2800" dirty="0">
              <a:latin typeface="Helvetica" pitchFamily="2" charset="0"/>
              <a:cs typeface="Arial"/>
            </a:endParaRPr>
          </a:p>
          <a:p>
            <a:pPr marL="514350" marR="1424305" indent="-514350">
              <a:buFont typeface="+mj-lt"/>
              <a:buAutoNum type="arabicPeriod"/>
              <a:tabLst>
                <a:tab pos="354965" algn="l"/>
                <a:tab pos="356235" algn="l"/>
              </a:tabLst>
            </a:pPr>
            <a:endParaRPr lang="en-US" sz="2800" b="1" spc="-235" dirty="0">
              <a:solidFill>
                <a:srgbClr val="3366CC"/>
              </a:solidFill>
              <a:latin typeface="Helvetica" pitchFamily="2" charset="0"/>
              <a:cs typeface="Arial"/>
            </a:endParaRPr>
          </a:p>
          <a:p>
            <a:pPr marL="514350" marR="1424305" indent="-514350">
              <a:buFont typeface="+mj-lt"/>
              <a:buAutoNum type="arabicPeriod"/>
              <a:tabLst>
                <a:tab pos="354965" algn="l"/>
                <a:tab pos="356235" algn="l"/>
              </a:tabLst>
            </a:pPr>
            <a:r>
              <a:rPr sz="2800" b="1" spc="-235" dirty="0">
                <a:solidFill>
                  <a:srgbClr val="3366CC"/>
                </a:solidFill>
                <a:latin typeface="Helvetica" pitchFamily="2" charset="0"/>
                <a:cs typeface="Arial"/>
              </a:rPr>
              <a:t>Transactions </a:t>
            </a:r>
            <a:r>
              <a:rPr sz="2800" spc="-114" dirty="0">
                <a:solidFill>
                  <a:srgbClr val="3366CC"/>
                </a:solidFill>
                <a:latin typeface="Helvetica" pitchFamily="2" charset="0"/>
                <a:cs typeface="Arial"/>
              </a:rPr>
              <a:t>are </a:t>
            </a:r>
            <a:r>
              <a:rPr sz="2800" spc="-130" dirty="0">
                <a:solidFill>
                  <a:srgbClr val="3366CC"/>
                </a:solidFill>
                <a:latin typeface="Helvetica" pitchFamily="2" charset="0"/>
                <a:cs typeface="Arial"/>
              </a:rPr>
              <a:t>groups </a:t>
            </a:r>
            <a:r>
              <a:rPr sz="2800" spc="-10" dirty="0">
                <a:solidFill>
                  <a:srgbClr val="3366CC"/>
                </a:solidFill>
                <a:latin typeface="Helvetica" pitchFamily="2" charset="0"/>
                <a:cs typeface="Arial"/>
              </a:rPr>
              <a:t>of </a:t>
            </a:r>
            <a:r>
              <a:rPr sz="2800" spc="-80" dirty="0">
                <a:solidFill>
                  <a:srgbClr val="3366CC"/>
                </a:solidFill>
                <a:latin typeface="Helvetica" pitchFamily="2" charset="0"/>
                <a:cs typeface="Arial"/>
              </a:rPr>
              <a:t>items </a:t>
            </a:r>
            <a:r>
              <a:rPr sz="2800" spc="-120" dirty="0">
                <a:solidFill>
                  <a:srgbClr val="3366CC"/>
                </a:solidFill>
                <a:latin typeface="Helvetica" pitchFamily="2" charset="0"/>
                <a:cs typeface="Arial"/>
              </a:rPr>
              <a:t>co-occuring </a:t>
            </a:r>
            <a:r>
              <a:rPr sz="2800" spc="-76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50" dirty="0">
                <a:solidFill>
                  <a:srgbClr val="3366CC"/>
                </a:solidFill>
                <a:latin typeface="Helvetica" pitchFamily="2" charset="0"/>
                <a:cs typeface="Arial"/>
              </a:rPr>
              <a:t>together</a:t>
            </a:r>
            <a:r>
              <a:rPr sz="2800" spc="-14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3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(i.e.</a:t>
            </a:r>
            <a:r>
              <a:rPr sz="2800" spc="-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8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"Basket")</a:t>
            </a:r>
            <a:endParaRPr lang="en-US" sz="2800" dirty="0">
              <a:latin typeface="Helvetica" pitchFamily="2" charset="0"/>
              <a:cs typeface="Times New Roman"/>
            </a:endParaRPr>
          </a:p>
          <a:p>
            <a:pPr marL="514350" marR="1424305" indent="-514350">
              <a:buFont typeface="+mj-lt"/>
              <a:buAutoNum type="arabicPeriod"/>
              <a:tabLst>
                <a:tab pos="354965" algn="l"/>
                <a:tab pos="356235" algn="l"/>
              </a:tabLst>
            </a:pPr>
            <a:endParaRPr lang="en-US" sz="2800" b="1" spc="-75" dirty="0">
              <a:solidFill>
                <a:srgbClr val="3366CC"/>
              </a:solidFill>
              <a:latin typeface="Helvetica" pitchFamily="2" charset="0"/>
              <a:cs typeface="Times New Roman"/>
            </a:endParaRPr>
          </a:p>
          <a:p>
            <a:pPr marL="514350" marR="1424305" indent="-514350">
              <a:buFont typeface="+mj-lt"/>
              <a:buAutoNum type="arabicPeriod"/>
              <a:tabLst>
                <a:tab pos="354965" algn="l"/>
                <a:tab pos="356235" algn="l"/>
              </a:tabLst>
            </a:pPr>
            <a:r>
              <a:rPr sz="2800" b="1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Left </a:t>
            </a:r>
            <a:r>
              <a:rPr sz="2800" b="1" spc="14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/ </a:t>
            </a:r>
            <a:r>
              <a:rPr sz="2800" b="1" spc="-2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Right </a:t>
            </a:r>
            <a:r>
              <a:rPr sz="2800" b="1" spc="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Hand </a:t>
            </a:r>
            <a:r>
              <a:rPr sz="2800" b="1" spc="-4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Rule </a:t>
            </a:r>
            <a:r>
              <a:rPr sz="2800" spc="-5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is </a:t>
            </a:r>
            <a:r>
              <a:rPr sz="2800" spc="3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the</a:t>
            </a:r>
            <a:r>
              <a:rPr lang="en-US" sz="2800" spc="3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10" dirty="0">
                <a:solidFill>
                  <a:srgbClr val="3366CC"/>
                </a:solidFill>
                <a:latin typeface="Helvetica" pitchFamily="2" charset="0"/>
                <a:cs typeface="Arial"/>
              </a:rPr>
              <a:t>likel</a:t>
            </a:r>
            <a:r>
              <a:rPr sz="2800" spc="-1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ihood</a:t>
            </a:r>
            <a:r>
              <a:rPr lang="en-US" sz="2800" spc="-1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220" dirty="0">
                <a:solidFill>
                  <a:srgbClr val="3366CC"/>
                </a:solidFill>
                <a:latin typeface="Helvetica" pitchFamily="2" charset="0"/>
                <a:cs typeface="Arial"/>
              </a:rPr>
              <a:t>a</a:t>
            </a:r>
            <a:r>
              <a:rPr lang="en-US" sz="2800" spc="-22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2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person, </a:t>
            </a:r>
            <a:r>
              <a:rPr sz="2800" spc="2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having</a:t>
            </a:r>
            <a:r>
              <a:rPr sz="2800" spc="-4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2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taken</a:t>
            </a:r>
            <a:r>
              <a:rPr sz="2800" spc="-4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2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action</a:t>
            </a:r>
            <a:r>
              <a:rPr sz="2800" spc="-4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on</a:t>
            </a:r>
            <a:r>
              <a:rPr sz="2800" spc="-4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4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left </a:t>
            </a:r>
            <a:r>
              <a:rPr sz="2800" spc="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hand</a:t>
            </a:r>
            <a:r>
              <a:rPr sz="2800" spc="-4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2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side</a:t>
            </a:r>
            <a:r>
              <a:rPr sz="2800" spc="-4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(LHS</a:t>
            </a:r>
            <a:r>
              <a:rPr sz="2800" spc="-4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4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=</a:t>
            </a:r>
            <a:r>
              <a:rPr sz="2800" spc="-4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4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"flour </a:t>
            </a:r>
            <a:r>
              <a:rPr sz="2800" spc="4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+ </a:t>
            </a:r>
            <a:r>
              <a:rPr sz="2800" spc="-68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3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sugar"), </a:t>
            </a:r>
            <a:r>
              <a:rPr sz="2800" spc="5" dirty="0">
                <a:solidFill>
                  <a:srgbClr val="3366CC"/>
                </a:solidFill>
                <a:latin typeface="Helvetica" pitchFamily="2" charset="0"/>
                <a:cs typeface="Arial"/>
              </a:rPr>
              <a:t>will </a:t>
            </a:r>
            <a:r>
              <a:rPr sz="2800" spc="-130" dirty="0">
                <a:solidFill>
                  <a:srgbClr val="3366CC"/>
                </a:solidFill>
                <a:latin typeface="Helvetica" pitchFamily="2" charset="0"/>
                <a:cs typeface="Arial"/>
              </a:rPr>
              <a:t>be </a:t>
            </a:r>
            <a:r>
              <a:rPr sz="2800" spc="-65" dirty="0">
                <a:solidFill>
                  <a:srgbClr val="3366CC"/>
                </a:solidFill>
                <a:latin typeface="Helvetica" pitchFamily="2" charset="0"/>
                <a:cs typeface="Arial"/>
              </a:rPr>
              <a:t>interested </a:t>
            </a:r>
            <a:r>
              <a:rPr sz="2800" spc="-35" dirty="0">
                <a:solidFill>
                  <a:srgbClr val="3366CC"/>
                </a:solidFill>
                <a:latin typeface="Helvetica" pitchFamily="2" charset="0"/>
                <a:cs typeface="Arial"/>
              </a:rPr>
              <a:t>in </a:t>
            </a:r>
            <a:r>
              <a:rPr sz="2800" spc="-25" dirty="0">
                <a:solidFill>
                  <a:srgbClr val="3366CC"/>
                </a:solidFill>
                <a:latin typeface="Helvetica" pitchFamily="2" charset="0"/>
                <a:cs typeface="Arial"/>
              </a:rPr>
              <a:t>item </a:t>
            </a:r>
            <a:r>
              <a:rPr sz="2800" spc="-90" dirty="0">
                <a:solidFill>
                  <a:srgbClr val="3366CC"/>
                </a:solidFill>
                <a:latin typeface="Helvetica" pitchFamily="2" charset="0"/>
                <a:cs typeface="Arial"/>
              </a:rPr>
              <a:t>on </a:t>
            </a:r>
            <a:r>
              <a:rPr sz="2800" spc="-35" dirty="0">
                <a:solidFill>
                  <a:srgbClr val="3366CC"/>
                </a:solidFill>
                <a:latin typeface="Helvetica" pitchFamily="2" charset="0"/>
                <a:cs typeface="Arial"/>
              </a:rPr>
              <a:t>the </a:t>
            </a:r>
            <a:r>
              <a:rPr sz="2800" spc="-25" dirty="0">
                <a:solidFill>
                  <a:srgbClr val="3366CC"/>
                </a:solidFill>
                <a:latin typeface="Helvetica" pitchFamily="2" charset="0"/>
                <a:cs typeface="Arial"/>
              </a:rPr>
              <a:t>right </a:t>
            </a:r>
            <a:r>
              <a:rPr sz="2800" spc="-130" dirty="0">
                <a:solidFill>
                  <a:srgbClr val="3366CC"/>
                </a:solidFill>
                <a:latin typeface="Helvetica" pitchFamily="2" charset="0"/>
                <a:cs typeface="Arial"/>
              </a:rPr>
              <a:t>hand </a:t>
            </a:r>
            <a:r>
              <a:rPr sz="2800" spc="-135" dirty="0">
                <a:solidFill>
                  <a:srgbClr val="3366CC"/>
                </a:solidFill>
                <a:latin typeface="Helvetica" pitchFamily="2" charset="0"/>
                <a:cs typeface="Arial"/>
              </a:rPr>
              <a:t>sid</a:t>
            </a:r>
            <a:r>
              <a:rPr sz="2800" spc="-165" dirty="0">
                <a:solidFill>
                  <a:srgbClr val="3366CC"/>
                </a:solidFill>
                <a:latin typeface="Helvetica" pitchFamily="2" charset="0"/>
                <a:cs typeface="Arial"/>
              </a:rPr>
              <a:t>e</a:t>
            </a:r>
            <a:r>
              <a:rPr sz="2800" spc="-15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360" dirty="0">
                <a:solidFill>
                  <a:srgbClr val="3366CC"/>
                </a:solidFill>
                <a:latin typeface="Helvetica" pitchFamily="2" charset="0"/>
                <a:cs typeface="Arial"/>
              </a:rPr>
              <a:t>(RH</a:t>
            </a:r>
            <a:r>
              <a:rPr sz="2800" spc="-400" dirty="0">
                <a:solidFill>
                  <a:srgbClr val="3366CC"/>
                </a:solidFill>
                <a:latin typeface="Helvetica" pitchFamily="2" charset="0"/>
                <a:cs typeface="Arial"/>
              </a:rPr>
              <a:t>S</a:t>
            </a:r>
            <a:r>
              <a:rPr sz="2800" spc="-13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4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=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254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"</a:t>
            </a:r>
            <a:r>
              <a:rPr sz="2800" spc="-8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eggs</a:t>
            </a:r>
            <a:r>
              <a:rPr sz="2800" spc="-11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")</a:t>
            </a:r>
            <a:endParaRPr sz="2800" dirty="0">
              <a:latin typeface="Helvetica" pitchFamily="2" charset="0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861" y="287159"/>
            <a:ext cx="8636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8622665" algn="l"/>
              </a:tabLst>
            </a:pPr>
            <a:r>
              <a:rPr b="0" u="none" spc="-30" dirty="0">
                <a:latin typeface="Helvetica" pitchFamily="2" charset="0"/>
              </a:rPr>
              <a:t>Statistical</a:t>
            </a:r>
            <a:r>
              <a:rPr b="0" u="none" spc="-105" dirty="0">
                <a:latin typeface="Helvetica" pitchFamily="2" charset="0"/>
              </a:rPr>
              <a:t> </a:t>
            </a:r>
            <a:r>
              <a:rPr b="0" u="none" spc="15" dirty="0">
                <a:latin typeface="Helvetica" pitchFamily="2" charset="0"/>
              </a:rPr>
              <a:t>methodolog</a:t>
            </a:r>
            <a:r>
              <a:rPr lang="en-US" b="0" u="none" spc="15" dirty="0">
                <a:latin typeface="Helvetica" pitchFamily="2" charset="0"/>
              </a:rPr>
              <a:t>y</a:t>
            </a:r>
            <a:r>
              <a:rPr b="0" u="none" spc="-105" dirty="0">
                <a:latin typeface="Helvetica" pitchFamily="2" charset="0"/>
              </a:rPr>
              <a:t> </a:t>
            </a:r>
            <a:r>
              <a:rPr b="0" u="none" spc="-10" dirty="0">
                <a:latin typeface="Helvetica" pitchFamily="2" charset="0"/>
              </a:rPr>
              <a:t>behind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110" dirty="0">
                <a:latin typeface="Helvetica" pitchFamily="2" charset="0"/>
              </a:rPr>
              <a:t>MBA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74714-9B26-824F-998F-6F0CDFC07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16796"/>
            <a:ext cx="8545334" cy="1805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39" y="924813"/>
            <a:ext cx="8545321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sz="2800" b="1" spc="40" dirty="0">
                <a:solidFill>
                  <a:srgbClr val="3366CC"/>
                </a:solidFill>
                <a:latin typeface="Helvetica" pitchFamily="2" charset="0"/>
                <a:cs typeface="Arial"/>
              </a:rPr>
              <a:t>Support</a:t>
            </a:r>
            <a:r>
              <a:rPr lang="en-US" sz="2800" spc="4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145" dirty="0">
                <a:solidFill>
                  <a:srgbClr val="3366CC"/>
                </a:solidFill>
                <a:latin typeface="Helvetica" pitchFamily="2" charset="0"/>
                <a:cs typeface="Arial"/>
              </a:rPr>
              <a:t>is</a:t>
            </a:r>
            <a:r>
              <a:rPr sz="2800" spc="-15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lang="en-US" sz="2800" spc="-150" dirty="0">
                <a:solidFill>
                  <a:srgbClr val="3366CC"/>
                </a:solidFill>
                <a:latin typeface="Helvetica" pitchFamily="2" charset="0"/>
                <a:cs typeface="Arial"/>
              </a:rPr>
              <a:t>the </a:t>
            </a:r>
            <a:r>
              <a:rPr sz="2800" spc="-45" dirty="0">
                <a:solidFill>
                  <a:srgbClr val="3366CC"/>
                </a:solidFill>
                <a:latin typeface="Helvetica" pitchFamily="2" charset="0"/>
                <a:cs typeface="Arial"/>
              </a:rPr>
              <a:t>probability</a:t>
            </a:r>
            <a:r>
              <a:rPr sz="2800" spc="-11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dirty="0">
                <a:solidFill>
                  <a:srgbClr val="3366CC"/>
                </a:solidFill>
                <a:latin typeface="Helvetica" pitchFamily="2" charset="0"/>
                <a:cs typeface="Arial"/>
              </a:rPr>
              <a:t>that</a:t>
            </a:r>
            <a:r>
              <a:rPr sz="2800" spc="-15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15" dirty="0">
                <a:solidFill>
                  <a:srgbClr val="3366CC"/>
                </a:solidFill>
                <a:latin typeface="Helvetica" pitchFamily="2" charset="0"/>
                <a:cs typeface="Arial"/>
              </a:rPr>
              <a:t>two</a:t>
            </a:r>
            <a:r>
              <a:rPr sz="2800" spc="-14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25" dirty="0">
                <a:solidFill>
                  <a:srgbClr val="3366CC"/>
                </a:solidFill>
                <a:latin typeface="Helvetica" pitchFamily="2" charset="0"/>
                <a:cs typeface="Arial"/>
              </a:rPr>
              <a:t>item</a:t>
            </a:r>
            <a:r>
              <a:rPr sz="2800" spc="-13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160" dirty="0">
                <a:solidFill>
                  <a:srgbClr val="3366CC"/>
                </a:solidFill>
                <a:latin typeface="Helvetica" pitchFamily="2" charset="0"/>
                <a:cs typeface="Arial"/>
              </a:rPr>
              <a:t>sets</a:t>
            </a:r>
            <a:r>
              <a:rPr sz="2800" spc="-14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114" dirty="0">
                <a:solidFill>
                  <a:srgbClr val="3366CC"/>
                </a:solidFill>
                <a:latin typeface="Helvetica" pitchFamily="2" charset="0"/>
                <a:cs typeface="Arial"/>
              </a:rPr>
              <a:t>occur</a:t>
            </a:r>
            <a:r>
              <a:rPr sz="2800" spc="-14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55" dirty="0">
                <a:solidFill>
                  <a:srgbClr val="3366CC"/>
                </a:solidFill>
                <a:latin typeface="Helvetica" pitchFamily="2" charset="0"/>
                <a:cs typeface="Arial"/>
              </a:rPr>
              <a:t>together.</a:t>
            </a:r>
            <a:endParaRPr sz="2800" dirty="0">
              <a:latin typeface="Helvetica" pitchFamily="2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8645" y="3817939"/>
            <a:ext cx="8098155" cy="26590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Support</a:t>
            </a:r>
            <a:r>
              <a:rPr sz="2800" b="1" spc="5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(A</a:t>
            </a:r>
            <a:r>
              <a:rPr sz="2800" b="1" spc="-105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lang="en-US" sz="2800" b="1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→</a:t>
            </a:r>
            <a:r>
              <a:rPr sz="2800" spc="70" dirty="0">
                <a:solidFill>
                  <a:srgbClr val="000099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B)</a:t>
            </a:r>
            <a:r>
              <a:rPr sz="2800" b="1" spc="-15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=</a:t>
            </a:r>
            <a:endParaRPr sz="2800" dirty="0">
              <a:latin typeface="Helvetica" pitchFamily="2" charset="0"/>
              <a:cs typeface="Arial"/>
            </a:endParaRPr>
          </a:p>
          <a:p>
            <a:pPr marR="1021715" algn="ctr">
              <a:lnSpc>
                <a:spcPct val="100000"/>
              </a:lnSpc>
            </a:pPr>
            <a:r>
              <a:rPr sz="2000" b="1" i="1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transactions</a:t>
            </a:r>
            <a:r>
              <a:rPr sz="2000" b="1" i="1" u="heavy" spc="-6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 </a:t>
            </a:r>
            <a:r>
              <a:rPr sz="2000" b="1" i="1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containing</a:t>
            </a:r>
            <a:r>
              <a:rPr sz="2000" b="1" i="1" u="heavy" spc="-2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 </a:t>
            </a:r>
            <a:r>
              <a:rPr sz="2000" b="1" i="1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every</a:t>
            </a:r>
            <a:r>
              <a:rPr sz="2000" b="1" i="1" u="heavy" spc="-2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 </a:t>
            </a:r>
            <a:r>
              <a:rPr sz="2000" b="1" i="1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item</a:t>
            </a:r>
            <a:r>
              <a:rPr sz="2000" b="1" i="1" u="heavy" spc="-3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 </a:t>
            </a:r>
            <a:r>
              <a:rPr sz="2000" b="1" i="1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in</a:t>
            </a:r>
            <a:r>
              <a:rPr sz="2000" b="1" i="1" u="heavy" spc="-9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 </a:t>
            </a:r>
            <a:r>
              <a:rPr sz="2000" b="1" i="1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A</a:t>
            </a:r>
            <a:r>
              <a:rPr sz="2000" b="1" i="1" u="heavy" spc="-7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 </a:t>
            </a:r>
            <a:r>
              <a:rPr sz="2000" b="1" i="1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and</a:t>
            </a:r>
            <a:r>
              <a:rPr sz="2000" b="1" i="1" u="heavy" spc="-1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 </a:t>
            </a:r>
            <a:r>
              <a:rPr sz="2000" b="1" i="1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B </a:t>
            </a:r>
            <a:r>
              <a:rPr sz="2000" b="1" i="1" spc="-540" dirty="0">
                <a:solidFill>
                  <a:srgbClr val="000099"/>
                </a:solidFill>
                <a:latin typeface="Helvetica" pitchFamily="2" charset="0"/>
                <a:cs typeface="Arial-BoldItalicMT"/>
              </a:rPr>
              <a:t> </a:t>
            </a:r>
            <a:r>
              <a:rPr sz="2000" b="1" i="1" dirty="0">
                <a:solidFill>
                  <a:srgbClr val="000099"/>
                </a:solidFill>
                <a:latin typeface="Helvetica" pitchFamily="2" charset="0"/>
                <a:cs typeface="Arial-BoldItalicMT"/>
              </a:rPr>
              <a:t>all</a:t>
            </a:r>
            <a:r>
              <a:rPr sz="2000" b="1" i="1" spc="-30" dirty="0">
                <a:solidFill>
                  <a:srgbClr val="000099"/>
                </a:solidFill>
                <a:latin typeface="Helvetica" pitchFamily="2" charset="0"/>
                <a:cs typeface="Arial-BoldItalicMT"/>
              </a:rPr>
              <a:t> </a:t>
            </a:r>
            <a:r>
              <a:rPr sz="2000" b="1" i="1" dirty="0">
                <a:solidFill>
                  <a:srgbClr val="000099"/>
                </a:solidFill>
                <a:latin typeface="Helvetica" pitchFamily="2" charset="0"/>
                <a:cs typeface="Arial-BoldItalicMT"/>
              </a:rPr>
              <a:t>transactions</a:t>
            </a:r>
            <a:endParaRPr lang="en-US" sz="2000" b="1" i="1" dirty="0">
              <a:solidFill>
                <a:srgbClr val="000099"/>
              </a:solidFill>
              <a:latin typeface="Helvetica" pitchFamily="2" charset="0"/>
              <a:cs typeface="Arial-BoldItalicMT"/>
            </a:endParaRPr>
          </a:p>
          <a:p>
            <a:pPr marR="1021715" algn="ctr">
              <a:lnSpc>
                <a:spcPct val="100000"/>
              </a:lnSpc>
            </a:pPr>
            <a:endParaRPr sz="2000" dirty="0">
              <a:latin typeface="Helvetica" pitchFamily="2" charset="0"/>
              <a:cs typeface="Arial-BoldItalicMT"/>
            </a:endParaRPr>
          </a:p>
          <a:p>
            <a:pPr marR="508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sz="2800" spc="-85" dirty="0">
                <a:solidFill>
                  <a:srgbClr val="3366CC"/>
                </a:solidFill>
                <a:latin typeface="Helvetica" pitchFamily="2" charset="0"/>
                <a:cs typeface="Arial"/>
              </a:rPr>
              <a:t>We should</a:t>
            </a:r>
            <a:r>
              <a:rPr sz="2800" spc="3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30" dirty="0">
                <a:solidFill>
                  <a:srgbClr val="3366CC"/>
                </a:solidFill>
                <a:latin typeface="Helvetica" pitchFamily="2" charset="0"/>
                <a:cs typeface="Arial"/>
              </a:rPr>
              <a:t>identify </a:t>
            </a:r>
            <a:r>
              <a:rPr sz="2800" spc="-100" dirty="0">
                <a:solidFill>
                  <a:srgbClr val="3366CC"/>
                </a:solidFill>
                <a:latin typeface="Helvetica" pitchFamily="2" charset="0"/>
                <a:cs typeface="Arial"/>
              </a:rPr>
              <a:t>rules </a:t>
            </a:r>
            <a:r>
              <a:rPr sz="2800" dirty="0">
                <a:solidFill>
                  <a:srgbClr val="3366CC"/>
                </a:solidFill>
                <a:latin typeface="Helvetica" pitchFamily="2" charset="0"/>
                <a:cs typeface="Arial"/>
              </a:rPr>
              <a:t>that </a:t>
            </a:r>
            <a:r>
              <a:rPr sz="2800" spc="-160" dirty="0">
                <a:solidFill>
                  <a:srgbClr val="3366CC"/>
                </a:solidFill>
                <a:latin typeface="Helvetica" pitchFamily="2" charset="0"/>
                <a:cs typeface="Arial"/>
              </a:rPr>
              <a:t>have </a:t>
            </a:r>
            <a:r>
              <a:rPr sz="2800" spc="-220" dirty="0">
                <a:solidFill>
                  <a:srgbClr val="3366CC"/>
                </a:solidFill>
                <a:latin typeface="Helvetica" pitchFamily="2" charset="0"/>
                <a:cs typeface="Arial"/>
              </a:rPr>
              <a:t>a </a:t>
            </a:r>
            <a:r>
              <a:rPr sz="2800" spc="-105" dirty="0">
                <a:solidFill>
                  <a:srgbClr val="3366CC"/>
                </a:solidFill>
                <a:latin typeface="Helvetica" pitchFamily="2" charset="0"/>
                <a:cs typeface="Arial"/>
              </a:rPr>
              <a:t>high </a:t>
            </a:r>
            <a:r>
              <a:rPr sz="2800" spc="-10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Arial"/>
              </a:rPr>
              <a:t>support,</a:t>
            </a:r>
            <a:r>
              <a:rPr sz="2800" spc="-10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265" dirty="0">
                <a:solidFill>
                  <a:srgbClr val="3366CC"/>
                </a:solidFill>
                <a:latin typeface="Helvetica" pitchFamily="2" charset="0"/>
                <a:cs typeface="Arial"/>
              </a:rPr>
              <a:t>as</a:t>
            </a:r>
            <a:r>
              <a:rPr sz="2800" spc="-14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114" dirty="0">
                <a:solidFill>
                  <a:srgbClr val="3366CC"/>
                </a:solidFill>
                <a:latin typeface="Helvetica" pitchFamily="2" charset="0"/>
                <a:cs typeface="Arial"/>
              </a:rPr>
              <a:t>these</a:t>
            </a:r>
            <a:r>
              <a:rPr sz="2800" spc="-12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5" dirty="0">
                <a:solidFill>
                  <a:srgbClr val="3366CC"/>
                </a:solidFill>
                <a:latin typeface="Helvetica" pitchFamily="2" charset="0"/>
                <a:cs typeface="Arial"/>
              </a:rPr>
              <a:t>will</a:t>
            </a:r>
            <a:r>
              <a:rPr sz="2800" spc="-14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130" dirty="0">
                <a:solidFill>
                  <a:srgbClr val="3366CC"/>
                </a:solidFill>
                <a:latin typeface="Helvetica" pitchFamily="2" charset="0"/>
                <a:cs typeface="Arial"/>
              </a:rPr>
              <a:t>be</a:t>
            </a:r>
            <a:r>
              <a:rPr sz="2800" spc="-14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105" dirty="0">
                <a:solidFill>
                  <a:srgbClr val="3366CC"/>
                </a:solidFill>
                <a:latin typeface="Helvetica" pitchFamily="2" charset="0"/>
                <a:cs typeface="Arial"/>
              </a:rPr>
              <a:t>applicable</a:t>
            </a:r>
            <a:r>
              <a:rPr sz="2800" spc="-14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35" dirty="0">
                <a:solidFill>
                  <a:srgbClr val="3366CC"/>
                </a:solidFill>
                <a:latin typeface="Helvetica" pitchFamily="2" charset="0"/>
                <a:cs typeface="Arial"/>
              </a:rPr>
              <a:t>to</a:t>
            </a:r>
            <a:r>
              <a:rPr sz="2800" spc="-15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220" dirty="0">
                <a:solidFill>
                  <a:srgbClr val="3366CC"/>
                </a:solidFill>
                <a:latin typeface="Helvetica" pitchFamily="2" charset="0"/>
                <a:cs typeface="Arial"/>
              </a:rPr>
              <a:t>a</a:t>
            </a:r>
            <a:r>
              <a:rPr sz="2800" spc="-13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114" dirty="0">
                <a:solidFill>
                  <a:srgbClr val="3366CC"/>
                </a:solidFill>
                <a:latin typeface="Helvetica" pitchFamily="2" charset="0"/>
                <a:cs typeface="Arial"/>
              </a:rPr>
              <a:t>large</a:t>
            </a:r>
            <a:r>
              <a:rPr sz="2800" spc="-14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number </a:t>
            </a:r>
            <a:r>
              <a:rPr sz="2800" spc="-68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4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of</a:t>
            </a:r>
            <a:r>
              <a:rPr sz="28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2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transactions</a:t>
            </a:r>
            <a:endParaRPr sz="2800" dirty="0">
              <a:latin typeface="Helvetica" pitchFamily="2" charset="0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6977" y="1905000"/>
            <a:ext cx="1376680" cy="1754505"/>
            <a:chOff x="686977" y="1588008"/>
            <a:chExt cx="1376680" cy="1754505"/>
          </a:xfrm>
        </p:grpSpPr>
        <p:sp>
          <p:nvSpPr>
            <p:cNvPr id="5" name="object 5"/>
            <p:cNvSpPr/>
            <p:nvPr/>
          </p:nvSpPr>
          <p:spPr>
            <a:xfrm>
              <a:off x="1624992" y="219104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80" h="642619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624992" y="219104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80" h="642619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624993" y="219104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4" y="65470"/>
                  </a:lnTo>
                  <a:lnTo>
                    <a:pt x="418384" y="65470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624993" y="219104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4" y="65470"/>
                  </a:lnTo>
                  <a:lnTo>
                    <a:pt x="418384" y="65470"/>
                  </a:lnTo>
                  <a:lnTo>
                    <a:pt x="26427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889264" y="219104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5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6"/>
                  </a:lnTo>
                  <a:lnTo>
                    <a:pt x="154113" y="553209"/>
                  </a:lnTo>
                  <a:lnTo>
                    <a:pt x="154114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889264" y="219104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5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6"/>
                  </a:lnTo>
                  <a:lnTo>
                    <a:pt x="154114" y="553209"/>
                  </a:lnTo>
                  <a:lnTo>
                    <a:pt x="154114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667749" y="225651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19" h="577214">
                  <a:moveTo>
                    <a:pt x="375629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9" y="487738"/>
                  </a:lnTo>
                  <a:lnTo>
                    <a:pt x="375629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667749" y="225651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19" h="577214">
                  <a:moveTo>
                    <a:pt x="375629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9" y="487738"/>
                  </a:lnTo>
                  <a:lnTo>
                    <a:pt x="375629" y="0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277035" y="215188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277035" y="215188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137780" y="579715"/>
                  </a:moveTo>
                  <a:lnTo>
                    <a:pt x="137780" y="69848"/>
                  </a:lnTo>
                  <a:lnTo>
                    <a:pt x="0" y="0"/>
                  </a:ln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277035" y="215188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19" h="69850">
                  <a:moveTo>
                    <a:pt x="276857" y="0"/>
                  </a:moveTo>
                  <a:lnTo>
                    <a:pt x="0" y="0"/>
                  </a:lnTo>
                  <a:lnTo>
                    <a:pt x="137779" y="69848"/>
                  </a:lnTo>
                  <a:lnTo>
                    <a:pt x="438897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277035" y="215188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19" h="69850">
                  <a:moveTo>
                    <a:pt x="438897" y="69848"/>
                  </a:moveTo>
                  <a:lnTo>
                    <a:pt x="276857" y="0"/>
                  </a:lnTo>
                  <a:lnTo>
                    <a:pt x="0" y="0"/>
                  </a:lnTo>
                  <a:lnTo>
                    <a:pt x="137779" y="69848"/>
                  </a:lnTo>
                  <a:lnTo>
                    <a:pt x="438897" y="69848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553892" y="215188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553892" y="215188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322721" y="222173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322721" y="222173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00397" y="602421"/>
                  </a:move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904941" y="211402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904941" y="211402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04941" y="211402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8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904941" y="211402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8" y="72205"/>
                  </a:lnTo>
                  <a:lnTo>
                    <a:pt x="290135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195078" y="211402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195078" y="211402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953102" y="218622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953102" y="218622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96912" y="531562"/>
                  </a:move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lnTo>
                    <a:pt x="96912" y="0"/>
                  </a:lnTo>
                  <a:lnTo>
                    <a:pt x="96912" y="531562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74796" y="2127253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254110" y="0"/>
                  </a:moveTo>
                  <a:lnTo>
                    <a:pt x="233035" y="0"/>
                  </a:lnTo>
                  <a:lnTo>
                    <a:pt x="148132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74796" y="2127253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0" y="208728"/>
                  </a:move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  <a:lnTo>
                    <a:pt x="0" y="208728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877856" y="216934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01" y="670537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5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877856" y="216934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5"/>
                  </a:lnTo>
                  <a:lnTo>
                    <a:pt x="1159516" y="670537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877856" y="230283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60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877856" y="242973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5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80916" y="255957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10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880916" y="2688928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010919" y="220542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161997" y="222947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309558" y="225112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454593" y="227281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599099" y="229682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753837" y="231794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898920" y="233891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880210" y="300815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8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880210" y="300815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1079432" y="217141"/>
                  </a:moveTo>
                  <a:lnTo>
                    <a:pt x="1050608" y="231558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691805" y="191799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27671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8"/>
                  </a:lnTo>
                  <a:lnTo>
                    <a:pt x="148723" y="1119104"/>
                  </a:lnTo>
                  <a:lnTo>
                    <a:pt x="155905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691805" y="191799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0" y="36078"/>
                  </a:moveTo>
                  <a:lnTo>
                    <a:pt x="148723" y="168368"/>
                  </a:lnTo>
                  <a:lnTo>
                    <a:pt x="148723" y="1119104"/>
                  </a:lnTo>
                  <a:lnTo>
                    <a:pt x="155905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1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697222" y="304190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611" y="3082097"/>
              <a:ext cx="217964" cy="21831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9327" y="3177134"/>
              <a:ext cx="161464" cy="16183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9076" y="1588008"/>
              <a:ext cx="329184" cy="59436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8740" y="1626108"/>
              <a:ext cx="329184" cy="59436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0784" y="1655064"/>
              <a:ext cx="330707" cy="594360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2287177" y="1933955"/>
            <a:ext cx="1376680" cy="1740535"/>
            <a:chOff x="2287177" y="1616963"/>
            <a:chExt cx="1376680" cy="1740535"/>
          </a:xfrm>
        </p:grpSpPr>
        <p:sp>
          <p:nvSpPr>
            <p:cNvPr id="55" name="object 55"/>
            <p:cNvSpPr/>
            <p:nvPr/>
          </p:nvSpPr>
          <p:spPr>
            <a:xfrm>
              <a:off x="3225192" y="220628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6" y="642156"/>
                  </a:ln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3225192" y="220628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42756" y="642156"/>
                  </a:move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  <a:lnTo>
                    <a:pt x="0" y="553209"/>
                  </a:lnTo>
                  <a:lnTo>
                    <a:pt x="42756" y="642156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3225193" y="220628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5" y="65471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3225193" y="220628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418385" y="65471"/>
                  </a:moveTo>
                  <a:lnTo>
                    <a:pt x="264270" y="0"/>
                  </a:lnTo>
                  <a:lnTo>
                    <a:pt x="0" y="0"/>
                  </a:lnTo>
                  <a:lnTo>
                    <a:pt x="131775" y="65471"/>
                  </a:lnTo>
                  <a:lnTo>
                    <a:pt x="418385" y="65471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3489463" y="220628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6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3489463" y="220628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6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3267948" y="227175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9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9" y="487738"/>
                  </a:lnTo>
                  <a:lnTo>
                    <a:pt x="375629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3267948" y="227175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9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9" y="487738"/>
                  </a:lnTo>
                  <a:lnTo>
                    <a:pt x="375629" y="0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2877235" y="216712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2877235" y="216712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2877235" y="216712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8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2877235" y="216712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8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3154092" y="216712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3154092" y="216712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70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2922921" y="223697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2922921" y="223697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92093" y="509866"/>
                  </a:move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2505141" y="212926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2505141" y="212926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145072" y="603768"/>
                  </a:moveTo>
                  <a:lnTo>
                    <a:pt x="145072" y="72205"/>
                  </a:lnTo>
                  <a:lnTo>
                    <a:pt x="0" y="0"/>
                  </a:ln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2505142" y="212926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2505142" y="212926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458757" y="72205"/>
                  </a:moveTo>
                  <a:lnTo>
                    <a:pt x="290135" y="0"/>
                  </a:ln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2795277" y="212926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2795277" y="212926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2553302" y="220146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410597" y="0"/>
                  </a:moveTo>
                  <a:lnTo>
                    <a:pt x="96912" y="0"/>
                  </a:lnTo>
                  <a:lnTo>
                    <a:pt x="96911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2553302" y="220146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96911" y="531562"/>
                  </a:move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lnTo>
                    <a:pt x="96912" y="0"/>
                  </a:lnTo>
                  <a:lnTo>
                    <a:pt x="96912" y="531562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2474996" y="214249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2474996" y="214249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0" y="208728"/>
                  </a:moveTo>
                  <a:lnTo>
                    <a:pt x="148132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  <a:lnTo>
                    <a:pt x="0" y="208728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2478056" y="218458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1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2478056" y="218458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2478056" y="231807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60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2478056" y="244497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5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2481116" y="257481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10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2481116" y="2704168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2611119" y="222066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2762197" y="224471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2909758" y="226636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3054792" y="2288058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3199299" y="231206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3354037" y="233318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3499120" y="235415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2480410" y="302339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9"/>
                  </a:lnTo>
                  <a:lnTo>
                    <a:pt x="1079432" y="217142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2480410" y="302339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2"/>
                  </a:lnTo>
                  <a:lnTo>
                    <a:pt x="1050608" y="231559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2292005" y="193323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2292005" y="193323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0" y="36078"/>
                  </a:move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2297422" y="305714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pic>
          <p:nvPicPr>
            <p:cNvPr id="99" name="object 9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7811" y="3097337"/>
              <a:ext cx="217964" cy="218315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9527" y="3192374"/>
              <a:ext cx="161464" cy="161835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8419" y="1616963"/>
              <a:ext cx="329183" cy="59436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8083" y="1655063"/>
              <a:ext cx="330707" cy="59436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11651" y="1684019"/>
              <a:ext cx="329184" cy="594360"/>
            </a:xfrm>
            <a:prstGeom prst="rect">
              <a:avLst/>
            </a:prstGeom>
          </p:spPr>
        </p:pic>
      </p:grpSp>
      <p:grpSp>
        <p:nvGrpSpPr>
          <p:cNvPr id="104" name="object 104"/>
          <p:cNvGrpSpPr/>
          <p:nvPr/>
        </p:nvGrpSpPr>
        <p:grpSpPr>
          <a:xfrm>
            <a:off x="3887377" y="1933955"/>
            <a:ext cx="1376680" cy="1740535"/>
            <a:chOff x="3887377" y="1616963"/>
            <a:chExt cx="1376680" cy="1740535"/>
          </a:xfrm>
        </p:grpSpPr>
        <p:sp>
          <p:nvSpPr>
            <p:cNvPr id="105" name="object 105"/>
            <p:cNvSpPr/>
            <p:nvPr/>
          </p:nvSpPr>
          <p:spPr>
            <a:xfrm>
              <a:off x="4825393" y="220628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4825393" y="220628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0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4825393" y="220628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25393" y="220628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0" y="0"/>
                  </a:move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5089664" y="220628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89664" y="220628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4868149" y="227175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4868149" y="227175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4477435" y="216712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4477435" y="216712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4477435" y="216712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8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4477435" y="216712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8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4754293" y="216712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4754293" y="216712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70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19" name="object 119"/>
            <p:cNvSpPr/>
            <p:nvPr/>
          </p:nvSpPr>
          <p:spPr>
            <a:xfrm>
              <a:off x="4523122" y="223697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20" name="object 120"/>
            <p:cNvSpPr/>
            <p:nvPr/>
          </p:nvSpPr>
          <p:spPr>
            <a:xfrm>
              <a:off x="4523122" y="223697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21" name="object 121"/>
            <p:cNvSpPr/>
            <p:nvPr/>
          </p:nvSpPr>
          <p:spPr>
            <a:xfrm>
              <a:off x="4105342" y="212926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22" name="object 122"/>
            <p:cNvSpPr/>
            <p:nvPr/>
          </p:nvSpPr>
          <p:spPr>
            <a:xfrm>
              <a:off x="4105342" y="212926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145072" y="603768"/>
                  </a:moveTo>
                  <a:lnTo>
                    <a:pt x="145072" y="72205"/>
                  </a:lnTo>
                  <a:lnTo>
                    <a:pt x="0" y="0"/>
                  </a:ln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4105342" y="212926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24" name="object 124"/>
            <p:cNvSpPr/>
            <p:nvPr/>
          </p:nvSpPr>
          <p:spPr>
            <a:xfrm>
              <a:off x="4105342" y="212926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458757" y="72205"/>
                  </a:moveTo>
                  <a:lnTo>
                    <a:pt x="290135" y="0"/>
                  </a:ln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4395478" y="212926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26" name="object 126"/>
            <p:cNvSpPr/>
            <p:nvPr/>
          </p:nvSpPr>
          <p:spPr>
            <a:xfrm>
              <a:off x="4395478" y="212926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27" name="object 127"/>
            <p:cNvSpPr/>
            <p:nvPr/>
          </p:nvSpPr>
          <p:spPr>
            <a:xfrm>
              <a:off x="4153503" y="220146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1" y="0"/>
                  </a:lnTo>
                  <a:lnTo>
                    <a:pt x="96911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28" name="object 128"/>
            <p:cNvSpPr/>
            <p:nvPr/>
          </p:nvSpPr>
          <p:spPr>
            <a:xfrm>
              <a:off x="4153503" y="220146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0" y="628349"/>
                  </a:move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lnTo>
                    <a:pt x="96911" y="0"/>
                  </a:lnTo>
                  <a:lnTo>
                    <a:pt x="96911" y="531562"/>
                  </a:lnTo>
                  <a:lnTo>
                    <a:pt x="0" y="628349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29" name="object 129"/>
            <p:cNvSpPr/>
            <p:nvPr/>
          </p:nvSpPr>
          <p:spPr>
            <a:xfrm>
              <a:off x="4075196" y="214249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30" name="object 130"/>
            <p:cNvSpPr/>
            <p:nvPr/>
          </p:nvSpPr>
          <p:spPr>
            <a:xfrm>
              <a:off x="4075196" y="214249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0" y="208728"/>
                  </a:move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  <a:lnTo>
                    <a:pt x="0" y="208728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31" name="object 131"/>
            <p:cNvSpPr/>
            <p:nvPr/>
          </p:nvSpPr>
          <p:spPr>
            <a:xfrm>
              <a:off x="4078256" y="218458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1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32" name="object 132"/>
            <p:cNvSpPr/>
            <p:nvPr/>
          </p:nvSpPr>
          <p:spPr>
            <a:xfrm>
              <a:off x="4078256" y="218458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33" name="object 133"/>
            <p:cNvSpPr/>
            <p:nvPr/>
          </p:nvSpPr>
          <p:spPr>
            <a:xfrm>
              <a:off x="4078256" y="231807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60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34" name="object 134"/>
            <p:cNvSpPr/>
            <p:nvPr/>
          </p:nvSpPr>
          <p:spPr>
            <a:xfrm>
              <a:off x="4078256" y="244497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5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35" name="object 135"/>
            <p:cNvSpPr/>
            <p:nvPr/>
          </p:nvSpPr>
          <p:spPr>
            <a:xfrm>
              <a:off x="4081316" y="257481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10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36" name="object 136"/>
            <p:cNvSpPr/>
            <p:nvPr/>
          </p:nvSpPr>
          <p:spPr>
            <a:xfrm>
              <a:off x="4081316" y="2704168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37" name="object 137"/>
            <p:cNvSpPr/>
            <p:nvPr/>
          </p:nvSpPr>
          <p:spPr>
            <a:xfrm>
              <a:off x="4211319" y="222066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38" name="object 138"/>
            <p:cNvSpPr/>
            <p:nvPr/>
          </p:nvSpPr>
          <p:spPr>
            <a:xfrm>
              <a:off x="4362397" y="224471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39" name="object 139"/>
            <p:cNvSpPr/>
            <p:nvPr/>
          </p:nvSpPr>
          <p:spPr>
            <a:xfrm>
              <a:off x="4509958" y="226636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40" name="object 140"/>
            <p:cNvSpPr/>
            <p:nvPr/>
          </p:nvSpPr>
          <p:spPr>
            <a:xfrm>
              <a:off x="4654993" y="2288058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4799499" y="231206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42" name="object 142"/>
            <p:cNvSpPr/>
            <p:nvPr/>
          </p:nvSpPr>
          <p:spPr>
            <a:xfrm>
              <a:off x="4954237" y="233318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43" name="object 143"/>
            <p:cNvSpPr/>
            <p:nvPr/>
          </p:nvSpPr>
          <p:spPr>
            <a:xfrm>
              <a:off x="5099320" y="235415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44" name="object 144"/>
            <p:cNvSpPr/>
            <p:nvPr/>
          </p:nvSpPr>
          <p:spPr>
            <a:xfrm>
              <a:off x="4080610" y="302339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9"/>
                  </a:lnTo>
                  <a:lnTo>
                    <a:pt x="1079432" y="217142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4080610" y="302339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2"/>
                  </a:lnTo>
                  <a:lnTo>
                    <a:pt x="1050608" y="231559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46" name="object 146"/>
            <p:cNvSpPr/>
            <p:nvPr/>
          </p:nvSpPr>
          <p:spPr>
            <a:xfrm>
              <a:off x="3892205" y="193323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27671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5" y="1152152"/>
                  </a:lnTo>
                  <a:lnTo>
                    <a:pt x="192647" y="1115472"/>
                  </a:lnTo>
                  <a:lnTo>
                    <a:pt x="192647" y="148596"/>
                  </a:lnTo>
                  <a:lnTo>
                    <a:pt x="2767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47" name="object 147"/>
            <p:cNvSpPr/>
            <p:nvPr/>
          </p:nvSpPr>
          <p:spPr>
            <a:xfrm>
              <a:off x="3892205" y="193323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0" y="36078"/>
                  </a:move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5" y="1152152"/>
                  </a:lnTo>
                  <a:lnTo>
                    <a:pt x="192647" y="1115472"/>
                  </a:lnTo>
                  <a:lnTo>
                    <a:pt x="192647" y="148596"/>
                  </a:lnTo>
                  <a:lnTo>
                    <a:pt x="27671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48" name="object 148"/>
            <p:cNvSpPr/>
            <p:nvPr/>
          </p:nvSpPr>
          <p:spPr>
            <a:xfrm>
              <a:off x="3897622" y="305714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pic>
          <p:nvPicPr>
            <p:cNvPr id="149" name="object 1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38011" y="3097337"/>
              <a:ext cx="217964" cy="218315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69727" y="3192374"/>
              <a:ext cx="161464" cy="161835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8620" y="1616963"/>
              <a:ext cx="329184" cy="594360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58284" y="1655063"/>
              <a:ext cx="330708" cy="594360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11852" y="1684019"/>
              <a:ext cx="329184" cy="594360"/>
            </a:xfrm>
            <a:prstGeom prst="rect">
              <a:avLst/>
            </a:prstGeom>
          </p:spPr>
        </p:pic>
      </p:grpSp>
      <p:grpSp>
        <p:nvGrpSpPr>
          <p:cNvPr id="154" name="object 154"/>
          <p:cNvGrpSpPr/>
          <p:nvPr/>
        </p:nvGrpSpPr>
        <p:grpSpPr>
          <a:xfrm>
            <a:off x="5487577" y="1933955"/>
            <a:ext cx="1376680" cy="1740535"/>
            <a:chOff x="5487577" y="1616963"/>
            <a:chExt cx="1376680" cy="1740535"/>
          </a:xfrm>
        </p:grpSpPr>
        <p:sp>
          <p:nvSpPr>
            <p:cNvPr id="155" name="object 155"/>
            <p:cNvSpPr/>
            <p:nvPr/>
          </p:nvSpPr>
          <p:spPr>
            <a:xfrm>
              <a:off x="6425593" y="220628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56" name="object 156"/>
            <p:cNvSpPr/>
            <p:nvPr/>
          </p:nvSpPr>
          <p:spPr>
            <a:xfrm>
              <a:off x="6425593" y="220628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57" name="object 157"/>
            <p:cNvSpPr/>
            <p:nvPr/>
          </p:nvSpPr>
          <p:spPr>
            <a:xfrm>
              <a:off x="6425593" y="220628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58" name="object 158"/>
            <p:cNvSpPr/>
            <p:nvPr/>
          </p:nvSpPr>
          <p:spPr>
            <a:xfrm>
              <a:off x="6425593" y="220628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0" y="0"/>
                  </a:move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59" name="object 159"/>
            <p:cNvSpPr/>
            <p:nvPr/>
          </p:nvSpPr>
          <p:spPr>
            <a:xfrm>
              <a:off x="6689864" y="220628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60" name="object 160"/>
            <p:cNvSpPr/>
            <p:nvPr/>
          </p:nvSpPr>
          <p:spPr>
            <a:xfrm>
              <a:off x="6689864" y="220628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66295" y="642155"/>
                  </a:move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lnTo>
                    <a:pt x="0" y="553209"/>
                  </a:lnTo>
                  <a:lnTo>
                    <a:pt x="66295" y="642155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61" name="object 161"/>
            <p:cNvSpPr/>
            <p:nvPr/>
          </p:nvSpPr>
          <p:spPr>
            <a:xfrm>
              <a:off x="6468349" y="227175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62" name="object 162"/>
            <p:cNvSpPr/>
            <p:nvPr/>
          </p:nvSpPr>
          <p:spPr>
            <a:xfrm>
              <a:off x="6468349" y="227175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63" name="object 163"/>
            <p:cNvSpPr/>
            <p:nvPr/>
          </p:nvSpPr>
          <p:spPr>
            <a:xfrm>
              <a:off x="6077635" y="216712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64" name="object 164"/>
            <p:cNvSpPr/>
            <p:nvPr/>
          </p:nvSpPr>
          <p:spPr>
            <a:xfrm>
              <a:off x="6077635" y="216712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65" name="object 165"/>
            <p:cNvSpPr/>
            <p:nvPr/>
          </p:nvSpPr>
          <p:spPr>
            <a:xfrm>
              <a:off x="6077635" y="216712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8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66" name="object 166"/>
            <p:cNvSpPr/>
            <p:nvPr/>
          </p:nvSpPr>
          <p:spPr>
            <a:xfrm>
              <a:off x="6077635" y="216712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8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67" name="object 167"/>
            <p:cNvSpPr/>
            <p:nvPr/>
          </p:nvSpPr>
          <p:spPr>
            <a:xfrm>
              <a:off x="6354493" y="216712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68" name="object 168"/>
            <p:cNvSpPr/>
            <p:nvPr/>
          </p:nvSpPr>
          <p:spPr>
            <a:xfrm>
              <a:off x="6354493" y="216712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69" name="object 169"/>
            <p:cNvSpPr/>
            <p:nvPr/>
          </p:nvSpPr>
          <p:spPr>
            <a:xfrm>
              <a:off x="6123322" y="223697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70" name="object 170"/>
            <p:cNvSpPr/>
            <p:nvPr/>
          </p:nvSpPr>
          <p:spPr>
            <a:xfrm>
              <a:off x="6123322" y="223697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71" name="object 171"/>
            <p:cNvSpPr/>
            <p:nvPr/>
          </p:nvSpPr>
          <p:spPr>
            <a:xfrm>
              <a:off x="5705542" y="212926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72" name="object 172"/>
            <p:cNvSpPr/>
            <p:nvPr/>
          </p:nvSpPr>
          <p:spPr>
            <a:xfrm>
              <a:off x="5705542" y="212926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145072" y="603768"/>
                  </a:moveTo>
                  <a:lnTo>
                    <a:pt x="145072" y="72205"/>
                  </a:lnTo>
                  <a:lnTo>
                    <a:pt x="0" y="0"/>
                  </a:ln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73" name="object 173"/>
            <p:cNvSpPr/>
            <p:nvPr/>
          </p:nvSpPr>
          <p:spPr>
            <a:xfrm>
              <a:off x="5705542" y="212926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74" name="object 174"/>
            <p:cNvSpPr/>
            <p:nvPr/>
          </p:nvSpPr>
          <p:spPr>
            <a:xfrm>
              <a:off x="5705542" y="212926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458757" y="72205"/>
                  </a:moveTo>
                  <a:lnTo>
                    <a:pt x="290135" y="0"/>
                  </a:ln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75" name="object 175"/>
            <p:cNvSpPr/>
            <p:nvPr/>
          </p:nvSpPr>
          <p:spPr>
            <a:xfrm>
              <a:off x="5995678" y="212926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76" name="object 176"/>
            <p:cNvSpPr/>
            <p:nvPr/>
          </p:nvSpPr>
          <p:spPr>
            <a:xfrm>
              <a:off x="5995678" y="212926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77" name="object 177"/>
            <p:cNvSpPr/>
            <p:nvPr/>
          </p:nvSpPr>
          <p:spPr>
            <a:xfrm>
              <a:off x="5753703" y="220146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1" y="0"/>
                  </a:lnTo>
                  <a:lnTo>
                    <a:pt x="96911" y="531562"/>
                  </a:lnTo>
                  <a:lnTo>
                    <a:pt x="0" y="628349"/>
                  </a:lnTo>
                  <a:lnTo>
                    <a:pt x="314275" y="628349"/>
                  </a:lnTo>
                  <a:lnTo>
                    <a:pt x="410596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78" name="object 178"/>
            <p:cNvSpPr/>
            <p:nvPr/>
          </p:nvSpPr>
          <p:spPr>
            <a:xfrm>
              <a:off x="5753703" y="220146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0" y="628349"/>
                  </a:moveTo>
                  <a:lnTo>
                    <a:pt x="314275" y="628349"/>
                  </a:lnTo>
                  <a:lnTo>
                    <a:pt x="410597" y="531562"/>
                  </a:lnTo>
                  <a:lnTo>
                    <a:pt x="410597" y="0"/>
                  </a:lnTo>
                  <a:lnTo>
                    <a:pt x="96911" y="0"/>
                  </a:lnTo>
                  <a:lnTo>
                    <a:pt x="96911" y="531562"/>
                  </a:lnTo>
                  <a:lnTo>
                    <a:pt x="0" y="628349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79" name="object 179"/>
            <p:cNvSpPr/>
            <p:nvPr/>
          </p:nvSpPr>
          <p:spPr>
            <a:xfrm>
              <a:off x="5675396" y="214249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80" name="object 180"/>
            <p:cNvSpPr/>
            <p:nvPr/>
          </p:nvSpPr>
          <p:spPr>
            <a:xfrm>
              <a:off x="5675396" y="214249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0" y="230279"/>
                  </a:moveTo>
                  <a:lnTo>
                    <a:pt x="0" y="208728"/>
                  </a:ln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81" name="object 181"/>
            <p:cNvSpPr/>
            <p:nvPr/>
          </p:nvSpPr>
          <p:spPr>
            <a:xfrm>
              <a:off x="5678456" y="218458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0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82" name="object 182"/>
            <p:cNvSpPr/>
            <p:nvPr/>
          </p:nvSpPr>
          <p:spPr>
            <a:xfrm>
              <a:off x="5678456" y="218458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83" name="object 183"/>
            <p:cNvSpPr/>
            <p:nvPr/>
          </p:nvSpPr>
          <p:spPr>
            <a:xfrm>
              <a:off x="5678456" y="231807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59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84" name="object 184"/>
            <p:cNvSpPr/>
            <p:nvPr/>
          </p:nvSpPr>
          <p:spPr>
            <a:xfrm>
              <a:off x="5678456" y="244497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4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85" name="object 185"/>
            <p:cNvSpPr/>
            <p:nvPr/>
          </p:nvSpPr>
          <p:spPr>
            <a:xfrm>
              <a:off x="5681516" y="257481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09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86" name="object 186"/>
            <p:cNvSpPr/>
            <p:nvPr/>
          </p:nvSpPr>
          <p:spPr>
            <a:xfrm>
              <a:off x="5681516" y="2704168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87" name="object 187"/>
            <p:cNvSpPr/>
            <p:nvPr/>
          </p:nvSpPr>
          <p:spPr>
            <a:xfrm>
              <a:off x="5811519" y="222066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88" name="object 188"/>
            <p:cNvSpPr/>
            <p:nvPr/>
          </p:nvSpPr>
          <p:spPr>
            <a:xfrm>
              <a:off x="5962597" y="224471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89" name="object 189"/>
            <p:cNvSpPr/>
            <p:nvPr/>
          </p:nvSpPr>
          <p:spPr>
            <a:xfrm>
              <a:off x="6110158" y="226636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90" name="object 190"/>
            <p:cNvSpPr/>
            <p:nvPr/>
          </p:nvSpPr>
          <p:spPr>
            <a:xfrm>
              <a:off x="6255193" y="2288058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91" name="object 191"/>
            <p:cNvSpPr/>
            <p:nvPr/>
          </p:nvSpPr>
          <p:spPr>
            <a:xfrm>
              <a:off x="6399699" y="231206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92" name="object 192"/>
            <p:cNvSpPr/>
            <p:nvPr/>
          </p:nvSpPr>
          <p:spPr>
            <a:xfrm>
              <a:off x="6554437" y="233318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93" name="object 193"/>
            <p:cNvSpPr/>
            <p:nvPr/>
          </p:nvSpPr>
          <p:spPr>
            <a:xfrm>
              <a:off x="6699520" y="235415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94" name="object 194"/>
            <p:cNvSpPr/>
            <p:nvPr/>
          </p:nvSpPr>
          <p:spPr>
            <a:xfrm>
              <a:off x="5680810" y="302339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9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95" name="object 195"/>
            <p:cNvSpPr/>
            <p:nvPr/>
          </p:nvSpPr>
          <p:spPr>
            <a:xfrm>
              <a:off x="5680810" y="302339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2"/>
                  </a:lnTo>
                  <a:lnTo>
                    <a:pt x="1050608" y="231559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96" name="object 196"/>
            <p:cNvSpPr/>
            <p:nvPr/>
          </p:nvSpPr>
          <p:spPr>
            <a:xfrm>
              <a:off x="5492405" y="193323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97" name="object 197"/>
            <p:cNvSpPr/>
            <p:nvPr/>
          </p:nvSpPr>
          <p:spPr>
            <a:xfrm>
              <a:off x="5492405" y="193323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0" y="36078"/>
                  </a:move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98" name="object 198"/>
            <p:cNvSpPr/>
            <p:nvPr/>
          </p:nvSpPr>
          <p:spPr>
            <a:xfrm>
              <a:off x="5497822" y="305714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pic>
          <p:nvPicPr>
            <p:cNvPr id="199" name="object 19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38211" y="3097337"/>
              <a:ext cx="217964" cy="218315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69927" y="3192374"/>
              <a:ext cx="161464" cy="161835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79008" y="1616963"/>
              <a:ext cx="330708" cy="594360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40196" y="1655063"/>
              <a:ext cx="329184" cy="594360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92240" y="1684019"/>
              <a:ext cx="329184" cy="594360"/>
            </a:xfrm>
            <a:prstGeom prst="rect">
              <a:avLst/>
            </a:prstGeom>
          </p:spPr>
        </p:pic>
      </p:grpSp>
      <p:sp>
        <p:nvSpPr>
          <p:cNvPr id="204" name="object 204"/>
          <p:cNvSpPr txBox="1"/>
          <p:nvPr/>
        </p:nvSpPr>
        <p:spPr>
          <a:xfrm>
            <a:off x="1012850" y="1998345"/>
            <a:ext cx="1012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1320" algn="l"/>
                <a:tab pos="753745" algn="l"/>
              </a:tabLst>
            </a:pPr>
            <a:r>
              <a:rPr sz="2400" b="1" spc="-5" dirty="0">
                <a:solidFill>
                  <a:srgbClr val="FFFFFF"/>
                </a:solidFill>
                <a:latin typeface="Helvetica" pitchFamily="2" charset="0"/>
                <a:cs typeface="Arial"/>
              </a:rPr>
              <a:t>A	</a:t>
            </a:r>
            <a:r>
              <a:rPr sz="3600" b="1" spc="-7" baseline="-9259" dirty="0">
                <a:solidFill>
                  <a:srgbClr val="FFFFFF"/>
                </a:solidFill>
                <a:latin typeface="Helvetica" pitchFamily="2" charset="0"/>
                <a:cs typeface="Arial"/>
              </a:rPr>
              <a:t>B	</a:t>
            </a:r>
            <a:r>
              <a:rPr sz="3600" b="1" spc="-7" baseline="-13888" dirty="0">
                <a:solidFill>
                  <a:srgbClr val="FFFFFF"/>
                </a:solidFill>
                <a:latin typeface="Helvetica" pitchFamily="2" charset="0"/>
                <a:cs typeface="Arial"/>
              </a:rPr>
              <a:t>C</a:t>
            </a:r>
            <a:endParaRPr sz="3600" baseline="-13888">
              <a:latin typeface="Helvetica" pitchFamily="2" charset="0"/>
              <a:cs typeface="Arial"/>
            </a:endParaRPr>
          </a:p>
        </p:txBody>
      </p:sp>
      <p:grpSp>
        <p:nvGrpSpPr>
          <p:cNvPr id="205" name="object 205"/>
          <p:cNvGrpSpPr/>
          <p:nvPr/>
        </p:nvGrpSpPr>
        <p:grpSpPr>
          <a:xfrm>
            <a:off x="7087777" y="1943099"/>
            <a:ext cx="1376680" cy="1731645"/>
            <a:chOff x="7087777" y="1626107"/>
            <a:chExt cx="1376680" cy="1731645"/>
          </a:xfrm>
        </p:grpSpPr>
        <p:sp>
          <p:nvSpPr>
            <p:cNvPr id="206" name="object 206"/>
            <p:cNvSpPr/>
            <p:nvPr/>
          </p:nvSpPr>
          <p:spPr>
            <a:xfrm>
              <a:off x="8025793" y="220628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07" name="object 207"/>
            <p:cNvSpPr/>
            <p:nvPr/>
          </p:nvSpPr>
          <p:spPr>
            <a:xfrm>
              <a:off x="8025793" y="220628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08" name="object 208"/>
            <p:cNvSpPr/>
            <p:nvPr/>
          </p:nvSpPr>
          <p:spPr>
            <a:xfrm>
              <a:off x="8025793" y="220628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09" name="object 209"/>
            <p:cNvSpPr/>
            <p:nvPr/>
          </p:nvSpPr>
          <p:spPr>
            <a:xfrm>
              <a:off x="8025793" y="220628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0" y="0"/>
                  </a:move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10" name="object 210"/>
            <p:cNvSpPr/>
            <p:nvPr/>
          </p:nvSpPr>
          <p:spPr>
            <a:xfrm>
              <a:off x="8290064" y="220628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11" name="object 211"/>
            <p:cNvSpPr/>
            <p:nvPr/>
          </p:nvSpPr>
          <p:spPr>
            <a:xfrm>
              <a:off x="8290064" y="220628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66295" y="642155"/>
                  </a:move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lnTo>
                    <a:pt x="0" y="553209"/>
                  </a:lnTo>
                  <a:lnTo>
                    <a:pt x="66295" y="642155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12" name="object 212"/>
            <p:cNvSpPr/>
            <p:nvPr/>
          </p:nvSpPr>
          <p:spPr>
            <a:xfrm>
              <a:off x="8068549" y="227175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13" name="object 213"/>
            <p:cNvSpPr/>
            <p:nvPr/>
          </p:nvSpPr>
          <p:spPr>
            <a:xfrm>
              <a:off x="8068549" y="227175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14" name="object 214"/>
            <p:cNvSpPr/>
            <p:nvPr/>
          </p:nvSpPr>
          <p:spPr>
            <a:xfrm>
              <a:off x="7677835" y="216712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15" name="object 215"/>
            <p:cNvSpPr/>
            <p:nvPr/>
          </p:nvSpPr>
          <p:spPr>
            <a:xfrm>
              <a:off x="7677835" y="216712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16" name="object 216"/>
            <p:cNvSpPr/>
            <p:nvPr/>
          </p:nvSpPr>
          <p:spPr>
            <a:xfrm>
              <a:off x="7677835" y="216712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8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17" name="object 217"/>
            <p:cNvSpPr/>
            <p:nvPr/>
          </p:nvSpPr>
          <p:spPr>
            <a:xfrm>
              <a:off x="7677835" y="216712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8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18" name="object 218"/>
            <p:cNvSpPr/>
            <p:nvPr/>
          </p:nvSpPr>
          <p:spPr>
            <a:xfrm>
              <a:off x="7954693" y="216712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19" name="object 219"/>
            <p:cNvSpPr/>
            <p:nvPr/>
          </p:nvSpPr>
          <p:spPr>
            <a:xfrm>
              <a:off x="7954693" y="216712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20" name="object 220"/>
            <p:cNvSpPr/>
            <p:nvPr/>
          </p:nvSpPr>
          <p:spPr>
            <a:xfrm>
              <a:off x="7723522" y="223697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21" name="object 221"/>
            <p:cNvSpPr/>
            <p:nvPr/>
          </p:nvSpPr>
          <p:spPr>
            <a:xfrm>
              <a:off x="7723522" y="223697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22" name="object 222"/>
            <p:cNvSpPr/>
            <p:nvPr/>
          </p:nvSpPr>
          <p:spPr>
            <a:xfrm>
              <a:off x="7305742" y="212926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23" name="object 223"/>
            <p:cNvSpPr/>
            <p:nvPr/>
          </p:nvSpPr>
          <p:spPr>
            <a:xfrm>
              <a:off x="7305742" y="212926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145072" y="603768"/>
                  </a:moveTo>
                  <a:lnTo>
                    <a:pt x="145072" y="72205"/>
                  </a:lnTo>
                  <a:lnTo>
                    <a:pt x="0" y="0"/>
                  </a:ln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24" name="object 224"/>
            <p:cNvSpPr/>
            <p:nvPr/>
          </p:nvSpPr>
          <p:spPr>
            <a:xfrm>
              <a:off x="7305742" y="212926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25" name="object 225"/>
            <p:cNvSpPr/>
            <p:nvPr/>
          </p:nvSpPr>
          <p:spPr>
            <a:xfrm>
              <a:off x="7305742" y="212926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458757" y="72205"/>
                  </a:moveTo>
                  <a:lnTo>
                    <a:pt x="290135" y="0"/>
                  </a:ln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26" name="object 226"/>
            <p:cNvSpPr/>
            <p:nvPr/>
          </p:nvSpPr>
          <p:spPr>
            <a:xfrm>
              <a:off x="7595878" y="212926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1" y="603768"/>
                  </a:lnTo>
                  <a:lnTo>
                    <a:pt x="168621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27" name="object 227"/>
            <p:cNvSpPr/>
            <p:nvPr/>
          </p:nvSpPr>
          <p:spPr>
            <a:xfrm>
              <a:off x="7595878" y="212926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1" y="603768"/>
                  </a:lnTo>
                  <a:lnTo>
                    <a:pt x="168621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28" name="object 228"/>
            <p:cNvSpPr/>
            <p:nvPr/>
          </p:nvSpPr>
          <p:spPr>
            <a:xfrm>
              <a:off x="7353902" y="220146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2" y="0"/>
                  </a:lnTo>
                  <a:lnTo>
                    <a:pt x="96911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29" name="object 229"/>
            <p:cNvSpPr/>
            <p:nvPr/>
          </p:nvSpPr>
          <p:spPr>
            <a:xfrm>
              <a:off x="7353902" y="220146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96911" y="531562"/>
                  </a:move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lnTo>
                    <a:pt x="96912" y="0"/>
                  </a:lnTo>
                  <a:lnTo>
                    <a:pt x="96912" y="531562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30" name="object 230"/>
            <p:cNvSpPr/>
            <p:nvPr/>
          </p:nvSpPr>
          <p:spPr>
            <a:xfrm>
              <a:off x="7275596" y="214249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31" name="object 231"/>
            <p:cNvSpPr/>
            <p:nvPr/>
          </p:nvSpPr>
          <p:spPr>
            <a:xfrm>
              <a:off x="7275596" y="214249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0" y="230279"/>
                  </a:moveTo>
                  <a:lnTo>
                    <a:pt x="0" y="208728"/>
                  </a:ln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32" name="object 232"/>
            <p:cNvSpPr/>
            <p:nvPr/>
          </p:nvSpPr>
          <p:spPr>
            <a:xfrm>
              <a:off x="7278656" y="218458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1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33" name="object 233"/>
            <p:cNvSpPr/>
            <p:nvPr/>
          </p:nvSpPr>
          <p:spPr>
            <a:xfrm>
              <a:off x="7278656" y="218458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34" name="object 234"/>
            <p:cNvSpPr/>
            <p:nvPr/>
          </p:nvSpPr>
          <p:spPr>
            <a:xfrm>
              <a:off x="7278656" y="231807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59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35" name="object 235"/>
            <p:cNvSpPr/>
            <p:nvPr/>
          </p:nvSpPr>
          <p:spPr>
            <a:xfrm>
              <a:off x="7278656" y="244497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4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36" name="object 236"/>
            <p:cNvSpPr/>
            <p:nvPr/>
          </p:nvSpPr>
          <p:spPr>
            <a:xfrm>
              <a:off x="7281716" y="2574813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09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37" name="object 237"/>
            <p:cNvSpPr/>
            <p:nvPr/>
          </p:nvSpPr>
          <p:spPr>
            <a:xfrm>
              <a:off x="7281716" y="2704168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38" name="object 238"/>
            <p:cNvSpPr/>
            <p:nvPr/>
          </p:nvSpPr>
          <p:spPr>
            <a:xfrm>
              <a:off x="7411719" y="222066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39" name="object 239"/>
            <p:cNvSpPr/>
            <p:nvPr/>
          </p:nvSpPr>
          <p:spPr>
            <a:xfrm>
              <a:off x="7562797" y="224471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40" name="object 240"/>
            <p:cNvSpPr/>
            <p:nvPr/>
          </p:nvSpPr>
          <p:spPr>
            <a:xfrm>
              <a:off x="7710358" y="226636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41" name="object 241"/>
            <p:cNvSpPr/>
            <p:nvPr/>
          </p:nvSpPr>
          <p:spPr>
            <a:xfrm>
              <a:off x="7855393" y="2288058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42" name="object 242"/>
            <p:cNvSpPr/>
            <p:nvPr/>
          </p:nvSpPr>
          <p:spPr>
            <a:xfrm>
              <a:off x="7999899" y="231206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43" name="object 243"/>
            <p:cNvSpPr/>
            <p:nvPr/>
          </p:nvSpPr>
          <p:spPr>
            <a:xfrm>
              <a:off x="8154637" y="233318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44" name="object 244"/>
            <p:cNvSpPr/>
            <p:nvPr/>
          </p:nvSpPr>
          <p:spPr>
            <a:xfrm>
              <a:off x="8299720" y="235415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45" name="object 245"/>
            <p:cNvSpPr/>
            <p:nvPr/>
          </p:nvSpPr>
          <p:spPr>
            <a:xfrm>
              <a:off x="7281010" y="302339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9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46" name="object 246"/>
            <p:cNvSpPr/>
            <p:nvPr/>
          </p:nvSpPr>
          <p:spPr>
            <a:xfrm>
              <a:off x="7281010" y="302339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9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47" name="object 247"/>
            <p:cNvSpPr/>
            <p:nvPr/>
          </p:nvSpPr>
          <p:spPr>
            <a:xfrm>
              <a:off x="7092605" y="193323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48" name="object 248"/>
            <p:cNvSpPr/>
            <p:nvPr/>
          </p:nvSpPr>
          <p:spPr>
            <a:xfrm>
              <a:off x="7092605" y="193323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0" y="36078"/>
                  </a:move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49" name="object 249"/>
            <p:cNvSpPr/>
            <p:nvPr/>
          </p:nvSpPr>
          <p:spPr>
            <a:xfrm>
              <a:off x="7098022" y="305714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pic>
          <p:nvPicPr>
            <p:cNvPr id="250" name="object 2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8411" y="3097337"/>
              <a:ext cx="217964" cy="218315"/>
            </a:xfrm>
            <a:prstGeom prst="rect">
              <a:avLst/>
            </a:prstGeom>
          </p:spPr>
        </p:pic>
        <p:pic>
          <p:nvPicPr>
            <p:cNvPr id="251" name="object 2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70127" y="3192374"/>
              <a:ext cx="161464" cy="161835"/>
            </a:xfrm>
            <a:prstGeom prst="rect">
              <a:avLst/>
            </a:prstGeom>
          </p:spPr>
        </p:pic>
        <p:pic>
          <p:nvPicPr>
            <p:cNvPr id="252" name="object 2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9876" y="1626107"/>
              <a:ext cx="329183" cy="594360"/>
            </a:xfrm>
            <a:prstGeom prst="rect">
              <a:avLst/>
            </a:prstGeom>
          </p:spPr>
        </p:pic>
        <p:pic>
          <p:nvPicPr>
            <p:cNvPr id="253" name="object 2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49540" y="1664207"/>
              <a:ext cx="329183" cy="594360"/>
            </a:xfrm>
            <a:prstGeom prst="rect">
              <a:avLst/>
            </a:prstGeom>
          </p:spPr>
        </p:pic>
        <p:pic>
          <p:nvPicPr>
            <p:cNvPr id="254" name="object 2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01584" y="1693163"/>
              <a:ext cx="330707" cy="594360"/>
            </a:xfrm>
            <a:prstGeom prst="rect">
              <a:avLst/>
            </a:prstGeom>
          </p:spPr>
        </p:pic>
      </p:grpSp>
      <p:sp>
        <p:nvSpPr>
          <p:cNvPr id="255" name="object 255"/>
          <p:cNvSpPr txBox="1"/>
          <p:nvPr/>
        </p:nvSpPr>
        <p:spPr>
          <a:xfrm>
            <a:off x="2584704" y="2036445"/>
            <a:ext cx="5847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440055" algn="l"/>
                <a:tab pos="791845" algn="l"/>
                <a:tab pos="1676400" algn="l"/>
                <a:tab pos="2040255" algn="l"/>
                <a:tab pos="2392680" algn="l"/>
                <a:tab pos="3257550" algn="l"/>
                <a:tab pos="3621404" algn="l"/>
                <a:tab pos="3982085" algn="l"/>
                <a:tab pos="4867910" algn="l"/>
                <a:tab pos="5231765" algn="l"/>
                <a:tab pos="5591810" algn="l"/>
              </a:tabLst>
            </a:pPr>
            <a:r>
              <a:rPr sz="3600" b="1" spc="-7" baseline="1157" dirty="0">
                <a:solidFill>
                  <a:srgbClr val="FFFFFF"/>
                </a:solidFill>
                <a:latin typeface="Helvetica" pitchFamily="2" charset="0"/>
                <a:cs typeface="Arial"/>
              </a:rPr>
              <a:t>A	</a:t>
            </a:r>
            <a:r>
              <a:rPr sz="3600" b="1" spc="-7" baseline="-6944" dirty="0">
                <a:solidFill>
                  <a:srgbClr val="FFFFFF"/>
                </a:solidFill>
                <a:latin typeface="Helvetica" pitchFamily="2" charset="0"/>
                <a:cs typeface="Arial"/>
              </a:rPr>
              <a:t>C	</a:t>
            </a:r>
            <a:r>
              <a:rPr sz="3600" b="1" spc="-7" baseline="-12731" dirty="0">
                <a:solidFill>
                  <a:srgbClr val="FFFFFF"/>
                </a:solidFill>
                <a:latin typeface="Helvetica" pitchFamily="2" charset="0"/>
                <a:cs typeface="Arial"/>
              </a:rPr>
              <a:t>D	</a:t>
            </a:r>
            <a:r>
              <a:rPr sz="3600" b="1" spc="-7" baseline="1157" dirty="0">
                <a:solidFill>
                  <a:srgbClr val="FFFFFF"/>
                </a:solidFill>
                <a:latin typeface="Helvetica" pitchFamily="2" charset="0"/>
                <a:cs typeface="Arial"/>
              </a:rPr>
              <a:t>B	</a:t>
            </a:r>
            <a:r>
              <a:rPr sz="3600" b="1" spc="-7" baseline="-6944" dirty="0">
                <a:solidFill>
                  <a:srgbClr val="FFFFFF"/>
                </a:solidFill>
                <a:latin typeface="Helvetica" pitchFamily="2" charset="0"/>
                <a:cs typeface="Arial"/>
              </a:rPr>
              <a:t>C	</a:t>
            </a:r>
            <a:r>
              <a:rPr sz="3600" b="1" spc="-7" baseline="-12731" dirty="0">
                <a:solidFill>
                  <a:srgbClr val="FFFFFF"/>
                </a:solidFill>
                <a:latin typeface="Helvetica" pitchFamily="2" charset="0"/>
                <a:cs typeface="Arial"/>
              </a:rPr>
              <a:t>D	</a:t>
            </a:r>
            <a:r>
              <a:rPr sz="3600" b="1" spc="-7" baseline="1157" dirty="0">
                <a:solidFill>
                  <a:srgbClr val="FFFFFF"/>
                </a:solidFill>
                <a:latin typeface="Helvetica" pitchFamily="2" charset="0"/>
                <a:cs typeface="Arial"/>
              </a:rPr>
              <a:t>A	</a:t>
            </a:r>
            <a:r>
              <a:rPr sz="3600" b="1" spc="-7" baseline="-6944" dirty="0">
                <a:solidFill>
                  <a:srgbClr val="FFFFFF"/>
                </a:solidFill>
                <a:latin typeface="Helvetica" pitchFamily="2" charset="0"/>
                <a:cs typeface="Arial"/>
              </a:rPr>
              <a:t>D	</a:t>
            </a:r>
            <a:r>
              <a:rPr sz="3600" b="1" baseline="-12731" dirty="0">
                <a:solidFill>
                  <a:srgbClr val="FFFFFF"/>
                </a:solidFill>
                <a:latin typeface="Helvetica" pitchFamily="2" charset="0"/>
                <a:cs typeface="Arial"/>
              </a:rPr>
              <a:t>E	</a:t>
            </a:r>
            <a:r>
              <a:rPr sz="2400" b="1" spc="-5" dirty="0">
                <a:solidFill>
                  <a:srgbClr val="FFFFFF"/>
                </a:solidFill>
                <a:latin typeface="Helvetica" pitchFamily="2" charset="0"/>
                <a:cs typeface="Arial"/>
              </a:rPr>
              <a:t>B	</a:t>
            </a:r>
            <a:r>
              <a:rPr sz="3600" b="1" spc="-7" baseline="-9259" dirty="0">
                <a:solidFill>
                  <a:srgbClr val="FFFFFF"/>
                </a:solidFill>
                <a:latin typeface="Helvetica" pitchFamily="2" charset="0"/>
                <a:cs typeface="Arial"/>
              </a:rPr>
              <a:t>C	</a:t>
            </a:r>
            <a:r>
              <a:rPr sz="3600" b="1" baseline="-13888" dirty="0">
                <a:solidFill>
                  <a:srgbClr val="FFFFFF"/>
                </a:solidFill>
                <a:latin typeface="Helvetica" pitchFamily="2" charset="0"/>
                <a:cs typeface="Arial"/>
              </a:rPr>
              <a:t>E</a:t>
            </a:r>
            <a:endParaRPr sz="3600" baseline="-13888">
              <a:latin typeface="Helvetica" pitchFamily="2" charset="0"/>
              <a:cs typeface="Arial"/>
            </a:endParaRPr>
          </a:p>
        </p:txBody>
      </p:sp>
      <p:sp>
        <p:nvSpPr>
          <p:cNvPr id="256" name="object 256"/>
          <p:cNvSpPr txBox="1">
            <a:spLocks noGrp="1"/>
          </p:cNvSpPr>
          <p:nvPr>
            <p:ph type="title"/>
          </p:nvPr>
        </p:nvSpPr>
        <p:spPr>
          <a:xfrm>
            <a:off x="228600" y="287159"/>
            <a:ext cx="8636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ct val="100000"/>
              </a:lnSpc>
              <a:tabLst>
                <a:tab pos="8622665" algn="l"/>
              </a:tabLst>
            </a:pPr>
            <a:r>
              <a:rPr lang="en-US" b="0" u="none" spc="-30" dirty="0">
                <a:latin typeface="Helvetica" pitchFamily="2" charset="0"/>
              </a:rPr>
              <a:t>Basics of </a:t>
            </a:r>
            <a:r>
              <a:rPr b="0" u="none" spc="-110" dirty="0">
                <a:latin typeface="Helvetica" pitchFamily="2" charset="0"/>
              </a:rPr>
              <a:t>MBA</a:t>
            </a:r>
            <a:r>
              <a:rPr lang="en-US" b="0" u="none" spc="-110" dirty="0">
                <a:latin typeface="Helvetica" pitchFamily="2" charset="0"/>
              </a:rPr>
              <a:t> - </a:t>
            </a:r>
            <a:r>
              <a:rPr lang="en-US" u="none" spc="-110" dirty="0">
                <a:latin typeface="Helvetica" pitchFamily="2" charset="0"/>
              </a:rPr>
              <a:t>Support</a:t>
            </a:r>
            <a:endParaRPr u="none" spc="-110" dirty="0">
              <a:latin typeface="Helvetica" pitchFamily="2" charset="0"/>
            </a:endParaRPr>
          </a:p>
        </p:txBody>
      </p:sp>
      <p:pic>
        <p:nvPicPr>
          <p:cNvPr id="257" name="Picture 256">
            <a:extLst>
              <a:ext uri="{FF2B5EF4-FFF2-40B4-BE49-F238E27FC236}">
                <a16:creationId xmlns:a16="http://schemas.microsoft.com/office/drawing/2014/main" id="{BF0FA287-36F6-D048-AA27-4242F93DFD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2400" y="716796"/>
            <a:ext cx="8545334" cy="1805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38441"/>
            <a:ext cx="8032115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sz="2800" b="1" spc="40" dirty="0">
                <a:solidFill>
                  <a:srgbClr val="3366CC"/>
                </a:solidFill>
                <a:latin typeface="Helvetica" pitchFamily="2" charset="0"/>
                <a:cs typeface="Arial"/>
              </a:rPr>
              <a:t>Confidence</a:t>
            </a:r>
            <a:r>
              <a:rPr lang="en-US" sz="2800" spc="4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145" dirty="0">
                <a:solidFill>
                  <a:srgbClr val="3366CC"/>
                </a:solidFill>
                <a:latin typeface="Helvetica" pitchFamily="2" charset="0"/>
                <a:cs typeface="Arial"/>
              </a:rPr>
              <a:t>is </a:t>
            </a:r>
            <a:r>
              <a:rPr sz="2800" spc="-35" dirty="0">
                <a:solidFill>
                  <a:srgbClr val="3366CC"/>
                </a:solidFill>
                <a:latin typeface="Helvetica" pitchFamily="2" charset="0"/>
                <a:cs typeface="Arial"/>
              </a:rPr>
              <a:t>the</a:t>
            </a:r>
            <a:r>
              <a:rPr sz="2800" spc="-14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b="1" spc="-170" dirty="0">
                <a:solidFill>
                  <a:srgbClr val="3366CC"/>
                </a:solidFill>
                <a:latin typeface="Helvetica" pitchFamily="2" charset="0"/>
                <a:cs typeface="Arial"/>
              </a:rPr>
              <a:t>conditi</a:t>
            </a:r>
            <a:r>
              <a:rPr sz="2800" b="1" spc="-229" dirty="0">
                <a:solidFill>
                  <a:srgbClr val="3366CC"/>
                </a:solidFill>
                <a:latin typeface="Helvetica" pitchFamily="2" charset="0"/>
                <a:cs typeface="Arial"/>
              </a:rPr>
              <a:t>o</a:t>
            </a:r>
            <a:r>
              <a:rPr sz="2800" b="1" spc="-160" dirty="0">
                <a:solidFill>
                  <a:srgbClr val="3366CC"/>
                </a:solidFill>
                <a:latin typeface="Helvetica" pitchFamily="2" charset="0"/>
                <a:cs typeface="Arial"/>
              </a:rPr>
              <a:t>nal</a:t>
            </a:r>
            <a:r>
              <a:rPr sz="2800" b="1" spc="-12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b="1" spc="-185" dirty="0">
                <a:solidFill>
                  <a:srgbClr val="3366CC"/>
                </a:solidFill>
                <a:latin typeface="Helvetica" pitchFamily="2" charset="0"/>
                <a:cs typeface="Arial"/>
              </a:rPr>
              <a:t>probab</a:t>
            </a:r>
            <a:r>
              <a:rPr sz="2800" b="1" spc="-110" dirty="0">
                <a:solidFill>
                  <a:srgbClr val="3366CC"/>
                </a:solidFill>
                <a:latin typeface="Helvetica" pitchFamily="2" charset="0"/>
                <a:cs typeface="Arial"/>
              </a:rPr>
              <a:t>i</a:t>
            </a:r>
            <a:r>
              <a:rPr sz="2800" b="1" spc="-95" dirty="0">
                <a:solidFill>
                  <a:srgbClr val="3366CC"/>
                </a:solidFill>
                <a:latin typeface="Helvetica" pitchFamily="2" charset="0"/>
                <a:cs typeface="Arial"/>
              </a:rPr>
              <a:t>lity</a:t>
            </a:r>
            <a:r>
              <a:rPr sz="2800" b="1" spc="-10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10" dirty="0">
                <a:solidFill>
                  <a:srgbClr val="3366CC"/>
                </a:solidFill>
                <a:latin typeface="Helvetica" pitchFamily="2" charset="0"/>
                <a:cs typeface="Arial"/>
              </a:rPr>
              <a:t>o</a:t>
            </a:r>
            <a:r>
              <a:rPr sz="2800" spc="-5" dirty="0">
                <a:solidFill>
                  <a:srgbClr val="3366CC"/>
                </a:solidFill>
                <a:latin typeface="Helvetica" pitchFamily="2" charset="0"/>
                <a:cs typeface="Arial"/>
              </a:rPr>
              <a:t>f</a:t>
            </a:r>
            <a:r>
              <a:rPr sz="2800" spc="-15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220" dirty="0">
                <a:solidFill>
                  <a:srgbClr val="3366CC"/>
                </a:solidFill>
                <a:latin typeface="Helvetica" pitchFamily="2" charset="0"/>
                <a:cs typeface="Arial"/>
              </a:rPr>
              <a:t>a</a:t>
            </a:r>
            <a:r>
              <a:rPr sz="2800" spc="-14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145" dirty="0">
                <a:solidFill>
                  <a:srgbClr val="3366CC"/>
                </a:solidFill>
                <a:latin typeface="Helvetica" pitchFamily="2" charset="0"/>
                <a:cs typeface="Arial"/>
              </a:rPr>
              <a:t>t</a:t>
            </a:r>
            <a:r>
              <a:rPr sz="2800" spc="-95" dirty="0">
                <a:solidFill>
                  <a:srgbClr val="3366CC"/>
                </a:solidFill>
                <a:latin typeface="Helvetica" pitchFamily="2" charset="0"/>
                <a:cs typeface="Arial"/>
              </a:rPr>
              <a:t>ransaction  </a:t>
            </a:r>
            <a:r>
              <a:rPr sz="2800" spc="-90" dirty="0">
                <a:solidFill>
                  <a:srgbClr val="3366CC"/>
                </a:solidFill>
                <a:latin typeface="Helvetica" pitchFamily="2" charset="0"/>
                <a:cs typeface="Arial"/>
              </a:rPr>
              <a:t>containing</a:t>
            </a:r>
            <a:r>
              <a:rPr sz="2800" spc="-12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25" dirty="0">
                <a:solidFill>
                  <a:srgbClr val="3366CC"/>
                </a:solidFill>
                <a:latin typeface="Helvetica" pitchFamily="2" charset="0"/>
                <a:cs typeface="Arial"/>
              </a:rPr>
              <a:t>item</a:t>
            </a:r>
            <a:r>
              <a:rPr sz="2800" spc="-14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110" dirty="0">
                <a:solidFill>
                  <a:srgbClr val="3366CC"/>
                </a:solidFill>
                <a:latin typeface="Helvetica" pitchFamily="2" charset="0"/>
                <a:cs typeface="Arial"/>
              </a:rPr>
              <a:t>set</a:t>
            </a:r>
            <a:r>
              <a:rPr sz="2800" spc="-13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350" dirty="0">
                <a:solidFill>
                  <a:srgbClr val="3366CC"/>
                </a:solidFill>
                <a:latin typeface="Helvetica" pitchFamily="2" charset="0"/>
                <a:cs typeface="Arial"/>
              </a:rPr>
              <a:t>B</a:t>
            </a:r>
            <a:r>
              <a:rPr sz="2800" spc="-14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125" dirty="0">
                <a:solidFill>
                  <a:srgbClr val="3366CC"/>
                </a:solidFill>
                <a:latin typeface="Helvetica" pitchFamily="2" charset="0"/>
                <a:cs typeface="Arial"/>
              </a:rPr>
              <a:t>given</a:t>
            </a:r>
            <a:r>
              <a:rPr sz="2800" spc="-13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dirty="0">
                <a:solidFill>
                  <a:srgbClr val="3366CC"/>
                </a:solidFill>
                <a:latin typeface="Helvetica" pitchFamily="2" charset="0"/>
                <a:cs typeface="Arial"/>
              </a:rPr>
              <a:t>that</a:t>
            </a:r>
            <a:r>
              <a:rPr sz="2800" spc="-13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85" dirty="0">
                <a:solidFill>
                  <a:srgbClr val="3366CC"/>
                </a:solidFill>
                <a:latin typeface="Helvetica" pitchFamily="2" charset="0"/>
                <a:cs typeface="Arial"/>
              </a:rPr>
              <a:t>it</a:t>
            </a:r>
            <a:r>
              <a:rPr sz="2800" spc="-13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75" dirty="0">
                <a:solidFill>
                  <a:srgbClr val="3366CC"/>
                </a:solidFill>
                <a:latin typeface="Helvetica" pitchFamily="2" charset="0"/>
                <a:cs typeface="Arial"/>
              </a:rPr>
              <a:t>contain</a:t>
            </a:r>
            <a:r>
              <a:rPr sz="2800" spc="-14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25" dirty="0">
                <a:solidFill>
                  <a:srgbClr val="3366CC"/>
                </a:solidFill>
                <a:latin typeface="Helvetica" pitchFamily="2" charset="0"/>
                <a:cs typeface="Arial"/>
              </a:rPr>
              <a:t>item</a:t>
            </a:r>
            <a:r>
              <a:rPr sz="2800" spc="-14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105" dirty="0">
                <a:solidFill>
                  <a:srgbClr val="3366CC"/>
                </a:solidFill>
                <a:latin typeface="Helvetica" pitchFamily="2" charset="0"/>
                <a:cs typeface="Arial"/>
              </a:rPr>
              <a:t>set</a:t>
            </a:r>
            <a:r>
              <a:rPr sz="2800" spc="-15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160" dirty="0">
                <a:solidFill>
                  <a:srgbClr val="3366CC"/>
                </a:solidFill>
                <a:latin typeface="Helvetica" pitchFamily="2" charset="0"/>
                <a:cs typeface="Arial"/>
              </a:rPr>
              <a:t>A.</a:t>
            </a:r>
            <a:endParaRPr sz="2800" dirty="0">
              <a:latin typeface="Helvetica" pitchFamily="2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0264" y="4597146"/>
            <a:ext cx="4973955" cy="1003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Confidence</a:t>
            </a:r>
            <a:r>
              <a:rPr sz="2800" b="1" spc="35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(A</a:t>
            </a:r>
            <a:r>
              <a:rPr sz="2800" b="1" spc="-114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lang="en-US" sz="2800" b="1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→</a:t>
            </a:r>
            <a:r>
              <a:rPr sz="2800" spc="75" dirty="0">
                <a:solidFill>
                  <a:srgbClr val="000099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B)</a:t>
            </a:r>
            <a:r>
              <a:rPr sz="2800" b="1" spc="5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=</a:t>
            </a:r>
            <a:endParaRPr sz="2800" dirty="0">
              <a:latin typeface="Helvetica" pitchFamily="2" charset="0"/>
              <a:cs typeface="Arial"/>
            </a:endParaRPr>
          </a:p>
          <a:p>
            <a:pPr marR="5080" algn="ctr">
              <a:lnSpc>
                <a:spcPct val="100000"/>
              </a:lnSpc>
            </a:pPr>
            <a:r>
              <a:rPr sz="1800" b="1" i="1" u="heavy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transactions </a:t>
            </a:r>
            <a:r>
              <a:rPr sz="1800" b="1" i="1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containing</a:t>
            </a:r>
            <a:r>
              <a:rPr sz="1800" b="1" i="1" u="heavy" spc="-2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 </a:t>
            </a:r>
            <a:r>
              <a:rPr sz="1800" b="1" i="1" u="heavy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every</a:t>
            </a:r>
            <a:r>
              <a:rPr sz="1800" b="1" i="1" u="heavy" spc="2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 </a:t>
            </a:r>
            <a:r>
              <a:rPr sz="1800" b="1" i="1" u="heavy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item </a:t>
            </a:r>
            <a:r>
              <a:rPr sz="1800" b="1" i="1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in</a:t>
            </a:r>
            <a:r>
              <a:rPr sz="1800" b="1" i="1" u="heavy" spc="-8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 </a:t>
            </a:r>
            <a:r>
              <a:rPr sz="1800" b="1" i="1" u="heavy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A</a:t>
            </a:r>
            <a:r>
              <a:rPr sz="1800" b="1" i="1" u="heavy" spc="-7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 </a:t>
            </a:r>
            <a:r>
              <a:rPr sz="1800" b="1" i="1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and </a:t>
            </a:r>
            <a:r>
              <a:rPr sz="1800" b="1" i="1" u="heavy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-BoldItalicMT"/>
              </a:rPr>
              <a:t>B </a:t>
            </a:r>
            <a:r>
              <a:rPr sz="1800" b="1" i="1" spc="-484" dirty="0">
                <a:solidFill>
                  <a:srgbClr val="000099"/>
                </a:solidFill>
                <a:latin typeface="Helvetica" pitchFamily="2" charset="0"/>
                <a:cs typeface="Arial-BoldItalicMT"/>
              </a:rPr>
              <a:t> </a:t>
            </a:r>
            <a:r>
              <a:rPr sz="1800" b="1" i="1" spc="-5" dirty="0">
                <a:solidFill>
                  <a:srgbClr val="000099"/>
                </a:solidFill>
                <a:latin typeface="Helvetica" pitchFamily="2" charset="0"/>
                <a:cs typeface="Arial-BoldItalicMT"/>
              </a:rPr>
              <a:t>transactions </a:t>
            </a:r>
            <a:r>
              <a:rPr sz="1800" b="1" i="1" dirty="0">
                <a:solidFill>
                  <a:srgbClr val="000099"/>
                </a:solidFill>
                <a:latin typeface="Helvetica" pitchFamily="2" charset="0"/>
                <a:cs typeface="Arial-BoldItalicMT"/>
              </a:rPr>
              <a:t>containing</a:t>
            </a:r>
            <a:r>
              <a:rPr sz="1800" b="1" i="1" spc="-15" dirty="0">
                <a:solidFill>
                  <a:srgbClr val="000099"/>
                </a:solidFill>
                <a:latin typeface="Helvetica" pitchFamily="2" charset="0"/>
                <a:cs typeface="Arial-BoldItalicMT"/>
              </a:rPr>
              <a:t> </a:t>
            </a:r>
            <a:r>
              <a:rPr sz="1800" b="1" i="1" dirty="0">
                <a:solidFill>
                  <a:srgbClr val="000099"/>
                </a:solidFill>
                <a:latin typeface="Helvetica" pitchFamily="2" charset="0"/>
                <a:cs typeface="Arial-BoldItalicMT"/>
              </a:rPr>
              <a:t>the </a:t>
            </a:r>
            <a:r>
              <a:rPr sz="1800" b="1" i="1" spc="-5" dirty="0">
                <a:solidFill>
                  <a:srgbClr val="000099"/>
                </a:solidFill>
                <a:latin typeface="Helvetica" pitchFamily="2" charset="0"/>
                <a:cs typeface="Arial-BoldItalicMT"/>
              </a:rPr>
              <a:t>items </a:t>
            </a:r>
            <a:r>
              <a:rPr sz="1800" b="1" i="1" dirty="0">
                <a:solidFill>
                  <a:srgbClr val="000099"/>
                </a:solidFill>
                <a:latin typeface="Helvetica" pitchFamily="2" charset="0"/>
                <a:cs typeface="Arial-BoldItalicMT"/>
              </a:rPr>
              <a:t>in</a:t>
            </a:r>
            <a:r>
              <a:rPr sz="1800" b="1" i="1" spc="-65" dirty="0">
                <a:solidFill>
                  <a:srgbClr val="000099"/>
                </a:solidFill>
                <a:latin typeface="Helvetica" pitchFamily="2" charset="0"/>
                <a:cs typeface="Arial-BoldItalicMT"/>
              </a:rPr>
              <a:t> </a:t>
            </a:r>
            <a:r>
              <a:rPr sz="1800" b="1" i="1" spc="-5" dirty="0">
                <a:solidFill>
                  <a:srgbClr val="000099"/>
                </a:solidFill>
                <a:latin typeface="Helvetica" pitchFamily="2" charset="0"/>
                <a:cs typeface="Arial-BoldItalicMT"/>
              </a:rPr>
              <a:t>A</a:t>
            </a:r>
            <a:endParaRPr sz="1800" dirty="0">
              <a:latin typeface="Helvetica" pitchFamily="2" charset="0"/>
              <a:cs typeface="Arial-BoldItalic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6977" y="2327148"/>
            <a:ext cx="1376680" cy="1754505"/>
            <a:chOff x="686977" y="2327148"/>
            <a:chExt cx="1376680" cy="1754505"/>
          </a:xfrm>
        </p:grpSpPr>
        <p:sp>
          <p:nvSpPr>
            <p:cNvPr id="5" name="object 5"/>
            <p:cNvSpPr/>
            <p:nvPr/>
          </p:nvSpPr>
          <p:spPr>
            <a:xfrm>
              <a:off x="1624992" y="293018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80" h="642620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624992" y="293018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80" h="642620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624993" y="293018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4" y="65470"/>
                  </a:lnTo>
                  <a:lnTo>
                    <a:pt x="418383" y="65470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624993" y="293018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4" y="65470"/>
                  </a:lnTo>
                  <a:lnTo>
                    <a:pt x="418383" y="65470"/>
                  </a:lnTo>
                  <a:lnTo>
                    <a:pt x="26427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889264" y="293018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5" h="642620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4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889264" y="293018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5" h="642620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4" y="553209"/>
                  </a:lnTo>
                  <a:lnTo>
                    <a:pt x="154114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667749" y="299565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19" h="577214">
                  <a:moveTo>
                    <a:pt x="375628" y="0"/>
                  </a:moveTo>
                  <a:lnTo>
                    <a:pt x="89018" y="0"/>
                  </a:lnTo>
                  <a:lnTo>
                    <a:pt x="89018" y="487738"/>
                  </a:lnTo>
                  <a:lnTo>
                    <a:pt x="0" y="576684"/>
                  </a:lnTo>
                  <a:lnTo>
                    <a:pt x="287810" y="576684"/>
                  </a:lnTo>
                  <a:lnTo>
                    <a:pt x="375628" y="487738"/>
                  </a:lnTo>
                  <a:lnTo>
                    <a:pt x="375628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667749" y="299565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19" h="577214">
                  <a:moveTo>
                    <a:pt x="375628" y="0"/>
                  </a:moveTo>
                  <a:lnTo>
                    <a:pt x="89018" y="0"/>
                  </a:lnTo>
                  <a:lnTo>
                    <a:pt x="89018" y="487738"/>
                  </a:lnTo>
                  <a:lnTo>
                    <a:pt x="0" y="576684"/>
                  </a:lnTo>
                  <a:lnTo>
                    <a:pt x="287810" y="576684"/>
                  </a:lnTo>
                  <a:lnTo>
                    <a:pt x="375628" y="487738"/>
                  </a:lnTo>
                  <a:lnTo>
                    <a:pt x="375628" y="0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277035" y="2891023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277035" y="2891023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277035" y="2891023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19" h="69850">
                  <a:moveTo>
                    <a:pt x="276856" y="0"/>
                  </a:moveTo>
                  <a:lnTo>
                    <a:pt x="0" y="0"/>
                  </a:lnTo>
                  <a:lnTo>
                    <a:pt x="137779" y="69848"/>
                  </a:lnTo>
                  <a:lnTo>
                    <a:pt x="438896" y="69848"/>
                  </a:lnTo>
                  <a:lnTo>
                    <a:pt x="276856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277035" y="2891023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19" h="69850">
                  <a:moveTo>
                    <a:pt x="276856" y="0"/>
                  </a:moveTo>
                  <a:lnTo>
                    <a:pt x="0" y="0"/>
                  </a:lnTo>
                  <a:lnTo>
                    <a:pt x="137779" y="69848"/>
                  </a:lnTo>
                  <a:lnTo>
                    <a:pt x="438896" y="69848"/>
                  </a:lnTo>
                  <a:lnTo>
                    <a:pt x="276856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553892" y="2891023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553892" y="2891023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322721" y="296087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322721" y="296087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904941" y="2853164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904941" y="2853164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04942" y="285316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904942" y="285316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195078" y="285316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195078" y="285316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953102" y="2925370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410597" y="0"/>
                  </a:moveTo>
                  <a:lnTo>
                    <a:pt x="96911" y="0"/>
                  </a:lnTo>
                  <a:lnTo>
                    <a:pt x="96911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953102" y="2925370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96911" y="531562"/>
                  </a:move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lnTo>
                    <a:pt x="96911" y="0"/>
                  </a:lnTo>
                  <a:lnTo>
                    <a:pt x="96911" y="531562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74796" y="286639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74796" y="286639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0" y="208728"/>
                  </a:move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  <a:lnTo>
                    <a:pt x="0" y="208728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877856" y="290848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3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877856" y="290848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1159516" y="670538"/>
                  </a:moveTo>
                  <a:lnTo>
                    <a:pt x="6005" y="643455"/>
                  </a:ln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877856" y="304197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60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877856" y="316887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5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80916" y="329871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10" h="90170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880916" y="3428069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010919" y="294456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5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161997" y="296861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309558" y="299026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454593" y="301195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599099" y="303596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753837" y="305708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79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898920" y="307805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880210" y="374729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8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880210" y="374729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8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691805" y="265713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5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691805" y="265713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0" y="36078"/>
                  </a:move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5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697222" y="378104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611" y="3821237"/>
              <a:ext cx="217964" cy="21831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9327" y="3916274"/>
              <a:ext cx="161464" cy="16183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9076" y="2327148"/>
              <a:ext cx="329184" cy="59436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8740" y="2365248"/>
              <a:ext cx="329184" cy="59436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0784" y="2394204"/>
              <a:ext cx="330707" cy="594360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2287177" y="2356104"/>
            <a:ext cx="1376680" cy="1740535"/>
            <a:chOff x="2287177" y="2356104"/>
            <a:chExt cx="1376680" cy="1740535"/>
          </a:xfrm>
        </p:grpSpPr>
        <p:sp>
          <p:nvSpPr>
            <p:cNvPr id="55" name="object 55"/>
            <p:cNvSpPr/>
            <p:nvPr/>
          </p:nvSpPr>
          <p:spPr>
            <a:xfrm>
              <a:off x="3225192" y="294542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20">
                  <a:moveTo>
                    <a:pt x="0" y="0"/>
                  </a:moveTo>
                  <a:lnTo>
                    <a:pt x="0" y="553209"/>
                  </a:lnTo>
                  <a:lnTo>
                    <a:pt x="42756" y="642156"/>
                  </a:ln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3225192" y="294542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20">
                  <a:moveTo>
                    <a:pt x="0" y="0"/>
                  </a:moveTo>
                  <a:lnTo>
                    <a:pt x="0" y="553209"/>
                  </a:lnTo>
                  <a:lnTo>
                    <a:pt x="42756" y="642156"/>
                  </a:ln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3225192" y="294542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1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5" y="65471"/>
                  </a:lnTo>
                  <a:lnTo>
                    <a:pt x="264271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3225192" y="294542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1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5" y="65471"/>
                  </a:lnTo>
                  <a:lnTo>
                    <a:pt x="264271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3489463" y="294542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20">
                  <a:moveTo>
                    <a:pt x="0" y="0"/>
                  </a:moveTo>
                  <a:lnTo>
                    <a:pt x="0" y="553209"/>
                  </a:lnTo>
                  <a:lnTo>
                    <a:pt x="66295" y="642156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3489463" y="294542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20">
                  <a:moveTo>
                    <a:pt x="0" y="0"/>
                  </a:moveTo>
                  <a:lnTo>
                    <a:pt x="0" y="553209"/>
                  </a:lnTo>
                  <a:lnTo>
                    <a:pt x="66295" y="642156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3267949" y="301089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9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4"/>
                  </a:lnTo>
                  <a:lnTo>
                    <a:pt x="287810" y="576684"/>
                  </a:lnTo>
                  <a:lnTo>
                    <a:pt x="375629" y="487738"/>
                  </a:lnTo>
                  <a:lnTo>
                    <a:pt x="375629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3267949" y="301089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89019" y="487738"/>
                  </a:moveTo>
                  <a:lnTo>
                    <a:pt x="0" y="576684"/>
                  </a:lnTo>
                  <a:lnTo>
                    <a:pt x="287810" y="576684"/>
                  </a:lnTo>
                  <a:lnTo>
                    <a:pt x="375629" y="487738"/>
                  </a:lnTo>
                  <a:lnTo>
                    <a:pt x="375629" y="0"/>
                  </a:lnTo>
                  <a:lnTo>
                    <a:pt x="89019" y="0"/>
                  </a:lnTo>
                  <a:lnTo>
                    <a:pt x="89019" y="487738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2877235" y="290626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2877235" y="290626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2877235" y="290626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2877235" y="290626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3154092" y="290626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3154092" y="290626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2922921" y="297611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2922921" y="297611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92093" y="509866"/>
                  </a:move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2505141" y="286840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2505141" y="286840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2505142" y="286840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2505142" y="286840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2795277" y="2868404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1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2795277" y="2868404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1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2553302" y="294060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2553302" y="294060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96912" y="531562"/>
                  </a:move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lnTo>
                    <a:pt x="96912" y="0"/>
                  </a:lnTo>
                  <a:lnTo>
                    <a:pt x="96912" y="531562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2474996" y="288163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2474996" y="288163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0" y="208728"/>
                  </a:moveTo>
                  <a:lnTo>
                    <a:pt x="148132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  <a:lnTo>
                    <a:pt x="0" y="208728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2478056" y="292372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07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2478056" y="292372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2478056" y="305721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60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2478056" y="318411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5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2481116" y="331395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10" h="90170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2481116" y="3443309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2611119" y="295980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5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2762197" y="298385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2909758" y="300550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3054792" y="302719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3199299" y="305120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3354037" y="307232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79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3499120" y="309329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2480410" y="376253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8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2480410" y="376253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8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2292005" y="267237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2292005" y="267237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0" y="36078"/>
                  </a:move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2297422" y="379628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pic>
          <p:nvPicPr>
            <p:cNvPr id="99" name="object 9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7811" y="3836477"/>
              <a:ext cx="217964" cy="218315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9527" y="3931514"/>
              <a:ext cx="161464" cy="161835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8419" y="2356104"/>
              <a:ext cx="329183" cy="59436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8083" y="2394204"/>
              <a:ext cx="330707" cy="59436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11651" y="2423160"/>
              <a:ext cx="329184" cy="594360"/>
            </a:xfrm>
            <a:prstGeom prst="rect">
              <a:avLst/>
            </a:prstGeom>
          </p:spPr>
        </p:pic>
      </p:grpSp>
      <p:grpSp>
        <p:nvGrpSpPr>
          <p:cNvPr id="104" name="object 104"/>
          <p:cNvGrpSpPr/>
          <p:nvPr/>
        </p:nvGrpSpPr>
        <p:grpSpPr>
          <a:xfrm>
            <a:off x="3887377" y="2356104"/>
            <a:ext cx="1376680" cy="1740535"/>
            <a:chOff x="3887377" y="2356104"/>
            <a:chExt cx="1376680" cy="1740535"/>
          </a:xfrm>
        </p:grpSpPr>
        <p:sp>
          <p:nvSpPr>
            <p:cNvPr id="105" name="object 105"/>
            <p:cNvSpPr/>
            <p:nvPr/>
          </p:nvSpPr>
          <p:spPr>
            <a:xfrm>
              <a:off x="4825393" y="294542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20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4825393" y="294542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20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0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4825393" y="294542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25393" y="294542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5089664" y="294542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20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89664" y="294542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20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4868149" y="301089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4"/>
                  </a:lnTo>
                  <a:lnTo>
                    <a:pt x="287810" y="576684"/>
                  </a:lnTo>
                  <a:lnTo>
                    <a:pt x="375628" y="487738"/>
                  </a:lnTo>
                  <a:lnTo>
                    <a:pt x="375628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4868149" y="301089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0" y="576684"/>
                  </a:moveTo>
                  <a:lnTo>
                    <a:pt x="287810" y="576684"/>
                  </a:lnTo>
                  <a:lnTo>
                    <a:pt x="375628" y="487738"/>
                  </a:lnTo>
                  <a:lnTo>
                    <a:pt x="375628" y="0"/>
                  </a:lnTo>
                  <a:lnTo>
                    <a:pt x="89019" y="0"/>
                  </a:lnTo>
                  <a:lnTo>
                    <a:pt x="89019" y="487738"/>
                  </a:lnTo>
                  <a:lnTo>
                    <a:pt x="0" y="576684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4477435" y="290626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4477435" y="290626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4477435" y="290626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4477435" y="290626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4754293" y="290626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4754293" y="290626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19" name="object 119"/>
            <p:cNvSpPr/>
            <p:nvPr/>
          </p:nvSpPr>
          <p:spPr>
            <a:xfrm>
              <a:off x="4523121" y="297611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20" name="object 120"/>
            <p:cNvSpPr/>
            <p:nvPr/>
          </p:nvSpPr>
          <p:spPr>
            <a:xfrm>
              <a:off x="4523121" y="297611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21" name="object 121"/>
            <p:cNvSpPr/>
            <p:nvPr/>
          </p:nvSpPr>
          <p:spPr>
            <a:xfrm>
              <a:off x="4105342" y="286840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22" name="object 122"/>
            <p:cNvSpPr/>
            <p:nvPr/>
          </p:nvSpPr>
          <p:spPr>
            <a:xfrm>
              <a:off x="4105342" y="286840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4105342" y="286840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24" name="object 124"/>
            <p:cNvSpPr/>
            <p:nvPr/>
          </p:nvSpPr>
          <p:spPr>
            <a:xfrm>
              <a:off x="4105342" y="286840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4395478" y="2868404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1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26" name="object 126"/>
            <p:cNvSpPr/>
            <p:nvPr/>
          </p:nvSpPr>
          <p:spPr>
            <a:xfrm>
              <a:off x="4395478" y="2868404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1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27" name="object 127"/>
            <p:cNvSpPr/>
            <p:nvPr/>
          </p:nvSpPr>
          <p:spPr>
            <a:xfrm>
              <a:off x="4153502" y="294060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28" name="object 128"/>
            <p:cNvSpPr/>
            <p:nvPr/>
          </p:nvSpPr>
          <p:spPr>
            <a:xfrm>
              <a:off x="4153502" y="294060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0" y="628349"/>
                  </a:move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29" name="object 129"/>
            <p:cNvSpPr/>
            <p:nvPr/>
          </p:nvSpPr>
          <p:spPr>
            <a:xfrm>
              <a:off x="4075196" y="288163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30" name="object 130"/>
            <p:cNvSpPr/>
            <p:nvPr/>
          </p:nvSpPr>
          <p:spPr>
            <a:xfrm>
              <a:off x="4075196" y="288163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0" y="208728"/>
                  </a:move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  <a:lnTo>
                    <a:pt x="0" y="208728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31" name="object 131"/>
            <p:cNvSpPr/>
            <p:nvPr/>
          </p:nvSpPr>
          <p:spPr>
            <a:xfrm>
              <a:off x="4078256" y="292372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07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32" name="object 132"/>
            <p:cNvSpPr/>
            <p:nvPr/>
          </p:nvSpPr>
          <p:spPr>
            <a:xfrm>
              <a:off x="4078256" y="292372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33" name="object 133"/>
            <p:cNvSpPr/>
            <p:nvPr/>
          </p:nvSpPr>
          <p:spPr>
            <a:xfrm>
              <a:off x="4078256" y="305721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60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34" name="object 134"/>
            <p:cNvSpPr/>
            <p:nvPr/>
          </p:nvSpPr>
          <p:spPr>
            <a:xfrm>
              <a:off x="4078256" y="318411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5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35" name="object 135"/>
            <p:cNvSpPr/>
            <p:nvPr/>
          </p:nvSpPr>
          <p:spPr>
            <a:xfrm>
              <a:off x="4081316" y="331395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10" h="90170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36" name="object 136"/>
            <p:cNvSpPr/>
            <p:nvPr/>
          </p:nvSpPr>
          <p:spPr>
            <a:xfrm>
              <a:off x="4081316" y="3443309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37" name="object 137"/>
            <p:cNvSpPr/>
            <p:nvPr/>
          </p:nvSpPr>
          <p:spPr>
            <a:xfrm>
              <a:off x="4211319" y="295980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5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38" name="object 138"/>
            <p:cNvSpPr/>
            <p:nvPr/>
          </p:nvSpPr>
          <p:spPr>
            <a:xfrm>
              <a:off x="4362397" y="298385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39" name="object 139"/>
            <p:cNvSpPr/>
            <p:nvPr/>
          </p:nvSpPr>
          <p:spPr>
            <a:xfrm>
              <a:off x="4509958" y="300550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40" name="object 140"/>
            <p:cNvSpPr/>
            <p:nvPr/>
          </p:nvSpPr>
          <p:spPr>
            <a:xfrm>
              <a:off x="4654993" y="302719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4799499" y="305120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42" name="object 142"/>
            <p:cNvSpPr/>
            <p:nvPr/>
          </p:nvSpPr>
          <p:spPr>
            <a:xfrm>
              <a:off x="4954237" y="307232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79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43" name="object 143"/>
            <p:cNvSpPr/>
            <p:nvPr/>
          </p:nvSpPr>
          <p:spPr>
            <a:xfrm>
              <a:off x="5099320" y="309329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44" name="object 144"/>
            <p:cNvSpPr/>
            <p:nvPr/>
          </p:nvSpPr>
          <p:spPr>
            <a:xfrm>
              <a:off x="4080610" y="376253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9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4080610" y="376253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9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46" name="object 146"/>
            <p:cNvSpPr/>
            <p:nvPr/>
          </p:nvSpPr>
          <p:spPr>
            <a:xfrm>
              <a:off x="3892205" y="267237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27671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5" y="1152152"/>
                  </a:lnTo>
                  <a:lnTo>
                    <a:pt x="192647" y="1115472"/>
                  </a:lnTo>
                  <a:lnTo>
                    <a:pt x="192647" y="148596"/>
                  </a:lnTo>
                  <a:lnTo>
                    <a:pt x="2767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47" name="object 147"/>
            <p:cNvSpPr/>
            <p:nvPr/>
          </p:nvSpPr>
          <p:spPr>
            <a:xfrm>
              <a:off x="3892205" y="267237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0" y="36078"/>
                  </a:move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5" y="1152152"/>
                  </a:lnTo>
                  <a:lnTo>
                    <a:pt x="192647" y="1115472"/>
                  </a:lnTo>
                  <a:lnTo>
                    <a:pt x="192647" y="148596"/>
                  </a:lnTo>
                  <a:lnTo>
                    <a:pt x="27671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48" name="object 148"/>
            <p:cNvSpPr/>
            <p:nvPr/>
          </p:nvSpPr>
          <p:spPr>
            <a:xfrm>
              <a:off x="3897622" y="379628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pic>
          <p:nvPicPr>
            <p:cNvPr id="149" name="object 1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38011" y="3836477"/>
              <a:ext cx="217964" cy="218315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69727" y="3931514"/>
              <a:ext cx="161464" cy="161835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8620" y="2356104"/>
              <a:ext cx="329184" cy="594360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58284" y="2394204"/>
              <a:ext cx="330708" cy="594360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11852" y="2423160"/>
              <a:ext cx="329184" cy="594360"/>
            </a:xfrm>
            <a:prstGeom prst="rect">
              <a:avLst/>
            </a:prstGeom>
          </p:spPr>
        </p:pic>
      </p:grpSp>
      <p:grpSp>
        <p:nvGrpSpPr>
          <p:cNvPr id="154" name="object 154"/>
          <p:cNvGrpSpPr/>
          <p:nvPr/>
        </p:nvGrpSpPr>
        <p:grpSpPr>
          <a:xfrm>
            <a:off x="5487577" y="2356104"/>
            <a:ext cx="1376680" cy="1740535"/>
            <a:chOff x="5487577" y="2356104"/>
            <a:chExt cx="1376680" cy="1740535"/>
          </a:xfrm>
        </p:grpSpPr>
        <p:sp>
          <p:nvSpPr>
            <p:cNvPr id="155" name="object 155"/>
            <p:cNvSpPr/>
            <p:nvPr/>
          </p:nvSpPr>
          <p:spPr>
            <a:xfrm>
              <a:off x="6425593" y="294542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20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56" name="object 156"/>
            <p:cNvSpPr/>
            <p:nvPr/>
          </p:nvSpPr>
          <p:spPr>
            <a:xfrm>
              <a:off x="6425593" y="294542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20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57" name="object 157"/>
            <p:cNvSpPr/>
            <p:nvPr/>
          </p:nvSpPr>
          <p:spPr>
            <a:xfrm>
              <a:off x="6425593" y="294542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58" name="object 158"/>
            <p:cNvSpPr/>
            <p:nvPr/>
          </p:nvSpPr>
          <p:spPr>
            <a:xfrm>
              <a:off x="6425593" y="294542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59" name="object 159"/>
            <p:cNvSpPr/>
            <p:nvPr/>
          </p:nvSpPr>
          <p:spPr>
            <a:xfrm>
              <a:off x="6689864" y="294542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20">
                  <a:moveTo>
                    <a:pt x="0" y="0"/>
                  </a:moveTo>
                  <a:lnTo>
                    <a:pt x="0" y="553209"/>
                  </a:lnTo>
                  <a:lnTo>
                    <a:pt x="66295" y="642156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60" name="object 160"/>
            <p:cNvSpPr/>
            <p:nvPr/>
          </p:nvSpPr>
          <p:spPr>
            <a:xfrm>
              <a:off x="6689864" y="294542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20">
                  <a:moveTo>
                    <a:pt x="66295" y="642156"/>
                  </a:move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lnTo>
                    <a:pt x="0" y="553209"/>
                  </a:lnTo>
                  <a:lnTo>
                    <a:pt x="66295" y="642156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61" name="object 161"/>
            <p:cNvSpPr/>
            <p:nvPr/>
          </p:nvSpPr>
          <p:spPr>
            <a:xfrm>
              <a:off x="6468349" y="301089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4"/>
                  </a:lnTo>
                  <a:lnTo>
                    <a:pt x="287810" y="576684"/>
                  </a:lnTo>
                  <a:lnTo>
                    <a:pt x="375628" y="487738"/>
                  </a:lnTo>
                  <a:lnTo>
                    <a:pt x="375628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62" name="object 162"/>
            <p:cNvSpPr/>
            <p:nvPr/>
          </p:nvSpPr>
          <p:spPr>
            <a:xfrm>
              <a:off x="6468349" y="301089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0" y="576684"/>
                  </a:moveTo>
                  <a:lnTo>
                    <a:pt x="287810" y="576684"/>
                  </a:lnTo>
                  <a:lnTo>
                    <a:pt x="375628" y="487738"/>
                  </a:lnTo>
                  <a:lnTo>
                    <a:pt x="375628" y="0"/>
                  </a:lnTo>
                  <a:lnTo>
                    <a:pt x="89019" y="0"/>
                  </a:lnTo>
                  <a:lnTo>
                    <a:pt x="89019" y="487738"/>
                  </a:lnTo>
                  <a:lnTo>
                    <a:pt x="0" y="576684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63" name="object 163"/>
            <p:cNvSpPr/>
            <p:nvPr/>
          </p:nvSpPr>
          <p:spPr>
            <a:xfrm>
              <a:off x="6077635" y="290626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64" name="object 164"/>
            <p:cNvSpPr/>
            <p:nvPr/>
          </p:nvSpPr>
          <p:spPr>
            <a:xfrm>
              <a:off x="6077635" y="290626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65" name="object 165"/>
            <p:cNvSpPr/>
            <p:nvPr/>
          </p:nvSpPr>
          <p:spPr>
            <a:xfrm>
              <a:off x="6077635" y="290626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66" name="object 166"/>
            <p:cNvSpPr/>
            <p:nvPr/>
          </p:nvSpPr>
          <p:spPr>
            <a:xfrm>
              <a:off x="6077635" y="290626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67" name="object 167"/>
            <p:cNvSpPr/>
            <p:nvPr/>
          </p:nvSpPr>
          <p:spPr>
            <a:xfrm>
              <a:off x="6354493" y="290626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68" name="object 168"/>
            <p:cNvSpPr/>
            <p:nvPr/>
          </p:nvSpPr>
          <p:spPr>
            <a:xfrm>
              <a:off x="6354493" y="290626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69" name="object 169"/>
            <p:cNvSpPr/>
            <p:nvPr/>
          </p:nvSpPr>
          <p:spPr>
            <a:xfrm>
              <a:off x="6123322" y="297611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70" name="object 170"/>
            <p:cNvSpPr/>
            <p:nvPr/>
          </p:nvSpPr>
          <p:spPr>
            <a:xfrm>
              <a:off x="6123322" y="297611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71" name="object 171"/>
            <p:cNvSpPr/>
            <p:nvPr/>
          </p:nvSpPr>
          <p:spPr>
            <a:xfrm>
              <a:off x="5705542" y="286840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72" name="object 172"/>
            <p:cNvSpPr/>
            <p:nvPr/>
          </p:nvSpPr>
          <p:spPr>
            <a:xfrm>
              <a:off x="5705542" y="286840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73" name="object 173"/>
            <p:cNvSpPr/>
            <p:nvPr/>
          </p:nvSpPr>
          <p:spPr>
            <a:xfrm>
              <a:off x="5705542" y="286840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74" name="object 174"/>
            <p:cNvSpPr/>
            <p:nvPr/>
          </p:nvSpPr>
          <p:spPr>
            <a:xfrm>
              <a:off x="5705542" y="286840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75" name="object 175"/>
            <p:cNvSpPr/>
            <p:nvPr/>
          </p:nvSpPr>
          <p:spPr>
            <a:xfrm>
              <a:off x="5995678" y="286840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1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76" name="object 176"/>
            <p:cNvSpPr/>
            <p:nvPr/>
          </p:nvSpPr>
          <p:spPr>
            <a:xfrm>
              <a:off x="5995678" y="286840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1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77" name="object 177"/>
            <p:cNvSpPr/>
            <p:nvPr/>
          </p:nvSpPr>
          <p:spPr>
            <a:xfrm>
              <a:off x="5753702" y="294060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78" name="object 178"/>
            <p:cNvSpPr/>
            <p:nvPr/>
          </p:nvSpPr>
          <p:spPr>
            <a:xfrm>
              <a:off x="5753702" y="294060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0" y="628349"/>
                  </a:move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79" name="object 179"/>
            <p:cNvSpPr/>
            <p:nvPr/>
          </p:nvSpPr>
          <p:spPr>
            <a:xfrm>
              <a:off x="5675396" y="288163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80" name="object 180"/>
            <p:cNvSpPr/>
            <p:nvPr/>
          </p:nvSpPr>
          <p:spPr>
            <a:xfrm>
              <a:off x="5675396" y="288163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0" y="230279"/>
                  </a:moveTo>
                  <a:lnTo>
                    <a:pt x="0" y="208728"/>
                  </a:ln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81" name="object 181"/>
            <p:cNvSpPr/>
            <p:nvPr/>
          </p:nvSpPr>
          <p:spPr>
            <a:xfrm>
              <a:off x="5678456" y="292372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07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5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82" name="object 182"/>
            <p:cNvSpPr/>
            <p:nvPr/>
          </p:nvSpPr>
          <p:spPr>
            <a:xfrm>
              <a:off x="5678456" y="292372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83" name="object 183"/>
            <p:cNvSpPr/>
            <p:nvPr/>
          </p:nvSpPr>
          <p:spPr>
            <a:xfrm>
              <a:off x="5678456" y="305721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59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84" name="object 184"/>
            <p:cNvSpPr/>
            <p:nvPr/>
          </p:nvSpPr>
          <p:spPr>
            <a:xfrm>
              <a:off x="5678456" y="318411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4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85" name="object 185"/>
            <p:cNvSpPr/>
            <p:nvPr/>
          </p:nvSpPr>
          <p:spPr>
            <a:xfrm>
              <a:off x="5681516" y="331395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09" h="90170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86" name="object 186"/>
            <p:cNvSpPr/>
            <p:nvPr/>
          </p:nvSpPr>
          <p:spPr>
            <a:xfrm>
              <a:off x="5681516" y="3443309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87" name="object 187"/>
            <p:cNvSpPr/>
            <p:nvPr/>
          </p:nvSpPr>
          <p:spPr>
            <a:xfrm>
              <a:off x="5811519" y="295980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5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88" name="object 188"/>
            <p:cNvSpPr/>
            <p:nvPr/>
          </p:nvSpPr>
          <p:spPr>
            <a:xfrm>
              <a:off x="5962597" y="298385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89" name="object 189"/>
            <p:cNvSpPr/>
            <p:nvPr/>
          </p:nvSpPr>
          <p:spPr>
            <a:xfrm>
              <a:off x="6110158" y="300550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90" name="object 190"/>
            <p:cNvSpPr/>
            <p:nvPr/>
          </p:nvSpPr>
          <p:spPr>
            <a:xfrm>
              <a:off x="6255193" y="302719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91" name="object 191"/>
            <p:cNvSpPr/>
            <p:nvPr/>
          </p:nvSpPr>
          <p:spPr>
            <a:xfrm>
              <a:off x="6399699" y="305120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92" name="object 192"/>
            <p:cNvSpPr/>
            <p:nvPr/>
          </p:nvSpPr>
          <p:spPr>
            <a:xfrm>
              <a:off x="6554437" y="307232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79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93" name="object 193"/>
            <p:cNvSpPr/>
            <p:nvPr/>
          </p:nvSpPr>
          <p:spPr>
            <a:xfrm>
              <a:off x="6699520" y="309329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94" name="object 194"/>
            <p:cNvSpPr/>
            <p:nvPr/>
          </p:nvSpPr>
          <p:spPr>
            <a:xfrm>
              <a:off x="5680810" y="376253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9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95" name="object 195"/>
            <p:cNvSpPr/>
            <p:nvPr/>
          </p:nvSpPr>
          <p:spPr>
            <a:xfrm>
              <a:off x="5680810" y="376253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9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96" name="object 196"/>
            <p:cNvSpPr/>
            <p:nvPr/>
          </p:nvSpPr>
          <p:spPr>
            <a:xfrm>
              <a:off x="5492405" y="267237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27671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97" name="object 197"/>
            <p:cNvSpPr/>
            <p:nvPr/>
          </p:nvSpPr>
          <p:spPr>
            <a:xfrm>
              <a:off x="5492405" y="267237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0" y="36078"/>
                  </a:move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1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198" name="object 198"/>
            <p:cNvSpPr/>
            <p:nvPr/>
          </p:nvSpPr>
          <p:spPr>
            <a:xfrm>
              <a:off x="5497822" y="379628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pic>
          <p:nvPicPr>
            <p:cNvPr id="199" name="object 19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38211" y="3836477"/>
              <a:ext cx="217964" cy="218315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69927" y="3931514"/>
              <a:ext cx="161464" cy="161835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79008" y="2356104"/>
              <a:ext cx="330708" cy="594360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40196" y="2394204"/>
              <a:ext cx="329184" cy="594360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92240" y="2423160"/>
              <a:ext cx="329184" cy="594360"/>
            </a:xfrm>
            <a:prstGeom prst="rect">
              <a:avLst/>
            </a:prstGeom>
          </p:spPr>
        </p:pic>
      </p:grpSp>
      <p:sp>
        <p:nvSpPr>
          <p:cNvPr id="204" name="object 204"/>
          <p:cNvSpPr txBox="1"/>
          <p:nvPr/>
        </p:nvSpPr>
        <p:spPr>
          <a:xfrm>
            <a:off x="1012850" y="2420188"/>
            <a:ext cx="10128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1320" algn="l"/>
                <a:tab pos="753745" algn="l"/>
              </a:tabLst>
            </a:pPr>
            <a:r>
              <a:rPr sz="2400" b="1" dirty="0">
                <a:solidFill>
                  <a:srgbClr val="FFFFFF"/>
                </a:solidFill>
                <a:latin typeface="Helvetica" pitchFamily="2" charset="0"/>
                <a:cs typeface="Arial"/>
              </a:rPr>
              <a:t>A	</a:t>
            </a:r>
            <a:r>
              <a:rPr sz="3600" b="1" spc="-7" baseline="-9259" dirty="0">
                <a:solidFill>
                  <a:srgbClr val="FFFFFF"/>
                </a:solidFill>
                <a:latin typeface="Helvetica" pitchFamily="2" charset="0"/>
                <a:cs typeface="Arial"/>
              </a:rPr>
              <a:t>B	</a:t>
            </a:r>
            <a:r>
              <a:rPr sz="3600" b="1" baseline="-13888" dirty="0">
                <a:solidFill>
                  <a:srgbClr val="FFFFFF"/>
                </a:solidFill>
                <a:latin typeface="Helvetica" pitchFamily="2" charset="0"/>
                <a:cs typeface="Arial"/>
              </a:rPr>
              <a:t>C</a:t>
            </a:r>
            <a:endParaRPr sz="3600" baseline="-13888">
              <a:latin typeface="Helvetica" pitchFamily="2" charset="0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2622804" y="2448890"/>
            <a:ext cx="10128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1955" algn="l"/>
                <a:tab pos="753745" algn="l"/>
              </a:tabLst>
            </a:pPr>
            <a:r>
              <a:rPr sz="2400" b="1" spc="-5" dirty="0">
                <a:solidFill>
                  <a:srgbClr val="FFFFFF"/>
                </a:solidFill>
                <a:latin typeface="Helvetica" pitchFamily="2" charset="0"/>
                <a:cs typeface="Arial"/>
              </a:rPr>
              <a:t>A	</a:t>
            </a:r>
            <a:r>
              <a:rPr sz="3600" b="1" baseline="-8101" dirty="0">
                <a:solidFill>
                  <a:srgbClr val="FFFFFF"/>
                </a:solidFill>
                <a:latin typeface="Helvetica" pitchFamily="2" charset="0"/>
                <a:cs typeface="Arial"/>
              </a:rPr>
              <a:t>C	</a:t>
            </a:r>
            <a:r>
              <a:rPr sz="3600" b="1" spc="-7" baseline="-13888" dirty="0">
                <a:solidFill>
                  <a:srgbClr val="FFFFFF"/>
                </a:solidFill>
                <a:latin typeface="Helvetica" pitchFamily="2" charset="0"/>
                <a:cs typeface="Arial"/>
              </a:rPr>
              <a:t>D</a:t>
            </a:r>
            <a:endParaRPr sz="3600" baseline="-13888" dirty="0">
              <a:latin typeface="Helvetica" pitchFamily="2" charset="0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4210558" y="2448890"/>
            <a:ext cx="2611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14655" algn="l"/>
                <a:tab pos="766445" algn="l"/>
                <a:tab pos="1631950" algn="l"/>
                <a:tab pos="1995805" algn="l"/>
                <a:tab pos="2356485" algn="l"/>
              </a:tabLst>
            </a:pPr>
            <a:r>
              <a:rPr sz="2400" b="1" spc="-5" dirty="0">
                <a:solidFill>
                  <a:srgbClr val="FFFFFF"/>
                </a:solidFill>
                <a:latin typeface="Helvetica" pitchFamily="2" charset="0"/>
                <a:cs typeface="Arial"/>
              </a:rPr>
              <a:t>B	</a:t>
            </a:r>
            <a:r>
              <a:rPr sz="3600" b="1" baseline="-8101" dirty="0">
                <a:solidFill>
                  <a:srgbClr val="FFFFFF"/>
                </a:solidFill>
                <a:latin typeface="Helvetica" pitchFamily="2" charset="0"/>
                <a:cs typeface="Arial"/>
              </a:rPr>
              <a:t>C	</a:t>
            </a:r>
            <a:r>
              <a:rPr sz="3600" b="1" spc="-7" baseline="-13888" dirty="0">
                <a:solidFill>
                  <a:srgbClr val="FFFFFF"/>
                </a:solidFill>
                <a:latin typeface="Helvetica" pitchFamily="2" charset="0"/>
                <a:cs typeface="Arial"/>
              </a:rPr>
              <a:t>D	</a:t>
            </a:r>
            <a:r>
              <a:rPr sz="2400" b="1" spc="-5" dirty="0">
                <a:solidFill>
                  <a:srgbClr val="FFFFFF"/>
                </a:solidFill>
                <a:latin typeface="Helvetica" pitchFamily="2" charset="0"/>
                <a:cs typeface="Arial"/>
              </a:rPr>
              <a:t>A	</a:t>
            </a:r>
            <a:r>
              <a:rPr sz="3600" b="1" baseline="-8101" dirty="0">
                <a:solidFill>
                  <a:srgbClr val="FFFFFF"/>
                </a:solidFill>
                <a:latin typeface="Helvetica" pitchFamily="2" charset="0"/>
                <a:cs typeface="Arial"/>
              </a:rPr>
              <a:t>D	</a:t>
            </a:r>
            <a:r>
              <a:rPr sz="3600" b="1" baseline="-13888" dirty="0">
                <a:solidFill>
                  <a:srgbClr val="FFFFFF"/>
                </a:solidFill>
                <a:latin typeface="Helvetica" pitchFamily="2" charset="0"/>
                <a:cs typeface="Arial"/>
              </a:rPr>
              <a:t>E</a:t>
            </a:r>
            <a:endParaRPr sz="3600" baseline="-13888">
              <a:latin typeface="Helvetica" pitchFamily="2" charset="0"/>
              <a:cs typeface="Arial"/>
            </a:endParaRPr>
          </a:p>
        </p:txBody>
      </p:sp>
      <p:grpSp>
        <p:nvGrpSpPr>
          <p:cNvPr id="207" name="object 207"/>
          <p:cNvGrpSpPr/>
          <p:nvPr/>
        </p:nvGrpSpPr>
        <p:grpSpPr>
          <a:xfrm>
            <a:off x="7087777" y="2365248"/>
            <a:ext cx="1376680" cy="1731645"/>
            <a:chOff x="7087777" y="2365248"/>
            <a:chExt cx="1376680" cy="1731645"/>
          </a:xfrm>
        </p:grpSpPr>
        <p:sp>
          <p:nvSpPr>
            <p:cNvPr id="208" name="object 208"/>
            <p:cNvSpPr/>
            <p:nvPr/>
          </p:nvSpPr>
          <p:spPr>
            <a:xfrm>
              <a:off x="8025793" y="294542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20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09" name="object 209"/>
            <p:cNvSpPr/>
            <p:nvPr/>
          </p:nvSpPr>
          <p:spPr>
            <a:xfrm>
              <a:off x="8025793" y="294542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20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10" name="object 210"/>
            <p:cNvSpPr/>
            <p:nvPr/>
          </p:nvSpPr>
          <p:spPr>
            <a:xfrm>
              <a:off x="8025793" y="294542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11" name="object 211"/>
            <p:cNvSpPr/>
            <p:nvPr/>
          </p:nvSpPr>
          <p:spPr>
            <a:xfrm>
              <a:off x="8025793" y="294542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12" name="object 212"/>
            <p:cNvSpPr/>
            <p:nvPr/>
          </p:nvSpPr>
          <p:spPr>
            <a:xfrm>
              <a:off x="8290064" y="294542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20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13" name="object 213"/>
            <p:cNvSpPr/>
            <p:nvPr/>
          </p:nvSpPr>
          <p:spPr>
            <a:xfrm>
              <a:off x="8290064" y="294542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20">
                  <a:moveTo>
                    <a:pt x="66295" y="642155"/>
                  </a:move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lnTo>
                    <a:pt x="0" y="553209"/>
                  </a:lnTo>
                  <a:lnTo>
                    <a:pt x="66295" y="642155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14" name="object 214"/>
            <p:cNvSpPr/>
            <p:nvPr/>
          </p:nvSpPr>
          <p:spPr>
            <a:xfrm>
              <a:off x="8068549" y="301089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4"/>
                  </a:lnTo>
                  <a:lnTo>
                    <a:pt x="287810" y="576684"/>
                  </a:lnTo>
                  <a:lnTo>
                    <a:pt x="375628" y="487738"/>
                  </a:lnTo>
                  <a:lnTo>
                    <a:pt x="375628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15" name="object 215"/>
            <p:cNvSpPr/>
            <p:nvPr/>
          </p:nvSpPr>
          <p:spPr>
            <a:xfrm>
              <a:off x="8068549" y="301089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0" y="576684"/>
                  </a:moveTo>
                  <a:lnTo>
                    <a:pt x="287810" y="576684"/>
                  </a:lnTo>
                  <a:lnTo>
                    <a:pt x="375628" y="487738"/>
                  </a:lnTo>
                  <a:lnTo>
                    <a:pt x="375628" y="0"/>
                  </a:lnTo>
                  <a:lnTo>
                    <a:pt x="89019" y="0"/>
                  </a:lnTo>
                  <a:lnTo>
                    <a:pt x="89019" y="487738"/>
                  </a:lnTo>
                  <a:lnTo>
                    <a:pt x="0" y="576684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16" name="object 216"/>
            <p:cNvSpPr/>
            <p:nvPr/>
          </p:nvSpPr>
          <p:spPr>
            <a:xfrm>
              <a:off x="7677835" y="290626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17" name="object 217"/>
            <p:cNvSpPr/>
            <p:nvPr/>
          </p:nvSpPr>
          <p:spPr>
            <a:xfrm>
              <a:off x="7677835" y="290626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18" name="object 218"/>
            <p:cNvSpPr/>
            <p:nvPr/>
          </p:nvSpPr>
          <p:spPr>
            <a:xfrm>
              <a:off x="7677835" y="290626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19" name="object 219"/>
            <p:cNvSpPr/>
            <p:nvPr/>
          </p:nvSpPr>
          <p:spPr>
            <a:xfrm>
              <a:off x="7677835" y="290626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20" name="object 220"/>
            <p:cNvSpPr/>
            <p:nvPr/>
          </p:nvSpPr>
          <p:spPr>
            <a:xfrm>
              <a:off x="7954693" y="290626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21" name="object 221"/>
            <p:cNvSpPr/>
            <p:nvPr/>
          </p:nvSpPr>
          <p:spPr>
            <a:xfrm>
              <a:off x="7954693" y="290626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22" name="object 222"/>
            <p:cNvSpPr/>
            <p:nvPr/>
          </p:nvSpPr>
          <p:spPr>
            <a:xfrm>
              <a:off x="7723522" y="297611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23" name="object 223"/>
            <p:cNvSpPr/>
            <p:nvPr/>
          </p:nvSpPr>
          <p:spPr>
            <a:xfrm>
              <a:off x="7723522" y="297611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24" name="object 224"/>
            <p:cNvSpPr/>
            <p:nvPr/>
          </p:nvSpPr>
          <p:spPr>
            <a:xfrm>
              <a:off x="7305742" y="286840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25" name="object 225"/>
            <p:cNvSpPr/>
            <p:nvPr/>
          </p:nvSpPr>
          <p:spPr>
            <a:xfrm>
              <a:off x="7305742" y="286840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26" name="object 226"/>
            <p:cNvSpPr/>
            <p:nvPr/>
          </p:nvSpPr>
          <p:spPr>
            <a:xfrm>
              <a:off x="7305742" y="286840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27" name="object 227"/>
            <p:cNvSpPr/>
            <p:nvPr/>
          </p:nvSpPr>
          <p:spPr>
            <a:xfrm>
              <a:off x="7305742" y="286840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28" name="object 228"/>
            <p:cNvSpPr/>
            <p:nvPr/>
          </p:nvSpPr>
          <p:spPr>
            <a:xfrm>
              <a:off x="7595878" y="2868404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1" y="603768"/>
                  </a:lnTo>
                  <a:lnTo>
                    <a:pt x="168621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29" name="object 229"/>
            <p:cNvSpPr/>
            <p:nvPr/>
          </p:nvSpPr>
          <p:spPr>
            <a:xfrm>
              <a:off x="7595878" y="2868404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7"/>
                  </a:lnTo>
                  <a:lnTo>
                    <a:pt x="72300" y="700555"/>
                  </a:lnTo>
                  <a:lnTo>
                    <a:pt x="168621" y="603768"/>
                  </a:lnTo>
                  <a:lnTo>
                    <a:pt x="168621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30" name="object 230"/>
            <p:cNvSpPr/>
            <p:nvPr/>
          </p:nvSpPr>
          <p:spPr>
            <a:xfrm>
              <a:off x="7353902" y="294060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31" name="object 231"/>
            <p:cNvSpPr/>
            <p:nvPr/>
          </p:nvSpPr>
          <p:spPr>
            <a:xfrm>
              <a:off x="7353902" y="294060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0" y="628349"/>
                  </a:move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32" name="object 232"/>
            <p:cNvSpPr/>
            <p:nvPr/>
          </p:nvSpPr>
          <p:spPr>
            <a:xfrm>
              <a:off x="7275596" y="288163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33" name="object 233"/>
            <p:cNvSpPr/>
            <p:nvPr/>
          </p:nvSpPr>
          <p:spPr>
            <a:xfrm>
              <a:off x="7275596" y="288163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0" y="230279"/>
                  </a:moveTo>
                  <a:lnTo>
                    <a:pt x="0" y="208728"/>
                  </a:ln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34" name="object 234"/>
            <p:cNvSpPr/>
            <p:nvPr/>
          </p:nvSpPr>
          <p:spPr>
            <a:xfrm>
              <a:off x="7278656" y="292372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07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35" name="object 235"/>
            <p:cNvSpPr/>
            <p:nvPr/>
          </p:nvSpPr>
          <p:spPr>
            <a:xfrm>
              <a:off x="7278656" y="292372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36" name="object 236"/>
            <p:cNvSpPr/>
            <p:nvPr/>
          </p:nvSpPr>
          <p:spPr>
            <a:xfrm>
              <a:off x="7278656" y="305721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59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37" name="object 237"/>
            <p:cNvSpPr/>
            <p:nvPr/>
          </p:nvSpPr>
          <p:spPr>
            <a:xfrm>
              <a:off x="7278656" y="318411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4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38" name="object 238"/>
            <p:cNvSpPr/>
            <p:nvPr/>
          </p:nvSpPr>
          <p:spPr>
            <a:xfrm>
              <a:off x="7281716" y="331395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09" h="90170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39" name="object 239"/>
            <p:cNvSpPr/>
            <p:nvPr/>
          </p:nvSpPr>
          <p:spPr>
            <a:xfrm>
              <a:off x="7281716" y="3443309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40" name="object 240"/>
            <p:cNvSpPr/>
            <p:nvPr/>
          </p:nvSpPr>
          <p:spPr>
            <a:xfrm>
              <a:off x="7411719" y="295980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5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41" name="object 241"/>
            <p:cNvSpPr/>
            <p:nvPr/>
          </p:nvSpPr>
          <p:spPr>
            <a:xfrm>
              <a:off x="7562797" y="298385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42" name="object 242"/>
            <p:cNvSpPr/>
            <p:nvPr/>
          </p:nvSpPr>
          <p:spPr>
            <a:xfrm>
              <a:off x="7710358" y="300550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43" name="object 243"/>
            <p:cNvSpPr/>
            <p:nvPr/>
          </p:nvSpPr>
          <p:spPr>
            <a:xfrm>
              <a:off x="7855393" y="302719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44" name="object 244"/>
            <p:cNvSpPr/>
            <p:nvPr/>
          </p:nvSpPr>
          <p:spPr>
            <a:xfrm>
              <a:off x="7999899" y="305120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45" name="object 245"/>
            <p:cNvSpPr/>
            <p:nvPr/>
          </p:nvSpPr>
          <p:spPr>
            <a:xfrm>
              <a:off x="8154637" y="307232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79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46" name="object 246"/>
            <p:cNvSpPr/>
            <p:nvPr/>
          </p:nvSpPr>
          <p:spPr>
            <a:xfrm>
              <a:off x="8299720" y="309329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47" name="object 247"/>
            <p:cNvSpPr/>
            <p:nvPr/>
          </p:nvSpPr>
          <p:spPr>
            <a:xfrm>
              <a:off x="7281010" y="376253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9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48" name="object 248"/>
            <p:cNvSpPr/>
            <p:nvPr/>
          </p:nvSpPr>
          <p:spPr>
            <a:xfrm>
              <a:off x="7281010" y="376253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9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49" name="object 249"/>
            <p:cNvSpPr/>
            <p:nvPr/>
          </p:nvSpPr>
          <p:spPr>
            <a:xfrm>
              <a:off x="7092605" y="267237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50" name="object 250"/>
            <p:cNvSpPr/>
            <p:nvPr/>
          </p:nvSpPr>
          <p:spPr>
            <a:xfrm>
              <a:off x="7092605" y="267237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0" y="36078"/>
                  </a:move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sp>
          <p:nvSpPr>
            <p:cNvPr id="251" name="object 251"/>
            <p:cNvSpPr/>
            <p:nvPr/>
          </p:nvSpPr>
          <p:spPr>
            <a:xfrm>
              <a:off x="7098022" y="379628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Helvetica" pitchFamily="2" charset="0"/>
              </a:endParaRPr>
            </a:p>
          </p:txBody>
        </p:sp>
        <p:pic>
          <p:nvPicPr>
            <p:cNvPr id="252" name="object 2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8411" y="3836477"/>
              <a:ext cx="217964" cy="218315"/>
            </a:xfrm>
            <a:prstGeom prst="rect">
              <a:avLst/>
            </a:prstGeom>
          </p:spPr>
        </p:pic>
        <p:pic>
          <p:nvPicPr>
            <p:cNvPr id="253" name="object 2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70127" y="3931514"/>
              <a:ext cx="161464" cy="161835"/>
            </a:xfrm>
            <a:prstGeom prst="rect">
              <a:avLst/>
            </a:prstGeom>
          </p:spPr>
        </p:pic>
        <p:pic>
          <p:nvPicPr>
            <p:cNvPr id="254" name="object 2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9876" y="2365248"/>
              <a:ext cx="329183" cy="594360"/>
            </a:xfrm>
            <a:prstGeom prst="rect">
              <a:avLst/>
            </a:prstGeom>
          </p:spPr>
        </p:pic>
        <p:pic>
          <p:nvPicPr>
            <p:cNvPr id="255" name="object 2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49540" y="2403348"/>
              <a:ext cx="329183" cy="594360"/>
            </a:xfrm>
            <a:prstGeom prst="rect">
              <a:avLst/>
            </a:prstGeom>
          </p:spPr>
        </p:pic>
        <p:pic>
          <p:nvPicPr>
            <p:cNvPr id="256" name="object 25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01584" y="2432304"/>
              <a:ext cx="330707" cy="594360"/>
            </a:xfrm>
            <a:prstGeom prst="rect">
              <a:avLst/>
            </a:prstGeom>
          </p:spPr>
        </p:pic>
      </p:grpSp>
      <p:sp>
        <p:nvSpPr>
          <p:cNvPr id="257" name="object 257"/>
          <p:cNvSpPr txBox="1"/>
          <p:nvPr/>
        </p:nvSpPr>
        <p:spPr>
          <a:xfrm>
            <a:off x="7414894" y="2458288"/>
            <a:ext cx="10039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1320" algn="l"/>
                <a:tab pos="762000" algn="l"/>
              </a:tabLst>
            </a:pPr>
            <a:r>
              <a:rPr sz="2400" b="1" dirty="0">
                <a:solidFill>
                  <a:srgbClr val="FFFFFF"/>
                </a:solidFill>
                <a:latin typeface="Helvetica" pitchFamily="2" charset="0"/>
                <a:cs typeface="Arial"/>
              </a:rPr>
              <a:t>B	</a:t>
            </a:r>
            <a:r>
              <a:rPr sz="3600" b="1" spc="-7" baseline="-9259" dirty="0">
                <a:solidFill>
                  <a:srgbClr val="FFFFFF"/>
                </a:solidFill>
                <a:latin typeface="Helvetica" pitchFamily="2" charset="0"/>
                <a:cs typeface="Arial"/>
              </a:rPr>
              <a:t>C	</a:t>
            </a:r>
            <a:r>
              <a:rPr sz="3600" b="1" baseline="-13888" dirty="0">
                <a:solidFill>
                  <a:srgbClr val="FFFFFF"/>
                </a:solidFill>
                <a:latin typeface="Helvetica" pitchFamily="2" charset="0"/>
                <a:cs typeface="Arial"/>
              </a:rPr>
              <a:t>E</a:t>
            </a:r>
            <a:endParaRPr sz="3600" baseline="-13888">
              <a:latin typeface="Helvetica" pitchFamily="2" charset="0"/>
              <a:cs typeface="Arial"/>
            </a:endParaRPr>
          </a:p>
        </p:txBody>
      </p:sp>
      <p:sp>
        <p:nvSpPr>
          <p:cNvPr id="258" name="object 258"/>
          <p:cNvSpPr txBox="1">
            <a:spLocks noGrp="1"/>
          </p:cNvSpPr>
          <p:nvPr>
            <p:ph type="title"/>
          </p:nvPr>
        </p:nvSpPr>
        <p:spPr>
          <a:xfrm>
            <a:off x="145021" y="296328"/>
            <a:ext cx="88525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u="none" spc="-30" dirty="0">
                <a:latin typeface="Helvetica" pitchFamily="2" charset="0"/>
              </a:rPr>
              <a:t>Basics of </a:t>
            </a:r>
            <a:r>
              <a:rPr b="0" u="none" spc="-110" dirty="0">
                <a:latin typeface="Helvetica" pitchFamily="2" charset="0"/>
              </a:rPr>
              <a:t>MBA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30" dirty="0">
                <a:latin typeface="Helvetica" pitchFamily="2" charset="0"/>
              </a:rPr>
              <a:t>-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u="none" spc="-10" dirty="0">
                <a:latin typeface="Helvetica" pitchFamily="2" charset="0"/>
              </a:rPr>
              <a:t>Confidence</a:t>
            </a:r>
          </a:p>
        </p:txBody>
      </p:sp>
      <p:pic>
        <p:nvPicPr>
          <p:cNvPr id="259" name="Picture 258">
            <a:extLst>
              <a:ext uri="{FF2B5EF4-FFF2-40B4-BE49-F238E27FC236}">
                <a16:creationId xmlns:a16="http://schemas.microsoft.com/office/drawing/2014/main" id="{39D46ACE-1659-CE4C-A569-838D0E7316B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200" y="716796"/>
            <a:ext cx="8943814" cy="18895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3106"/>
            <a:ext cx="87604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SG" b="0" u="none" spc="-30" dirty="0">
                <a:latin typeface="Helvetica" pitchFamily="2" charset="0"/>
              </a:rPr>
              <a:t>Basics of</a:t>
            </a:r>
            <a:r>
              <a:rPr lang="en-SG" b="0" u="none" spc="-100" dirty="0">
                <a:latin typeface="Helvetica" pitchFamily="2" charset="0"/>
              </a:rPr>
              <a:t> </a:t>
            </a:r>
            <a:r>
              <a:rPr lang="en-SG" b="0" u="none" spc="-110" dirty="0">
                <a:latin typeface="Helvetica" pitchFamily="2" charset="0"/>
              </a:rPr>
              <a:t>MBA</a:t>
            </a:r>
            <a:r>
              <a:rPr lang="en-SG" b="0" u="none" spc="-100" dirty="0">
                <a:latin typeface="Helvetica" pitchFamily="2" charset="0"/>
              </a:rPr>
              <a:t> </a:t>
            </a:r>
            <a:r>
              <a:rPr lang="en-SG" b="0" u="none" spc="30" dirty="0">
                <a:latin typeface="Helvetica" pitchFamily="2" charset="0"/>
              </a:rPr>
              <a:t>–</a:t>
            </a:r>
            <a:r>
              <a:rPr lang="en-SG" b="0" u="none" spc="-100" dirty="0">
                <a:latin typeface="Helvetica" pitchFamily="2" charset="0"/>
              </a:rPr>
              <a:t> </a:t>
            </a:r>
            <a:r>
              <a:rPr lang="en-SG" u="none" spc="-100" dirty="0">
                <a:latin typeface="Helvetica" pitchFamily="2" charset="0"/>
              </a:rPr>
              <a:t>Expected </a:t>
            </a:r>
            <a:r>
              <a:rPr lang="en-SG" u="none" spc="-10" dirty="0">
                <a:latin typeface="Helvetica" pitchFamily="2" charset="0"/>
              </a:rPr>
              <a:t>Confidence</a:t>
            </a:r>
            <a:endParaRPr u="none" spc="-10" dirty="0">
              <a:latin typeface="Helvetica" pitchFamily="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7776" y="4442167"/>
            <a:ext cx="785484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7660" algn="l"/>
                <a:tab pos="3395979" algn="l"/>
              </a:tabLst>
            </a:pPr>
            <a:r>
              <a:rPr sz="1800" b="1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"/>
              </a:rPr>
              <a:t>Rule</a:t>
            </a:r>
            <a:r>
              <a:rPr sz="1800" b="1" dirty="0">
                <a:solidFill>
                  <a:srgbClr val="000099"/>
                </a:solidFill>
                <a:latin typeface="Helvetica" pitchFamily="2" charset="0"/>
                <a:cs typeface="Arial"/>
              </a:rPr>
              <a:t>	</a:t>
            </a:r>
            <a:r>
              <a:rPr sz="1800" b="1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"/>
              </a:rPr>
              <a:t>Support</a:t>
            </a:r>
            <a:r>
              <a:rPr sz="1800" b="1" dirty="0">
                <a:solidFill>
                  <a:srgbClr val="000099"/>
                </a:solidFill>
                <a:latin typeface="Helvetica" pitchFamily="2" charset="0"/>
                <a:cs typeface="Arial"/>
              </a:rPr>
              <a:t>	</a:t>
            </a:r>
            <a:r>
              <a:rPr sz="1800" b="1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"/>
              </a:rPr>
              <a:t>Confidence</a:t>
            </a:r>
            <a:r>
              <a:rPr lang="en-US" sz="1800" b="1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"/>
              </a:rPr>
              <a:t>	Expected Confidence	</a:t>
            </a:r>
            <a:endParaRPr sz="1800" dirty="0">
              <a:latin typeface="Helvetica" pitchFamily="2" charset="0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94801"/>
              </p:ext>
            </p:extLst>
          </p:nvPr>
        </p:nvGraphicFramePr>
        <p:xfrm>
          <a:off x="541375" y="5004248"/>
          <a:ext cx="7661274" cy="1541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marR="49022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A</a:t>
                      </a:r>
                      <a:r>
                        <a:rPr sz="1800" b="1" spc="229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 spc="105" dirty="0">
                          <a:solidFill>
                            <a:srgbClr val="000099"/>
                          </a:solidFill>
                          <a:latin typeface="Helvetica" pitchFamily="2" charset="0"/>
                          <a:cs typeface="Apple SD Gothic Neo"/>
                        </a:rPr>
                        <a:t>⇒</a:t>
                      </a:r>
                      <a:r>
                        <a:rPr sz="1800" b="1" spc="10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D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529590">
                        <a:lnSpc>
                          <a:spcPts val="2020"/>
                        </a:lnSpc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2/5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1515" algn="r">
                        <a:lnSpc>
                          <a:spcPts val="2039"/>
                        </a:lnSpc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2/3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39"/>
                        </a:lnSpc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3/5</a:t>
                      </a:r>
                      <a:r>
                        <a:rPr sz="1800" b="1" spc="-2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(Prob</a:t>
                      </a:r>
                      <a:r>
                        <a:rPr sz="1800" b="1" spc="-20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of</a:t>
                      </a:r>
                      <a:r>
                        <a:rPr sz="1800" b="1" spc="-20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D)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R="49022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C</a:t>
                      </a:r>
                      <a:r>
                        <a:rPr sz="1800" b="1" spc="23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 spc="105" dirty="0">
                          <a:solidFill>
                            <a:srgbClr val="000099"/>
                          </a:solidFill>
                          <a:latin typeface="Helvetica" pitchFamily="2" charset="0"/>
                          <a:cs typeface="Apple SD Gothic Neo"/>
                        </a:rPr>
                        <a:t>⇒</a:t>
                      </a:r>
                      <a:r>
                        <a:rPr sz="1800" b="1" spc="10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A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52959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2/5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69151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2/4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65405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3/5</a:t>
                      </a:r>
                      <a:r>
                        <a:rPr sz="1800" b="1" spc="-2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(Prob</a:t>
                      </a:r>
                      <a:r>
                        <a:rPr sz="1800" b="1" spc="-20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of</a:t>
                      </a:r>
                      <a:r>
                        <a:rPr sz="1800" b="1" spc="-20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A)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654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R="49022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A</a:t>
                      </a:r>
                      <a:r>
                        <a:rPr sz="1800" b="1" spc="23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 spc="105" dirty="0">
                          <a:solidFill>
                            <a:srgbClr val="000099"/>
                          </a:solidFill>
                          <a:latin typeface="Helvetica" pitchFamily="2" charset="0"/>
                          <a:cs typeface="Apple SD Gothic Neo"/>
                        </a:rPr>
                        <a:t>⇒</a:t>
                      </a:r>
                      <a:r>
                        <a:rPr sz="1800" b="1" spc="10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C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5295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2/5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691515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2/3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4/5</a:t>
                      </a:r>
                      <a:r>
                        <a:rPr sz="1800" b="1" spc="-30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(Prob</a:t>
                      </a:r>
                      <a:r>
                        <a:rPr sz="1800" b="1" spc="-20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of</a:t>
                      </a:r>
                      <a:r>
                        <a:rPr sz="1800" b="1" spc="-20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C)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R="49022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754380" algn="l"/>
                        </a:tabLst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B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&amp;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C	</a:t>
                      </a:r>
                      <a:r>
                        <a:rPr sz="1800" b="1" spc="105" dirty="0">
                          <a:solidFill>
                            <a:srgbClr val="000099"/>
                          </a:solidFill>
                          <a:latin typeface="Helvetica" pitchFamily="2" charset="0"/>
                          <a:cs typeface="Apple SD Gothic Neo"/>
                        </a:rPr>
                        <a:t>⇒</a:t>
                      </a:r>
                      <a:r>
                        <a:rPr sz="1800" b="1" spc="10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D</a:t>
                      </a:r>
                      <a:endParaRPr sz="1800" dirty="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529590">
                        <a:lnSpc>
                          <a:spcPts val="2100"/>
                        </a:lnSpc>
                        <a:spcBef>
                          <a:spcPts val="695"/>
                        </a:spcBef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1/5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R="691515" algn="r">
                        <a:lnSpc>
                          <a:spcPts val="2080"/>
                        </a:lnSpc>
                        <a:spcBef>
                          <a:spcPts val="710"/>
                        </a:spcBef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1/3</a:t>
                      </a:r>
                      <a:endParaRPr sz="180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2080"/>
                        </a:lnSpc>
                        <a:spcBef>
                          <a:spcPts val="710"/>
                        </a:spcBef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3/5</a:t>
                      </a:r>
                      <a:r>
                        <a:rPr sz="1800" b="1" spc="-30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(Prob</a:t>
                      </a:r>
                      <a:r>
                        <a:rPr sz="1800" b="1" spc="-20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of</a:t>
                      </a:r>
                      <a:r>
                        <a:rPr sz="1800" b="1" spc="-20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Helvetica" pitchFamily="2" charset="0"/>
                          <a:cs typeface="Arial"/>
                        </a:rPr>
                        <a:t>D)</a:t>
                      </a:r>
                      <a:endParaRPr sz="1800" dirty="0">
                        <a:latin typeface="Helvetica" pitchFamily="2" charset="0"/>
                        <a:cs typeface="Arial"/>
                      </a:endParaRPr>
                    </a:p>
                  </a:txBody>
                  <a:tcPr marL="0" marR="0" marT="901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686977" y="1504188"/>
            <a:ext cx="1376680" cy="1754505"/>
            <a:chOff x="686977" y="1504188"/>
            <a:chExt cx="1376680" cy="1754505"/>
          </a:xfrm>
        </p:grpSpPr>
        <p:sp>
          <p:nvSpPr>
            <p:cNvPr id="6" name="object 6"/>
            <p:cNvSpPr/>
            <p:nvPr/>
          </p:nvSpPr>
          <p:spPr>
            <a:xfrm>
              <a:off x="1624992" y="210722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80" h="642619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4992" y="210722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80" h="642619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4993" y="210722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4" y="65470"/>
                  </a:lnTo>
                  <a:lnTo>
                    <a:pt x="418383" y="65470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4993" y="210722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4" y="65470"/>
                  </a:lnTo>
                  <a:lnTo>
                    <a:pt x="418383" y="65470"/>
                  </a:lnTo>
                  <a:lnTo>
                    <a:pt x="26427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89264" y="210722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5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4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89264" y="210722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5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4" y="553209"/>
                  </a:lnTo>
                  <a:lnTo>
                    <a:pt x="154114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7749" y="217269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19" h="577214">
                  <a:moveTo>
                    <a:pt x="375629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9" y="487738"/>
                  </a:lnTo>
                  <a:lnTo>
                    <a:pt x="375629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67749" y="217269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19" h="577214">
                  <a:moveTo>
                    <a:pt x="0" y="576685"/>
                  </a:moveTo>
                  <a:lnTo>
                    <a:pt x="287810" y="576685"/>
                  </a:lnTo>
                  <a:lnTo>
                    <a:pt x="375629" y="487738"/>
                  </a:lnTo>
                  <a:lnTo>
                    <a:pt x="375629" y="0"/>
                  </a:ln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7035" y="206806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77035" y="206806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77035" y="206806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19" h="69850">
                  <a:moveTo>
                    <a:pt x="276857" y="0"/>
                  </a:moveTo>
                  <a:lnTo>
                    <a:pt x="0" y="0"/>
                  </a:lnTo>
                  <a:lnTo>
                    <a:pt x="137779" y="69848"/>
                  </a:lnTo>
                  <a:lnTo>
                    <a:pt x="438897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77035" y="206806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19" h="69850">
                  <a:moveTo>
                    <a:pt x="276857" y="0"/>
                  </a:moveTo>
                  <a:lnTo>
                    <a:pt x="0" y="0"/>
                  </a:lnTo>
                  <a:lnTo>
                    <a:pt x="137779" y="69848"/>
                  </a:lnTo>
                  <a:lnTo>
                    <a:pt x="438897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53892" y="206806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53892" y="206806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2721" y="213791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2721" y="213791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04941" y="203020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04941" y="203020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04942" y="203020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4942" y="203020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95078" y="203020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95078" y="203020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53102" y="210240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3102" y="210240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96912" y="531562"/>
                  </a:move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lnTo>
                    <a:pt x="96912" y="0"/>
                  </a:lnTo>
                  <a:lnTo>
                    <a:pt x="96912" y="531562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4796" y="2043433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254110" y="0"/>
                  </a:moveTo>
                  <a:lnTo>
                    <a:pt x="233035" y="0"/>
                  </a:lnTo>
                  <a:lnTo>
                    <a:pt x="148132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4796" y="2043433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0" y="208728"/>
                  </a:move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  <a:lnTo>
                    <a:pt x="0" y="208728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7856" y="208552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499" y="670537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5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7856" y="208552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5"/>
                  </a:lnTo>
                  <a:lnTo>
                    <a:pt x="1159516" y="670537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7856" y="221901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60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7856" y="234591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5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0916" y="247575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10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80916" y="2605109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10919" y="212160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61997" y="214565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09558" y="216730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54593" y="218899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99099" y="221300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53837" y="223412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98920" y="225509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80210" y="292433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9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80210" y="292433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9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1805" y="183417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27671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8"/>
                  </a:lnTo>
                  <a:lnTo>
                    <a:pt x="148723" y="1119104"/>
                  </a:lnTo>
                  <a:lnTo>
                    <a:pt x="155905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1805" y="183417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0" y="36078"/>
                  </a:moveTo>
                  <a:lnTo>
                    <a:pt x="148723" y="168368"/>
                  </a:lnTo>
                  <a:lnTo>
                    <a:pt x="148723" y="1119104"/>
                  </a:lnTo>
                  <a:lnTo>
                    <a:pt x="155905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1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7222" y="295808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611" y="2998277"/>
              <a:ext cx="217964" cy="21831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9327" y="3093314"/>
              <a:ext cx="161464" cy="16183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9076" y="1504188"/>
              <a:ext cx="329184" cy="59436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8740" y="1542288"/>
              <a:ext cx="329184" cy="59436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0784" y="1571244"/>
              <a:ext cx="330707" cy="594360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2287177" y="1533144"/>
            <a:ext cx="1376680" cy="1740535"/>
            <a:chOff x="2287177" y="1533144"/>
            <a:chExt cx="1376680" cy="1740535"/>
          </a:xfrm>
        </p:grpSpPr>
        <p:sp>
          <p:nvSpPr>
            <p:cNvPr id="56" name="object 56"/>
            <p:cNvSpPr/>
            <p:nvPr/>
          </p:nvSpPr>
          <p:spPr>
            <a:xfrm>
              <a:off x="3225192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6" y="642156"/>
                  </a:ln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225192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42756" y="642156"/>
                  </a:move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  <a:lnTo>
                    <a:pt x="0" y="553209"/>
                  </a:lnTo>
                  <a:lnTo>
                    <a:pt x="42756" y="642156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225192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1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5" y="65471"/>
                  </a:lnTo>
                  <a:lnTo>
                    <a:pt x="264271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225192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131775" y="65471"/>
                  </a:moveTo>
                  <a:lnTo>
                    <a:pt x="418385" y="65471"/>
                  </a:lnTo>
                  <a:lnTo>
                    <a:pt x="264271" y="0"/>
                  </a:lnTo>
                  <a:lnTo>
                    <a:pt x="0" y="0"/>
                  </a:lnTo>
                  <a:lnTo>
                    <a:pt x="131775" y="65471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489463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6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489463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6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267948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9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9" y="487738"/>
                  </a:lnTo>
                  <a:lnTo>
                    <a:pt x="375629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267948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89019" y="487738"/>
                  </a:moveTo>
                  <a:lnTo>
                    <a:pt x="0" y="576685"/>
                  </a:lnTo>
                  <a:lnTo>
                    <a:pt x="287810" y="576685"/>
                  </a:lnTo>
                  <a:lnTo>
                    <a:pt x="375629" y="487738"/>
                  </a:lnTo>
                  <a:lnTo>
                    <a:pt x="375629" y="0"/>
                  </a:lnTo>
                  <a:lnTo>
                    <a:pt x="89019" y="0"/>
                  </a:lnTo>
                  <a:lnTo>
                    <a:pt x="89019" y="487738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8772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8772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8772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8772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154092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154092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22921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922921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92093" y="509866"/>
                  </a:move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505141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505141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145072" y="603768"/>
                  </a:moveTo>
                  <a:lnTo>
                    <a:pt x="145072" y="72205"/>
                  </a:lnTo>
                  <a:lnTo>
                    <a:pt x="0" y="0"/>
                  </a:ln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5051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5051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458757" y="72205"/>
                  </a:moveTo>
                  <a:lnTo>
                    <a:pt x="290135" y="0"/>
                  </a:ln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795277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795277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5533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5533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4749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4749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0" y="208728"/>
                  </a:moveTo>
                  <a:lnTo>
                    <a:pt x="148132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  <a:lnTo>
                    <a:pt x="0" y="208728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4780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09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4780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478056" y="223425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60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478056" y="236115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5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81116" y="249099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10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481116" y="2620348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11119" y="213684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62197" y="216089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909758" y="218254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054792" y="220423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199299" y="222824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354037" y="224936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499120" y="227033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4804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8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4804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2"/>
                  </a:lnTo>
                  <a:lnTo>
                    <a:pt x="1050608" y="231558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2920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2920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0" y="36078"/>
                  </a:move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297422" y="297332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7811" y="3013517"/>
              <a:ext cx="217964" cy="218315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9527" y="3108554"/>
              <a:ext cx="161464" cy="161835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8419" y="1533144"/>
              <a:ext cx="329183" cy="59436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8083" y="1571244"/>
              <a:ext cx="330707" cy="594360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11651" y="1600200"/>
              <a:ext cx="329184" cy="594360"/>
            </a:xfrm>
            <a:prstGeom prst="rect">
              <a:avLst/>
            </a:prstGeom>
          </p:spPr>
        </p:pic>
      </p:grpSp>
      <p:grpSp>
        <p:nvGrpSpPr>
          <p:cNvPr id="105" name="object 105"/>
          <p:cNvGrpSpPr/>
          <p:nvPr/>
        </p:nvGrpSpPr>
        <p:grpSpPr>
          <a:xfrm>
            <a:off x="3887377" y="1533144"/>
            <a:ext cx="1376680" cy="1740535"/>
            <a:chOff x="3887377" y="1533144"/>
            <a:chExt cx="1376680" cy="1740535"/>
          </a:xfrm>
        </p:grpSpPr>
        <p:sp>
          <p:nvSpPr>
            <p:cNvPr id="106" name="object 106"/>
            <p:cNvSpPr/>
            <p:nvPr/>
          </p:nvSpPr>
          <p:spPr>
            <a:xfrm>
              <a:off x="4825393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825393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0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25393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825393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89664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089664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868149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868149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0" y="576685"/>
                  </a:move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4774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4774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4774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4774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754293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754293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523122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523122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105342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105342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145072" y="603768"/>
                  </a:moveTo>
                  <a:lnTo>
                    <a:pt x="145072" y="72205"/>
                  </a:lnTo>
                  <a:lnTo>
                    <a:pt x="0" y="0"/>
                  </a:ln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1053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1053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458757" y="72205"/>
                  </a:moveTo>
                  <a:lnTo>
                    <a:pt x="290135" y="0"/>
                  </a:ln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395478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395478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1535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1535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314276" y="628349"/>
                  </a:moveTo>
                  <a:lnTo>
                    <a:pt x="410597" y="531562"/>
                  </a:lnTo>
                  <a:lnTo>
                    <a:pt x="410597" y="0"/>
                  </a:ln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0751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0751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0" y="208728"/>
                  </a:move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  <a:lnTo>
                    <a:pt x="0" y="208728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0782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09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0782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078256" y="223425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60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078256" y="236115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5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081316" y="249099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10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081316" y="2620348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211319" y="213684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362397" y="216089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509958" y="218254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654993" y="220423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799499" y="222824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954237" y="224936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099320" y="227033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0806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8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0806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8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8922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5" y="1152152"/>
                  </a:lnTo>
                  <a:lnTo>
                    <a:pt x="192647" y="1115472"/>
                  </a:lnTo>
                  <a:lnTo>
                    <a:pt x="192647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8922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0" y="36078"/>
                  </a:move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5" y="1152152"/>
                  </a:lnTo>
                  <a:lnTo>
                    <a:pt x="192647" y="1115472"/>
                  </a:lnTo>
                  <a:lnTo>
                    <a:pt x="192647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897622" y="297332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1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38011" y="3013517"/>
              <a:ext cx="217964" cy="218315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69727" y="3108554"/>
              <a:ext cx="161464" cy="161835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8620" y="1533144"/>
              <a:ext cx="329184" cy="594360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58284" y="1571244"/>
              <a:ext cx="330708" cy="594360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11852" y="1600200"/>
              <a:ext cx="329184" cy="594360"/>
            </a:xfrm>
            <a:prstGeom prst="rect">
              <a:avLst/>
            </a:prstGeom>
          </p:spPr>
        </p:pic>
      </p:grpSp>
      <p:grpSp>
        <p:nvGrpSpPr>
          <p:cNvPr id="155" name="object 155"/>
          <p:cNvGrpSpPr/>
          <p:nvPr/>
        </p:nvGrpSpPr>
        <p:grpSpPr>
          <a:xfrm>
            <a:off x="5487577" y="1533144"/>
            <a:ext cx="1376680" cy="1740535"/>
            <a:chOff x="5487577" y="1533144"/>
            <a:chExt cx="1376680" cy="1740535"/>
          </a:xfrm>
        </p:grpSpPr>
        <p:sp>
          <p:nvSpPr>
            <p:cNvPr id="156" name="object 156"/>
            <p:cNvSpPr/>
            <p:nvPr/>
          </p:nvSpPr>
          <p:spPr>
            <a:xfrm>
              <a:off x="6425593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425593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425593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425593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689864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689864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66295" y="642155"/>
                  </a:move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lnTo>
                    <a:pt x="0" y="553209"/>
                  </a:lnTo>
                  <a:lnTo>
                    <a:pt x="66295" y="642155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468349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468349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0" y="576685"/>
                  </a:move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0776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0776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0776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0776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354493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354493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123322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123322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705542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705542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145072" y="603768"/>
                  </a:moveTo>
                  <a:lnTo>
                    <a:pt x="145072" y="72205"/>
                  </a:lnTo>
                  <a:lnTo>
                    <a:pt x="0" y="0"/>
                  </a:ln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7055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7055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458757" y="72205"/>
                  </a:moveTo>
                  <a:lnTo>
                    <a:pt x="290135" y="0"/>
                  </a:ln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995678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995678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7537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7537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314276" y="628349"/>
                  </a:moveTo>
                  <a:lnTo>
                    <a:pt x="410597" y="531562"/>
                  </a:lnTo>
                  <a:lnTo>
                    <a:pt x="410597" y="0"/>
                  </a:ln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6753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6753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0" y="230279"/>
                  </a:moveTo>
                  <a:lnTo>
                    <a:pt x="0" y="208728"/>
                  </a:ln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6784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08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6784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678456" y="223425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59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678456" y="236115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4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681516" y="249099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09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681516" y="2620348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811519" y="213684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962597" y="216089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6110158" y="218254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6255193" y="220423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6399699" y="222824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6554437" y="224936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6699520" y="227033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56808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8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56808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9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54924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54924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0" y="36078"/>
                  </a:move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497822" y="297332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0" name="object 20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38211" y="3013517"/>
              <a:ext cx="217964" cy="218315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69927" y="3108554"/>
              <a:ext cx="161464" cy="161835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79008" y="1533144"/>
              <a:ext cx="330708" cy="594360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40196" y="1571244"/>
              <a:ext cx="329184" cy="594360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92240" y="1600200"/>
              <a:ext cx="329184" cy="594360"/>
            </a:xfrm>
            <a:prstGeom prst="rect">
              <a:avLst/>
            </a:prstGeom>
          </p:spPr>
        </p:pic>
      </p:grpSp>
      <p:sp>
        <p:nvSpPr>
          <p:cNvPr id="205" name="object 205"/>
          <p:cNvSpPr txBox="1"/>
          <p:nvPr/>
        </p:nvSpPr>
        <p:spPr>
          <a:xfrm>
            <a:off x="1012850" y="1597533"/>
            <a:ext cx="1012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1320" algn="l"/>
                <a:tab pos="753745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	</a:t>
            </a:r>
            <a:r>
              <a:rPr sz="3600" b="1" spc="-7" baseline="-9259" dirty="0">
                <a:solidFill>
                  <a:srgbClr val="FFFFFF"/>
                </a:solidFill>
                <a:latin typeface="Arial"/>
                <a:cs typeface="Arial"/>
              </a:rPr>
              <a:t>B	</a:t>
            </a:r>
            <a:r>
              <a:rPr sz="3600" b="1" spc="-7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600" baseline="-13888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2622804" y="1626234"/>
            <a:ext cx="1012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1955" algn="l"/>
                <a:tab pos="753745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	</a:t>
            </a:r>
            <a:r>
              <a:rPr sz="3600" b="1" spc="-7" baseline="-8101" dirty="0">
                <a:solidFill>
                  <a:srgbClr val="FFFFFF"/>
                </a:solidFill>
                <a:latin typeface="Arial"/>
                <a:cs typeface="Arial"/>
              </a:rPr>
              <a:t>C	</a:t>
            </a:r>
            <a:r>
              <a:rPr sz="3600" b="1" spc="-7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600" baseline="-13888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4210558" y="1626234"/>
            <a:ext cx="2611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14655" algn="l"/>
                <a:tab pos="766445" algn="l"/>
                <a:tab pos="1631950" algn="l"/>
                <a:tab pos="1995805" algn="l"/>
                <a:tab pos="2356485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	</a:t>
            </a:r>
            <a:r>
              <a:rPr sz="3600" b="1" spc="-7" baseline="-8101" dirty="0">
                <a:solidFill>
                  <a:srgbClr val="FFFFFF"/>
                </a:solidFill>
                <a:latin typeface="Arial"/>
                <a:cs typeface="Arial"/>
              </a:rPr>
              <a:t>C	</a:t>
            </a:r>
            <a:r>
              <a:rPr sz="3600" b="1" spc="-7" baseline="-13888" dirty="0">
                <a:solidFill>
                  <a:srgbClr val="FFFFFF"/>
                </a:solidFill>
                <a:latin typeface="Arial"/>
                <a:cs typeface="Arial"/>
              </a:rPr>
              <a:t>D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	</a:t>
            </a:r>
            <a:r>
              <a:rPr sz="3600" b="1" spc="-7" baseline="-8101" dirty="0">
                <a:solidFill>
                  <a:srgbClr val="FFFFFF"/>
                </a:solidFill>
                <a:latin typeface="Arial"/>
                <a:cs typeface="Arial"/>
              </a:rPr>
              <a:t>D	</a:t>
            </a:r>
            <a:r>
              <a:rPr sz="3600" b="1" baseline="-1388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600" baseline="-13888">
              <a:latin typeface="Arial"/>
              <a:cs typeface="Arial"/>
            </a:endParaRPr>
          </a:p>
        </p:txBody>
      </p:sp>
      <p:grpSp>
        <p:nvGrpSpPr>
          <p:cNvPr id="208" name="object 208"/>
          <p:cNvGrpSpPr/>
          <p:nvPr/>
        </p:nvGrpSpPr>
        <p:grpSpPr>
          <a:xfrm>
            <a:off x="7087777" y="1542288"/>
            <a:ext cx="1376680" cy="1731645"/>
            <a:chOff x="7087777" y="1542288"/>
            <a:chExt cx="1376680" cy="1731645"/>
          </a:xfrm>
        </p:grpSpPr>
        <p:sp>
          <p:nvSpPr>
            <p:cNvPr id="209" name="object 209"/>
            <p:cNvSpPr/>
            <p:nvPr/>
          </p:nvSpPr>
          <p:spPr>
            <a:xfrm>
              <a:off x="8025793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025793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025793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025793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290064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290064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66295" y="642155"/>
                  </a:move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lnTo>
                    <a:pt x="0" y="553209"/>
                  </a:lnTo>
                  <a:lnTo>
                    <a:pt x="66295" y="642155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068549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068549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0" y="576685"/>
                  </a:move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76778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76778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76778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8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76778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8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7954693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7954693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7723522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7723522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305742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7305742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48160" y="700555"/>
                  </a:move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lnTo>
                    <a:pt x="0" y="603768"/>
                  </a:lnTo>
                  <a:lnTo>
                    <a:pt x="48160" y="700555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73057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3057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458757" y="72205"/>
                  </a:moveTo>
                  <a:lnTo>
                    <a:pt x="290135" y="0"/>
                  </a:ln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595878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1" y="603768"/>
                  </a:lnTo>
                  <a:lnTo>
                    <a:pt x="168621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595878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1" y="603768"/>
                  </a:lnTo>
                  <a:lnTo>
                    <a:pt x="168621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3539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3539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2755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2755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0" y="230279"/>
                  </a:moveTo>
                  <a:lnTo>
                    <a:pt x="0" y="208728"/>
                  </a:ln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2786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09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2786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278656" y="223425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59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278656" y="236115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4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281716" y="249099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09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281716" y="2620348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411719" y="213684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562797" y="216089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710358" y="218254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855393" y="220423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999899" y="222824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8154637" y="224936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8299720" y="227033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2810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9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2810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9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0926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0926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0" y="36078"/>
                  </a:move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098022" y="297332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3" name="object 2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8411" y="3013517"/>
              <a:ext cx="217964" cy="218315"/>
            </a:xfrm>
            <a:prstGeom prst="rect">
              <a:avLst/>
            </a:prstGeom>
          </p:spPr>
        </p:pic>
        <p:pic>
          <p:nvPicPr>
            <p:cNvPr id="254" name="object 2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70127" y="3108554"/>
              <a:ext cx="161464" cy="161835"/>
            </a:xfrm>
            <a:prstGeom prst="rect">
              <a:avLst/>
            </a:prstGeom>
          </p:spPr>
        </p:pic>
        <p:pic>
          <p:nvPicPr>
            <p:cNvPr id="255" name="object 2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9876" y="1542288"/>
              <a:ext cx="329183" cy="594360"/>
            </a:xfrm>
            <a:prstGeom prst="rect">
              <a:avLst/>
            </a:prstGeom>
          </p:spPr>
        </p:pic>
        <p:pic>
          <p:nvPicPr>
            <p:cNvPr id="256" name="object 2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49540" y="1580388"/>
              <a:ext cx="329183" cy="594360"/>
            </a:xfrm>
            <a:prstGeom prst="rect">
              <a:avLst/>
            </a:prstGeom>
          </p:spPr>
        </p:pic>
        <p:pic>
          <p:nvPicPr>
            <p:cNvPr id="257" name="object 25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01584" y="1609344"/>
              <a:ext cx="330707" cy="594360"/>
            </a:xfrm>
            <a:prstGeom prst="rect">
              <a:avLst/>
            </a:prstGeom>
          </p:spPr>
        </p:pic>
      </p:grpSp>
      <p:sp>
        <p:nvSpPr>
          <p:cNvPr id="258" name="object 258"/>
          <p:cNvSpPr txBox="1"/>
          <p:nvPr/>
        </p:nvSpPr>
        <p:spPr>
          <a:xfrm>
            <a:off x="7414894" y="1635633"/>
            <a:ext cx="1003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1320" algn="l"/>
                <a:tab pos="7620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	</a:t>
            </a:r>
            <a:r>
              <a:rPr sz="3600" b="1" spc="-7" baseline="-9259" dirty="0">
                <a:solidFill>
                  <a:srgbClr val="FFFFFF"/>
                </a:solidFill>
                <a:latin typeface="Arial"/>
                <a:cs typeface="Arial"/>
              </a:rPr>
              <a:t>C	</a:t>
            </a:r>
            <a:r>
              <a:rPr sz="3600" b="1" baseline="-1388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600" baseline="-13888">
              <a:latin typeface="Arial"/>
              <a:cs typeface="Arial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699427" y="3483089"/>
            <a:ext cx="796670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</a:pPr>
            <a:r>
              <a:rPr sz="2800" b="1" spc="-2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Expected</a:t>
            </a:r>
            <a:r>
              <a:rPr sz="2800" b="1" spc="-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b="1" spc="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Confidence</a:t>
            </a:r>
            <a:r>
              <a:rPr sz="2800" b="1" spc="-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5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is</a:t>
            </a:r>
            <a:r>
              <a:rPr sz="2800" spc="-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3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the</a:t>
            </a:r>
            <a:r>
              <a:rPr sz="2800" spc="-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probability</a:t>
            </a:r>
            <a:r>
              <a:rPr sz="2800" spc="-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4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of</a:t>
            </a:r>
            <a:r>
              <a:rPr sz="2800" spc="-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3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one</a:t>
            </a:r>
            <a:r>
              <a:rPr sz="2800" spc="-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or</a:t>
            </a:r>
            <a:r>
              <a:rPr sz="2800" spc="-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4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several </a:t>
            </a:r>
            <a:r>
              <a:rPr sz="2800" spc="-69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items</a:t>
            </a:r>
            <a:r>
              <a:rPr sz="2800" spc="-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2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occurring</a:t>
            </a:r>
            <a:r>
              <a:rPr sz="2800" spc="-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2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within</a:t>
            </a:r>
            <a:r>
              <a:rPr sz="2800" spc="-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2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entire</a:t>
            </a:r>
            <a:r>
              <a:rPr sz="2800" spc="-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1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dataset</a:t>
            </a:r>
            <a:endParaRPr sz="2800" dirty="0">
              <a:latin typeface="Helvetica" pitchFamily="2" charset="0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83540" y="924737"/>
            <a:ext cx="8401050" cy="56137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0" marR="179070" indent="-514350">
              <a:lnSpc>
                <a:spcPct val="10000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 spc="-204" dirty="0">
                <a:solidFill>
                  <a:srgbClr val="3366CC"/>
                </a:solidFill>
                <a:latin typeface="Helvetica" pitchFamily="2" charset="0"/>
                <a:cs typeface="Arial"/>
              </a:rPr>
              <a:t>The</a:t>
            </a:r>
            <a:r>
              <a:rPr sz="2800" spc="-15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20" dirty="0">
                <a:solidFill>
                  <a:srgbClr val="3366CC"/>
                </a:solidFill>
                <a:latin typeface="Helvetica" pitchFamily="2" charset="0"/>
                <a:cs typeface="Arial"/>
              </a:rPr>
              <a:t>ratio</a:t>
            </a:r>
            <a:r>
              <a:rPr sz="2800" spc="-14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114" dirty="0">
                <a:solidFill>
                  <a:srgbClr val="3366CC"/>
                </a:solidFill>
                <a:latin typeface="Helvetica" pitchFamily="2" charset="0"/>
                <a:cs typeface="Arial"/>
              </a:rPr>
              <a:t>by</a:t>
            </a:r>
            <a:r>
              <a:rPr sz="2800" spc="-14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80" dirty="0">
                <a:solidFill>
                  <a:srgbClr val="3366CC"/>
                </a:solidFill>
                <a:latin typeface="Helvetica" pitchFamily="2" charset="0"/>
                <a:cs typeface="Arial"/>
              </a:rPr>
              <a:t>which</a:t>
            </a:r>
            <a:r>
              <a:rPr sz="2800" spc="-11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114" dirty="0">
                <a:solidFill>
                  <a:srgbClr val="3366CC"/>
                </a:solidFill>
                <a:latin typeface="Helvetica" pitchFamily="2" charset="0"/>
                <a:cs typeface="Arial"/>
              </a:rPr>
              <a:t>by</a:t>
            </a:r>
            <a:r>
              <a:rPr sz="2800" spc="-13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35" dirty="0">
                <a:solidFill>
                  <a:srgbClr val="3366CC"/>
                </a:solidFill>
                <a:latin typeface="Helvetica" pitchFamily="2" charset="0"/>
                <a:cs typeface="Arial"/>
              </a:rPr>
              <a:t>the</a:t>
            </a:r>
            <a:r>
              <a:rPr sz="2800" spc="-12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105" dirty="0">
                <a:solidFill>
                  <a:srgbClr val="3366CC"/>
                </a:solidFill>
                <a:latin typeface="Helvetica" pitchFamily="2" charset="0"/>
                <a:cs typeface="Arial"/>
              </a:rPr>
              <a:t>confidence</a:t>
            </a:r>
            <a:r>
              <a:rPr sz="2800" spc="-12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10" dirty="0">
                <a:solidFill>
                  <a:srgbClr val="3366CC"/>
                </a:solidFill>
                <a:latin typeface="Helvetica" pitchFamily="2" charset="0"/>
                <a:cs typeface="Arial"/>
              </a:rPr>
              <a:t>of</a:t>
            </a:r>
            <a:r>
              <a:rPr sz="2800" spc="-13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220" dirty="0">
                <a:solidFill>
                  <a:srgbClr val="3366CC"/>
                </a:solidFill>
                <a:latin typeface="Helvetica" pitchFamily="2" charset="0"/>
                <a:cs typeface="Arial"/>
              </a:rPr>
              <a:t>a</a:t>
            </a:r>
            <a:r>
              <a:rPr sz="2800" spc="-13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50" dirty="0">
                <a:solidFill>
                  <a:srgbClr val="3366CC"/>
                </a:solidFill>
                <a:latin typeface="Helvetica" pitchFamily="2" charset="0"/>
                <a:cs typeface="Arial"/>
              </a:rPr>
              <a:t>rule</a:t>
            </a:r>
            <a:r>
              <a:rPr lang="en-US" sz="2800" spc="-135" dirty="0">
                <a:solidFill>
                  <a:srgbClr val="3366CC"/>
                </a:solidFill>
                <a:latin typeface="Helvetica" pitchFamily="2" charset="0"/>
                <a:cs typeface="Arial"/>
              </a:rPr>
              <a:t> exceeds </a:t>
            </a:r>
            <a:r>
              <a:rPr sz="2800" spc="-114" dirty="0">
                <a:solidFill>
                  <a:srgbClr val="3366CC"/>
                </a:solidFill>
                <a:latin typeface="Helvetica" pitchFamily="2" charset="0"/>
                <a:cs typeface="Arial"/>
              </a:rPr>
              <a:t>expected</a:t>
            </a:r>
            <a:r>
              <a:rPr sz="2800" spc="-13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100" dirty="0">
                <a:solidFill>
                  <a:srgbClr val="3366CC"/>
                </a:solidFill>
                <a:latin typeface="Helvetica" pitchFamily="2" charset="0"/>
                <a:cs typeface="Arial"/>
              </a:rPr>
              <a:t>confidence.</a:t>
            </a:r>
            <a:endParaRPr lang="en-US" sz="2800" dirty="0">
              <a:latin typeface="Helvetica" pitchFamily="2" charset="0"/>
              <a:cs typeface="Arial"/>
            </a:endParaRPr>
          </a:p>
          <a:p>
            <a:pPr marL="514350" marR="179070" indent="-514350">
              <a:lnSpc>
                <a:spcPct val="10000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lang="en-SG" sz="2800" spc="15" dirty="0">
              <a:solidFill>
                <a:srgbClr val="3366CC"/>
              </a:solidFill>
              <a:latin typeface="Helvetica" pitchFamily="2" charset="0"/>
              <a:cs typeface="Arial"/>
            </a:endParaRPr>
          </a:p>
          <a:p>
            <a:pPr marL="514350" marR="179070" indent="-514350">
              <a:lnSpc>
                <a:spcPct val="10000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 spc="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The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higher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3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the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3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ratio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1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(greater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than</a:t>
            </a:r>
            <a:r>
              <a:rPr sz="2800" spc="-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3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1),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3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the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4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more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likely </a:t>
            </a:r>
            <a:r>
              <a:rPr sz="2800" spc="-68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items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5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in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1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basket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1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are</a:t>
            </a:r>
            <a:r>
              <a:rPr sz="2800" spc="-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closely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associated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2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(correlation</a:t>
            </a:r>
            <a:r>
              <a:rPr lang="en-US" sz="2800" spc="2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)</a:t>
            </a:r>
          </a:p>
          <a:p>
            <a:pPr marL="514350" marR="179070" indent="-514350">
              <a:lnSpc>
                <a:spcPct val="10000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lang="en-US" sz="2800" spc="20" dirty="0">
              <a:solidFill>
                <a:srgbClr val="3366CC"/>
              </a:solidFill>
              <a:latin typeface="Helvetica" pitchFamily="2" charset="0"/>
              <a:cs typeface="Times New Roman"/>
            </a:endParaRPr>
          </a:p>
          <a:p>
            <a:pPr marL="514350" marR="179070" indent="-514350">
              <a:lnSpc>
                <a:spcPct val="10000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 spc="-4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If</a:t>
            </a:r>
            <a:r>
              <a:rPr sz="28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65" dirty="0">
                <a:solidFill>
                  <a:srgbClr val="3366CC"/>
                </a:solidFill>
                <a:latin typeface="Helvetica" pitchFamily="2" charset="0"/>
                <a:cs typeface="Arial"/>
              </a:rPr>
              <a:t>lift</a:t>
            </a:r>
            <a:r>
              <a:rPr sz="2800" spc="-14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4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=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145" dirty="0">
                <a:solidFill>
                  <a:srgbClr val="3366CC"/>
                </a:solidFill>
                <a:latin typeface="Helvetica" pitchFamily="2" charset="0"/>
                <a:cs typeface="Arial"/>
              </a:rPr>
              <a:t>1</a:t>
            </a:r>
            <a:r>
              <a:rPr sz="2800" spc="-13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85" dirty="0">
                <a:solidFill>
                  <a:srgbClr val="3366CC"/>
                </a:solidFill>
                <a:latin typeface="Helvetica" pitchFamily="2" charset="0"/>
                <a:cs typeface="Arial"/>
              </a:rPr>
              <a:t>it</a:t>
            </a:r>
            <a:r>
              <a:rPr sz="2800" spc="-14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100" dirty="0">
                <a:solidFill>
                  <a:srgbClr val="3366CC"/>
                </a:solidFill>
                <a:latin typeface="Helvetica" pitchFamily="2" charset="0"/>
                <a:cs typeface="Arial"/>
              </a:rPr>
              <a:t>indicates</a:t>
            </a:r>
            <a:r>
              <a:rPr sz="2800" spc="-15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dirty="0">
                <a:solidFill>
                  <a:srgbClr val="3366CC"/>
                </a:solidFill>
                <a:latin typeface="Helvetica" pitchFamily="2" charset="0"/>
                <a:cs typeface="Arial"/>
              </a:rPr>
              <a:t>that</a:t>
            </a:r>
            <a:r>
              <a:rPr sz="2800" spc="-13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35" dirty="0">
                <a:solidFill>
                  <a:srgbClr val="3366CC"/>
                </a:solidFill>
                <a:latin typeface="Helvetica" pitchFamily="2" charset="0"/>
                <a:cs typeface="Arial"/>
              </a:rPr>
              <a:t>the</a:t>
            </a:r>
            <a:r>
              <a:rPr sz="2800" spc="-14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-80" dirty="0">
                <a:solidFill>
                  <a:srgbClr val="3366CC"/>
                </a:solidFill>
                <a:latin typeface="Helvetica" pitchFamily="2" charset="0"/>
                <a:cs typeface="Arial"/>
              </a:rPr>
              <a:t>items</a:t>
            </a:r>
            <a:r>
              <a:rPr sz="2800" spc="-145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1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are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4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independent</a:t>
            </a:r>
            <a:r>
              <a:rPr sz="2800" spc="-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3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(i.e. </a:t>
            </a:r>
            <a:r>
              <a:rPr sz="2800" spc="-68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not</a:t>
            </a:r>
            <a:r>
              <a:rPr sz="28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4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more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likely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5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to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occur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5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in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basket)</a:t>
            </a:r>
            <a:endParaRPr lang="en-US" sz="2800" spc="-15" dirty="0">
              <a:solidFill>
                <a:srgbClr val="3366CC"/>
              </a:solidFill>
              <a:latin typeface="Helvetica" pitchFamily="2" charset="0"/>
              <a:cs typeface="Arial"/>
            </a:endParaRPr>
          </a:p>
          <a:p>
            <a:pPr marL="514350" marR="179070" indent="-514350">
              <a:lnSpc>
                <a:spcPct val="10000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lang="en-SG" sz="2800" spc="-15" dirty="0">
              <a:solidFill>
                <a:srgbClr val="3366CC"/>
              </a:solidFill>
              <a:latin typeface="Helvetica" pitchFamily="2" charset="0"/>
              <a:cs typeface="Arial"/>
            </a:endParaRPr>
          </a:p>
          <a:p>
            <a:pPr marL="514350" marR="179070" indent="-514350">
              <a:lnSpc>
                <a:spcPct val="10000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 spc="-4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If </a:t>
            </a:r>
            <a:r>
              <a:rPr sz="2800" spc="-3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lift </a:t>
            </a:r>
            <a:r>
              <a:rPr sz="2800" spc="-4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&lt; </a:t>
            </a:r>
            <a:r>
              <a:rPr sz="2800" spc="-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1, </a:t>
            </a:r>
            <a:r>
              <a:rPr sz="2800" spc="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then </a:t>
            </a:r>
            <a:r>
              <a:rPr sz="2800" spc="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items </a:t>
            </a:r>
            <a:r>
              <a:rPr sz="2800" spc="-2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have </a:t>
            </a:r>
            <a:r>
              <a:rPr sz="2800" spc="-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less </a:t>
            </a:r>
            <a:r>
              <a:rPr sz="28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likely </a:t>
            </a:r>
            <a:r>
              <a:rPr sz="2800" spc="5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to </a:t>
            </a:r>
            <a:r>
              <a:rPr sz="2800" spc="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occur </a:t>
            </a:r>
            <a:r>
              <a:rPr sz="2800" spc="5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in </a:t>
            </a:r>
            <a:r>
              <a:rPr sz="2800" spc="-1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basket </a:t>
            </a:r>
            <a:r>
              <a:rPr sz="2800" spc="-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3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compared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5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to</a:t>
            </a:r>
            <a:r>
              <a:rPr sz="28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4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normal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circumstances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4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of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1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dataset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(negative </a:t>
            </a:r>
            <a:r>
              <a:rPr sz="2800" spc="-68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2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correlation)</a:t>
            </a:r>
            <a:endParaRPr sz="2800" dirty="0">
              <a:latin typeface="Helvetica" pitchFamily="2" charset="0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4683" y="6706616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3366CC"/>
                </a:solidFill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4528" y="319316"/>
            <a:ext cx="8714943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8700770" algn="l"/>
              </a:tabLst>
            </a:pPr>
            <a:r>
              <a:rPr lang="en-US" b="0" u="none" spc="-30" dirty="0">
                <a:latin typeface="Helvetica" pitchFamily="2" charset="0"/>
              </a:rPr>
              <a:t>Basics of </a:t>
            </a:r>
            <a:r>
              <a:rPr b="0" u="none" spc="-110" dirty="0">
                <a:latin typeface="Helvetica" pitchFamily="2" charset="0"/>
              </a:rPr>
              <a:t>MBA</a:t>
            </a:r>
            <a:r>
              <a:rPr b="0" u="none" spc="-105" dirty="0">
                <a:latin typeface="Helvetica" pitchFamily="2" charset="0"/>
              </a:rPr>
              <a:t> </a:t>
            </a:r>
            <a:r>
              <a:rPr b="0" u="none" spc="30" dirty="0">
                <a:latin typeface="Helvetica" pitchFamily="2" charset="0"/>
              </a:rPr>
              <a:t>-</a:t>
            </a:r>
            <a:r>
              <a:rPr u="none" spc="-100" dirty="0">
                <a:latin typeface="Helvetica" pitchFamily="2" charset="0"/>
              </a:rPr>
              <a:t> </a:t>
            </a:r>
            <a:r>
              <a:rPr u="none" spc="-75" dirty="0">
                <a:latin typeface="Helvetica" pitchFamily="2" charset="0"/>
              </a:rPr>
              <a:t>Lift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F3ECEA-CFC2-714F-86C9-CEEC16E26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16796"/>
            <a:ext cx="8943814" cy="18895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7776" y="4439361"/>
            <a:ext cx="5213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"/>
              </a:rPr>
              <a:t>Rule</a:t>
            </a:r>
            <a:endParaRPr sz="1800" dirty="0">
              <a:latin typeface="Helvetica" pitchFamily="2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0425" y="4855616"/>
            <a:ext cx="117094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175" marR="249554" algn="just">
              <a:lnSpc>
                <a:spcPct val="15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A </a:t>
            </a:r>
            <a:r>
              <a:rPr sz="1800" b="1" spc="105" dirty="0">
                <a:solidFill>
                  <a:srgbClr val="000099"/>
                </a:solidFill>
                <a:latin typeface="Helvetica" pitchFamily="2" charset="0"/>
                <a:cs typeface="Apple SD Gothic Neo"/>
              </a:rPr>
              <a:t>⇒</a:t>
            </a:r>
            <a:r>
              <a:rPr sz="1800" b="1" spc="105" dirty="0">
                <a:solidFill>
                  <a:srgbClr val="000099"/>
                </a:solidFill>
                <a:latin typeface="Helvetica" pitchFamily="2" charset="0"/>
                <a:cs typeface="Arial"/>
              </a:rPr>
              <a:t>D </a:t>
            </a:r>
            <a:r>
              <a:rPr sz="1800" b="1" spc="-490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b="1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C </a:t>
            </a:r>
            <a:r>
              <a:rPr sz="1800" b="1" spc="105" dirty="0">
                <a:solidFill>
                  <a:srgbClr val="000099"/>
                </a:solidFill>
                <a:latin typeface="Helvetica" pitchFamily="2" charset="0"/>
                <a:cs typeface="Apple SD Gothic Neo"/>
              </a:rPr>
              <a:t>⇒</a:t>
            </a:r>
            <a:r>
              <a:rPr sz="1800" b="1" spc="105" dirty="0">
                <a:solidFill>
                  <a:srgbClr val="000099"/>
                </a:solidFill>
                <a:latin typeface="Helvetica" pitchFamily="2" charset="0"/>
                <a:cs typeface="Arial"/>
              </a:rPr>
              <a:t>A </a:t>
            </a:r>
            <a:r>
              <a:rPr sz="1800" b="1" spc="-490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b="1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A</a:t>
            </a:r>
            <a:r>
              <a:rPr sz="1800" b="1" spc="200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b="1" spc="105" dirty="0">
                <a:solidFill>
                  <a:srgbClr val="000099"/>
                </a:solidFill>
                <a:latin typeface="Helvetica" pitchFamily="2" charset="0"/>
                <a:cs typeface="Apple SD Gothic Neo"/>
              </a:rPr>
              <a:t>⇒</a:t>
            </a:r>
            <a:r>
              <a:rPr sz="1800" b="1" spc="105" dirty="0">
                <a:solidFill>
                  <a:srgbClr val="000099"/>
                </a:solidFill>
                <a:latin typeface="Helvetica" pitchFamily="2" charset="0"/>
                <a:cs typeface="Arial"/>
              </a:rPr>
              <a:t>C</a:t>
            </a:r>
            <a:endParaRPr sz="1800">
              <a:latin typeface="Helvetica" pitchFamily="2" charset="0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B</a:t>
            </a:r>
            <a:r>
              <a:rPr sz="1800" b="1" spc="-20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b="1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&amp;</a:t>
            </a:r>
            <a:r>
              <a:rPr sz="1800" b="1" spc="-20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b="1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C</a:t>
            </a:r>
            <a:r>
              <a:rPr sz="1800" b="1" spc="505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b="1" spc="105" dirty="0">
                <a:solidFill>
                  <a:srgbClr val="000099"/>
                </a:solidFill>
                <a:latin typeface="Helvetica" pitchFamily="2" charset="0"/>
                <a:cs typeface="Apple SD Gothic Neo"/>
              </a:rPr>
              <a:t>⇒</a:t>
            </a:r>
            <a:r>
              <a:rPr sz="1800" b="1" spc="105" dirty="0">
                <a:solidFill>
                  <a:srgbClr val="000099"/>
                </a:solidFill>
                <a:latin typeface="Helvetica" pitchFamily="2" charset="0"/>
                <a:cs typeface="Arial"/>
              </a:rPr>
              <a:t>D</a:t>
            </a:r>
            <a:endParaRPr sz="1800">
              <a:latin typeface="Helvetica" pitchFamily="2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7863" y="4440885"/>
            <a:ext cx="901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"/>
              </a:rPr>
              <a:t>Support</a:t>
            </a:r>
            <a:endParaRPr sz="1800" dirty="0">
              <a:latin typeface="Helvetica" pitchFamily="2" charset="0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97329" y="5008398"/>
          <a:ext cx="6033769" cy="1562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9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2/5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7515" algn="r">
                        <a:lnSpc>
                          <a:spcPts val="2005"/>
                        </a:lnSpc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2/3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3/5</a:t>
                      </a:r>
                      <a:r>
                        <a:rPr sz="1800" b="1" spc="-2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(Prob</a:t>
                      </a:r>
                      <a:r>
                        <a:rPr sz="180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D)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1.11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2/5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R="43751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2/4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3/5</a:t>
                      </a:r>
                      <a:r>
                        <a:rPr sz="1800" b="1" spc="-2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(Prob</a:t>
                      </a:r>
                      <a:r>
                        <a:rPr sz="180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0.83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74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2/5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R="43751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2/3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4/5</a:t>
                      </a:r>
                      <a:r>
                        <a:rPr sz="1800" b="1" spc="-3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(Prob</a:t>
                      </a:r>
                      <a:r>
                        <a:rPr sz="180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C)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0.83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74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1/5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R="43751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1/3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ts val="2080"/>
                        </a:lnSpc>
                        <a:spcBef>
                          <a:spcPts val="610"/>
                        </a:spcBef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3/5</a:t>
                      </a:r>
                      <a:r>
                        <a:rPr sz="1800" b="1" spc="-3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(Prob</a:t>
                      </a:r>
                      <a:r>
                        <a:rPr sz="180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D)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80"/>
                        </a:lnSpc>
                        <a:spcBef>
                          <a:spcPts val="610"/>
                        </a:spcBef>
                      </a:pP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0.55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74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886964" y="4442167"/>
            <a:ext cx="1270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"/>
              </a:rPr>
              <a:t>Confidence</a:t>
            </a:r>
            <a:endParaRPr sz="1800" dirty="0">
              <a:latin typeface="Helvetica" pitchFamily="2" charset="0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6977" y="1504188"/>
            <a:ext cx="1376680" cy="1754505"/>
            <a:chOff x="686977" y="1504188"/>
            <a:chExt cx="1376680" cy="1754505"/>
          </a:xfrm>
        </p:grpSpPr>
        <p:sp>
          <p:nvSpPr>
            <p:cNvPr id="8" name="object 8"/>
            <p:cNvSpPr/>
            <p:nvPr/>
          </p:nvSpPr>
          <p:spPr>
            <a:xfrm>
              <a:off x="1624992" y="210722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80" h="642619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4992" y="210722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80" h="642619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24993" y="210722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4" y="65470"/>
                  </a:lnTo>
                  <a:lnTo>
                    <a:pt x="418383" y="65470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4993" y="210722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4" y="65470"/>
                  </a:lnTo>
                  <a:lnTo>
                    <a:pt x="418383" y="65470"/>
                  </a:lnTo>
                  <a:lnTo>
                    <a:pt x="26427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89264" y="210722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5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4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89264" y="210722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5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4" y="553209"/>
                  </a:lnTo>
                  <a:lnTo>
                    <a:pt x="154114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67749" y="217269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19" h="577214">
                  <a:moveTo>
                    <a:pt x="375629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9" y="487738"/>
                  </a:lnTo>
                  <a:lnTo>
                    <a:pt x="375629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67749" y="217269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19" h="577214">
                  <a:moveTo>
                    <a:pt x="0" y="576685"/>
                  </a:moveTo>
                  <a:lnTo>
                    <a:pt x="287810" y="576685"/>
                  </a:lnTo>
                  <a:lnTo>
                    <a:pt x="375629" y="487738"/>
                  </a:lnTo>
                  <a:lnTo>
                    <a:pt x="375629" y="0"/>
                  </a:ln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77035" y="206806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77035" y="206806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77035" y="206806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19" h="69850">
                  <a:moveTo>
                    <a:pt x="276857" y="0"/>
                  </a:moveTo>
                  <a:lnTo>
                    <a:pt x="0" y="0"/>
                  </a:lnTo>
                  <a:lnTo>
                    <a:pt x="137779" y="69848"/>
                  </a:lnTo>
                  <a:lnTo>
                    <a:pt x="438897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77035" y="206806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19" h="69850">
                  <a:moveTo>
                    <a:pt x="276857" y="0"/>
                  </a:moveTo>
                  <a:lnTo>
                    <a:pt x="0" y="0"/>
                  </a:lnTo>
                  <a:lnTo>
                    <a:pt x="137779" y="69848"/>
                  </a:lnTo>
                  <a:lnTo>
                    <a:pt x="438897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53892" y="206806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53892" y="206806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2721" y="213791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2721" y="213791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04941" y="203020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4941" y="203020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04942" y="203020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04942" y="203020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95078" y="203020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95078" y="203020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53102" y="210240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3102" y="210240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96912" y="531562"/>
                  </a:move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lnTo>
                    <a:pt x="96912" y="0"/>
                  </a:lnTo>
                  <a:lnTo>
                    <a:pt x="96912" y="531562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4796" y="2043433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254110" y="0"/>
                  </a:moveTo>
                  <a:lnTo>
                    <a:pt x="233035" y="0"/>
                  </a:lnTo>
                  <a:lnTo>
                    <a:pt x="148132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4796" y="2043433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0" y="208728"/>
                  </a:move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  <a:lnTo>
                    <a:pt x="0" y="208728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7856" y="208552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499" y="670537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5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7856" y="2085525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5"/>
                  </a:lnTo>
                  <a:lnTo>
                    <a:pt x="1159516" y="670537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7856" y="221901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60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7856" y="234591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5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80916" y="247575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10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80916" y="2605109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10919" y="212160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61997" y="214565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09558" y="216730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54593" y="218899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99099" y="221300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53837" y="223412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98920" y="225509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80210" y="292433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9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80210" y="292433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9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1805" y="183417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27671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8"/>
                  </a:lnTo>
                  <a:lnTo>
                    <a:pt x="148723" y="1119104"/>
                  </a:lnTo>
                  <a:lnTo>
                    <a:pt x="155905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91805" y="183417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0" y="36078"/>
                  </a:moveTo>
                  <a:lnTo>
                    <a:pt x="148723" y="168368"/>
                  </a:lnTo>
                  <a:lnTo>
                    <a:pt x="148723" y="1119104"/>
                  </a:lnTo>
                  <a:lnTo>
                    <a:pt x="155905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1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97222" y="295808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611" y="2998277"/>
              <a:ext cx="217964" cy="21831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9327" y="3093314"/>
              <a:ext cx="161464" cy="16183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9076" y="1504188"/>
              <a:ext cx="329184" cy="59436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8740" y="1542288"/>
              <a:ext cx="329184" cy="59436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0784" y="1571244"/>
              <a:ext cx="330707" cy="594360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2287177" y="1533144"/>
            <a:ext cx="1376680" cy="1740535"/>
            <a:chOff x="2287177" y="1533144"/>
            <a:chExt cx="1376680" cy="1740535"/>
          </a:xfrm>
        </p:grpSpPr>
        <p:sp>
          <p:nvSpPr>
            <p:cNvPr id="58" name="object 58"/>
            <p:cNvSpPr/>
            <p:nvPr/>
          </p:nvSpPr>
          <p:spPr>
            <a:xfrm>
              <a:off x="3225192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6" y="642156"/>
                  </a:ln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225192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42756" y="642156"/>
                  </a:moveTo>
                  <a:lnTo>
                    <a:pt x="131775" y="553209"/>
                  </a:lnTo>
                  <a:lnTo>
                    <a:pt x="131775" y="65471"/>
                  </a:lnTo>
                  <a:lnTo>
                    <a:pt x="0" y="0"/>
                  </a:lnTo>
                  <a:lnTo>
                    <a:pt x="0" y="553209"/>
                  </a:lnTo>
                  <a:lnTo>
                    <a:pt x="42756" y="642156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25192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1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5" y="65471"/>
                  </a:lnTo>
                  <a:lnTo>
                    <a:pt x="264271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225192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131775" y="65471"/>
                  </a:moveTo>
                  <a:lnTo>
                    <a:pt x="418385" y="65471"/>
                  </a:lnTo>
                  <a:lnTo>
                    <a:pt x="264271" y="0"/>
                  </a:lnTo>
                  <a:lnTo>
                    <a:pt x="0" y="0"/>
                  </a:lnTo>
                  <a:lnTo>
                    <a:pt x="131775" y="65471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489463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6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489463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6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67948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9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9" y="487738"/>
                  </a:lnTo>
                  <a:lnTo>
                    <a:pt x="375629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67948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89019" y="487738"/>
                  </a:moveTo>
                  <a:lnTo>
                    <a:pt x="0" y="576685"/>
                  </a:lnTo>
                  <a:lnTo>
                    <a:pt x="287810" y="576685"/>
                  </a:lnTo>
                  <a:lnTo>
                    <a:pt x="375629" y="487738"/>
                  </a:lnTo>
                  <a:lnTo>
                    <a:pt x="375629" y="0"/>
                  </a:lnTo>
                  <a:lnTo>
                    <a:pt x="89019" y="0"/>
                  </a:lnTo>
                  <a:lnTo>
                    <a:pt x="89019" y="487738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8772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8772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4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8772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8772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154092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154092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22921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22921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92093" y="509866"/>
                  </a:move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505141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505141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145072" y="603768"/>
                  </a:moveTo>
                  <a:lnTo>
                    <a:pt x="145072" y="72205"/>
                  </a:lnTo>
                  <a:lnTo>
                    <a:pt x="0" y="0"/>
                  </a:ln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5051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5051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5" h="72389">
                  <a:moveTo>
                    <a:pt x="458757" y="72205"/>
                  </a:moveTo>
                  <a:lnTo>
                    <a:pt x="290135" y="0"/>
                  </a:ln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795277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795277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5533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5533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4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4749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4749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0" y="208728"/>
                  </a:moveTo>
                  <a:lnTo>
                    <a:pt x="148132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  <a:lnTo>
                    <a:pt x="0" y="208728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4780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09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4780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78056" y="223425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60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478056" y="236115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5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481116" y="249099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10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481116" y="2620348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611119" y="213684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762197" y="216089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909758" y="218254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054792" y="220423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199299" y="222824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354037" y="224936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499120" y="227033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4804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8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4804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2"/>
                  </a:lnTo>
                  <a:lnTo>
                    <a:pt x="1050608" y="231558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2920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2920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0" y="36078"/>
                  </a:move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297422" y="297332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7811" y="3013517"/>
              <a:ext cx="217964" cy="218315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9527" y="3108554"/>
              <a:ext cx="161464" cy="161835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8419" y="1533144"/>
              <a:ext cx="329183" cy="59436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8083" y="1571244"/>
              <a:ext cx="330707" cy="59436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11651" y="1600200"/>
              <a:ext cx="329184" cy="594360"/>
            </a:xfrm>
            <a:prstGeom prst="rect">
              <a:avLst/>
            </a:prstGeom>
          </p:spPr>
        </p:pic>
      </p:grpSp>
      <p:grpSp>
        <p:nvGrpSpPr>
          <p:cNvPr id="107" name="object 107"/>
          <p:cNvGrpSpPr/>
          <p:nvPr/>
        </p:nvGrpSpPr>
        <p:grpSpPr>
          <a:xfrm>
            <a:off x="3887377" y="1533144"/>
            <a:ext cx="1376680" cy="1740535"/>
            <a:chOff x="3887377" y="1533144"/>
            <a:chExt cx="1376680" cy="1740535"/>
          </a:xfrm>
        </p:grpSpPr>
        <p:sp>
          <p:nvSpPr>
            <p:cNvPr id="108" name="object 108"/>
            <p:cNvSpPr/>
            <p:nvPr/>
          </p:nvSpPr>
          <p:spPr>
            <a:xfrm>
              <a:off x="4825393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825393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0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825393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825393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4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089664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89664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868149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868149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0" y="576685"/>
                  </a:move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4774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4774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4774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4774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754293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754293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60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523122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523122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105342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105342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145072" y="603768"/>
                  </a:moveTo>
                  <a:lnTo>
                    <a:pt x="145072" y="72205"/>
                  </a:lnTo>
                  <a:lnTo>
                    <a:pt x="0" y="0"/>
                  </a:ln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1053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1053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458757" y="72205"/>
                  </a:moveTo>
                  <a:lnTo>
                    <a:pt x="290135" y="0"/>
                  </a:ln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395478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395478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1535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1535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314276" y="628349"/>
                  </a:moveTo>
                  <a:lnTo>
                    <a:pt x="410597" y="531562"/>
                  </a:lnTo>
                  <a:lnTo>
                    <a:pt x="410597" y="0"/>
                  </a:ln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0751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0751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0" y="208728"/>
                  </a:move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  <a:lnTo>
                    <a:pt x="0" y="208728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0782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09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0782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078256" y="223425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60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078256" y="236115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5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081316" y="249099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10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081316" y="2620348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211319" y="213684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362397" y="216089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509958" y="218254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654993" y="220423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799499" y="222824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954237" y="224936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099320" y="227033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0806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8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0806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8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8922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5" y="1152152"/>
                  </a:lnTo>
                  <a:lnTo>
                    <a:pt x="192647" y="1115472"/>
                  </a:lnTo>
                  <a:lnTo>
                    <a:pt x="192647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8922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0" y="36078"/>
                  </a:moveTo>
                  <a:lnTo>
                    <a:pt x="148723" y="168368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5" y="1152152"/>
                  </a:lnTo>
                  <a:lnTo>
                    <a:pt x="192647" y="1115472"/>
                  </a:lnTo>
                  <a:lnTo>
                    <a:pt x="192647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897622" y="297332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38011" y="3013517"/>
              <a:ext cx="217964" cy="218315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69727" y="3108554"/>
              <a:ext cx="161464" cy="161835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8620" y="1533144"/>
              <a:ext cx="329184" cy="594360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58284" y="1571244"/>
              <a:ext cx="330708" cy="594360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11852" y="1600200"/>
              <a:ext cx="329184" cy="594360"/>
            </a:xfrm>
            <a:prstGeom prst="rect">
              <a:avLst/>
            </a:prstGeom>
          </p:spPr>
        </p:pic>
      </p:grpSp>
      <p:grpSp>
        <p:nvGrpSpPr>
          <p:cNvPr id="157" name="object 157"/>
          <p:cNvGrpSpPr/>
          <p:nvPr/>
        </p:nvGrpSpPr>
        <p:grpSpPr>
          <a:xfrm>
            <a:off x="5487577" y="1533144"/>
            <a:ext cx="1376680" cy="1740535"/>
            <a:chOff x="5487577" y="1533144"/>
            <a:chExt cx="1376680" cy="1740535"/>
          </a:xfrm>
        </p:grpSpPr>
        <p:sp>
          <p:nvSpPr>
            <p:cNvPr id="158" name="object 158"/>
            <p:cNvSpPr/>
            <p:nvPr/>
          </p:nvSpPr>
          <p:spPr>
            <a:xfrm>
              <a:off x="6425593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425593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5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425593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425593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689864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689864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66295" y="642155"/>
                  </a:move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lnTo>
                    <a:pt x="0" y="553209"/>
                  </a:lnTo>
                  <a:lnTo>
                    <a:pt x="66295" y="642155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468349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468349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0" y="576685"/>
                  </a:move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0776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0776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0776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0776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7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354493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354493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123322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123322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705542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705542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4" h="701039">
                  <a:moveTo>
                    <a:pt x="145072" y="603768"/>
                  </a:moveTo>
                  <a:lnTo>
                    <a:pt x="145072" y="72205"/>
                  </a:lnTo>
                  <a:lnTo>
                    <a:pt x="0" y="0"/>
                  </a:ln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7055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7055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458757" y="72205"/>
                  </a:moveTo>
                  <a:lnTo>
                    <a:pt x="290135" y="0"/>
                  </a:ln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995678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995678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10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2" y="603768"/>
                  </a:lnTo>
                  <a:lnTo>
                    <a:pt x="168622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7537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7537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314276" y="628349"/>
                  </a:moveTo>
                  <a:lnTo>
                    <a:pt x="410597" y="531562"/>
                  </a:lnTo>
                  <a:lnTo>
                    <a:pt x="410597" y="0"/>
                  </a:ln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6753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6753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5" h="230505">
                  <a:moveTo>
                    <a:pt x="0" y="230279"/>
                  </a:moveTo>
                  <a:lnTo>
                    <a:pt x="0" y="208728"/>
                  </a:ln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6784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08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6784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678456" y="223425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59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678456" y="236115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4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681516" y="249099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09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681516" y="2620348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811519" y="213684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962597" y="216089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6110158" y="218254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6255193" y="220423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6399699" y="222824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6554437" y="224936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6699520" y="227033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56808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8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56808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9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4924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54924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39" h="1152525">
                  <a:moveTo>
                    <a:pt x="0" y="36078"/>
                  </a:move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5497822" y="297332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2" name="object 20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38211" y="3013517"/>
              <a:ext cx="217964" cy="218315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69927" y="3108554"/>
              <a:ext cx="161464" cy="161835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79008" y="1533144"/>
              <a:ext cx="330708" cy="594360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40196" y="1571244"/>
              <a:ext cx="329184" cy="594360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92240" y="1600200"/>
              <a:ext cx="329184" cy="594360"/>
            </a:xfrm>
            <a:prstGeom prst="rect">
              <a:avLst/>
            </a:prstGeom>
          </p:spPr>
        </p:pic>
      </p:grpSp>
      <p:sp>
        <p:nvSpPr>
          <p:cNvPr id="207" name="object 207"/>
          <p:cNvSpPr txBox="1"/>
          <p:nvPr/>
        </p:nvSpPr>
        <p:spPr>
          <a:xfrm>
            <a:off x="1012850" y="1597533"/>
            <a:ext cx="1012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1320" algn="l"/>
                <a:tab pos="753745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	</a:t>
            </a:r>
            <a:r>
              <a:rPr sz="3600" b="1" spc="-7" baseline="-9259" dirty="0">
                <a:solidFill>
                  <a:srgbClr val="FFFFFF"/>
                </a:solidFill>
                <a:latin typeface="Arial"/>
                <a:cs typeface="Arial"/>
              </a:rPr>
              <a:t>B	</a:t>
            </a:r>
            <a:r>
              <a:rPr sz="3600" b="1" spc="-7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600" baseline="-13888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2622804" y="1626234"/>
            <a:ext cx="1012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1955" algn="l"/>
                <a:tab pos="753745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	</a:t>
            </a:r>
            <a:r>
              <a:rPr sz="3600" b="1" spc="-7" baseline="-8101" dirty="0">
                <a:solidFill>
                  <a:srgbClr val="FFFFFF"/>
                </a:solidFill>
                <a:latin typeface="Arial"/>
                <a:cs typeface="Arial"/>
              </a:rPr>
              <a:t>C	</a:t>
            </a:r>
            <a:r>
              <a:rPr sz="3600" b="1" spc="-7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600" baseline="-13888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4210558" y="1626234"/>
            <a:ext cx="2611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14655" algn="l"/>
                <a:tab pos="766445" algn="l"/>
                <a:tab pos="1631950" algn="l"/>
                <a:tab pos="1995805" algn="l"/>
                <a:tab pos="2356485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	</a:t>
            </a:r>
            <a:r>
              <a:rPr sz="3600" b="1" spc="-7" baseline="-8101" dirty="0">
                <a:solidFill>
                  <a:srgbClr val="FFFFFF"/>
                </a:solidFill>
                <a:latin typeface="Arial"/>
                <a:cs typeface="Arial"/>
              </a:rPr>
              <a:t>C	</a:t>
            </a:r>
            <a:r>
              <a:rPr sz="3600" b="1" spc="-7" baseline="-13888" dirty="0">
                <a:solidFill>
                  <a:srgbClr val="FFFFFF"/>
                </a:solidFill>
                <a:latin typeface="Arial"/>
                <a:cs typeface="Arial"/>
              </a:rPr>
              <a:t>D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	</a:t>
            </a:r>
            <a:r>
              <a:rPr sz="3600" b="1" spc="-7" baseline="-8101" dirty="0">
                <a:solidFill>
                  <a:srgbClr val="FFFFFF"/>
                </a:solidFill>
                <a:latin typeface="Arial"/>
                <a:cs typeface="Arial"/>
              </a:rPr>
              <a:t>D	</a:t>
            </a:r>
            <a:r>
              <a:rPr sz="3600" b="1" baseline="-1388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600" baseline="-13888">
              <a:latin typeface="Arial"/>
              <a:cs typeface="Arial"/>
            </a:endParaRPr>
          </a:p>
        </p:txBody>
      </p:sp>
      <p:grpSp>
        <p:nvGrpSpPr>
          <p:cNvPr id="210" name="object 210"/>
          <p:cNvGrpSpPr/>
          <p:nvPr/>
        </p:nvGrpSpPr>
        <p:grpSpPr>
          <a:xfrm>
            <a:off x="7087777" y="1542288"/>
            <a:ext cx="1376680" cy="1731645"/>
            <a:chOff x="7087777" y="1542288"/>
            <a:chExt cx="1376680" cy="1731645"/>
          </a:xfrm>
        </p:grpSpPr>
        <p:sp>
          <p:nvSpPr>
            <p:cNvPr id="211" name="object 211"/>
            <p:cNvSpPr/>
            <p:nvPr/>
          </p:nvSpPr>
          <p:spPr>
            <a:xfrm>
              <a:off x="8025793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025793" y="2122460"/>
              <a:ext cx="132080" cy="642620"/>
            </a:xfrm>
            <a:custGeom>
              <a:avLst/>
              <a:gdLst/>
              <a:ahLst/>
              <a:cxnLst/>
              <a:rect l="l" t="t" r="r" b="b"/>
              <a:pathLst>
                <a:path w="132079" h="642619">
                  <a:moveTo>
                    <a:pt x="0" y="0"/>
                  </a:moveTo>
                  <a:lnTo>
                    <a:pt x="0" y="553209"/>
                  </a:lnTo>
                  <a:lnTo>
                    <a:pt x="42756" y="642155"/>
                  </a:lnTo>
                  <a:lnTo>
                    <a:pt x="131774" y="553209"/>
                  </a:lnTo>
                  <a:lnTo>
                    <a:pt x="131774" y="65471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025793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025793" y="2122460"/>
              <a:ext cx="418465" cy="66040"/>
            </a:xfrm>
            <a:custGeom>
              <a:avLst/>
              <a:gdLst/>
              <a:ahLst/>
              <a:cxnLst/>
              <a:rect l="l" t="t" r="r" b="b"/>
              <a:pathLst>
                <a:path w="418465" h="66039">
                  <a:moveTo>
                    <a:pt x="264270" y="0"/>
                  </a:moveTo>
                  <a:lnTo>
                    <a:pt x="0" y="0"/>
                  </a:lnTo>
                  <a:lnTo>
                    <a:pt x="131775" y="65471"/>
                  </a:lnTo>
                  <a:lnTo>
                    <a:pt x="418384" y="65471"/>
                  </a:lnTo>
                  <a:lnTo>
                    <a:pt x="26427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290064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0" y="0"/>
                  </a:moveTo>
                  <a:lnTo>
                    <a:pt x="0" y="553209"/>
                  </a:lnTo>
                  <a:lnTo>
                    <a:pt x="66295" y="642155"/>
                  </a:ln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290064" y="2122460"/>
              <a:ext cx="154305" cy="642620"/>
            </a:xfrm>
            <a:custGeom>
              <a:avLst/>
              <a:gdLst/>
              <a:ahLst/>
              <a:cxnLst/>
              <a:rect l="l" t="t" r="r" b="b"/>
              <a:pathLst>
                <a:path w="154304" h="642619">
                  <a:moveTo>
                    <a:pt x="66295" y="642155"/>
                  </a:moveTo>
                  <a:lnTo>
                    <a:pt x="154113" y="553209"/>
                  </a:lnTo>
                  <a:lnTo>
                    <a:pt x="154113" y="65471"/>
                  </a:lnTo>
                  <a:lnTo>
                    <a:pt x="0" y="0"/>
                  </a:lnTo>
                  <a:lnTo>
                    <a:pt x="0" y="553209"/>
                  </a:lnTo>
                  <a:lnTo>
                    <a:pt x="66295" y="642155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068549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375628" y="0"/>
                  </a:move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068549" y="2187931"/>
              <a:ext cx="375920" cy="577215"/>
            </a:xfrm>
            <a:custGeom>
              <a:avLst/>
              <a:gdLst/>
              <a:ahLst/>
              <a:cxnLst/>
              <a:rect l="l" t="t" r="r" b="b"/>
              <a:pathLst>
                <a:path w="375920" h="577214">
                  <a:moveTo>
                    <a:pt x="0" y="576685"/>
                  </a:moveTo>
                  <a:lnTo>
                    <a:pt x="287810" y="576685"/>
                  </a:lnTo>
                  <a:lnTo>
                    <a:pt x="375628" y="487738"/>
                  </a:lnTo>
                  <a:lnTo>
                    <a:pt x="375628" y="0"/>
                  </a:lnTo>
                  <a:lnTo>
                    <a:pt x="89019" y="0"/>
                  </a:lnTo>
                  <a:lnTo>
                    <a:pt x="89019" y="487738"/>
                  </a:lnTo>
                  <a:lnTo>
                    <a:pt x="0" y="576685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76778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7677835" y="2083302"/>
              <a:ext cx="137795" cy="672465"/>
            </a:xfrm>
            <a:custGeom>
              <a:avLst/>
              <a:gdLst/>
              <a:ahLst/>
              <a:cxnLst/>
              <a:rect l="l" t="t" r="r" b="b"/>
              <a:pathLst>
                <a:path w="137795" h="672464">
                  <a:moveTo>
                    <a:pt x="0" y="0"/>
                  </a:moveTo>
                  <a:lnTo>
                    <a:pt x="0" y="579715"/>
                  </a:lnTo>
                  <a:lnTo>
                    <a:pt x="45686" y="672269"/>
                  </a:lnTo>
                  <a:lnTo>
                    <a:pt x="137780" y="579715"/>
                  </a:lnTo>
                  <a:lnTo>
                    <a:pt x="13778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76778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8" y="69848"/>
                  </a:lnTo>
                  <a:lnTo>
                    <a:pt x="2768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7677835" y="2083302"/>
              <a:ext cx="439420" cy="69850"/>
            </a:xfrm>
            <a:custGeom>
              <a:avLst/>
              <a:gdLst/>
              <a:ahLst/>
              <a:cxnLst/>
              <a:rect l="l" t="t" r="r" b="b"/>
              <a:pathLst>
                <a:path w="439420" h="69850">
                  <a:moveTo>
                    <a:pt x="276857" y="0"/>
                  </a:moveTo>
                  <a:lnTo>
                    <a:pt x="0" y="0"/>
                  </a:lnTo>
                  <a:lnTo>
                    <a:pt x="137780" y="69848"/>
                  </a:lnTo>
                  <a:lnTo>
                    <a:pt x="438898" y="69848"/>
                  </a:lnTo>
                  <a:lnTo>
                    <a:pt x="276857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7954693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7954693" y="2083302"/>
              <a:ext cx="162560" cy="672465"/>
            </a:xfrm>
            <a:custGeom>
              <a:avLst/>
              <a:gdLst/>
              <a:ahLst/>
              <a:cxnLst/>
              <a:rect l="l" t="t" r="r" b="b"/>
              <a:pathLst>
                <a:path w="162559" h="672464">
                  <a:moveTo>
                    <a:pt x="0" y="0"/>
                  </a:moveTo>
                  <a:lnTo>
                    <a:pt x="0" y="579715"/>
                  </a:lnTo>
                  <a:lnTo>
                    <a:pt x="69226" y="672269"/>
                  </a:lnTo>
                  <a:lnTo>
                    <a:pt x="162040" y="579715"/>
                  </a:lnTo>
                  <a:lnTo>
                    <a:pt x="162040" y="69848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723522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393211" y="0"/>
                  </a:move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7723522" y="2153151"/>
              <a:ext cx="393700" cy="602615"/>
            </a:xfrm>
            <a:custGeom>
              <a:avLst/>
              <a:gdLst/>
              <a:ahLst/>
              <a:cxnLst/>
              <a:rect l="l" t="t" r="r" b="b"/>
              <a:pathLst>
                <a:path w="393700" h="602614">
                  <a:moveTo>
                    <a:pt x="0" y="602421"/>
                  </a:moveTo>
                  <a:lnTo>
                    <a:pt x="300397" y="602421"/>
                  </a:lnTo>
                  <a:lnTo>
                    <a:pt x="393211" y="509866"/>
                  </a:lnTo>
                  <a:lnTo>
                    <a:pt x="393211" y="0"/>
                  </a:lnTo>
                  <a:lnTo>
                    <a:pt x="92093" y="0"/>
                  </a:lnTo>
                  <a:lnTo>
                    <a:pt x="92093" y="509866"/>
                  </a:lnTo>
                  <a:lnTo>
                    <a:pt x="0" y="602421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7305742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0" y="0"/>
                  </a:moveTo>
                  <a:lnTo>
                    <a:pt x="0" y="603768"/>
                  </a:lnTo>
                  <a:lnTo>
                    <a:pt x="48160" y="700555"/>
                  </a:ln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305742" y="2045443"/>
              <a:ext cx="145415" cy="701040"/>
            </a:xfrm>
            <a:custGeom>
              <a:avLst/>
              <a:gdLst/>
              <a:ahLst/>
              <a:cxnLst/>
              <a:rect l="l" t="t" r="r" b="b"/>
              <a:pathLst>
                <a:path w="145415" h="701039">
                  <a:moveTo>
                    <a:pt x="48160" y="700555"/>
                  </a:moveTo>
                  <a:lnTo>
                    <a:pt x="145072" y="603768"/>
                  </a:lnTo>
                  <a:lnTo>
                    <a:pt x="145072" y="72205"/>
                  </a:lnTo>
                  <a:lnTo>
                    <a:pt x="0" y="0"/>
                  </a:lnTo>
                  <a:lnTo>
                    <a:pt x="0" y="603768"/>
                  </a:lnTo>
                  <a:lnTo>
                    <a:pt x="48160" y="700555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3057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290135" y="0"/>
                  </a:move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  <a:lnTo>
                    <a:pt x="290135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305742" y="2045443"/>
              <a:ext cx="459105" cy="72390"/>
            </a:xfrm>
            <a:custGeom>
              <a:avLst/>
              <a:gdLst/>
              <a:ahLst/>
              <a:cxnLst/>
              <a:rect l="l" t="t" r="r" b="b"/>
              <a:pathLst>
                <a:path w="459104" h="72389">
                  <a:moveTo>
                    <a:pt x="458757" y="72205"/>
                  </a:moveTo>
                  <a:lnTo>
                    <a:pt x="290135" y="0"/>
                  </a:lnTo>
                  <a:lnTo>
                    <a:pt x="0" y="0"/>
                  </a:lnTo>
                  <a:lnTo>
                    <a:pt x="145072" y="72205"/>
                  </a:lnTo>
                  <a:lnTo>
                    <a:pt x="458757" y="72205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595878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1" y="603768"/>
                  </a:lnTo>
                  <a:lnTo>
                    <a:pt x="168621" y="72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595878" y="2045443"/>
              <a:ext cx="168910" cy="701040"/>
            </a:xfrm>
            <a:custGeom>
              <a:avLst/>
              <a:gdLst/>
              <a:ahLst/>
              <a:cxnLst/>
              <a:rect l="l" t="t" r="r" b="b"/>
              <a:pathLst>
                <a:path w="168909" h="701039">
                  <a:moveTo>
                    <a:pt x="0" y="0"/>
                  </a:moveTo>
                  <a:lnTo>
                    <a:pt x="0" y="603768"/>
                  </a:lnTo>
                  <a:lnTo>
                    <a:pt x="72300" y="700555"/>
                  </a:lnTo>
                  <a:lnTo>
                    <a:pt x="168621" y="603768"/>
                  </a:lnTo>
                  <a:lnTo>
                    <a:pt x="168621" y="72205"/>
                  </a:lnTo>
                  <a:lnTo>
                    <a:pt x="0" y="0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3539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  <a:close/>
                </a:path>
              </a:pathLst>
            </a:custGeom>
            <a:solidFill>
              <a:srgbClr val="9F7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353902" y="2117649"/>
              <a:ext cx="410845" cy="628650"/>
            </a:xfrm>
            <a:custGeom>
              <a:avLst/>
              <a:gdLst/>
              <a:ahLst/>
              <a:cxnLst/>
              <a:rect l="l" t="t" r="r" b="b"/>
              <a:pathLst>
                <a:path w="410845" h="628650">
                  <a:moveTo>
                    <a:pt x="410597" y="0"/>
                  </a:moveTo>
                  <a:lnTo>
                    <a:pt x="96912" y="0"/>
                  </a:lnTo>
                  <a:lnTo>
                    <a:pt x="96912" y="531562"/>
                  </a:lnTo>
                  <a:lnTo>
                    <a:pt x="0" y="628349"/>
                  </a:lnTo>
                  <a:lnTo>
                    <a:pt x="314276" y="628349"/>
                  </a:lnTo>
                  <a:lnTo>
                    <a:pt x="410597" y="531562"/>
                  </a:lnTo>
                  <a:lnTo>
                    <a:pt x="410597" y="0"/>
                  </a:lnTo>
                </a:path>
              </a:pathLst>
            </a:custGeom>
            <a:ln w="9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2755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254110" y="0"/>
                  </a:moveTo>
                  <a:lnTo>
                    <a:pt x="233035" y="0"/>
                  </a:lnTo>
                  <a:lnTo>
                    <a:pt x="148133" y="208728"/>
                  </a:lnTo>
                  <a:lnTo>
                    <a:pt x="0" y="208728"/>
                  </a:lnTo>
                  <a:lnTo>
                    <a:pt x="0" y="230279"/>
                  </a:lnTo>
                  <a:lnTo>
                    <a:pt x="160734" y="230279"/>
                  </a:lnTo>
                  <a:lnTo>
                    <a:pt x="2541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275596" y="2058672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5">
                  <a:moveTo>
                    <a:pt x="0" y="230279"/>
                  </a:moveTo>
                  <a:lnTo>
                    <a:pt x="0" y="208728"/>
                  </a:lnTo>
                  <a:lnTo>
                    <a:pt x="148133" y="208728"/>
                  </a:lnTo>
                  <a:lnTo>
                    <a:pt x="233035" y="0"/>
                  </a:lnTo>
                  <a:lnTo>
                    <a:pt x="254110" y="0"/>
                  </a:lnTo>
                  <a:lnTo>
                    <a:pt x="160734" y="230279"/>
                  </a:lnTo>
                  <a:lnTo>
                    <a:pt x="0" y="230279"/>
                  </a:lnTo>
                </a:path>
              </a:pathLst>
            </a:custGeom>
            <a:ln w="9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2786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09" y="670538"/>
                  </a:lnTo>
                  <a:lnTo>
                    <a:pt x="6005" y="643455"/>
                  </a:lnTo>
                  <a:close/>
                </a:path>
                <a:path w="1181100" h="688975">
                  <a:moveTo>
                    <a:pt x="0" y="0"/>
                  </a:moveTo>
                  <a:lnTo>
                    <a:pt x="0" y="18616"/>
                  </a:ln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278656" y="2100764"/>
              <a:ext cx="1181100" cy="688975"/>
            </a:xfrm>
            <a:custGeom>
              <a:avLst/>
              <a:gdLst/>
              <a:ahLst/>
              <a:cxnLst/>
              <a:rect l="l" t="t" r="r" b="b"/>
              <a:pathLst>
                <a:path w="1181100" h="688975">
                  <a:moveTo>
                    <a:pt x="6005" y="643455"/>
                  </a:moveTo>
                  <a:lnTo>
                    <a:pt x="6005" y="664428"/>
                  </a:lnTo>
                  <a:lnTo>
                    <a:pt x="1180606" y="688481"/>
                  </a:lnTo>
                  <a:lnTo>
                    <a:pt x="1180606" y="670538"/>
                  </a:lnTo>
                  <a:lnTo>
                    <a:pt x="1159516" y="670538"/>
                  </a:lnTo>
                  <a:lnTo>
                    <a:pt x="6005" y="643455"/>
                  </a:lnTo>
                </a:path>
                <a:path w="1181100" h="688975">
                  <a:moveTo>
                    <a:pt x="0" y="18616"/>
                  </a:moveTo>
                  <a:lnTo>
                    <a:pt x="1159516" y="191266"/>
                  </a:lnTo>
                  <a:lnTo>
                    <a:pt x="1159516" y="670538"/>
                  </a:lnTo>
                  <a:lnTo>
                    <a:pt x="1180606" y="670538"/>
                  </a:lnTo>
                  <a:lnTo>
                    <a:pt x="1180606" y="175535"/>
                  </a:lnTo>
                  <a:lnTo>
                    <a:pt x="0" y="0"/>
                  </a:lnTo>
                  <a:lnTo>
                    <a:pt x="0" y="18616"/>
                  </a:lnTo>
                </a:path>
              </a:pathLst>
            </a:custGeom>
            <a:ln w="9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278656" y="2234256"/>
              <a:ext cx="1165860" cy="145415"/>
            </a:xfrm>
            <a:custGeom>
              <a:avLst/>
              <a:gdLst/>
              <a:ahLst/>
              <a:cxnLst/>
              <a:rect l="l" t="t" r="r" b="b"/>
              <a:pathLst>
                <a:path w="1165859" h="145414">
                  <a:moveTo>
                    <a:pt x="0" y="0"/>
                  </a:moveTo>
                  <a:lnTo>
                    <a:pt x="1165521" y="14494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278656" y="2361158"/>
              <a:ext cx="1162685" cy="117475"/>
            </a:xfrm>
            <a:custGeom>
              <a:avLst/>
              <a:gdLst/>
              <a:ahLst/>
              <a:cxnLst/>
              <a:rect l="l" t="t" r="r" b="b"/>
              <a:pathLst>
                <a:path w="1162684" h="117475">
                  <a:moveTo>
                    <a:pt x="0" y="0"/>
                  </a:moveTo>
                  <a:lnTo>
                    <a:pt x="1162447" y="117280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281716" y="2490994"/>
              <a:ext cx="1159510" cy="90170"/>
            </a:xfrm>
            <a:custGeom>
              <a:avLst/>
              <a:gdLst/>
              <a:ahLst/>
              <a:cxnLst/>
              <a:rect l="l" t="t" r="r" b="b"/>
              <a:pathLst>
                <a:path w="1159509" h="90169">
                  <a:moveTo>
                    <a:pt x="0" y="0"/>
                  </a:moveTo>
                  <a:lnTo>
                    <a:pt x="1159386" y="89619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281716" y="2620348"/>
              <a:ext cx="1156970" cy="60960"/>
            </a:xfrm>
            <a:custGeom>
              <a:avLst/>
              <a:gdLst/>
              <a:ahLst/>
              <a:cxnLst/>
              <a:rect l="l" t="t" r="r" b="b"/>
              <a:pathLst>
                <a:path w="1156970" h="60960">
                  <a:moveTo>
                    <a:pt x="0" y="0"/>
                  </a:moveTo>
                  <a:lnTo>
                    <a:pt x="1156456" y="60708"/>
                  </a:lnTo>
                </a:path>
              </a:pathLst>
            </a:custGeom>
            <a:ln w="483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411719" y="2136843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4">
                  <a:moveTo>
                    <a:pt x="0" y="0"/>
                  </a:moveTo>
                  <a:lnTo>
                    <a:pt x="0" y="607376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562797" y="2160896"/>
              <a:ext cx="0" cy="589915"/>
            </a:xfrm>
            <a:custGeom>
              <a:avLst/>
              <a:gdLst/>
              <a:ahLst/>
              <a:cxnLst/>
              <a:rect l="l" t="t" r="r" b="b"/>
              <a:pathLst>
                <a:path h="589914">
                  <a:moveTo>
                    <a:pt x="0" y="0"/>
                  </a:moveTo>
                  <a:lnTo>
                    <a:pt x="0" y="58928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710358" y="218254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654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855393" y="220423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0"/>
                  </a:moveTo>
                  <a:lnTo>
                    <a:pt x="0" y="5519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999899" y="2228243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0"/>
                  </a:moveTo>
                  <a:lnTo>
                    <a:pt x="0" y="534015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8154637" y="2249361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80">
                  <a:moveTo>
                    <a:pt x="0" y="0"/>
                  </a:moveTo>
                  <a:lnTo>
                    <a:pt x="0" y="512897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8299720" y="2270335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4858"/>
                  </a:lnTo>
                </a:path>
              </a:pathLst>
            </a:custGeom>
            <a:ln w="482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2810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4241" y="24139"/>
                  </a:lnTo>
                  <a:lnTo>
                    <a:pt x="983111" y="68554"/>
                  </a:lnTo>
                  <a:lnTo>
                    <a:pt x="990413" y="72186"/>
                  </a:lnTo>
                  <a:lnTo>
                    <a:pt x="1050608" y="231559"/>
                  </a:lnTo>
                  <a:lnTo>
                    <a:pt x="1079432" y="217141"/>
                  </a:lnTo>
                  <a:lnTo>
                    <a:pt x="1010206" y="48162"/>
                  </a:lnTo>
                  <a:lnTo>
                    <a:pt x="998772" y="4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281010" y="2939575"/>
              <a:ext cx="1079500" cy="231775"/>
            </a:xfrm>
            <a:custGeom>
              <a:avLst/>
              <a:gdLst/>
              <a:ahLst/>
              <a:cxnLst/>
              <a:rect l="l" t="t" r="r" b="b"/>
              <a:pathLst>
                <a:path w="1079500" h="231775">
                  <a:moveTo>
                    <a:pt x="0" y="0"/>
                  </a:moveTo>
                  <a:lnTo>
                    <a:pt x="998772" y="43944"/>
                  </a:lnTo>
                  <a:lnTo>
                    <a:pt x="1010206" y="48162"/>
                  </a:lnTo>
                  <a:lnTo>
                    <a:pt x="1079432" y="217141"/>
                  </a:lnTo>
                  <a:lnTo>
                    <a:pt x="1050608" y="231559"/>
                  </a:lnTo>
                  <a:lnTo>
                    <a:pt x="990413" y="72186"/>
                  </a:lnTo>
                  <a:lnTo>
                    <a:pt x="983111" y="68554"/>
                  </a:lnTo>
                  <a:lnTo>
                    <a:pt x="4241" y="24139"/>
                  </a:lnTo>
                  <a:lnTo>
                    <a:pt x="0" y="0"/>
                  </a:lnTo>
                </a:path>
              </a:pathLst>
            </a:custGeom>
            <a:ln w="9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0926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27670" y="0"/>
                  </a:move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092605" y="1849415"/>
              <a:ext cx="193040" cy="1152525"/>
            </a:xfrm>
            <a:custGeom>
              <a:avLst/>
              <a:gdLst/>
              <a:ahLst/>
              <a:cxnLst/>
              <a:rect l="l" t="t" r="r" b="b"/>
              <a:pathLst>
                <a:path w="193040" h="1152525">
                  <a:moveTo>
                    <a:pt x="0" y="36078"/>
                  </a:moveTo>
                  <a:lnTo>
                    <a:pt x="148723" y="168367"/>
                  </a:lnTo>
                  <a:lnTo>
                    <a:pt x="148723" y="1119104"/>
                  </a:lnTo>
                  <a:lnTo>
                    <a:pt x="155906" y="1152152"/>
                  </a:lnTo>
                  <a:lnTo>
                    <a:pt x="188404" y="1152152"/>
                  </a:lnTo>
                  <a:lnTo>
                    <a:pt x="192646" y="1115472"/>
                  </a:lnTo>
                  <a:lnTo>
                    <a:pt x="192646" y="148596"/>
                  </a:lnTo>
                  <a:lnTo>
                    <a:pt x="27670" y="0"/>
                  </a:lnTo>
                  <a:lnTo>
                    <a:pt x="12716" y="5387"/>
                  </a:lnTo>
                  <a:lnTo>
                    <a:pt x="1176" y="16259"/>
                  </a:lnTo>
                  <a:lnTo>
                    <a:pt x="0" y="36078"/>
                  </a:lnTo>
                </a:path>
              </a:pathLst>
            </a:custGeom>
            <a:ln w="9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098022" y="297332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310" y="0"/>
                  </a:moveTo>
                  <a:lnTo>
                    <a:pt x="102129" y="7598"/>
                  </a:lnTo>
                  <a:lnTo>
                    <a:pt x="61144" y="28780"/>
                  </a:lnTo>
                  <a:lnTo>
                    <a:pt x="28817" y="61128"/>
                  </a:lnTo>
                  <a:lnTo>
                    <a:pt x="7615" y="102223"/>
                  </a:lnTo>
                  <a:lnTo>
                    <a:pt x="0" y="149645"/>
                  </a:lnTo>
                  <a:lnTo>
                    <a:pt x="7615" y="197141"/>
                  </a:lnTo>
                  <a:lnTo>
                    <a:pt x="28817" y="238409"/>
                  </a:lnTo>
                  <a:lnTo>
                    <a:pt x="61144" y="270965"/>
                  </a:lnTo>
                  <a:lnTo>
                    <a:pt x="102129" y="292322"/>
                  </a:lnTo>
                  <a:lnTo>
                    <a:pt x="149310" y="299993"/>
                  </a:lnTo>
                  <a:lnTo>
                    <a:pt x="196534" y="292322"/>
                  </a:lnTo>
                  <a:lnTo>
                    <a:pt x="237525" y="270965"/>
                  </a:lnTo>
                  <a:lnTo>
                    <a:pt x="269835" y="238409"/>
                  </a:lnTo>
                  <a:lnTo>
                    <a:pt x="291016" y="197141"/>
                  </a:lnTo>
                  <a:lnTo>
                    <a:pt x="298620" y="149645"/>
                  </a:lnTo>
                  <a:lnTo>
                    <a:pt x="291016" y="102223"/>
                  </a:lnTo>
                  <a:lnTo>
                    <a:pt x="269835" y="61128"/>
                  </a:lnTo>
                  <a:lnTo>
                    <a:pt x="237525" y="28780"/>
                  </a:lnTo>
                  <a:lnTo>
                    <a:pt x="196534" y="7598"/>
                  </a:lnTo>
                  <a:lnTo>
                    <a:pt x="149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5" name="object 2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8411" y="3013517"/>
              <a:ext cx="217964" cy="218315"/>
            </a:xfrm>
            <a:prstGeom prst="rect">
              <a:avLst/>
            </a:prstGeom>
          </p:spPr>
        </p:pic>
        <p:pic>
          <p:nvPicPr>
            <p:cNvPr id="256" name="object 2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70127" y="3108554"/>
              <a:ext cx="161464" cy="161835"/>
            </a:xfrm>
            <a:prstGeom prst="rect">
              <a:avLst/>
            </a:prstGeom>
          </p:spPr>
        </p:pic>
        <p:pic>
          <p:nvPicPr>
            <p:cNvPr id="257" name="object 2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9876" y="1542288"/>
              <a:ext cx="329183" cy="594360"/>
            </a:xfrm>
            <a:prstGeom prst="rect">
              <a:avLst/>
            </a:prstGeom>
          </p:spPr>
        </p:pic>
        <p:pic>
          <p:nvPicPr>
            <p:cNvPr id="258" name="object 2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49540" y="1580388"/>
              <a:ext cx="329183" cy="594360"/>
            </a:xfrm>
            <a:prstGeom prst="rect">
              <a:avLst/>
            </a:prstGeom>
          </p:spPr>
        </p:pic>
        <p:pic>
          <p:nvPicPr>
            <p:cNvPr id="259" name="object 2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01584" y="1609344"/>
              <a:ext cx="330707" cy="594360"/>
            </a:xfrm>
            <a:prstGeom prst="rect">
              <a:avLst/>
            </a:prstGeom>
          </p:spPr>
        </p:pic>
      </p:grpSp>
      <p:sp>
        <p:nvSpPr>
          <p:cNvPr id="260" name="object 260"/>
          <p:cNvSpPr txBox="1"/>
          <p:nvPr/>
        </p:nvSpPr>
        <p:spPr>
          <a:xfrm>
            <a:off x="7414894" y="1635633"/>
            <a:ext cx="1003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1320" algn="l"/>
                <a:tab pos="76200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	</a:t>
            </a:r>
            <a:r>
              <a:rPr sz="3600" b="1" spc="-7" baseline="-9259" dirty="0">
                <a:solidFill>
                  <a:srgbClr val="FFFFFF"/>
                </a:solidFill>
                <a:latin typeface="Arial"/>
                <a:cs typeface="Arial"/>
              </a:rPr>
              <a:t>C	</a:t>
            </a:r>
            <a:r>
              <a:rPr sz="3600" b="1" baseline="-1388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600" baseline="-13888">
              <a:latin typeface="Arial"/>
              <a:cs typeface="Arial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4455439" y="4445686"/>
            <a:ext cx="2350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"/>
              </a:rPr>
              <a:t>Expected</a:t>
            </a:r>
            <a:r>
              <a:rPr sz="1800" b="1" spc="-8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"/>
              </a:rPr>
              <a:t> </a:t>
            </a:r>
            <a:r>
              <a:rPr sz="1800" b="1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"/>
              </a:rPr>
              <a:t>Confidence</a:t>
            </a:r>
            <a:endParaRPr sz="1800" dirty="0">
              <a:latin typeface="Helvetica" pitchFamily="2" charset="0"/>
              <a:cs typeface="Arial"/>
            </a:endParaRPr>
          </a:p>
        </p:txBody>
      </p:sp>
      <p:sp>
        <p:nvSpPr>
          <p:cNvPr id="262" name="object 262"/>
          <p:cNvSpPr txBox="1">
            <a:spLocks noGrp="1"/>
          </p:cNvSpPr>
          <p:nvPr>
            <p:ph type="title"/>
          </p:nvPr>
        </p:nvSpPr>
        <p:spPr>
          <a:xfrm>
            <a:off x="214528" y="319316"/>
            <a:ext cx="8714943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8700770" algn="l"/>
              </a:tabLst>
            </a:pPr>
            <a:r>
              <a:rPr lang="en-US" b="0" u="none" spc="-30" dirty="0">
                <a:latin typeface="Helvetica" pitchFamily="2" charset="0"/>
              </a:rPr>
              <a:t>Basics of </a:t>
            </a:r>
            <a:r>
              <a:rPr b="0" u="none" spc="-110" dirty="0">
                <a:latin typeface="Helvetica" pitchFamily="2" charset="0"/>
              </a:rPr>
              <a:t>MBA</a:t>
            </a:r>
            <a:r>
              <a:rPr b="0" u="none" spc="-105" dirty="0">
                <a:latin typeface="Helvetica" pitchFamily="2" charset="0"/>
              </a:rPr>
              <a:t> </a:t>
            </a:r>
            <a:r>
              <a:rPr b="0" u="none" spc="30" dirty="0">
                <a:latin typeface="Helvetica" pitchFamily="2" charset="0"/>
              </a:rPr>
              <a:t>-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u="none" spc="-75" dirty="0">
                <a:latin typeface="Helvetica" pitchFamily="2" charset="0"/>
              </a:rPr>
              <a:t>Lift</a:t>
            </a:r>
            <a:r>
              <a:rPr b="0" u="none" spc="-75" dirty="0">
                <a:latin typeface="Helvetica" pitchFamily="2" charset="0"/>
              </a:rPr>
              <a:t>	</a:t>
            </a:r>
          </a:p>
        </p:txBody>
      </p:sp>
      <p:sp>
        <p:nvSpPr>
          <p:cNvPr id="263" name="object 263"/>
          <p:cNvSpPr txBox="1"/>
          <p:nvPr/>
        </p:nvSpPr>
        <p:spPr>
          <a:xfrm>
            <a:off x="7596225" y="4445406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Helvetica" pitchFamily="2" charset="0"/>
                <a:cs typeface="Arial"/>
              </a:rPr>
              <a:t>Lift</a:t>
            </a:r>
            <a:endParaRPr sz="1800" dirty="0">
              <a:latin typeface="Helvetica" pitchFamily="2" charset="0"/>
              <a:cs typeface="Arial"/>
            </a:endParaRPr>
          </a:p>
        </p:txBody>
      </p:sp>
      <p:pic>
        <p:nvPicPr>
          <p:cNvPr id="264" name="Picture 263">
            <a:extLst>
              <a:ext uri="{FF2B5EF4-FFF2-40B4-BE49-F238E27FC236}">
                <a16:creationId xmlns:a16="http://schemas.microsoft.com/office/drawing/2014/main" id="{5A7C0E76-DCE5-3E40-B46B-E2A6FA33B78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200" y="716796"/>
            <a:ext cx="8943814" cy="18895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3106"/>
            <a:ext cx="86842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u="none" spc="-65" dirty="0">
                <a:latin typeface="Helvetica" pitchFamily="2" charset="0"/>
              </a:rPr>
              <a:t>Example in calculating Support, Confidence &amp; Lift</a:t>
            </a:r>
            <a:endParaRPr b="0" u="none" spc="-20" dirty="0">
              <a:latin typeface="Helvetica" pitchFamily="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1808" y="2248916"/>
            <a:ext cx="366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000099"/>
                </a:solidFill>
                <a:latin typeface="Helvetica" pitchFamily="2" charset="0"/>
                <a:cs typeface="Arial"/>
              </a:rPr>
              <a:t>No</a:t>
            </a:r>
            <a:endParaRPr sz="2000">
              <a:latin typeface="Helvetica" pitchFamily="2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2748" y="3392170"/>
            <a:ext cx="4641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14" dirty="0">
                <a:solidFill>
                  <a:srgbClr val="000099"/>
                </a:solidFill>
                <a:latin typeface="Helvetica" pitchFamily="2" charset="0"/>
                <a:cs typeface="Arial"/>
              </a:rPr>
              <a:t>Y</a:t>
            </a:r>
            <a:r>
              <a:rPr sz="2000" dirty="0">
                <a:solidFill>
                  <a:srgbClr val="000099"/>
                </a:solidFill>
                <a:latin typeface="Helvetica" pitchFamily="2" charset="0"/>
                <a:cs typeface="Arial"/>
              </a:rPr>
              <a:t>es</a:t>
            </a:r>
            <a:endParaRPr sz="2000">
              <a:latin typeface="Helvetica" pitchFamily="2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8774" y="2637535"/>
            <a:ext cx="12433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Savings </a:t>
            </a:r>
            <a:r>
              <a:rPr sz="2400" spc="-655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2400" dirty="0">
                <a:solidFill>
                  <a:srgbClr val="000099"/>
                </a:solidFill>
                <a:latin typeface="Helvetica" pitchFamily="2" charset="0"/>
                <a:cs typeface="Arial"/>
              </a:rPr>
              <a:t>A</a:t>
            </a:r>
            <a:r>
              <a:rPr sz="2400" spc="-10" dirty="0">
                <a:solidFill>
                  <a:srgbClr val="000099"/>
                </a:solidFill>
                <a:latin typeface="Helvetica" pitchFamily="2" charset="0"/>
                <a:cs typeface="Arial"/>
              </a:rPr>
              <a:t>c</a:t>
            </a:r>
            <a:r>
              <a:rPr sz="2400" dirty="0">
                <a:solidFill>
                  <a:srgbClr val="000099"/>
                </a:solidFill>
                <a:latin typeface="Helvetica" pitchFamily="2" charset="0"/>
                <a:cs typeface="Arial"/>
              </a:rPr>
              <a:t>c</a:t>
            </a:r>
            <a:r>
              <a:rPr sz="2400" spc="-10" dirty="0">
                <a:solidFill>
                  <a:srgbClr val="000099"/>
                </a:solidFill>
                <a:latin typeface="Helvetica" pitchFamily="2" charset="0"/>
                <a:cs typeface="Arial"/>
              </a:rPr>
              <a:t>o</a:t>
            </a:r>
            <a:r>
              <a:rPr sz="2400" dirty="0">
                <a:solidFill>
                  <a:srgbClr val="000099"/>
                </a:solidFill>
                <a:latin typeface="Helvetica" pitchFamily="2" charset="0"/>
                <a:cs typeface="Arial"/>
              </a:rPr>
              <a:t>u</a:t>
            </a:r>
            <a:r>
              <a:rPr sz="2400" spc="-10" dirty="0">
                <a:solidFill>
                  <a:srgbClr val="000099"/>
                </a:solidFill>
                <a:latin typeface="Helvetica" pitchFamily="2" charset="0"/>
                <a:cs typeface="Arial"/>
              </a:rPr>
              <a:t>n</a:t>
            </a:r>
            <a:r>
              <a:rPr sz="2400" dirty="0">
                <a:solidFill>
                  <a:srgbClr val="000099"/>
                </a:solidFill>
                <a:latin typeface="Helvetica" pitchFamily="2" charset="0"/>
                <a:cs typeface="Arial"/>
              </a:rPr>
              <a:t>t</a:t>
            </a:r>
            <a:endParaRPr sz="2400">
              <a:latin typeface="Helvetica" pitchFamily="2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59067" y="2254757"/>
            <a:ext cx="9156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4,</a:t>
            </a:r>
            <a:r>
              <a:rPr sz="2800" b="1" spc="5" dirty="0">
                <a:solidFill>
                  <a:srgbClr val="000099"/>
                </a:solidFill>
                <a:latin typeface="Helvetica" pitchFamily="2" charset="0"/>
                <a:cs typeface="Arial"/>
              </a:rPr>
              <a:t>0</a:t>
            </a:r>
            <a:r>
              <a:rPr sz="2800" b="1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00</a:t>
            </a:r>
            <a:endParaRPr sz="2800" b="1" dirty="0">
              <a:latin typeface="Helvetica" pitchFamily="2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9067" y="3398011"/>
            <a:ext cx="9156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6,</a:t>
            </a:r>
            <a:r>
              <a:rPr sz="2800" b="1" spc="5" dirty="0">
                <a:solidFill>
                  <a:srgbClr val="000099"/>
                </a:solidFill>
                <a:latin typeface="Helvetica" pitchFamily="2" charset="0"/>
                <a:cs typeface="Arial"/>
              </a:rPr>
              <a:t>0</a:t>
            </a:r>
            <a:r>
              <a:rPr sz="2800" b="1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00</a:t>
            </a:r>
            <a:endParaRPr sz="2800" b="1">
              <a:latin typeface="Helvetica" pitchFamily="2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322" y="4677473"/>
            <a:ext cx="5846445" cy="1181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54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Support(Savings</a:t>
            </a:r>
            <a:r>
              <a:rPr sz="1800" spc="-10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dirty="0">
                <a:solidFill>
                  <a:srgbClr val="000099"/>
                </a:solidFill>
                <a:latin typeface="Helvetica" pitchFamily="2" charset="0"/>
                <a:cs typeface="Arial"/>
              </a:rPr>
              <a:t>&amp;</a:t>
            </a:r>
            <a:r>
              <a:rPr sz="1800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 Checking)</a:t>
            </a:r>
            <a:r>
              <a:rPr sz="1800" spc="5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dirty="0">
                <a:solidFill>
                  <a:srgbClr val="000099"/>
                </a:solidFill>
                <a:latin typeface="Helvetica" pitchFamily="2" charset="0"/>
                <a:cs typeface="Arial"/>
              </a:rPr>
              <a:t>= </a:t>
            </a:r>
            <a:r>
              <a:rPr sz="1800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50% </a:t>
            </a:r>
            <a:r>
              <a:rPr sz="1800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Confidence(Savings</a:t>
            </a:r>
            <a:r>
              <a:rPr sz="1800" spc="5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dirty="0">
                <a:solidFill>
                  <a:srgbClr val="000099"/>
                </a:solidFill>
                <a:latin typeface="Helvetica" pitchFamily="2" charset="0"/>
                <a:cs typeface="Arial"/>
              </a:rPr>
              <a:t>&amp;</a:t>
            </a:r>
            <a:r>
              <a:rPr sz="1800" spc="10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Checking</a:t>
            </a:r>
            <a:r>
              <a:rPr sz="1800" spc="10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dirty="0">
                <a:solidFill>
                  <a:srgbClr val="000099"/>
                </a:solidFill>
                <a:latin typeface="Helvetica" pitchFamily="2" charset="0"/>
                <a:cs typeface="Arial"/>
              </a:rPr>
              <a:t>/</a:t>
            </a:r>
            <a:r>
              <a:rPr sz="1800" spc="10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dirty="0">
                <a:solidFill>
                  <a:srgbClr val="000099"/>
                </a:solidFill>
                <a:latin typeface="Helvetica" pitchFamily="2" charset="0"/>
                <a:cs typeface="Arial"/>
              </a:rPr>
              <a:t>Savings)</a:t>
            </a:r>
            <a:r>
              <a:rPr sz="1800" spc="5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dirty="0">
                <a:solidFill>
                  <a:srgbClr val="000099"/>
                </a:solidFill>
                <a:latin typeface="Helvetica" pitchFamily="2" charset="0"/>
                <a:cs typeface="Arial"/>
              </a:rPr>
              <a:t>= </a:t>
            </a:r>
            <a:r>
              <a:rPr sz="1800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83% </a:t>
            </a:r>
            <a:r>
              <a:rPr sz="1800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Expected</a:t>
            </a:r>
            <a:r>
              <a:rPr sz="1800" spc="15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Confidence(Checking</a:t>
            </a:r>
            <a:r>
              <a:rPr sz="1800" dirty="0">
                <a:solidFill>
                  <a:srgbClr val="000099"/>
                </a:solidFill>
                <a:latin typeface="Helvetica" pitchFamily="2" charset="0"/>
                <a:cs typeface="Arial"/>
              </a:rPr>
              <a:t> /</a:t>
            </a:r>
            <a:r>
              <a:rPr sz="1800" spc="5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All</a:t>
            </a:r>
            <a:r>
              <a:rPr sz="1800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Accounts)</a:t>
            </a:r>
            <a:r>
              <a:rPr sz="1800" spc="20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=</a:t>
            </a:r>
            <a:r>
              <a:rPr sz="1800" spc="5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85% </a:t>
            </a:r>
            <a:r>
              <a:rPr sz="1800" spc="-484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dirty="0">
                <a:solidFill>
                  <a:srgbClr val="000099"/>
                </a:solidFill>
                <a:latin typeface="Helvetica" pitchFamily="2" charset="0"/>
                <a:cs typeface="Arial"/>
              </a:rPr>
              <a:t>Lift(Savings</a:t>
            </a:r>
            <a:r>
              <a:rPr sz="1800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dirty="0">
                <a:solidFill>
                  <a:srgbClr val="000099"/>
                </a:solidFill>
                <a:latin typeface="Helvetica" pitchFamily="2" charset="0"/>
                <a:cs typeface="Arial"/>
              </a:rPr>
              <a:t>&amp;</a:t>
            </a:r>
            <a:r>
              <a:rPr sz="1800" spc="-10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Checking)</a:t>
            </a:r>
            <a:r>
              <a:rPr sz="1800" spc="15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dirty="0">
                <a:solidFill>
                  <a:srgbClr val="000099"/>
                </a:solidFill>
                <a:latin typeface="Helvetica" pitchFamily="2" charset="0"/>
                <a:cs typeface="Arial"/>
              </a:rPr>
              <a:t>=</a:t>
            </a:r>
            <a:r>
              <a:rPr sz="1800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dirty="0">
                <a:solidFill>
                  <a:srgbClr val="000099"/>
                </a:solidFill>
                <a:latin typeface="Helvetica" pitchFamily="2" charset="0"/>
                <a:cs typeface="Arial"/>
              </a:rPr>
              <a:t>0.83/0.85</a:t>
            </a:r>
            <a:r>
              <a:rPr sz="1800" spc="-15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1800" dirty="0">
                <a:solidFill>
                  <a:srgbClr val="000099"/>
                </a:solidFill>
                <a:latin typeface="Helvetica" pitchFamily="2" charset="0"/>
                <a:cs typeface="Arial"/>
              </a:rPr>
              <a:t>&lt;</a:t>
            </a:r>
            <a:r>
              <a:rPr sz="1800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 1</a:t>
            </a:r>
            <a:endParaRPr sz="1800">
              <a:latin typeface="Helvetica" pitchFamily="2" charset="0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21864" y="1958315"/>
            <a:ext cx="1859280" cy="2254250"/>
            <a:chOff x="2721864" y="1958315"/>
            <a:chExt cx="1859280" cy="225425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1864" y="1958315"/>
              <a:ext cx="1847088" cy="11232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8628" y="1965959"/>
              <a:ext cx="1758696" cy="10439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9484" y="3061715"/>
              <a:ext cx="1851660" cy="11506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5392" y="3087623"/>
              <a:ext cx="1744980" cy="104393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640579" y="1968983"/>
            <a:ext cx="1859280" cy="2254250"/>
            <a:chOff x="4640579" y="1968983"/>
            <a:chExt cx="1859280" cy="225425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0579" y="1968983"/>
              <a:ext cx="1847087" cy="11232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7343" y="1976628"/>
              <a:ext cx="1758696" cy="10439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6675" y="3072384"/>
              <a:ext cx="1853183" cy="11506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2583" y="3098292"/>
              <a:ext cx="1746504" cy="104394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208147" y="845441"/>
            <a:ext cx="2766695" cy="3057888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R="51435" algn="ctr">
              <a:lnSpc>
                <a:spcPct val="100000"/>
              </a:lnSpc>
              <a:spcBef>
                <a:spcPts val="1605"/>
              </a:spcBef>
            </a:pPr>
            <a:r>
              <a:rPr sz="2400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Checking</a:t>
            </a:r>
            <a:r>
              <a:rPr sz="2400" spc="-120" dirty="0">
                <a:solidFill>
                  <a:srgbClr val="000099"/>
                </a:solidFill>
                <a:latin typeface="Helvetica" pitchFamily="2" charset="0"/>
                <a:cs typeface="Arial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Account</a:t>
            </a:r>
            <a:endParaRPr sz="2400" dirty="0">
              <a:latin typeface="Helvetica" pitchFamily="2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65"/>
              </a:spcBef>
              <a:tabLst>
                <a:tab pos="1816735" algn="l"/>
              </a:tabLst>
            </a:pPr>
            <a:r>
              <a:rPr sz="2000" b="1" spc="5" dirty="0">
                <a:solidFill>
                  <a:srgbClr val="000099"/>
                </a:solidFill>
                <a:latin typeface="Helvetica" pitchFamily="2" charset="0"/>
                <a:cs typeface="Arial"/>
              </a:rPr>
              <a:t>No</a:t>
            </a:r>
            <a:r>
              <a:rPr sz="2000" spc="5" dirty="0">
                <a:solidFill>
                  <a:srgbClr val="000099"/>
                </a:solidFill>
                <a:latin typeface="Helvetica" pitchFamily="2" charset="0"/>
                <a:cs typeface="Arial"/>
              </a:rPr>
              <a:t>	</a:t>
            </a:r>
            <a:r>
              <a:rPr sz="2000" b="1" spc="-40" dirty="0">
                <a:solidFill>
                  <a:srgbClr val="000099"/>
                </a:solidFill>
                <a:latin typeface="Helvetica" pitchFamily="2" charset="0"/>
                <a:cs typeface="Arial"/>
              </a:rPr>
              <a:t>Yes</a:t>
            </a:r>
            <a:endParaRPr sz="2000" b="1" dirty="0">
              <a:latin typeface="Helvetica" pitchFamily="2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 dirty="0">
              <a:latin typeface="Helvetica" pitchFamily="2" charset="0"/>
              <a:cs typeface="Arial"/>
            </a:endParaRPr>
          </a:p>
          <a:p>
            <a:pPr marL="106045">
              <a:lnSpc>
                <a:spcPct val="100000"/>
              </a:lnSpc>
              <a:tabLst>
                <a:tab pos="1920875" algn="l"/>
              </a:tabLst>
            </a:pPr>
            <a:r>
              <a:rPr sz="4800" spc="-240" baseline="1736" dirty="0">
                <a:solidFill>
                  <a:srgbClr val="000099"/>
                </a:solidFill>
                <a:latin typeface="Helvetica" pitchFamily="2" charset="0"/>
                <a:cs typeface="Arial"/>
              </a:rPr>
              <a:t>500	</a:t>
            </a:r>
            <a:r>
              <a:rPr sz="3200" spc="-165" dirty="0">
                <a:solidFill>
                  <a:srgbClr val="000099"/>
                </a:solidFill>
                <a:latin typeface="Helvetica" pitchFamily="2" charset="0"/>
                <a:cs typeface="Arial"/>
              </a:rPr>
              <a:t>3500</a:t>
            </a:r>
            <a:endParaRPr sz="3200" dirty="0">
              <a:latin typeface="Helvetica" pitchFamily="2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300" dirty="0">
              <a:latin typeface="Helvetica" pitchFamily="2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930400" algn="l"/>
              </a:tabLst>
            </a:pPr>
            <a:r>
              <a:rPr sz="4800" spc="-247" baseline="1736" dirty="0">
                <a:solidFill>
                  <a:srgbClr val="000099"/>
                </a:solidFill>
                <a:latin typeface="Helvetica" pitchFamily="2" charset="0"/>
                <a:cs typeface="Arial"/>
              </a:rPr>
              <a:t>100</a:t>
            </a:r>
            <a:r>
              <a:rPr sz="4800" spc="-240" baseline="1736" dirty="0">
                <a:solidFill>
                  <a:srgbClr val="000099"/>
                </a:solidFill>
                <a:latin typeface="Helvetica" pitchFamily="2" charset="0"/>
                <a:cs typeface="Arial"/>
              </a:rPr>
              <a:t>0</a:t>
            </a:r>
            <a:r>
              <a:rPr sz="4800" baseline="1736" dirty="0">
                <a:solidFill>
                  <a:srgbClr val="000099"/>
                </a:solidFill>
                <a:latin typeface="Helvetica" pitchFamily="2" charset="0"/>
                <a:cs typeface="Arial"/>
              </a:rPr>
              <a:t>	</a:t>
            </a:r>
            <a:r>
              <a:rPr sz="3200" spc="-165" dirty="0">
                <a:solidFill>
                  <a:srgbClr val="000099"/>
                </a:solidFill>
                <a:latin typeface="Helvetica" pitchFamily="2" charset="0"/>
                <a:cs typeface="Arial"/>
              </a:rPr>
              <a:t>5000</a:t>
            </a:r>
            <a:endParaRPr sz="3200" dirty="0">
              <a:latin typeface="Helvetica" pitchFamily="2" charset="0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27138" y="4212471"/>
            <a:ext cx="2003425" cy="54373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880"/>
              </a:spcBef>
            </a:pPr>
            <a:r>
              <a:rPr sz="2800" b="1" spc="-5" dirty="0">
                <a:solidFill>
                  <a:srgbClr val="000099"/>
                </a:solidFill>
                <a:latin typeface="Helvetica" pitchFamily="2" charset="0"/>
                <a:cs typeface="Arial"/>
              </a:rPr>
              <a:t>10,000</a:t>
            </a:r>
            <a:endParaRPr sz="2800" b="1" dirty="0">
              <a:latin typeface="Helvetica" pitchFamily="2" charset="0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3106"/>
            <a:ext cx="40538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-225" dirty="0">
                <a:latin typeface="Helvetica" pitchFamily="2" charset="0"/>
                <a:cs typeface="Arial"/>
              </a:rPr>
              <a:t>Preparin</a:t>
            </a:r>
            <a:r>
              <a:rPr b="0" u="none" spc="-265" dirty="0">
                <a:latin typeface="Helvetica" pitchFamily="2" charset="0"/>
                <a:cs typeface="Arial"/>
              </a:rPr>
              <a:t>g</a:t>
            </a:r>
            <a:r>
              <a:rPr b="0" u="none" spc="-204" dirty="0">
                <a:latin typeface="Helvetica" pitchFamily="2" charset="0"/>
                <a:cs typeface="Arial"/>
              </a:rPr>
              <a:t> </a:t>
            </a:r>
            <a:r>
              <a:rPr b="0" u="none" spc="-165" dirty="0">
                <a:latin typeface="Helvetica" pitchFamily="2" charset="0"/>
                <a:cs typeface="Arial"/>
              </a:rPr>
              <a:t>Data</a:t>
            </a:r>
            <a:r>
              <a:rPr b="0" u="none" spc="-185" dirty="0">
                <a:latin typeface="Helvetica" pitchFamily="2" charset="0"/>
                <a:cs typeface="Arial"/>
              </a:rPr>
              <a:t> </a:t>
            </a:r>
            <a:r>
              <a:rPr b="0" u="none" spc="-145" dirty="0">
                <a:latin typeface="Helvetica" pitchFamily="2" charset="0"/>
                <a:cs typeface="Arial"/>
              </a:rPr>
              <a:t>fo</a:t>
            </a:r>
            <a:r>
              <a:rPr b="0" u="none" spc="-114" dirty="0">
                <a:latin typeface="Helvetica" pitchFamily="2" charset="0"/>
                <a:cs typeface="Arial"/>
              </a:rPr>
              <a:t>r</a:t>
            </a:r>
            <a:r>
              <a:rPr b="0" u="none" spc="-170" dirty="0">
                <a:latin typeface="Helvetica" pitchFamily="2" charset="0"/>
                <a:cs typeface="Arial"/>
              </a:rPr>
              <a:t> </a:t>
            </a:r>
            <a:r>
              <a:rPr b="0" u="none" spc="-254" dirty="0">
                <a:latin typeface="Helvetica" pitchFamily="2" charset="0"/>
                <a:cs typeface="Arial"/>
              </a:rPr>
              <a:t>MBA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16647"/>
            <a:ext cx="7686040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0" marR="5080" indent="-514350">
              <a:lnSpc>
                <a:spcPct val="10000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 spc="-3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Accepts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2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many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3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data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2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types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-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2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categorical,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4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numeric</a:t>
            </a:r>
            <a:r>
              <a:rPr sz="2800" spc="-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and </a:t>
            </a:r>
            <a:r>
              <a:rPr sz="2800" spc="-68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text</a:t>
            </a:r>
            <a:r>
              <a:rPr lang="en-US" sz="280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, except binary</a:t>
            </a:r>
          </a:p>
          <a:p>
            <a:pPr marL="514350" marR="5080" indent="-514350">
              <a:lnSpc>
                <a:spcPct val="10000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sz="2800" dirty="0">
              <a:latin typeface="Helvetica" pitchFamily="2" charset="0"/>
              <a:cs typeface="Times New Roman"/>
            </a:endParaRPr>
          </a:p>
          <a:p>
            <a:pPr marL="514350" marR="149225" indent="-514350">
              <a:lnSpc>
                <a:spcPct val="100000"/>
              </a:lnSpc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 spc="3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D</a:t>
            </a:r>
            <a:r>
              <a:rPr sz="2800" spc="-100" dirty="0">
                <a:solidFill>
                  <a:srgbClr val="3366CC"/>
                </a:solidFill>
                <a:latin typeface="Helvetica" pitchFamily="2" charset="0"/>
                <a:cs typeface="Arial"/>
              </a:rPr>
              <a:t>ataset</a:t>
            </a:r>
            <a:r>
              <a:rPr sz="2800" spc="-13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2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should</a:t>
            </a:r>
            <a:r>
              <a:rPr sz="2800" spc="-5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2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be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5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in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80" dirty="0">
                <a:solidFill>
                  <a:srgbClr val="3366CC"/>
                </a:solidFill>
                <a:latin typeface="Helvetica" pitchFamily="2" charset="0"/>
                <a:cs typeface="Arial"/>
              </a:rPr>
              <a:t>transactional</a:t>
            </a:r>
            <a:r>
              <a:rPr sz="2800" spc="-130" dirty="0">
                <a:solidFill>
                  <a:srgbClr val="3366CC"/>
                </a:solidFill>
                <a:latin typeface="Helvetica" pitchFamily="2" charset="0"/>
                <a:cs typeface="Arial"/>
              </a:rPr>
              <a:t> </a:t>
            </a:r>
            <a:r>
              <a:rPr sz="2800" spc="3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structure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2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(item  </a:t>
            </a:r>
            <a:r>
              <a:rPr sz="2800" spc="-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1,</a:t>
            </a:r>
            <a:r>
              <a:rPr sz="28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2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item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2,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2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item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3,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etc)</a:t>
            </a:r>
            <a:endParaRPr sz="2800" dirty="0">
              <a:latin typeface="Helvetica" pitchFamily="2" charset="0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64250"/>
            <a:ext cx="865171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80" dirty="0">
                <a:latin typeface="Helvetica" pitchFamily="2" charset="0"/>
              </a:rPr>
              <a:t>Common</a:t>
            </a:r>
            <a:r>
              <a:rPr b="0" u="none" spc="-105" dirty="0">
                <a:latin typeface="Helvetica" pitchFamily="2" charset="0"/>
              </a:rPr>
              <a:t> </a:t>
            </a:r>
            <a:r>
              <a:rPr b="0" u="none" spc="-25" dirty="0">
                <a:latin typeface="Helvetica" pitchFamily="2" charset="0"/>
              </a:rPr>
              <a:t>Use-Cases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10" dirty="0">
                <a:latin typeface="Helvetica" pitchFamily="2" charset="0"/>
              </a:rPr>
              <a:t>for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20" dirty="0">
                <a:latin typeface="Helvetica" pitchFamily="2" charset="0"/>
              </a:rPr>
              <a:t>Market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55" dirty="0">
                <a:latin typeface="Helvetica" pitchFamily="2" charset="0"/>
              </a:rPr>
              <a:t>Basket</a:t>
            </a:r>
            <a:r>
              <a:rPr lang="en-US" b="0" u="none" spc="-55" dirty="0">
                <a:latin typeface="Helvetica" pitchFamily="2" charset="0"/>
              </a:rPr>
              <a:t> Analysis</a:t>
            </a:r>
            <a:endParaRPr b="0" u="none" spc="-55" dirty="0">
              <a:latin typeface="Helvetica" pitchFamily="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687" y="4762919"/>
            <a:ext cx="2489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dirty="0">
                <a:solidFill>
                  <a:srgbClr val="3366CC"/>
                </a:solidFill>
                <a:latin typeface="Helvetica-Light"/>
                <a:cs typeface="Helvetica-Light"/>
              </a:rPr>
              <a:t>Recommended</a:t>
            </a:r>
            <a:r>
              <a:rPr sz="1800" spc="-85" dirty="0">
                <a:solidFill>
                  <a:srgbClr val="3366CC"/>
                </a:solidFill>
                <a:latin typeface="Helvetica-Light"/>
                <a:cs typeface="Helvetica-Light"/>
              </a:rPr>
              <a:t> </a:t>
            </a:r>
            <a:r>
              <a:rPr sz="1800" dirty="0">
                <a:solidFill>
                  <a:srgbClr val="3366CC"/>
                </a:solidFill>
                <a:latin typeface="Helvetica-Light"/>
                <a:cs typeface="Helvetica-Light"/>
              </a:rPr>
              <a:t>playlists</a:t>
            </a:r>
            <a:endParaRPr sz="1800" dirty="0">
              <a:latin typeface="Helvetica-Light"/>
              <a:cs typeface="Helvetica-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4685" y="1028256"/>
            <a:ext cx="8908415" cy="5045710"/>
            <a:chOff x="124685" y="1028256"/>
            <a:chExt cx="8908415" cy="50457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3958" y="1028256"/>
              <a:ext cx="4518754" cy="19854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685" y="2998474"/>
              <a:ext cx="4369146" cy="16702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96242" y="3495858"/>
              <a:ext cx="3539650" cy="257759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19024" y="1926272"/>
            <a:ext cx="386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dirty="0">
                <a:solidFill>
                  <a:srgbClr val="3366CC"/>
                </a:solidFill>
                <a:latin typeface="Helvetica-Light"/>
                <a:cs typeface="Helvetica-Light"/>
              </a:rPr>
              <a:t>Recommended</a:t>
            </a:r>
            <a:r>
              <a:rPr sz="1800" spc="-35" dirty="0">
                <a:solidFill>
                  <a:srgbClr val="3366CC"/>
                </a:solidFill>
                <a:latin typeface="Helvetica-Light"/>
                <a:cs typeface="Helvetica-Light"/>
              </a:rPr>
              <a:t> </a:t>
            </a:r>
            <a:r>
              <a:rPr sz="1800" dirty="0">
                <a:solidFill>
                  <a:srgbClr val="3366CC"/>
                </a:solidFill>
                <a:latin typeface="Helvetica-Light"/>
                <a:cs typeface="Helvetica-Light"/>
              </a:rPr>
              <a:t>items</a:t>
            </a:r>
            <a:r>
              <a:rPr sz="1800" spc="-30" dirty="0">
                <a:solidFill>
                  <a:srgbClr val="3366CC"/>
                </a:solidFill>
                <a:latin typeface="Helvetica-Light"/>
                <a:cs typeface="Helvetica-Light"/>
              </a:rPr>
              <a:t> </a:t>
            </a:r>
            <a:r>
              <a:rPr sz="1800" dirty="0">
                <a:solidFill>
                  <a:srgbClr val="3366CC"/>
                </a:solidFill>
                <a:latin typeface="Helvetica-Light"/>
                <a:cs typeface="Helvetica-Light"/>
              </a:rPr>
              <a:t>for</a:t>
            </a:r>
            <a:r>
              <a:rPr sz="1800" spc="-30" dirty="0">
                <a:solidFill>
                  <a:srgbClr val="3366CC"/>
                </a:solidFill>
                <a:latin typeface="Helvetica-Light"/>
                <a:cs typeface="Helvetica-Light"/>
              </a:rPr>
              <a:t> </a:t>
            </a:r>
            <a:r>
              <a:rPr sz="1800" dirty="0">
                <a:solidFill>
                  <a:srgbClr val="3366CC"/>
                </a:solidFill>
                <a:latin typeface="Helvetica-Light"/>
                <a:cs typeface="Helvetica-Light"/>
              </a:rPr>
              <a:t>eCommerce</a:t>
            </a:r>
            <a:endParaRPr sz="1800" dirty="0">
              <a:latin typeface="Helvetica-Light"/>
              <a:cs typeface="Helvetica-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4818" y="6294030"/>
            <a:ext cx="37865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dirty="0">
                <a:solidFill>
                  <a:srgbClr val="3366CC"/>
                </a:solidFill>
                <a:latin typeface="Helvetica-Light"/>
                <a:cs typeface="Helvetica-Light"/>
              </a:rPr>
              <a:t>Associated</a:t>
            </a:r>
            <a:r>
              <a:rPr sz="1800" spc="-35" dirty="0">
                <a:solidFill>
                  <a:srgbClr val="3366CC"/>
                </a:solidFill>
                <a:latin typeface="Helvetica-Light"/>
                <a:cs typeface="Helvetica-Light"/>
              </a:rPr>
              <a:t> </a:t>
            </a:r>
            <a:r>
              <a:rPr sz="1800" dirty="0">
                <a:solidFill>
                  <a:srgbClr val="3366CC"/>
                </a:solidFill>
                <a:latin typeface="Helvetica-Light"/>
                <a:cs typeface="Helvetica-Light"/>
              </a:rPr>
              <a:t>Google</a:t>
            </a:r>
            <a:r>
              <a:rPr sz="1800" spc="-30" dirty="0">
                <a:solidFill>
                  <a:srgbClr val="3366CC"/>
                </a:solidFill>
                <a:latin typeface="Helvetica-Light"/>
                <a:cs typeface="Helvetica-Light"/>
              </a:rPr>
              <a:t> </a:t>
            </a:r>
            <a:r>
              <a:rPr sz="1800" dirty="0">
                <a:solidFill>
                  <a:srgbClr val="3366CC"/>
                </a:solidFill>
                <a:latin typeface="Helvetica-Light"/>
                <a:cs typeface="Helvetica-Light"/>
              </a:rPr>
              <a:t>search</a:t>
            </a:r>
            <a:r>
              <a:rPr sz="1800" spc="-30" dirty="0">
                <a:solidFill>
                  <a:srgbClr val="3366CC"/>
                </a:solidFill>
                <a:latin typeface="Helvetica-Light"/>
                <a:cs typeface="Helvetica-Light"/>
              </a:rPr>
              <a:t> </a:t>
            </a:r>
            <a:r>
              <a:rPr sz="1800" dirty="0">
                <a:solidFill>
                  <a:srgbClr val="3366CC"/>
                </a:solidFill>
                <a:latin typeface="Helvetica-Light"/>
                <a:cs typeface="Helvetica-Light"/>
              </a:rPr>
              <a:t>pathways</a:t>
            </a:r>
            <a:endParaRPr sz="1800" dirty="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03746"/>
            <a:ext cx="82270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b="0" u="none" spc="-110" dirty="0">
                <a:latin typeface="Helvetica" pitchFamily="2" charset="0"/>
              </a:rPr>
              <a:t>MBA</a:t>
            </a:r>
            <a:r>
              <a:rPr b="0" u="none" spc="-105" dirty="0">
                <a:latin typeface="Helvetica" pitchFamily="2" charset="0"/>
              </a:rPr>
              <a:t> </a:t>
            </a:r>
            <a:r>
              <a:rPr b="0" u="none" spc="-5" dirty="0">
                <a:latin typeface="Helvetica" pitchFamily="2" charset="0"/>
              </a:rPr>
              <a:t>Use</a:t>
            </a:r>
            <a:r>
              <a:rPr b="0" u="none" spc="-105" dirty="0">
                <a:latin typeface="Helvetica" pitchFamily="2" charset="0"/>
              </a:rPr>
              <a:t> </a:t>
            </a:r>
            <a:r>
              <a:rPr b="0" u="none" spc="-75" dirty="0">
                <a:latin typeface="Helvetica" pitchFamily="2" charset="0"/>
              </a:rPr>
              <a:t>Case</a:t>
            </a:r>
            <a:r>
              <a:rPr b="0" u="none" spc="-105" dirty="0">
                <a:latin typeface="Helvetica" pitchFamily="2" charset="0"/>
              </a:rPr>
              <a:t> </a:t>
            </a:r>
            <a:r>
              <a:rPr b="0" u="none" spc="30" dirty="0">
                <a:latin typeface="Helvetica" pitchFamily="2" charset="0"/>
              </a:rPr>
              <a:t>-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10" dirty="0">
                <a:latin typeface="Helvetica" pitchFamily="2" charset="0"/>
              </a:rPr>
              <a:t>Google</a:t>
            </a:r>
            <a:r>
              <a:rPr b="0" u="none" spc="-105" dirty="0">
                <a:latin typeface="Helvetica" pitchFamily="2" charset="0"/>
              </a:rPr>
              <a:t> </a:t>
            </a:r>
            <a:r>
              <a:rPr b="0" u="none" spc="-85" dirty="0">
                <a:latin typeface="Helvetica" pitchFamily="2" charset="0"/>
              </a:rPr>
              <a:t>Search</a:t>
            </a:r>
            <a:r>
              <a:rPr b="0" u="none" spc="-105" dirty="0">
                <a:latin typeface="Helvetica" pitchFamily="2" charset="0"/>
              </a:rPr>
              <a:t> </a:t>
            </a:r>
            <a:r>
              <a:rPr b="0" u="none" dirty="0">
                <a:latin typeface="Helvetica" pitchFamily="2" charset="0"/>
              </a:rPr>
              <a:t>Associations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39" y="1134745"/>
            <a:ext cx="8950691" cy="488505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514350" marR="564515" indent="-514350">
              <a:lnSpc>
                <a:spcPct val="101800"/>
              </a:lnSpc>
              <a:buFont typeface="+mj-lt"/>
              <a:buAutoNum type="arabicPeriod"/>
              <a:tabLst>
                <a:tab pos="355600" algn="l"/>
              </a:tabLst>
            </a:pPr>
            <a:r>
              <a:rPr sz="2400" spc="4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Through</a:t>
            </a:r>
            <a:r>
              <a:rPr sz="24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5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DECA,</a:t>
            </a:r>
            <a:r>
              <a:rPr sz="24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8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we</a:t>
            </a:r>
            <a:r>
              <a:rPr sz="24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1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are</a:t>
            </a:r>
            <a:r>
              <a:rPr sz="24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3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able</a:t>
            </a:r>
            <a:r>
              <a:rPr sz="24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5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to</a:t>
            </a:r>
            <a:r>
              <a:rPr sz="24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find</a:t>
            </a:r>
            <a:r>
              <a:rPr sz="24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associated</a:t>
            </a:r>
            <a:r>
              <a:rPr sz="24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user </a:t>
            </a:r>
            <a:r>
              <a:rPr sz="2400" spc="-68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searches</a:t>
            </a:r>
            <a:r>
              <a:rPr sz="24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on</a:t>
            </a:r>
            <a:r>
              <a:rPr sz="24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3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Google</a:t>
            </a:r>
            <a:endParaRPr lang="en-US" sz="2400" spc="-35" dirty="0">
              <a:solidFill>
                <a:srgbClr val="3366CC"/>
              </a:solidFill>
              <a:latin typeface="Helvetica" pitchFamily="2" charset="0"/>
              <a:cs typeface="Times New Roman"/>
            </a:endParaRPr>
          </a:p>
          <a:p>
            <a:pPr marL="514350" marR="564515" indent="-514350">
              <a:lnSpc>
                <a:spcPct val="101800"/>
              </a:lnSpc>
              <a:buFont typeface="+mj-lt"/>
              <a:buAutoNum type="arabicPeriod"/>
              <a:tabLst>
                <a:tab pos="355600" algn="l"/>
              </a:tabLst>
            </a:pPr>
            <a:endParaRPr sz="2400" dirty="0">
              <a:latin typeface="Helvetica" pitchFamily="2" charset="0"/>
              <a:cs typeface="Times New Roman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>
                <a:tab pos="355600" algn="l"/>
              </a:tabLst>
            </a:pPr>
            <a:r>
              <a:rPr sz="2400" spc="4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From</a:t>
            </a:r>
            <a:r>
              <a:rPr sz="24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sequences</a:t>
            </a:r>
            <a:r>
              <a:rPr sz="24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4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of</a:t>
            </a:r>
            <a:r>
              <a:rPr sz="24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user</a:t>
            </a:r>
            <a:r>
              <a:rPr sz="24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2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searches,</a:t>
            </a:r>
            <a:r>
              <a:rPr sz="24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8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we</a:t>
            </a:r>
            <a:r>
              <a:rPr sz="24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can</a:t>
            </a:r>
            <a:r>
              <a:rPr sz="24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find</a:t>
            </a:r>
            <a:r>
              <a:rPr sz="24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1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out:</a:t>
            </a:r>
            <a:endParaRPr sz="2400" dirty="0">
              <a:latin typeface="Helvetica" pitchFamily="2" charset="0"/>
              <a:cs typeface="Times New Roman"/>
            </a:endParaRPr>
          </a:p>
          <a:p>
            <a:pPr marL="800100" marR="554355" lvl="2" indent="-342900">
              <a:lnSpc>
                <a:spcPct val="101899"/>
              </a:lnSpc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endParaRPr lang="en-US" sz="2400" spc="-25" dirty="0">
              <a:solidFill>
                <a:srgbClr val="3366CC"/>
              </a:solidFill>
              <a:latin typeface="Helvetica" pitchFamily="2" charset="0"/>
              <a:cs typeface="Times New Roman"/>
            </a:endParaRPr>
          </a:p>
          <a:p>
            <a:pPr marL="800100" marR="554355" lvl="2" indent="-342900">
              <a:lnSpc>
                <a:spcPct val="101899"/>
              </a:lnSpc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sz="2400" spc="-2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Search</a:t>
            </a:r>
            <a:r>
              <a:rPr sz="24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3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patterns</a:t>
            </a:r>
            <a:r>
              <a:rPr sz="2400" spc="-5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1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leading</a:t>
            </a:r>
            <a:r>
              <a:rPr sz="24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users</a:t>
            </a:r>
            <a:r>
              <a:rPr sz="2400" spc="-5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4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to</a:t>
            </a:r>
            <a:r>
              <a:rPr sz="24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a</a:t>
            </a:r>
            <a:r>
              <a:rPr sz="2400" spc="-5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2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given</a:t>
            </a:r>
            <a:r>
              <a:rPr sz="2400" spc="-5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5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brand</a:t>
            </a:r>
            <a:r>
              <a:rPr sz="24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12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/</a:t>
            </a:r>
            <a:r>
              <a:rPr sz="2400" spc="-5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3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product</a:t>
            </a:r>
            <a:r>
              <a:rPr lang="en-US" sz="2400" spc="3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o</a:t>
            </a:r>
            <a:r>
              <a:rPr sz="2400" spc="3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r</a:t>
            </a:r>
            <a:r>
              <a:rPr sz="24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5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away</a:t>
            </a:r>
            <a:r>
              <a:rPr sz="24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4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to</a:t>
            </a:r>
            <a:r>
              <a:rPr sz="24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competitors'</a:t>
            </a:r>
            <a:r>
              <a:rPr sz="24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2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offerings</a:t>
            </a:r>
            <a:endParaRPr lang="en-US" sz="2400" dirty="0">
              <a:latin typeface="Helvetica" pitchFamily="2" charset="0"/>
              <a:cs typeface="Times New Roman"/>
            </a:endParaRPr>
          </a:p>
          <a:p>
            <a:pPr marL="800100" marR="554355" lvl="2" indent="-342900">
              <a:lnSpc>
                <a:spcPct val="101899"/>
              </a:lnSpc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endParaRPr lang="en-US" sz="2400" spc="50" dirty="0">
              <a:solidFill>
                <a:srgbClr val="3366CC"/>
              </a:solidFill>
              <a:latin typeface="Helvetica" pitchFamily="2" charset="0"/>
              <a:cs typeface="Times New Roman"/>
            </a:endParaRPr>
          </a:p>
          <a:p>
            <a:pPr marL="800100" marR="554355" lvl="2" indent="-342900">
              <a:lnSpc>
                <a:spcPct val="101899"/>
              </a:lnSpc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sz="2400" spc="5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What</a:t>
            </a:r>
            <a:r>
              <a:rPr sz="2400" spc="-5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topics</a:t>
            </a:r>
            <a:r>
              <a:rPr sz="2400" spc="-5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4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do</a:t>
            </a:r>
            <a:r>
              <a:rPr sz="2400" spc="-5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users</a:t>
            </a:r>
            <a:r>
              <a:rPr sz="2400" spc="-5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search</a:t>
            </a:r>
            <a:r>
              <a:rPr sz="2400" spc="-5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1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for,</a:t>
            </a:r>
            <a:r>
              <a:rPr sz="2400" spc="-5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around</a:t>
            </a:r>
            <a:r>
              <a:rPr sz="2400" spc="-5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2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given</a:t>
            </a:r>
            <a:r>
              <a:rPr sz="2400" spc="-5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subject</a:t>
            </a:r>
            <a:r>
              <a:rPr sz="2400" spc="-5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4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matter</a:t>
            </a:r>
            <a:endParaRPr lang="en-US" sz="2400" dirty="0">
              <a:latin typeface="Helvetica" pitchFamily="2" charset="0"/>
              <a:cs typeface="Times New Roman"/>
            </a:endParaRPr>
          </a:p>
          <a:p>
            <a:pPr marL="800100" marR="554355" lvl="2" indent="-342900">
              <a:lnSpc>
                <a:spcPct val="101899"/>
              </a:lnSpc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endParaRPr lang="en-US" sz="2400" spc="30" dirty="0">
              <a:solidFill>
                <a:srgbClr val="3366CC"/>
              </a:solidFill>
              <a:latin typeface="Helvetica" pitchFamily="2" charset="0"/>
              <a:cs typeface="Times New Roman"/>
            </a:endParaRPr>
          </a:p>
          <a:p>
            <a:pPr marL="800100" marR="554355" lvl="2" indent="-342900">
              <a:lnSpc>
                <a:spcPct val="101899"/>
              </a:lnSpc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sz="2400" spc="3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Which</a:t>
            </a:r>
            <a:r>
              <a:rPr sz="24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sequence</a:t>
            </a:r>
            <a:r>
              <a:rPr sz="24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3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of</a:t>
            </a:r>
            <a:r>
              <a:rPr sz="24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searches</a:t>
            </a:r>
            <a:r>
              <a:rPr sz="24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2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have</a:t>
            </a:r>
            <a:r>
              <a:rPr sz="24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3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shorter</a:t>
            </a:r>
            <a:r>
              <a:rPr sz="24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4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route</a:t>
            </a:r>
            <a:r>
              <a:rPr sz="24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4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to </a:t>
            </a:r>
            <a:r>
              <a:rPr sz="2400" spc="-58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conversion?</a:t>
            </a:r>
            <a:endParaRPr sz="2400" dirty="0">
              <a:latin typeface="Helvetica" pitchFamily="2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417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916571"/>
            <a:ext cx="86106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60" dirty="0">
                <a:solidFill>
                  <a:srgbClr val="0052C3"/>
                </a:solidFill>
                <a:latin typeface="Helvetica" pitchFamily="2" charset="0"/>
                <a:cs typeface="Times New Roman"/>
              </a:rPr>
              <a:t>1.1</a:t>
            </a:r>
            <a:r>
              <a:rPr sz="2400" spc="-65" dirty="0">
                <a:solidFill>
                  <a:srgbClr val="0052C3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10" dirty="0">
                <a:solidFill>
                  <a:srgbClr val="0052C3"/>
                </a:solidFill>
                <a:latin typeface="Helvetica" pitchFamily="2" charset="0"/>
                <a:cs typeface="Times New Roman"/>
              </a:rPr>
              <a:t>Examine</a:t>
            </a:r>
            <a:r>
              <a:rPr sz="2400" spc="-60" dirty="0">
                <a:solidFill>
                  <a:srgbClr val="0052C3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50" dirty="0">
                <a:solidFill>
                  <a:srgbClr val="0052C3"/>
                </a:solidFill>
                <a:latin typeface="Helvetica" pitchFamily="2" charset="0"/>
                <a:cs typeface="Times New Roman"/>
              </a:rPr>
              <a:t>DECA</a:t>
            </a:r>
            <a:r>
              <a:rPr sz="2400" spc="-65" dirty="0">
                <a:solidFill>
                  <a:srgbClr val="0052C3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30" dirty="0">
                <a:solidFill>
                  <a:srgbClr val="0052C3"/>
                </a:solidFill>
                <a:latin typeface="Helvetica" pitchFamily="2" charset="0"/>
                <a:cs typeface="Times New Roman"/>
              </a:rPr>
              <a:t>data</a:t>
            </a:r>
            <a:r>
              <a:rPr sz="2400" spc="-60" dirty="0">
                <a:solidFill>
                  <a:srgbClr val="0052C3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75" dirty="0">
                <a:solidFill>
                  <a:srgbClr val="0052C3"/>
                </a:solidFill>
                <a:latin typeface="Helvetica" pitchFamily="2" charset="0"/>
                <a:cs typeface="Times New Roman"/>
              </a:rPr>
              <a:t>on</a:t>
            </a:r>
            <a:r>
              <a:rPr sz="2400" spc="-65" dirty="0">
                <a:solidFill>
                  <a:srgbClr val="0052C3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60" dirty="0">
                <a:solidFill>
                  <a:srgbClr val="0052C3"/>
                </a:solidFill>
                <a:latin typeface="Helvetica" pitchFamily="2" charset="0"/>
                <a:cs typeface="Times New Roman"/>
              </a:rPr>
              <a:t>"Mixed </a:t>
            </a:r>
            <a:r>
              <a:rPr sz="2400" spc="5" dirty="0">
                <a:solidFill>
                  <a:srgbClr val="0052C3"/>
                </a:solidFill>
                <a:latin typeface="Helvetica" pitchFamily="2" charset="0"/>
                <a:cs typeface="Times New Roman"/>
              </a:rPr>
              <a:t>Martial</a:t>
            </a:r>
            <a:r>
              <a:rPr sz="2400" spc="-65" dirty="0">
                <a:solidFill>
                  <a:srgbClr val="0052C3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45" dirty="0">
                <a:solidFill>
                  <a:srgbClr val="0052C3"/>
                </a:solidFill>
                <a:latin typeface="Helvetica" pitchFamily="2" charset="0"/>
                <a:cs typeface="Times New Roman"/>
              </a:rPr>
              <a:t>Arts"</a:t>
            </a:r>
            <a:r>
              <a:rPr sz="2400" spc="-60" dirty="0">
                <a:solidFill>
                  <a:srgbClr val="0052C3"/>
                </a:solidFill>
                <a:latin typeface="Helvetica" pitchFamily="2" charset="0"/>
                <a:cs typeface="Times New Roman"/>
              </a:rPr>
              <a:t> </a:t>
            </a:r>
            <a:r>
              <a:rPr sz="2400" spc="-15" dirty="0">
                <a:solidFill>
                  <a:srgbClr val="0052C3"/>
                </a:solidFill>
                <a:latin typeface="Helvetica" pitchFamily="2" charset="0"/>
                <a:cs typeface="Times New Roman"/>
              </a:rPr>
              <a:t>searches</a:t>
            </a:r>
            <a:endParaRPr sz="2400" dirty="0">
              <a:latin typeface="Helvetica" pitchFamily="2" charset="0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03746"/>
            <a:ext cx="787407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324100" algn="l"/>
              </a:tabLst>
            </a:pPr>
            <a:r>
              <a:rPr sz="3200" spc="-110" dirty="0">
                <a:solidFill>
                  <a:srgbClr val="000099"/>
                </a:solidFill>
                <a:latin typeface="Helvetica" pitchFamily="2" charset="0"/>
                <a:cs typeface="Times New Roman"/>
              </a:rPr>
              <a:t>MBA</a:t>
            </a:r>
            <a:r>
              <a:rPr sz="3200" spc="-100" dirty="0">
                <a:solidFill>
                  <a:srgbClr val="000099"/>
                </a:solidFill>
                <a:latin typeface="Helvetica" pitchFamily="2" charset="0"/>
                <a:cs typeface="Times New Roman"/>
              </a:rPr>
              <a:t> </a:t>
            </a:r>
            <a:r>
              <a:rPr sz="3200" spc="-50" dirty="0">
                <a:solidFill>
                  <a:srgbClr val="000099"/>
                </a:solidFill>
                <a:latin typeface="Helvetica" pitchFamily="2" charset="0"/>
                <a:cs typeface="Times New Roman"/>
              </a:rPr>
              <a:t>Step</a:t>
            </a:r>
            <a:r>
              <a:rPr sz="3200" spc="-100" dirty="0">
                <a:solidFill>
                  <a:srgbClr val="000099"/>
                </a:solidFill>
                <a:latin typeface="Helvetica" pitchFamily="2" charset="0"/>
                <a:cs typeface="Times New Roman"/>
              </a:rPr>
              <a:t> </a:t>
            </a:r>
            <a:r>
              <a:rPr sz="3200" spc="-125" dirty="0">
                <a:solidFill>
                  <a:srgbClr val="000099"/>
                </a:solidFill>
                <a:latin typeface="Helvetica" pitchFamily="2" charset="0"/>
                <a:cs typeface="Times New Roman"/>
              </a:rPr>
              <a:t>1:	</a:t>
            </a:r>
            <a:r>
              <a:rPr sz="3200" spc="-15" dirty="0">
                <a:solidFill>
                  <a:srgbClr val="000099"/>
                </a:solidFill>
                <a:latin typeface="Helvetica" pitchFamily="2" charset="0"/>
                <a:cs typeface="Times New Roman"/>
              </a:rPr>
              <a:t>Getting</a:t>
            </a:r>
            <a:r>
              <a:rPr sz="3200" spc="-114" dirty="0">
                <a:solidFill>
                  <a:srgbClr val="000099"/>
                </a:solidFill>
                <a:latin typeface="Helvetica" pitchFamily="2" charset="0"/>
                <a:cs typeface="Times New Roman"/>
              </a:rPr>
              <a:t> </a:t>
            </a:r>
            <a:r>
              <a:rPr sz="3200" spc="-60" dirty="0">
                <a:solidFill>
                  <a:srgbClr val="000099"/>
                </a:solidFill>
                <a:latin typeface="Helvetica" pitchFamily="2" charset="0"/>
                <a:cs typeface="Times New Roman"/>
              </a:rPr>
              <a:t>data</a:t>
            </a:r>
            <a:r>
              <a:rPr sz="3200" spc="-110" dirty="0">
                <a:solidFill>
                  <a:srgbClr val="000099"/>
                </a:solidFill>
                <a:latin typeface="Helvetica" pitchFamily="2" charset="0"/>
                <a:cs typeface="Times New Roman"/>
              </a:rPr>
              <a:t> </a:t>
            </a:r>
            <a:r>
              <a:rPr sz="3200" spc="40" dirty="0">
                <a:solidFill>
                  <a:srgbClr val="000099"/>
                </a:solidFill>
                <a:latin typeface="Helvetica" pitchFamily="2" charset="0"/>
                <a:cs typeface="Times New Roman"/>
              </a:rPr>
              <a:t>in</a:t>
            </a:r>
            <a:r>
              <a:rPr sz="3200" spc="-114" dirty="0">
                <a:solidFill>
                  <a:srgbClr val="000099"/>
                </a:solidFill>
                <a:latin typeface="Helvetica" pitchFamily="2" charset="0"/>
                <a:cs typeface="Times New Roman"/>
              </a:rPr>
              <a:t> </a:t>
            </a:r>
            <a:r>
              <a:rPr sz="3200" spc="-45" dirty="0">
                <a:solidFill>
                  <a:srgbClr val="000099"/>
                </a:solidFill>
                <a:latin typeface="Helvetica" pitchFamily="2" charset="0"/>
                <a:cs typeface="Times New Roman"/>
              </a:rPr>
              <a:t>Power</a:t>
            </a:r>
            <a:r>
              <a:rPr sz="3200" spc="-110" dirty="0">
                <a:solidFill>
                  <a:srgbClr val="000099"/>
                </a:solidFill>
                <a:latin typeface="Helvetica" pitchFamily="2" charset="0"/>
                <a:cs typeface="Times New Roman"/>
              </a:rPr>
              <a:t> </a:t>
            </a:r>
            <a:r>
              <a:rPr sz="3200" spc="-65" dirty="0">
                <a:solidFill>
                  <a:srgbClr val="000099"/>
                </a:solidFill>
                <a:latin typeface="Helvetica" pitchFamily="2" charset="0"/>
                <a:cs typeface="Times New Roman"/>
              </a:rPr>
              <a:t>BI</a:t>
            </a:r>
            <a:endParaRPr sz="3200" dirty="0">
              <a:latin typeface="Helvetica" pitchFamily="2" charset="0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016" y="1629302"/>
            <a:ext cx="7874074" cy="449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3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24356"/>
            <a:ext cx="5480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1.2</a:t>
            </a:r>
            <a:r>
              <a:rPr lang="en-US"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	</a:t>
            </a:r>
            <a:r>
              <a:rPr lang="en-US" sz="2800" spc="1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Pulling</a:t>
            </a:r>
            <a:r>
              <a:rPr sz="2800" spc="-6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5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DECA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1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dataset</a:t>
            </a:r>
            <a:endParaRPr sz="2800" dirty="0">
              <a:latin typeface="Helvetica" pitchFamily="2" charset="0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968" y="287159"/>
            <a:ext cx="8600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324100" algn="l"/>
                <a:tab pos="8587105" algn="l"/>
              </a:tabLst>
            </a:pPr>
            <a:r>
              <a:rPr sz="3200" u="heavy" spc="-110" dirty="0">
                <a:solidFill>
                  <a:srgbClr val="000099"/>
                </a:solidFill>
                <a:uFill>
                  <a:solidFill>
                    <a:srgbClr val="FF9900"/>
                  </a:solidFill>
                </a:uFill>
                <a:latin typeface="Helvetica" pitchFamily="2" charset="0"/>
                <a:cs typeface="Times New Roman"/>
              </a:rPr>
              <a:t>MBA</a:t>
            </a:r>
            <a:r>
              <a:rPr sz="3200" u="heavy" spc="-100" dirty="0">
                <a:solidFill>
                  <a:srgbClr val="000099"/>
                </a:solidFill>
                <a:uFill>
                  <a:solidFill>
                    <a:srgbClr val="FF9900"/>
                  </a:solidFill>
                </a:uFill>
                <a:latin typeface="Helvetica" pitchFamily="2" charset="0"/>
                <a:cs typeface="Times New Roman"/>
              </a:rPr>
              <a:t> </a:t>
            </a:r>
            <a:r>
              <a:rPr sz="3200" u="heavy" spc="-50" dirty="0">
                <a:solidFill>
                  <a:srgbClr val="000099"/>
                </a:solidFill>
                <a:uFill>
                  <a:solidFill>
                    <a:srgbClr val="FF9900"/>
                  </a:solidFill>
                </a:uFill>
                <a:latin typeface="Helvetica" pitchFamily="2" charset="0"/>
                <a:cs typeface="Times New Roman"/>
              </a:rPr>
              <a:t>Step</a:t>
            </a:r>
            <a:r>
              <a:rPr sz="3200" u="heavy" spc="-100" dirty="0">
                <a:solidFill>
                  <a:srgbClr val="000099"/>
                </a:solidFill>
                <a:uFill>
                  <a:solidFill>
                    <a:srgbClr val="FF9900"/>
                  </a:solidFill>
                </a:uFill>
                <a:latin typeface="Helvetica" pitchFamily="2" charset="0"/>
                <a:cs typeface="Times New Roman"/>
              </a:rPr>
              <a:t> </a:t>
            </a:r>
            <a:r>
              <a:rPr sz="3200" u="heavy" spc="-125" dirty="0">
                <a:solidFill>
                  <a:srgbClr val="000099"/>
                </a:solidFill>
                <a:uFill>
                  <a:solidFill>
                    <a:srgbClr val="FF9900"/>
                  </a:solidFill>
                </a:uFill>
                <a:latin typeface="Helvetica" pitchFamily="2" charset="0"/>
                <a:cs typeface="Times New Roman"/>
              </a:rPr>
              <a:t>1:	</a:t>
            </a:r>
            <a:r>
              <a:rPr sz="3200" u="heavy" spc="-15" dirty="0">
                <a:solidFill>
                  <a:srgbClr val="000099"/>
                </a:solidFill>
                <a:uFill>
                  <a:solidFill>
                    <a:srgbClr val="FF9900"/>
                  </a:solidFill>
                </a:uFill>
                <a:latin typeface="Helvetica" pitchFamily="2" charset="0"/>
                <a:cs typeface="Times New Roman"/>
              </a:rPr>
              <a:t>Getting</a:t>
            </a:r>
            <a:r>
              <a:rPr sz="3200" u="heavy" spc="-110" dirty="0">
                <a:solidFill>
                  <a:srgbClr val="000099"/>
                </a:solidFill>
                <a:uFill>
                  <a:solidFill>
                    <a:srgbClr val="FF9900"/>
                  </a:solidFill>
                </a:uFill>
                <a:latin typeface="Helvetica" pitchFamily="2" charset="0"/>
                <a:cs typeface="Times New Roman"/>
              </a:rPr>
              <a:t> </a:t>
            </a:r>
            <a:r>
              <a:rPr sz="3200" u="heavy" spc="-60" dirty="0">
                <a:solidFill>
                  <a:srgbClr val="000099"/>
                </a:solidFill>
                <a:uFill>
                  <a:solidFill>
                    <a:srgbClr val="FF9900"/>
                  </a:solidFill>
                </a:uFill>
                <a:latin typeface="Helvetica" pitchFamily="2" charset="0"/>
                <a:cs typeface="Times New Roman"/>
              </a:rPr>
              <a:t>data</a:t>
            </a:r>
            <a:r>
              <a:rPr sz="3200" u="heavy" spc="-110" dirty="0">
                <a:solidFill>
                  <a:srgbClr val="000099"/>
                </a:solidFill>
                <a:uFill>
                  <a:solidFill>
                    <a:srgbClr val="FF9900"/>
                  </a:solidFill>
                </a:uFill>
                <a:latin typeface="Helvetica" pitchFamily="2" charset="0"/>
                <a:cs typeface="Times New Roman"/>
              </a:rPr>
              <a:t> </a:t>
            </a:r>
            <a:r>
              <a:rPr sz="3200" u="heavy" spc="40" dirty="0">
                <a:solidFill>
                  <a:srgbClr val="000099"/>
                </a:solidFill>
                <a:uFill>
                  <a:solidFill>
                    <a:srgbClr val="FF9900"/>
                  </a:solidFill>
                </a:uFill>
                <a:latin typeface="Helvetica" pitchFamily="2" charset="0"/>
                <a:cs typeface="Times New Roman"/>
              </a:rPr>
              <a:t>in</a:t>
            </a:r>
            <a:r>
              <a:rPr sz="3200" u="heavy" spc="-114" dirty="0">
                <a:solidFill>
                  <a:srgbClr val="000099"/>
                </a:solidFill>
                <a:uFill>
                  <a:solidFill>
                    <a:srgbClr val="FF9900"/>
                  </a:solidFill>
                </a:uFill>
                <a:latin typeface="Helvetica" pitchFamily="2" charset="0"/>
                <a:cs typeface="Times New Roman"/>
              </a:rPr>
              <a:t> </a:t>
            </a:r>
            <a:r>
              <a:rPr sz="3200" u="heavy" spc="-45" dirty="0">
                <a:solidFill>
                  <a:srgbClr val="000099"/>
                </a:solidFill>
                <a:uFill>
                  <a:solidFill>
                    <a:srgbClr val="FF9900"/>
                  </a:solidFill>
                </a:uFill>
                <a:latin typeface="Helvetica" pitchFamily="2" charset="0"/>
                <a:cs typeface="Times New Roman"/>
              </a:rPr>
              <a:t>Power</a:t>
            </a:r>
            <a:r>
              <a:rPr sz="3200" u="heavy" spc="-110" dirty="0">
                <a:solidFill>
                  <a:srgbClr val="000099"/>
                </a:solidFill>
                <a:uFill>
                  <a:solidFill>
                    <a:srgbClr val="FF9900"/>
                  </a:solidFill>
                </a:uFill>
                <a:latin typeface="Helvetica" pitchFamily="2" charset="0"/>
                <a:cs typeface="Times New Roman"/>
              </a:rPr>
              <a:t> </a:t>
            </a:r>
            <a:r>
              <a:rPr sz="3200" u="heavy" spc="-65" dirty="0">
                <a:solidFill>
                  <a:srgbClr val="000099"/>
                </a:solidFill>
                <a:uFill>
                  <a:solidFill>
                    <a:srgbClr val="FF9900"/>
                  </a:solidFill>
                </a:uFill>
                <a:latin typeface="Helvetica" pitchFamily="2" charset="0"/>
                <a:cs typeface="Times New Roman"/>
              </a:rPr>
              <a:t>BI	</a:t>
            </a:r>
            <a:endParaRPr sz="3200" dirty="0">
              <a:latin typeface="Helvetica" pitchFamily="2" charset="0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382" y="1363292"/>
            <a:ext cx="4628854" cy="26434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2149" y="3624325"/>
            <a:ext cx="3945842" cy="31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1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73906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1.3</a:t>
            </a:r>
            <a:r>
              <a:rPr lang="en-US" sz="28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	</a:t>
            </a:r>
            <a:r>
              <a:rPr sz="2800" spc="-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Splitting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search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3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terms</a:t>
            </a:r>
            <a:r>
              <a:rPr sz="28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-5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by</a:t>
            </a:r>
            <a:r>
              <a:rPr sz="2800" spc="-7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 </a:t>
            </a:r>
            <a:r>
              <a:rPr sz="2800" spc="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delimiter</a:t>
            </a:r>
            <a:endParaRPr sz="2800" dirty="0">
              <a:latin typeface="Helvetica" pitchFamily="2" charset="0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b="0" u="none" spc="-110" dirty="0">
                <a:latin typeface="Helvetica" pitchFamily="2" charset="0"/>
              </a:rPr>
              <a:t>MBA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50" dirty="0">
                <a:latin typeface="Helvetica" pitchFamily="2" charset="0"/>
              </a:rPr>
              <a:t>Step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125" dirty="0">
                <a:latin typeface="Helvetica" pitchFamily="2" charset="0"/>
              </a:rPr>
              <a:t>1:	</a:t>
            </a:r>
            <a:r>
              <a:rPr b="0" u="none" spc="-15" dirty="0">
                <a:latin typeface="Helvetica" pitchFamily="2" charset="0"/>
              </a:rPr>
              <a:t>Getting</a:t>
            </a:r>
            <a:r>
              <a:rPr b="0" u="none" spc="-110" dirty="0">
                <a:latin typeface="Helvetica" pitchFamily="2" charset="0"/>
              </a:rPr>
              <a:t> </a:t>
            </a:r>
            <a:r>
              <a:rPr b="0" u="none" spc="-60" dirty="0">
                <a:latin typeface="Helvetica" pitchFamily="2" charset="0"/>
              </a:rPr>
              <a:t>data</a:t>
            </a:r>
            <a:r>
              <a:rPr b="0" u="none" spc="-110" dirty="0">
                <a:latin typeface="Helvetica" pitchFamily="2" charset="0"/>
              </a:rPr>
              <a:t> </a:t>
            </a:r>
            <a:r>
              <a:rPr b="0" u="none" spc="40" dirty="0">
                <a:latin typeface="Helvetica" pitchFamily="2" charset="0"/>
              </a:rPr>
              <a:t>in</a:t>
            </a:r>
            <a:r>
              <a:rPr b="0" u="none" spc="-114" dirty="0">
                <a:latin typeface="Helvetica" pitchFamily="2" charset="0"/>
              </a:rPr>
              <a:t> </a:t>
            </a:r>
            <a:r>
              <a:rPr b="0" u="none" spc="-45" dirty="0">
                <a:latin typeface="Helvetica" pitchFamily="2" charset="0"/>
              </a:rPr>
              <a:t>Power</a:t>
            </a:r>
            <a:r>
              <a:rPr b="0" u="none" spc="-110" dirty="0">
                <a:latin typeface="Helvetica" pitchFamily="2" charset="0"/>
              </a:rPr>
              <a:t> </a:t>
            </a:r>
            <a:r>
              <a:rPr b="0" u="none" spc="-65" dirty="0">
                <a:latin typeface="Helvetica" pitchFamily="2" charset="0"/>
              </a:rPr>
              <a:t>BI	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395" y="1661816"/>
            <a:ext cx="6367558" cy="495815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0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73906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1.</a:t>
            </a:r>
            <a:r>
              <a:rPr lang="en-US" sz="28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4</a:t>
            </a:r>
            <a:r>
              <a:rPr lang="en-US" sz="28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	</a:t>
            </a:r>
            <a:r>
              <a:rPr lang="en-US" sz="2800" spc="-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Remove DECA Scores column</a:t>
            </a:r>
            <a:endParaRPr sz="2800" dirty="0">
              <a:latin typeface="Helvetica" pitchFamily="2" charset="0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b="0" u="none" spc="-110" dirty="0">
                <a:latin typeface="Helvetica" pitchFamily="2" charset="0"/>
              </a:rPr>
              <a:t>MBA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50" dirty="0">
                <a:latin typeface="Helvetica" pitchFamily="2" charset="0"/>
              </a:rPr>
              <a:t>Step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125" dirty="0">
                <a:latin typeface="Helvetica" pitchFamily="2" charset="0"/>
              </a:rPr>
              <a:t>1:	</a:t>
            </a:r>
            <a:r>
              <a:rPr b="0" u="none" spc="-15" dirty="0">
                <a:latin typeface="Helvetica" pitchFamily="2" charset="0"/>
              </a:rPr>
              <a:t>Getting</a:t>
            </a:r>
            <a:r>
              <a:rPr b="0" u="none" spc="-110" dirty="0">
                <a:latin typeface="Helvetica" pitchFamily="2" charset="0"/>
              </a:rPr>
              <a:t> </a:t>
            </a:r>
            <a:r>
              <a:rPr b="0" u="none" spc="-60" dirty="0">
                <a:latin typeface="Helvetica" pitchFamily="2" charset="0"/>
              </a:rPr>
              <a:t>data</a:t>
            </a:r>
            <a:r>
              <a:rPr b="0" u="none" spc="-110" dirty="0">
                <a:latin typeface="Helvetica" pitchFamily="2" charset="0"/>
              </a:rPr>
              <a:t> </a:t>
            </a:r>
            <a:r>
              <a:rPr b="0" u="none" spc="40" dirty="0">
                <a:latin typeface="Helvetica" pitchFamily="2" charset="0"/>
              </a:rPr>
              <a:t>in</a:t>
            </a:r>
            <a:r>
              <a:rPr b="0" u="none" spc="-114" dirty="0">
                <a:latin typeface="Helvetica" pitchFamily="2" charset="0"/>
              </a:rPr>
              <a:t> </a:t>
            </a:r>
            <a:r>
              <a:rPr b="0" u="none" spc="-45" dirty="0">
                <a:latin typeface="Helvetica" pitchFamily="2" charset="0"/>
              </a:rPr>
              <a:t>Power</a:t>
            </a:r>
            <a:r>
              <a:rPr b="0" u="none" spc="-110" dirty="0">
                <a:latin typeface="Helvetica" pitchFamily="2" charset="0"/>
              </a:rPr>
              <a:t> </a:t>
            </a:r>
            <a:r>
              <a:rPr b="0" u="none" spc="-65" dirty="0">
                <a:latin typeface="Helvetica" pitchFamily="2" charset="0"/>
              </a:rPr>
              <a:t>BI	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Helvetica" pitchFamily="2" charset="0"/>
            </a:endParaRPr>
          </a:p>
        </p:txBody>
      </p:sp>
      <p:pic>
        <p:nvPicPr>
          <p:cNvPr id="7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1082C77-77A2-7C44-AF18-78D81A871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13" y="1600200"/>
            <a:ext cx="6351574" cy="506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6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" y="940536"/>
            <a:ext cx="83812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1.</a:t>
            </a:r>
            <a:r>
              <a:rPr lang="en-US" sz="2800" spc="-60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5</a:t>
            </a:r>
            <a:r>
              <a:rPr lang="en-US" sz="2800" spc="-7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	</a:t>
            </a:r>
            <a:r>
              <a:rPr lang="en-US" sz="2800" spc="-15" dirty="0">
                <a:solidFill>
                  <a:srgbClr val="3366CC"/>
                </a:solidFill>
                <a:latin typeface="Helvetica" pitchFamily="2" charset="0"/>
                <a:cs typeface="Times New Roman"/>
              </a:rPr>
              <a:t>Click on ID column and unpivot other columns</a:t>
            </a:r>
            <a:endParaRPr sz="2800" dirty="0">
              <a:latin typeface="Helvetica" pitchFamily="2" charset="0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4026" y="303352"/>
            <a:ext cx="871377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5860" algn="l"/>
                <a:tab pos="8700135" algn="l"/>
              </a:tabLst>
            </a:pPr>
            <a:r>
              <a:rPr b="0" u="none" spc="-110" dirty="0">
                <a:latin typeface="Helvetica" pitchFamily="2" charset="0"/>
              </a:rPr>
              <a:t>MBA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50" dirty="0">
                <a:latin typeface="Helvetica" pitchFamily="2" charset="0"/>
              </a:rPr>
              <a:t>Step</a:t>
            </a:r>
            <a:r>
              <a:rPr b="0" u="none" spc="-100" dirty="0">
                <a:latin typeface="Helvetica" pitchFamily="2" charset="0"/>
              </a:rPr>
              <a:t> </a:t>
            </a:r>
            <a:r>
              <a:rPr b="0" u="none" spc="-125" dirty="0">
                <a:latin typeface="Helvetica" pitchFamily="2" charset="0"/>
              </a:rPr>
              <a:t>1:	</a:t>
            </a:r>
            <a:r>
              <a:rPr lang="en-US" b="0" u="none" spc="-15" dirty="0">
                <a:latin typeface="Helvetica" pitchFamily="2" charset="0"/>
              </a:rPr>
              <a:t>Preparing the dataset</a:t>
            </a:r>
            <a:r>
              <a:rPr b="0" u="none" spc="-65" dirty="0">
                <a:latin typeface="Helvetica" pitchFamily="2" charset="0"/>
              </a:rPr>
              <a:t>	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89FDEFF-C6A5-C74D-A7BE-86A079C77FD3}"/>
              </a:ext>
            </a:extLst>
          </p:cNvPr>
          <p:cNvSpPr/>
          <p:nvPr/>
        </p:nvSpPr>
        <p:spPr>
          <a:xfrm>
            <a:off x="305561" y="83896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>
              <a:latin typeface="Helvetica" pitchFamily="2" charset="0"/>
            </a:endParaRPr>
          </a:p>
        </p:txBody>
      </p:sp>
      <p:pic>
        <p:nvPicPr>
          <p:cNvPr id="11" name="Picture 10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106E80B4-0088-6342-8DE0-01CAA187D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44375"/>
            <a:ext cx="6630014" cy="528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5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</TotalTime>
  <Words>1499</Words>
  <Application>Microsoft Macintosh PowerPoint</Application>
  <PresentationFormat>On-screen Show (4:3)</PresentationFormat>
  <Paragraphs>209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Helvetica</vt:lpstr>
      <vt:lpstr>Helvetica-Light</vt:lpstr>
      <vt:lpstr>Times New Roman</vt:lpstr>
      <vt:lpstr>Office Theme</vt:lpstr>
      <vt:lpstr>Chilin Tang</vt:lpstr>
      <vt:lpstr>PowerPoint Presentation</vt:lpstr>
      <vt:lpstr>Common Use-Cases for Market Basket Analysis</vt:lpstr>
      <vt:lpstr>MBA Use Case - Google Search Associations</vt:lpstr>
      <vt:lpstr>PowerPoint Presentation</vt:lpstr>
      <vt:lpstr>PowerPoint Presentation</vt:lpstr>
      <vt:lpstr>MBA Step 1: Getting data in Power BI </vt:lpstr>
      <vt:lpstr>MBA Step 1: Getting data in Power BI </vt:lpstr>
      <vt:lpstr>MBA Step 1: Preparing the dataset </vt:lpstr>
      <vt:lpstr>MBA Step 1: Preparing the dataset </vt:lpstr>
      <vt:lpstr>MBA Step 1: Preparing the dataset </vt:lpstr>
      <vt:lpstr>MBA Step 2: Building Associated Rules </vt:lpstr>
      <vt:lpstr>MBA Step 2: Building the Basket column </vt:lpstr>
      <vt:lpstr>MBA Step 2: Building the Support column </vt:lpstr>
      <vt:lpstr>MBA Step 2: Building the Confidence column </vt:lpstr>
      <vt:lpstr>MBA Step 2: Building the Lift column </vt:lpstr>
      <vt:lpstr>MBA Step 3: Visualisation </vt:lpstr>
      <vt:lpstr>MBA Step 3: Visualisation </vt:lpstr>
      <vt:lpstr>MBA Step 3: Visualisation </vt:lpstr>
      <vt:lpstr>What is Market Basket Analysis (MBA)</vt:lpstr>
      <vt:lpstr>Statistical methodology behind MBA</vt:lpstr>
      <vt:lpstr>Basics of MBA - Support</vt:lpstr>
      <vt:lpstr>Basics of MBA - Confidence</vt:lpstr>
      <vt:lpstr>Basics of MBA – Expected Confidence</vt:lpstr>
      <vt:lpstr>Basics of MBA - Lift </vt:lpstr>
      <vt:lpstr>Basics of MBA - Lift </vt:lpstr>
      <vt:lpstr>Example in calculating Support, Confidence &amp; Lift</vt:lpstr>
      <vt:lpstr>Preparing Data for MBA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subject>IS415 GIS and BI</dc:subject>
  <dc:creator>Seema CHOKSHI</dc:creator>
  <cp:lastModifiedBy>Chi Lin Tang</cp:lastModifiedBy>
  <cp:revision>5</cp:revision>
  <dcterms:created xsi:type="dcterms:W3CDTF">2022-03-22T09:32:11Z</dcterms:created>
  <dcterms:modified xsi:type="dcterms:W3CDTF">2022-04-01T04:15:28Z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2022-03-22T00:00:00Z</vt:filetime>
  </property>
</Properties>
</file>