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145706429" r:id="rId3"/>
    <p:sldId id="214570643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9B98B-FF8D-C143-A0D3-8198104F3316}" type="datetimeFigureOut">
              <a:rPr lang="en-US" smtClean="0"/>
              <a:t>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FC311-EE52-DA41-95E3-BD64D55D4A3A}" type="slidenum">
              <a:rPr lang="en-US" smtClean="0"/>
              <a:t>‹#›</a:t>
            </a:fld>
            <a:endParaRPr lang="en-US"/>
          </a:p>
        </p:txBody>
      </p:sp>
    </p:spTree>
    <p:extLst>
      <p:ext uri="{BB962C8B-B14F-4D97-AF65-F5344CB8AC3E}">
        <p14:creationId xmlns:p14="http://schemas.microsoft.com/office/powerpoint/2010/main" val="155763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C00000"/>
                </a:solidFill>
                <a:effectLst/>
                <a:uLnTx/>
                <a:uFillTx/>
                <a:latin typeface="Metropolis" panose="00000800000000000000" pitchFamily="50" charset="0"/>
                <a:ea typeface="+mn-ea"/>
                <a:cs typeface="+mn-cs"/>
              </a:rPr>
              <a:t>APPROACH. </a:t>
            </a:r>
            <a:r>
              <a:rPr kumimoji="0" lang="en-GB" sz="1200" b="0" i="0" u="none" strike="noStrike" kern="1200" cap="none" spc="0" normalizeH="0" baseline="0" noProof="0">
                <a:ln>
                  <a:noFill/>
                </a:ln>
                <a:solidFill>
                  <a:prstClr val="black"/>
                </a:solidFill>
                <a:effectLst/>
                <a:uLnTx/>
                <a:uFillTx/>
                <a:latin typeface="Metropolis" panose="00000800000000000000" pitchFamily="50" charset="0"/>
                <a:ea typeface="+mn-ea"/>
                <a:cs typeface="+mn-cs"/>
              </a:rPr>
              <a:t>The target audience review adopts </a:t>
            </a:r>
            <a:r>
              <a:rPr kumimoji="0" lang="en-US" sz="1200" b="0" i="0" u="none" strike="noStrike" kern="1200" cap="none" spc="0" normalizeH="0" baseline="0" noProof="0">
                <a:ln>
                  <a:noFill/>
                </a:ln>
                <a:solidFill>
                  <a:prstClr val="black"/>
                </a:solidFill>
                <a:effectLst/>
                <a:uLnTx/>
                <a:uFillTx/>
                <a:latin typeface="Metropolis" panose="00000800000000000000" pitchFamily="50" charset="0"/>
                <a:ea typeface="+mn-ea"/>
                <a:cs typeface="+mn-cs"/>
              </a:rPr>
              <a:t>a data-driven approach to identify target segments who are high-yield and can be targeted. The insights gained will improve our media activation and inform our communications strategy and product development, at global and in-market.</a:t>
            </a:r>
            <a:endParaRPr kumimoji="0" lang="en-SG" sz="1200" b="0" i="0" u="none" strike="noStrike" kern="1200" cap="none" spc="0" normalizeH="0" baseline="0" noProof="0">
              <a:ln>
                <a:noFill/>
              </a:ln>
              <a:solidFill>
                <a:prstClr val="black"/>
              </a:solidFill>
              <a:effectLst/>
              <a:uLnTx/>
              <a:uFillTx/>
              <a:latin typeface="Metropolis" panose="000008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482FC7-0887-48F3-8289-C244AFCD3E4C}"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25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C00000"/>
                </a:solidFill>
                <a:effectLst/>
                <a:uLnTx/>
                <a:uFillTx/>
                <a:latin typeface="Metropolis" panose="00000800000000000000" pitchFamily="50" charset="0"/>
                <a:ea typeface="+mn-ea"/>
                <a:cs typeface="+mn-cs"/>
              </a:rPr>
              <a:t>APPROACH. </a:t>
            </a:r>
            <a:r>
              <a:rPr kumimoji="0" lang="en-GB" sz="1200" b="0" i="0" u="none" strike="noStrike" kern="1200" cap="none" spc="0" normalizeH="0" baseline="0" noProof="0">
                <a:ln>
                  <a:noFill/>
                </a:ln>
                <a:solidFill>
                  <a:prstClr val="black"/>
                </a:solidFill>
                <a:effectLst/>
                <a:uLnTx/>
                <a:uFillTx/>
                <a:latin typeface="Metropolis" panose="00000800000000000000" pitchFamily="50" charset="0"/>
                <a:ea typeface="+mn-ea"/>
                <a:cs typeface="+mn-cs"/>
              </a:rPr>
              <a:t>The target audience review adopts </a:t>
            </a:r>
            <a:r>
              <a:rPr kumimoji="0" lang="en-US" sz="1200" b="0" i="0" u="none" strike="noStrike" kern="1200" cap="none" spc="0" normalizeH="0" baseline="0" noProof="0">
                <a:ln>
                  <a:noFill/>
                </a:ln>
                <a:solidFill>
                  <a:prstClr val="black"/>
                </a:solidFill>
                <a:effectLst/>
                <a:uLnTx/>
                <a:uFillTx/>
                <a:latin typeface="Metropolis" panose="00000800000000000000" pitchFamily="50" charset="0"/>
                <a:ea typeface="+mn-ea"/>
                <a:cs typeface="+mn-cs"/>
              </a:rPr>
              <a:t>a data-driven approach to identify target segments who are high-yield and can be targeted. The insights gained will improve our media activation and inform our communications strategy and product development, at global and in-market.</a:t>
            </a:r>
            <a:endParaRPr kumimoji="0" lang="en-SG" sz="1200" b="0" i="0" u="none" strike="noStrike" kern="1200" cap="none" spc="0" normalizeH="0" baseline="0" noProof="0">
              <a:ln>
                <a:noFill/>
              </a:ln>
              <a:solidFill>
                <a:prstClr val="black"/>
              </a:solidFill>
              <a:effectLst/>
              <a:uLnTx/>
              <a:uFillTx/>
              <a:latin typeface="Metropolis" panose="000008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482FC7-0887-48F3-8289-C244AFCD3E4C}"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371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F169-E186-5441-8889-D2F0298BFB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75E05D-1FB5-1A40-BC12-609E7A5F9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B53713F-CF35-0F46-8D66-C2D0DB1272C4}"/>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5" name="Footer Placeholder 4">
            <a:extLst>
              <a:ext uri="{FF2B5EF4-FFF2-40B4-BE49-F238E27FC236}">
                <a16:creationId xmlns:a16="http://schemas.microsoft.com/office/drawing/2014/main" id="{D316DC1A-D071-3A44-A939-A4C11D455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59713-E961-FD4C-8F64-11AB8E0A7C3F}"/>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253508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1476-42D8-1947-992B-74B23476D1C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A313C68-A697-B84D-AD84-789BBBFE304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7C992F-A33B-6B40-A3D9-08810DFDC548}"/>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5" name="Footer Placeholder 4">
            <a:extLst>
              <a:ext uri="{FF2B5EF4-FFF2-40B4-BE49-F238E27FC236}">
                <a16:creationId xmlns:a16="http://schemas.microsoft.com/office/drawing/2014/main" id="{BCA43BC7-FFB5-6F4C-8FDF-E74AFD772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D0869-EFBE-6E49-A19D-342FFB5F23C0}"/>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169372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5254B-827D-E346-9A25-C6529A5FEC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46B751-62A7-1344-BC1E-BFB10C46922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35CADE-902F-9F4C-9EBB-8E4818272516}"/>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5" name="Footer Placeholder 4">
            <a:extLst>
              <a:ext uri="{FF2B5EF4-FFF2-40B4-BE49-F238E27FC236}">
                <a16:creationId xmlns:a16="http://schemas.microsoft.com/office/drawing/2014/main" id="{0F636B56-81C4-AF49-A547-818468104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A4FE7-2529-DE4F-9B45-4FCB8724755A}"/>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200779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61925" y="6447980"/>
            <a:ext cx="2743200" cy="365125"/>
          </a:xfrm>
        </p:spPr>
        <p:txBody>
          <a:bodyPr/>
          <a:lstStyle/>
          <a:p>
            <a:fld id="{F3AB3FE8-445C-485C-A3B4-1D265EF208F0}" type="datetime1">
              <a:rPr lang="en-SG" smtClean="0"/>
              <a:t>18/2/22</a:t>
            </a:fld>
            <a:endParaRPr lang="en-SG"/>
          </a:p>
        </p:txBody>
      </p:sp>
      <p:sp>
        <p:nvSpPr>
          <p:cNvPr id="6" name="Slide Number Placeholder 5"/>
          <p:cNvSpPr>
            <a:spLocks noGrp="1"/>
          </p:cNvSpPr>
          <p:nvPr>
            <p:ph type="sldNum" sz="quarter" idx="12"/>
          </p:nvPr>
        </p:nvSpPr>
        <p:spPr>
          <a:xfrm>
            <a:off x="9309100" y="6438900"/>
            <a:ext cx="2743200" cy="365125"/>
          </a:xfrm>
        </p:spPr>
        <p:txBody>
          <a:bodyPr/>
          <a:lstStyle/>
          <a:p>
            <a:fld id="{CB0AF687-3B9B-42E3-AF45-2398767FB41F}" type="slidenum">
              <a:rPr lang="en-SG" smtClean="0"/>
              <a:t>‹#›</a:t>
            </a:fld>
            <a:endParaRPr lang="en-SG"/>
          </a:p>
        </p:txBody>
      </p:sp>
      <p:sp>
        <p:nvSpPr>
          <p:cNvPr id="8" name="Footer Placeholder 4"/>
          <p:cNvSpPr>
            <a:spLocks noGrp="1"/>
          </p:cNvSpPr>
          <p:nvPr>
            <p:ph type="ftr" sz="quarter" idx="3"/>
          </p:nvPr>
        </p:nvSpPr>
        <p:spPr>
          <a:xfrm>
            <a:off x="2283189" y="6443440"/>
            <a:ext cx="70259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z="1000"/>
              <a:t>Restricted, Non-Sensitive</a:t>
            </a:r>
          </a:p>
          <a:p>
            <a:r>
              <a:rPr lang="en-US" sz="1000"/>
              <a:t>These slides are property of STB and shall not be reproduced or distributed without STB’s permission.</a:t>
            </a:r>
          </a:p>
        </p:txBody>
      </p:sp>
      <p:pic>
        <p:nvPicPr>
          <p:cNvPr id="5" name="Picture 4">
            <a:extLst>
              <a:ext uri="{FF2B5EF4-FFF2-40B4-BE49-F238E27FC236}">
                <a16:creationId xmlns:a16="http://schemas.microsoft.com/office/drawing/2014/main" id="{DC96584E-7336-494C-8A9F-F11EB6BBE8C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376231" y="0"/>
            <a:ext cx="815769" cy="778244"/>
          </a:xfrm>
          <a:prstGeom prst="rect">
            <a:avLst/>
          </a:prstGeom>
        </p:spPr>
      </p:pic>
      <p:sp>
        <p:nvSpPr>
          <p:cNvPr id="10" name="Rectangle 9">
            <a:extLst>
              <a:ext uri="{FF2B5EF4-FFF2-40B4-BE49-F238E27FC236}">
                <a16:creationId xmlns:a16="http://schemas.microsoft.com/office/drawing/2014/main" id="{E08DF97F-B665-4F10-8F3A-0DF5D3D984C0}"/>
              </a:ext>
            </a:extLst>
          </p:cNvPr>
          <p:cNvSpPr/>
          <p:nvPr userDrawn="1"/>
        </p:nvSpPr>
        <p:spPr>
          <a:xfrm>
            <a:off x="2654461" y="6447980"/>
            <a:ext cx="6096000" cy="307777"/>
          </a:xfrm>
          <a:prstGeom prst="rect">
            <a:avLst/>
          </a:prstGeom>
        </p:spPr>
        <p:txBody>
          <a:bodyPr>
            <a:spAutoFit/>
          </a:bodyPr>
          <a:lstStyle/>
          <a:p>
            <a:pPr algn="ctr"/>
            <a:r>
              <a:rPr lang="en-US" sz="700">
                <a:solidFill>
                  <a:schemeClr val="bg1">
                    <a:lumMod val="75000"/>
                  </a:schemeClr>
                </a:solidFill>
              </a:rPr>
              <a:t>Restricted, Non-Sensitive</a:t>
            </a:r>
          </a:p>
          <a:p>
            <a:pPr algn="ctr"/>
            <a:r>
              <a:rPr lang="en-US" sz="700">
                <a:solidFill>
                  <a:schemeClr val="bg1">
                    <a:lumMod val="75000"/>
                  </a:schemeClr>
                </a:solidFill>
              </a:rPr>
              <a:t>These slides are property of STB and shall not be reproduced or distributed without STB’s permission.</a:t>
            </a:r>
          </a:p>
        </p:txBody>
      </p:sp>
    </p:spTree>
    <p:extLst>
      <p:ext uri="{BB962C8B-B14F-4D97-AF65-F5344CB8AC3E}">
        <p14:creationId xmlns:p14="http://schemas.microsoft.com/office/powerpoint/2010/main" val="22401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E1E7-2E4C-D741-A115-7491BF84ABA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835ADE-2021-624B-88B9-32F6214ACC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572398-BDEE-8847-BC3B-38E0C4F7A405}"/>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5" name="Footer Placeholder 4">
            <a:extLst>
              <a:ext uri="{FF2B5EF4-FFF2-40B4-BE49-F238E27FC236}">
                <a16:creationId xmlns:a16="http://schemas.microsoft.com/office/drawing/2014/main" id="{24E53C8E-52C8-0B42-B393-510C4F037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B3A79-7F70-8445-B08B-2B4FC0BDC8E7}"/>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40931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3DFD-162C-D64E-ACF6-3B71B58F6E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ED614AF-4646-AE44-B31C-D35D6BCF2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6BD9EA-9537-4440-BB58-BF95A6A36351}"/>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5" name="Footer Placeholder 4">
            <a:extLst>
              <a:ext uri="{FF2B5EF4-FFF2-40B4-BE49-F238E27FC236}">
                <a16:creationId xmlns:a16="http://schemas.microsoft.com/office/drawing/2014/main" id="{2578B8B7-4E8E-D943-91DE-0E4F30523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32B0-9889-EB4A-B745-F13B6BDBB9BE}"/>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56371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EE55-7704-B842-AAE2-202EDF71210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473E71-9680-EF42-BE38-6EAC848775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7825E6-A553-454F-8175-84B02E3BF38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6AD1336-4329-1946-90E8-734903442AE6}"/>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6" name="Footer Placeholder 5">
            <a:extLst>
              <a:ext uri="{FF2B5EF4-FFF2-40B4-BE49-F238E27FC236}">
                <a16:creationId xmlns:a16="http://schemas.microsoft.com/office/drawing/2014/main" id="{4556533A-9DF2-5D4B-A3A6-75DB20391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4B436-1E5D-9B49-97DF-0E2EF5675441}"/>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356749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2F0D-62BD-1441-B1DC-3038857526B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57CBE8-0304-9B4D-A88C-114A3DBDB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49CB5A-EF16-2147-ACCF-83FF467B745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815217-BD72-4F45-9A28-0CAE5D8CE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45F539-5E52-994C-B884-EB3A3A04DD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1F6258-23A4-C944-901C-6298A75FDE69}"/>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8" name="Footer Placeholder 7">
            <a:extLst>
              <a:ext uri="{FF2B5EF4-FFF2-40B4-BE49-F238E27FC236}">
                <a16:creationId xmlns:a16="http://schemas.microsoft.com/office/drawing/2014/main" id="{6640A8FB-4EBD-3046-B6C8-B44B8A47B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5E88F4-45AE-FD4C-8603-6E09AB2E23CA}"/>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345971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103D-3742-A448-84BB-DED218463B2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EEBBD3E-8F26-3B48-820F-519A6C6B75BA}"/>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4" name="Footer Placeholder 3">
            <a:extLst>
              <a:ext uri="{FF2B5EF4-FFF2-40B4-BE49-F238E27FC236}">
                <a16:creationId xmlns:a16="http://schemas.microsoft.com/office/drawing/2014/main" id="{E5BB7F71-4771-5D4C-8732-916FCE0BC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6B6C4F-3D8B-9E4A-AFD5-EF24177A0DCA}"/>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269585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97804-090F-624B-B2BA-14FFEB7D8C34}"/>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3" name="Footer Placeholder 2">
            <a:extLst>
              <a:ext uri="{FF2B5EF4-FFF2-40B4-BE49-F238E27FC236}">
                <a16:creationId xmlns:a16="http://schemas.microsoft.com/office/drawing/2014/main" id="{371367B6-CFF1-2E49-AFB8-E83CDD3E0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85C1F6-2FA9-8A4F-B5E5-1283D2CCFF89}"/>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129918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DD50-C150-BA49-9CA8-A85C90492D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59D5F5-3869-9C4D-8874-A544BD2D2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2F25775-957E-044F-9921-FA5A9AB21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54CFE4-8462-FE43-96A2-ABE68CE12816}"/>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6" name="Footer Placeholder 5">
            <a:extLst>
              <a:ext uri="{FF2B5EF4-FFF2-40B4-BE49-F238E27FC236}">
                <a16:creationId xmlns:a16="http://schemas.microsoft.com/office/drawing/2014/main" id="{177097F7-9168-F34A-B14E-525ABCBCB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508CE-6DDB-2644-8B1A-4889D363A168}"/>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30492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0B4A-B07E-FF44-B7E5-FD4A3FD8B5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050D60-9AC0-094B-97C4-748D8EAB8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512BB-BD57-1047-B89C-4302858A5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452928-E373-6E4A-BD4A-979012BDD21C}"/>
              </a:ext>
            </a:extLst>
          </p:cNvPr>
          <p:cNvSpPr>
            <a:spLocks noGrp="1"/>
          </p:cNvSpPr>
          <p:nvPr>
            <p:ph type="dt" sz="half" idx="10"/>
          </p:nvPr>
        </p:nvSpPr>
        <p:spPr/>
        <p:txBody>
          <a:bodyPr/>
          <a:lstStyle/>
          <a:p>
            <a:fld id="{095DA345-7826-3147-8FB4-288D41B10744}" type="datetimeFigureOut">
              <a:rPr lang="en-US" smtClean="0"/>
              <a:t>2/18/22</a:t>
            </a:fld>
            <a:endParaRPr lang="en-US"/>
          </a:p>
        </p:txBody>
      </p:sp>
      <p:sp>
        <p:nvSpPr>
          <p:cNvPr id="6" name="Footer Placeholder 5">
            <a:extLst>
              <a:ext uri="{FF2B5EF4-FFF2-40B4-BE49-F238E27FC236}">
                <a16:creationId xmlns:a16="http://schemas.microsoft.com/office/drawing/2014/main" id="{CE02F262-0006-834D-96F0-AF09A4C0A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5DA7B-C82C-8E40-A1BD-9D9915D35F75}"/>
              </a:ext>
            </a:extLst>
          </p:cNvPr>
          <p:cNvSpPr>
            <a:spLocks noGrp="1"/>
          </p:cNvSpPr>
          <p:nvPr>
            <p:ph type="sldNum" sz="quarter" idx="12"/>
          </p:nvPr>
        </p:nvSpPr>
        <p:spPr/>
        <p:txBody>
          <a:bodyPr/>
          <a:lstStyle/>
          <a:p>
            <a:fld id="{2F48B8EC-9735-CA43-8944-DFAB3DEF9B7F}" type="slidenum">
              <a:rPr lang="en-US" smtClean="0"/>
              <a:t>‹#›</a:t>
            </a:fld>
            <a:endParaRPr lang="en-US"/>
          </a:p>
        </p:txBody>
      </p:sp>
    </p:spTree>
    <p:extLst>
      <p:ext uri="{BB962C8B-B14F-4D97-AF65-F5344CB8AC3E}">
        <p14:creationId xmlns:p14="http://schemas.microsoft.com/office/powerpoint/2010/main" val="210970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88A422-385C-DA46-B278-219DCAC1D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AB00BC-7033-F145-B878-81279A6DF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80AF0D-85CA-9243-9FC1-EBBAE4E13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DA345-7826-3147-8FB4-288D41B10744}" type="datetimeFigureOut">
              <a:rPr lang="en-US" smtClean="0"/>
              <a:t>2/18/22</a:t>
            </a:fld>
            <a:endParaRPr lang="en-US"/>
          </a:p>
        </p:txBody>
      </p:sp>
      <p:sp>
        <p:nvSpPr>
          <p:cNvPr id="5" name="Footer Placeholder 4">
            <a:extLst>
              <a:ext uri="{FF2B5EF4-FFF2-40B4-BE49-F238E27FC236}">
                <a16:creationId xmlns:a16="http://schemas.microsoft.com/office/drawing/2014/main" id="{4E6F64C3-5102-9645-BA7F-B5A194772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F7AE88-38AC-7A42-B818-6334F82CE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8B8EC-9735-CA43-8944-DFAB3DEF9B7F}" type="slidenum">
              <a:rPr lang="en-US" smtClean="0"/>
              <a:t>‹#›</a:t>
            </a:fld>
            <a:endParaRPr lang="en-US"/>
          </a:p>
        </p:txBody>
      </p:sp>
    </p:spTree>
    <p:extLst>
      <p:ext uri="{BB962C8B-B14F-4D97-AF65-F5344CB8AC3E}">
        <p14:creationId xmlns:p14="http://schemas.microsoft.com/office/powerpoint/2010/main" val="342994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DCF4-6BA4-B445-A1E4-356AF19535BE}"/>
              </a:ext>
            </a:extLst>
          </p:cNvPr>
          <p:cNvSpPr>
            <a:spLocks noGrp="1"/>
          </p:cNvSpPr>
          <p:nvPr>
            <p:ph type="ctrTitle"/>
          </p:nvPr>
        </p:nvSpPr>
        <p:spPr/>
        <p:txBody>
          <a:bodyPr/>
          <a:lstStyle/>
          <a:p>
            <a:r>
              <a:rPr lang="en-US" dirty="0"/>
              <a:t>STB MS203x</a:t>
            </a:r>
          </a:p>
        </p:txBody>
      </p:sp>
      <p:sp>
        <p:nvSpPr>
          <p:cNvPr id="3" name="Subtitle 2">
            <a:extLst>
              <a:ext uri="{FF2B5EF4-FFF2-40B4-BE49-F238E27FC236}">
                <a16:creationId xmlns:a16="http://schemas.microsoft.com/office/drawing/2014/main" id="{1D1BE139-6CB3-7649-A1D4-CD3F320B08AF}"/>
              </a:ext>
            </a:extLst>
          </p:cNvPr>
          <p:cNvSpPr>
            <a:spLocks noGrp="1"/>
          </p:cNvSpPr>
          <p:nvPr>
            <p:ph type="subTitle" idx="1"/>
          </p:nvPr>
        </p:nvSpPr>
        <p:spPr/>
        <p:txBody>
          <a:bodyPr/>
          <a:lstStyle/>
          <a:p>
            <a:r>
              <a:rPr lang="en-US" dirty="0"/>
              <a:t>Key findings for US, UK, IN and AU+NZ</a:t>
            </a:r>
          </a:p>
        </p:txBody>
      </p:sp>
    </p:spTree>
    <p:extLst>
      <p:ext uri="{BB962C8B-B14F-4D97-AF65-F5344CB8AC3E}">
        <p14:creationId xmlns:p14="http://schemas.microsoft.com/office/powerpoint/2010/main" val="94292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F30171-E619-4D6B-B2EB-65BB5EE08DDD}"/>
              </a:ext>
            </a:extLst>
          </p:cNvPr>
          <p:cNvSpPr>
            <a:spLocks noGrp="1"/>
          </p:cNvSpPr>
          <p:nvPr>
            <p:ph type="sldNum" sz="quarter" idx="12"/>
          </p:nvPr>
        </p:nvSpPr>
        <p:spPr>
          <a:xfrm>
            <a:off x="9309100" y="649465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0AF687-3B9B-42E3-AF45-2398767FB41F}" type="slidenum">
              <a:rPr kumimoji="0" lang="en-SG"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SG"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Google Shape;140;gdbf1f8f91e_6_412">
            <a:extLst>
              <a:ext uri="{FF2B5EF4-FFF2-40B4-BE49-F238E27FC236}">
                <a16:creationId xmlns:a16="http://schemas.microsoft.com/office/drawing/2014/main" id="{751B34DA-E71C-405A-84C1-A0AF26661D29}"/>
              </a:ext>
            </a:extLst>
          </p:cNvPr>
          <p:cNvSpPr txBox="1"/>
          <p:nvPr/>
        </p:nvSpPr>
        <p:spPr>
          <a:xfrm>
            <a:off x="1605011" y="0"/>
            <a:ext cx="8981977" cy="530869"/>
          </a:xfrm>
          <a:prstGeom prst="rect">
            <a:avLst/>
          </a:prstGeom>
          <a:solidFill>
            <a:srgbClr val="EE1A3A"/>
          </a:solidFill>
          <a:ln w="9525" cap="flat" cmpd="sng">
            <a:solidFill>
              <a:srgbClr val="F4333D"/>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buFont typeface="Arial"/>
              <a:defRPr/>
            </a:pPr>
            <a:r>
              <a:rPr lang="en-GB" sz="2400" b="1">
                <a:solidFill>
                  <a:schemeClr val="bg1"/>
                </a:solidFill>
                <a:latin typeface="Metropolis"/>
                <a:ea typeface="Montserrat"/>
                <a:cs typeface="Montserrat"/>
                <a:sym typeface="Montserrat"/>
              </a:rPr>
              <a:t>KEY FINDINGS FROM PHASE 1B</a:t>
            </a:r>
            <a:endParaRPr lang="en-GB" sz="2400" b="1" i="0" u="none" strike="noStrike" kern="1200" cap="none" spc="0" normalizeH="0" baseline="0" noProof="0">
              <a:ln>
                <a:noFill/>
              </a:ln>
              <a:solidFill>
                <a:schemeClr val="bg1"/>
              </a:solidFill>
              <a:effectLst/>
              <a:uLnTx/>
              <a:uFillTx/>
              <a:latin typeface="Metropolis" panose="00000800000000000000" pitchFamily="50" charset="0"/>
              <a:ea typeface="Montserrat"/>
              <a:cs typeface="Montserrat"/>
            </a:endParaRPr>
          </a:p>
        </p:txBody>
      </p:sp>
      <p:sp>
        <p:nvSpPr>
          <p:cNvPr id="13" name="Google Shape;142;gdbf1f8f91e_6_412">
            <a:extLst>
              <a:ext uri="{FF2B5EF4-FFF2-40B4-BE49-F238E27FC236}">
                <a16:creationId xmlns:a16="http://schemas.microsoft.com/office/drawing/2014/main" id="{97A7DAA7-CCE5-4138-9419-B1EA6AC38D70}"/>
              </a:ext>
            </a:extLst>
          </p:cNvPr>
          <p:cNvSpPr txBox="1"/>
          <p:nvPr/>
        </p:nvSpPr>
        <p:spPr>
          <a:xfrm>
            <a:off x="327846" y="1430453"/>
            <a:ext cx="5483617" cy="4987529"/>
          </a:xfrm>
          <a:prstGeom prst="rect">
            <a:avLst/>
          </a:prstGeom>
          <a:solidFill>
            <a:srgbClr val="EEEEEE"/>
          </a:solidFill>
          <a:ln w="9525" cap="flat" cmpd="sng">
            <a:noFill/>
            <a:prstDash val="solid"/>
            <a:round/>
            <a:headEnd type="none" w="sm" len="sm"/>
            <a:tailEnd type="none" w="sm" len="sm"/>
          </a:ln>
        </p:spPr>
        <p:txBody>
          <a:bodyPr spcFirstLastPara="1" wrap="square" lIns="91425" tIns="45700" rIns="91425" bIns="45700" anchor="t" anchorCtr="0">
            <a:noAutofit/>
          </a:bodyPr>
          <a:lstStyle/>
          <a:p>
            <a:pPr algn="ctr">
              <a:lnSpc>
                <a:spcPct val="150000"/>
              </a:lnSpc>
              <a:defRPr/>
            </a:pPr>
            <a:r>
              <a:rPr lang="en-US" sz="1400" b="1" dirty="0">
                <a:solidFill>
                  <a:srgbClr val="000000"/>
                </a:solidFill>
                <a:latin typeface="Arial"/>
                <a:cs typeface="Arial"/>
              </a:rPr>
              <a:t>USA</a:t>
            </a:r>
            <a:br>
              <a:rPr lang="en-US" sz="1400" b="1" dirty="0">
                <a:latin typeface="Arial"/>
                <a:cs typeface="Arial"/>
              </a:rPr>
            </a:br>
            <a:endParaRPr lang="en-US" sz="1400" b="1" dirty="0">
              <a:latin typeface="Arial"/>
              <a:cs typeface="Arial"/>
            </a:endParaRPr>
          </a:p>
          <a:p>
            <a:pPr marL="285750" indent="-285750">
              <a:buFont typeface="Arial"/>
              <a:buChar char="•"/>
              <a:defRPr/>
            </a:pPr>
            <a:r>
              <a:rPr lang="en-US" sz="1600" dirty="0">
                <a:ea typeface="+mn-lt"/>
                <a:cs typeface="+mn-lt"/>
              </a:rPr>
              <a:t>US </a:t>
            </a:r>
            <a:r>
              <a:rPr lang="en-US" sz="1600">
                <a:ea typeface="+mn-lt"/>
                <a:cs typeface="+mn-lt"/>
              </a:rPr>
              <a:t>travelers</a:t>
            </a:r>
            <a:r>
              <a:rPr lang="en-US" sz="1600" dirty="0">
                <a:ea typeface="+mn-lt"/>
                <a:cs typeface="+mn-lt"/>
              </a:rPr>
              <a:t> tend to visit multiple cities within the same country or lump multiple countries within a single trip and stay 2-4 days at each stop, with overall duration around 2 weeks</a:t>
            </a:r>
          </a:p>
          <a:p>
            <a:pPr>
              <a:defRPr/>
            </a:pPr>
            <a:endParaRPr lang="en-US" sz="1600" dirty="0">
              <a:ea typeface="+mn-lt"/>
              <a:cs typeface="+mn-lt"/>
            </a:endParaRPr>
          </a:p>
          <a:p>
            <a:pPr marL="285750" indent="-285750">
              <a:buFont typeface="Arial"/>
              <a:buChar char="•"/>
              <a:defRPr/>
            </a:pPr>
            <a:r>
              <a:rPr lang="en-US" sz="1600" dirty="0">
                <a:ea typeface="+mn-lt"/>
                <a:cs typeface="+mn-lt"/>
              </a:rPr>
              <a:t>Humidity was frequently complained about and was a strong deterrent from visiting certain locations and attractions during certain months of the year</a:t>
            </a:r>
            <a:endParaRPr lang="en-US" dirty="0">
              <a:ea typeface="+mn-lt"/>
              <a:cs typeface="+mn-lt"/>
            </a:endParaRPr>
          </a:p>
          <a:p>
            <a:pPr>
              <a:defRPr/>
            </a:pPr>
            <a:endParaRPr lang="en-US" sz="1600" dirty="0">
              <a:ea typeface="+mn-lt"/>
              <a:cs typeface="+mn-lt"/>
            </a:endParaRPr>
          </a:p>
          <a:p>
            <a:pPr marL="285750" indent="-285750">
              <a:buFont typeface="Arial"/>
              <a:buChar char="•"/>
              <a:defRPr/>
            </a:pPr>
            <a:r>
              <a:rPr lang="en-US" sz="1600" dirty="0">
                <a:ea typeface="+mn-lt"/>
                <a:cs typeface="+mn-lt"/>
              </a:rPr>
              <a:t>They are very concerned about dining and entertainment options beyond the hotel, with frequent enquiries about restaurants and pubs/bars (sometimes with mentions of bands and live music) </a:t>
            </a:r>
            <a:endParaRPr lang="en-US" dirty="0">
              <a:ea typeface="+mn-lt"/>
              <a:cs typeface="+mn-lt"/>
            </a:endParaRPr>
          </a:p>
          <a:p>
            <a:pPr marL="285750" indent="-285750">
              <a:buFont typeface="Arial,Sans-Serif"/>
              <a:buChar char="•"/>
              <a:defRPr/>
            </a:pPr>
            <a:endParaRPr lang="en-US" sz="1600" dirty="0">
              <a:cs typeface="Calibri" panose="020F0502020204030204"/>
            </a:endParaRPr>
          </a:p>
          <a:p>
            <a:pPr marL="285750" indent="-285750">
              <a:buFont typeface="Arial,Sans-Serif"/>
              <a:buChar char="•"/>
              <a:defRPr/>
            </a:pPr>
            <a:endParaRPr lang="en-US" sz="1400" dirty="0">
              <a:latin typeface="Calibri"/>
              <a:cs typeface="Calibri"/>
            </a:endParaRPr>
          </a:p>
        </p:txBody>
      </p:sp>
      <p:sp>
        <p:nvSpPr>
          <p:cNvPr id="23" name="Google Shape;142;gdbf1f8f91e_6_412">
            <a:extLst>
              <a:ext uri="{FF2B5EF4-FFF2-40B4-BE49-F238E27FC236}">
                <a16:creationId xmlns:a16="http://schemas.microsoft.com/office/drawing/2014/main" id="{F7558CEC-F4D4-4BE9-8CBE-733D65BC300D}"/>
              </a:ext>
            </a:extLst>
          </p:cNvPr>
          <p:cNvSpPr txBox="1"/>
          <p:nvPr/>
        </p:nvSpPr>
        <p:spPr>
          <a:xfrm>
            <a:off x="6354780" y="1425093"/>
            <a:ext cx="5483618" cy="4990163"/>
          </a:xfrm>
          <a:prstGeom prst="rect">
            <a:avLst/>
          </a:prstGeom>
          <a:solidFill>
            <a:srgbClr val="EEEEEE"/>
          </a:solidFill>
          <a:ln w="9525" cap="flat" cmpd="sng">
            <a:noFill/>
            <a:prstDash val="solid"/>
            <a:round/>
            <a:headEnd type="none" w="sm" len="sm"/>
            <a:tailEnd type="none" w="sm" len="sm"/>
          </a:ln>
        </p:spPr>
        <p:txBody>
          <a:bodyPr spcFirstLastPara="1" wrap="square" lIns="91425" tIns="45700" rIns="91425" bIns="45700" anchor="t" anchorCtr="0">
            <a:noAutofit/>
          </a:bodyPr>
          <a:lstStyle/>
          <a:p>
            <a:pPr marL="146050" algn="ctr">
              <a:lnSpc>
                <a:spcPct val="150000"/>
              </a:lnSpc>
              <a:defRPr/>
            </a:pPr>
            <a:r>
              <a:rPr lang="en-US" sz="1400" b="1" dirty="0">
                <a:latin typeface="Arial"/>
                <a:cs typeface="Arial"/>
              </a:rPr>
              <a:t>UK</a:t>
            </a:r>
            <a:br>
              <a:rPr lang="en-US" sz="1400" b="1" dirty="0">
                <a:latin typeface="Arial"/>
                <a:cs typeface="Arial"/>
              </a:rPr>
            </a:br>
            <a:endParaRPr lang="en-US" sz="1400" b="1" dirty="0">
              <a:latin typeface="Arial"/>
              <a:cs typeface="Arial"/>
            </a:endParaRPr>
          </a:p>
          <a:p>
            <a:pPr marL="285750" indent="-285750">
              <a:buFont typeface="Arial"/>
              <a:buChar char="•"/>
              <a:defRPr/>
            </a:pPr>
            <a:r>
              <a:rPr lang="en-US" sz="1600" dirty="0">
                <a:ea typeface="+mn-lt"/>
                <a:cs typeface="+mn-lt"/>
              </a:rPr>
              <a:t>UK travelers have similar travel behaviors as the US but tend to stay longer at each stop at around 4-5 days. Their total trip duration is also longer at 3 weeks or longer</a:t>
            </a:r>
          </a:p>
          <a:p>
            <a:pPr>
              <a:defRPr/>
            </a:pPr>
            <a:endParaRPr lang="en-US" sz="1600" dirty="0">
              <a:ea typeface="+mn-lt"/>
              <a:cs typeface="+mn-lt"/>
            </a:endParaRPr>
          </a:p>
          <a:p>
            <a:pPr marL="285750" indent="-285750">
              <a:buFont typeface="Arial"/>
              <a:buChar char="•"/>
              <a:defRPr/>
            </a:pPr>
            <a:r>
              <a:rPr lang="en-US" sz="1600" dirty="0">
                <a:ea typeface="+mn-lt"/>
                <a:cs typeface="+mn-lt"/>
              </a:rPr>
              <a:t>They have more relaxed itineraries with “free and easy” days where they mention phrases such as “walk around”, “get to know the place” and “hang out”</a:t>
            </a:r>
          </a:p>
          <a:p>
            <a:pPr>
              <a:defRPr/>
            </a:pPr>
            <a:endParaRPr lang="en-US" sz="1600" dirty="0">
              <a:ea typeface="+mn-lt"/>
              <a:cs typeface="+mn-lt"/>
            </a:endParaRPr>
          </a:p>
          <a:p>
            <a:pPr marL="285750" indent="-285750">
              <a:buFont typeface="Arial"/>
              <a:buChar char="•"/>
              <a:defRPr/>
            </a:pPr>
            <a:r>
              <a:rPr lang="en-US" sz="1600" dirty="0">
                <a:ea typeface="+mn-lt"/>
                <a:cs typeface="+mn-lt"/>
              </a:rPr>
              <a:t>They sometimes will consider all-inclusive packages, usually in destinations with large resorts in non-urban areas such as beaches or generally unfamiliar surroundings</a:t>
            </a:r>
          </a:p>
          <a:p>
            <a:pPr>
              <a:defRPr/>
            </a:pPr>
            <a:endParaRPr lang="en-US" sz="1600" dirty="0">
              <a:ea typeface="+mn-lt"/>
              <a:cs typeface="+mn-lt"/>
            </a:endParaRPr>
          </a:p>
          <a:p>
            <a:pPr marL="285750" indent="-285750">
              <a:buFont typeface="Arial"/>
              <a:buChar char="•"/>
              <a:defRPr/>
            </a:pPr>
            <a:r>
              <a:rPr lang="en-US" sz="1600" dirty="0">
                <a:ea typeface="+mn-lt"/>
                <a:cs typeface="+mn-lt"/>
              </a:rPr>
              <a:t>They are comparatively budget travelers – other than Dubai, there were several discussions for hotels other than 5-star chains</a:t>
            </a:r>
          </a:p>
          <a:p>
            <a:pPr>
              <a:buFont typeface="Arial"/>
              <a:buChar char="•"/>
              <a:defRPr/>
            </a:pPr>
            <a:endParaRPr lang="en-US" sz="1600" dirty="0">
              <a:ea typeface="+mn-lt"/>
              <a:cs typeface="+mn-lt"/>
            </a:endParaRPr>
          </a:p>
          <a:p>
            <a:pPr marL="285750" indent="-285750">
              <a:buFont typeface="Arial"/>
              <a:buChar char="•"/>
              <a:defRPr/>
            </a:pPr>
            <a:endParaRPr lang="en-US" sz="1600" b="1" dirty="0">
              <a:ea typeface="+mn-lt"/>
              <a:cs typeface="+mn-lt"/>
            </a:endParaRPr>
          </a:p>
        </p:txBody>
      </p:sp>
      <p:sp>
        <p:nvSpPr>
          <p:cNvPr id="3" name="TextBox 2">
            <a:extLst>
              <a:ext uri="{FF2B5EF4-FFF2-40B4-BE49-F238E27FC236}">
                <a16:creationId xmlns:a16="http://schemas.microsoft.com/office/drawing/2014/main" id="{468757CA-BBBF-4925-AC9A-111C0B6F680A}"/>
              </a:ext>
            </a:extLst>
          </p:cNvPr>
          <p:cNvSpPr txBox="1"/>
          <p:nvPr/>
        </p:nvSpPr>
        <p:spPr>
          <a:xfrm>
            <a:off x="564101" y="778240"/>
            <a:ext cx="11314546"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cs typeface="Calibri"/>
              </a:rPr>
              <a:t>Among key markets of US, UK, IN and AU+NZ, there were nuances in travel </a:t>
            </a:r>
            <a:r>
              <a:rPr lang="en-US">
                <a:cs typeface="Calibri"/>
              </a:rPr>
              <a:t>behavior</a:t>
            </a:r>
            <a:r>
              <a:rPr lang="en-US" dirty="0">
                <a:cs typeface="Calibri"/>
              </a:rPr>
              <a:t> that influenced their preferences and travel choices</a:t>
            </a:r>
          </a:p>
        </p:txBody>
      </p:sp>
    </p:spTree>
    <p:extLst>
      <p:ext uri="{BB962C8B-B14F-4D97-AF65-F5344CB8AC3E}">
        <p14:creationId xmlns:p14="http://schemas.microsoft.com/office/powerpoint/2010/main" val="395660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F30171-E619-4D6B-B2EB-65BB5EE08DDD}"/>
              </a:ext>
            </a:extLst>
          </p:cNvPr>
          <p:cNvSpPr>
            <a:spLocks noGrp="1"/>
          </p:cNvSpPr>
          <p:nvPr>
            <p:ph type="sldNum" sz="quarter" idx="12"/>
          </p:nvPr>
        </p:nvSpPr>
        <p:spPr>
          <a:xfrm>
            <a:off x="9309100" y="649465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0AF687-3B9B-42E3-AF45-2398767FB41F}" type="slidenum">
              <a:rPr kumimoji="0" lang="en-SG"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SG"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Google Shape;140;gdbf1f8f91e_6_412">
            <a:extLst>
              <a:ext uri="{FF2B5EF4-FFF2-40B4-BE49-F238E27FC236}">
                <a16:creationId xmlns:a16="http://schemas.microsoft.com/office/drawing/2014/main" id="{751B34DA-E71C-405A-84C1-A0AF26661D29}"/>
              </a:ext>
            </a:extLst>
          </p:cNvPr>
          <p:cNvSpPr txBox="1"/>
          <p:nvPr/>
        </p:nvSpPr>
        <p:spPr>
          <a:xfrm>
            <a:off x="1605011" y="0"/>
            <a:ext cx="8981977" cy="530869"/>
          </a:xfrm>
          <a:prstGeom prst="rect">
            <a:avLst/>
          </a:prstGeom>
          <a:solidFill>
            <a:srgbClr val="EE1A3A"/>
          </a:solidFill>
          <a:ln w="9525" cap="flat" cmpd="sng">
            <a:solidFill>
              <a:srgbClr val="F4333D"/>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buFont typeface="Arial"/>
              <a:defRPr/>
            </a:pPr>
            <a:r>
              <a:rPr lang="en-GB" sz="2400" b="1">
                <a:solidFill>
                  <a:schemeClr val="bg1"/>
                </a:solidFill>
                <a:latin typeface="Metropolis"/>
                <a:ea typeface="Montserrat"/>
                <a:cs typeface="Montserrat"/>
                <a:sym typeface="Montserrat"/>
              </a:rPr>
              <a:t>KEY FINDINGS FROM PHASE 1B</a:t>
            </a:r>
            <a:endParaRPr lang="en-GB" sz="2400" b="1" i="0" u="none" strike="noStrike" kern="1200" cap="none" spc="0" normalizeH="0" baseline="0" noProof="0">
              <a:ln>
                <a:noFill/>
              </a:ln>
              <a:solidFill>
                <a:schemeClr val="bg1"/>
              </a:solidFill>
              <a:effectLst/>
              <a:uLnTx/>
              <a:uFillTx/>
              <a:latin typeface="Metropolis" panose="00000800000000000000" pitchFamily="50" charset="0"/>
              <a:ea typeface="Montserrat"/>
              <a:cs typeface="Montserrat"/>
            </a:endParaRPr>
          </a:p>
        </p:txBody>
      </p:sp>
      <p:sp>
        <p:nvSpPr>
          <p:cNvPr id="13" name="Google Shape;142;gdbf1f8f91e_6_412">
            <a:extLst>
              <a:ext uri="{FF2B5EF4-FFF2-40B4-BE49-F238E27FC236}">
                <a16:creationId xmlns:a16="http://schemas.microsoft.com/office/drawing/2014/main" id="{97A7DAA7-CCE5-4138-9419-B1EA6AC38D70}"/>
              </a:ext>
            </a:extLst>
          </p:cNvPr>
          <p:cNvSpPr txBox="1"/>
          <p:nvPr/>
        </p:nvSpPr>
        <p:spPr>
          <a:xfrm>
            <a:off x="327846" y="1430453"/>
            <a:ext cx="5483617" cy="4987529"/>
          </a:xfrm>
          <a:prstGeom prst="rect">
            <a:avLst/>
          </a:prstGeom>
          <a:solidFill>
            <a:srgbClr val="EEEEEE"/>
          </a:solidFill>
          <a:ln w="9525" cap="flat" cmpd="sng">
            <a:noFill/>
            <a:prstDash val="solid"/>
            <a:round/>
            <a:headEnd type="none" w="sm" len="sm"/>
            <a:tailEnd type="none" w="sm" len="sm"/>
          </a:ln>
        </p:spPr>
        <p:txBody>
          <a:bodyPr spcFirstLastPara="1" wrap="square" lIns="91425" tIns="45700" rIns="91425" bIns="45700" anchor="t" anchorCtr="0">
            <a:noAutofit/>
          </a:bodyPr>
          <a:lstStyle/>
          <a:p>
            <a:pPr algn="ctr">
              <a:lnSpc>
                <a:spcPct val="150000"/>
              </a:lnSpc>
              <a:defRPr/>
            </a:pPr>
            <a:r>
              <a:rPr lang="en-US" sz="1400" b="1" dirty="0">
                <a:latin typeface="Arial"/>
                <a:cs typeface="Arial"/>
              </a:rPr>
              <a:t>INDIA</a:t>
            </a:r>
            <a:br>
              <a:rPr lang="en-US" sz="1400" b="1" dirty="0">
                <a:latin typeface="Arial"/>
                <a:cs typeface="Arial"/>
              </a:rPr>
            </a:br>
            <a:endParaRPr lang="en-US" sz="1400" b="1" dirty="0">
              <a:latin typeface="Arial"/>
              <a:cs typeface="Arial"/>
            </a:endParaRPr>
          </a:p>
          <a:p>
            <a:pPr marL="285750" indent="-285750">
              <a:buFont typeface="Arial"/>
              <a:buChar char="•"/>
              <a:defRPr/>
            </a:pPr>
            <a:r>
              <a:rPr lang="en-US" sz="1600" dirty="0">
                <a:ea typeface="+mn-lt"/>
                <a:cs typeface="+mn-lt"/>
              </a:rPr>
              <a:t>IN </a:t>
            </a:r>
            <a:r>
              <a:rPr lang="en-US" sz="1600" dirty="0" err="1">
                <a:ea typeface="+mn-lt"/>
                <a:cs typeface="+mn-lt"/>
              </a:rPr>
              <a:t>travellers</a:t>
            </a:r>
            <a:r>
              <a:rPr lang="en-US" sz="1600" dirty="0">
                <a:ea typeface="+mn-lt"/>
                <a:cs typeface="+mn-lt"/>
              </a:rPr>
              <a:t> seem to prefer action-packed trips – most trips are only 4-6 days in total, and suggested itineraries often list day trips and movement between cities almost every day</a:t>
            </a:r>
          </a:p>
          <a:p>
            <a:pPr marL="285750" indent="-285750">
              <a:buFont typeface="Arial"/>
              <a:buChar char="•"/>
              <a:defRPr/>
            </a:pPr>
            <a:endParaRPr lang="en-US" sz="1600" dirty="0">
              <a:ea typeface="+mn-lt"/>
              <a:cs typeface="+mn-lt"/>
            </a:endParaRPr>
          </a:p>
          <a:p>
            <a:pPr marL="285750" indent="-285750">
              <a:buFont typeface="Arial"/>
              <a:buChar char="•"/>
              <a:defRPr/>
            </a:pPr>
            <a:r>
              <a:rPr lang="en-US" sz="1600" dirty="0">
                <a:ea typeface="+mn-lt"/>
                <a:cs typeface="+mn-lt"/>
              </a:rPr>
              <a:t>Their average travel group size was the largest among all markets, with several planning multi-generational trips</a:t>
            </a:r>
          </a:p>
          <a:p>
            <a:pPr>
              <a:buFont typeface="Arial"/>
              <a:buChar char="•"/>
              <a:defRPr/>
            </a:pPr>
            <a:endParaRPr lang="en-US" sz="1600" dirty="0">
              <a:ea typeface="+mn-lt"/>
              <a:cs typeface="+mn-lt"/>
            </a:endParaRPr>
          </a:p>
          <a:p>
            <a:pPr marL="285750" indent="-285750">
              <a:buFont typeface="Arial"/>
              <a:buChar char="•"/>
              <a:defRPr/>
            </a:pPr>
            <a:r>
              <a:rPr lang="en-US" sz="1600" dirty="0">
                <a:ea typeface="+mn-lt"/>
                <a:cs typeface="+mn-lt"/>
              </a:rPr>
              <a:t>They are generally not too concerned with weather other than trying to avoid super-hot seasons.</a:t>
            </a:r>
          </a:p>
          <a:p>
            <a:pPr>
              <a:defRPr/>
            </a:pPr>
            <a:endParaRPr lang="en-US" sz="1600" dirty="0">
              <a:ea typeface="+mn-lt"/>
              <a:cs typeface="+mn-lt"/>
            </a:endParaRPr>
          </a:p>
          <a:p>
            <a:pPr marL="285750" indent="-285750">
              <a:buFont typeface="Arial"/>
              <a:buChar char="•"/>
              <a:defRPr/>
            </a:pPr>
            <a:r>
              <a:rPr lang="en-US" sz="1600" dirty="0">
                <a:ea typeface="+mn-lt"/>
                <a:cs typeface="+mn-lt"/>
              </a:rPr>
              <a:t>Discussions around food options tended to be around availability of vegetarian or Indian cuisine, compared to </a:t>
            </a:r>
            <a:r>
              <a:rPr lang="en-US" sz="1600" dirty="0" err="1">
                <a:ea typeface="+mn-lt"/>
                <a:cs typeface="+mn-lt"/>
              </a:rPr>
              <a:t>travellers</a:t>
            </a:r>
            <a:r>
              <a:rPr lang="en-US" sz="1600" dirty="0">
                <a:ea typeface="+mn-lt"/>
                <a:cs typeface="+mn-lt"/>
              </a:rPr>
              <a:t> from other countries who tend to be interested in F&amp;B outlets around their accommodation or experiencing local cuisine</a:t>
            </a:r>
          </a:p>
          <a:p>
            <a:pPr marL="285750" indent="-285750">
              <a:buFont typeface="Arial"/>
              <a:buChar char="•"/>
              <a:defRPr/>
            </a:pPr>
            <a:endParaRPr lang="en-US" sz="1600" dirty="0">
              <a:latin typeface="Calibri"/>
              <a:cs typeface="Calibri"/>
            </a:endParaRPr>
          </a:p>
        </p:txBody>
      </p:sp>
      <p:sp>
        <p:nvSpPr>
          <p:cNvPr id="23" name="Google Shape;142;gdbf1f8f91e_6_412">
            <a:extLst>
              <a:ext uri="{FF2B5EF4-FFF2-40B4-BE49-F238E27FC236}">
                <a16:creationId xmlns:a16="http://schemas.microsoft.com/office/drawing/2014/main" id="{F7558CEC-F4D4-4BE9-8CBE-733D65BC300D}"/>
              </a:ext>
            </a:extLst>
          </p:cNvPr>
          <p:cNvSpPr txBox="1"/>
          <p:nvPr/>
        </p:nvSpPr>
        <p:spPr>
          <a:xfrm>
            <a:off x="6354780" y="1425093"/>
            <a:ext cx="5483618" cy="4990163"/>
          </a:xfrm>
          <a:prstGeom prst="rect">
            <a:avLst/>
          </a:prstGeom>
          <a:solidFill>
            <a:srgbClr val="EEEEEE"/>
          </a:solidFill>
          <a:ln w="9525" cap="flat" cmpd="sng">
            <a:noFill/>
            <a:prstDash val="solid"/>
            <a:round/>
            <a:headEnd type="none" w="sm" len="sm"/>
            <a:tailEnd type="none" w="sm" len="sm"/>
          </a:ln>
        </p:spPr>
        <p:txBody>
          <a:bodyPr spcFirstLastPara="1" wrap="square" lIns="91425" tIns="45700" rIns="91425" bIns="45700" anchor="t" anchorCtr="0">
            <a:noAutofit/>
          </a:bodyPr>
          <a:lstStyle/>
          <a:p>
            <a:pPr marL="146050" algn="ctr">
              <a:lnSpc>
                <a:spcPct val="150000"/>
              </a:lnSpc>
              <a:defRPr/>
            </a:pPr>
            <a:r>
              <a:rPr lang="en-US" sz="1400" b="1" dirty="0">
                <a:latin typeface="Arial"/>
                <a:cs typeface="Arial"/>
              </a:rPr>
              <a:t>AUSTRALIA + NEW ZEALAND</a:t>
            </a:r>
            <a:br>
              <a:rPr lang="en-US" sz="1400" b="1" dirty="0">
                <a:latin typeface="Arial"/>
                <a:cs typeface="Arial"/>
              </a:rPr>
            </a:br>
            <a:endParaRPr lang="en-US" sz="1600" dirty="0">
              <a:ea typeface="+mn-lt"/>
              <a:cs typeface="+mn-lt"/>
            </a:endParaRPr>
          </a:p>
          <a:p>
            <a:pPr marL="285750" indent="-285750">
              <a:buFont typeface="Arial"/>
              <a:buChar char="•"/>
              <a:defRPr/>
            </a:pPr>
            <a:r>
              <a:rPr lang="en-US" sz="1600" dirty="0">
                <a:ea typeface="+mn-lt"/>
                <a:cs typeface="+mn-lt"/>
              </a:rPr>
              <a:t>AU and NZ tourists have trip durations that are somewhere in the middle of IN and US travelers – their stops are still relatively short at 2-3 days each</a:t>
            </a:r>
          </a:p>
          <a:p>
            <a:pPr>
              <a:buFont typeface="Arial"/>
              <a:buChar char="•"/>
              <a:defRPr/>
            </a:pPr>
            <a:endParaRPr lang="en-US" sz="1600" dirty="0">
              <a:ea typeface="+mn-lt"/>
              <a:cs typeface="+mn-lt"/>
            </a:endParaRPr>
          </a:p>
          <a:p>
            <a:pPr marL="285750" indent="-285750">
              <a:buFont typeface="Arial"/>
              <a:buChar char="•"/>
              <a:defRPr/>
            </a:pPr>
            <a:r>
              <a:rPr lang="en-US" sz="1600" dirty="0">
                <a:ea typeface="+mn-lt"/>
                <a:cs typeface="+mn-lt"/>
              </a:rPr>
              <a:t>They are travelers who shy away from commercially mainstream hotel chains, preferring instead to go for smaller independent boutique hotels for cultural exposure and offerings that would be overcharged at the former</a:t>
            </a:r>
          </a:p>
          <a:p>
            <a:pPr>
              <a:buFont typeface="Arial"/>
              <a:buChar char="•"/>
              <a:defRPr/>
            </a:pPr>
            <a:endParaRPr lang="en-US" sz="1600" dirty="0">
              <a:ea typeface="+mn-lt"/>
              <a:cs typeface="+mn-lt"/>
            </a:endParaRPr>
          </a:p>
          <a:p>
            <a:pPr marL="285750" indent="-285750">
              <a:buFont typeface="Arial"/>
              <a:buChar char="•"/>
              <a:defRPr/>
            </a:pPr>
            <a:r>
              <a:rPr lang="en-US" sz="1600" dirty="0">
                <a:ea typeface="+mn-lt"/>
                <a:cs typeface="+mn-lt"/>
              </a:rPr>
              <a:t>There is a similar proportion of interest in SG as UK travelers, but they were more focused on sightseeing and attractions compared to food</a:t>
            </a:r>
          </a:p>
        </p:txBody>
      </p:sp>
      <p:sp>
        <p:nvSpPr>
          <p:cNvPr id="3" name="TextBox 2">
            <a:extLst>
              <a:ext uri="{FF2B5EF4-FFF2-40B4-BE49-F238E27FC236}">
                <a16:creationId xmlns:a16="http://schemas.microsoft.com/office/drawing/2014/main" id="{468757CA-BBBF-4925-AC9A-111C0B6F680A}"/>
              </a:ext>
            </a:extLst>
          </p:cNvPr>
          <p:cNvSpPr txBox="1"/>
          <p:nvPr/>
        </p:nvSpPr>
        <p:spPr>
          <a:xfrm>
            <a:off x="564101" y="778240"/>
            <a:ext cx="11314546"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cs typeface="Calibri"/>
              </a:rPr>
              <a:t>Among key markets of US, UK, IN and AU+NZ, there were nuances in travel behavior that influenced their preferences and travel choices</a:t>
            </a:r>
          </a:p>
        </p:txBody>
      </p:sp>
    </p:spTree>
    <p:extLst>
      <p:ext uri="{BB962C8B-B14F-4D97-AF65-F5344CB8AC3E}">
        <p14:creationId xmlns:p14="http://schemas.microsoft.com/office/powerpoint/2010/main" val="3011670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568</Words>
  <Application>Microsoft Macintosh PowerPoint</Application>
  <PresentationFormat>Widescreen</PresentationFormat>
  <Paragraphs>40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Arial,Sans-Serif</vt:lpstr>
      <vt:lpstr>Metropolis</vt:lpstr>
      <vt:lpstr>Arial</vt:lpstr>
      <vt:lpstr>Calibri</vt:lpstr>
      <vt:lpstr>Calibri Light</vt:lpstr>
      <vt:lpstr>Office Theme</vt:lpstr>
      <vt:lpstr>STB MS203x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STB MS203x</dc:title>
  <dc:creator>Christina Tjen</dc:creator>
  <cp:lastModifiedBy>Christina Tjen</cp:lastModifiedBy>
  <cp:revision>1</cp:revision>
  <dcterms:created xsi:type="dcterms:W3CDTF">2022-02-18T07:00:03Z</dcterms:created>
  <dcterms:modified xsi:type="dcterms:W3CDTF">2022-02-18T07:02:23Z</dcterms:modified>
</cp:coreProperties>
</file>