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145706432" r:id="rId2"/>
    <p:sldId id="21457064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5FF28-042F-C947-ADAB-29E6162F354B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158C0-8A36-864A-863C-7FF4C899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tropolis" panose="00000800000000000000" pitchFamily="50" charset="0"/>
                <a:ea typeface="+mn-ea"/>
                <a:cs typeface="+mn-cs"/>
              </a:rPr>
              <a:t>APPROACH. 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800000000000000" pitchFamily="50" charset="0"/>
                <a:ea typeface="+mn-ea"/>
                <a:cs typeface="+mn-cs"/>
              </a:rPr>
              <a:t>The target audience review adopts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800000000000000" pitchFamily="50" charset="0"/>
                <a:ea typeface="+mn-ea"/>
                <a:cs typeface="+mn-cs"/>
              </a:rPr>
              <a:t>a data-driven approach to identify target segments who are high-yield and can be targeted. The insights gained will improve our media activation and inform our communications strategy and product development, at global and in-market.</a:t>
            </a:r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800000000000000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82FC7-0887-48F3-8289-C244AFCD3E4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34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C570-1193-A84D-85E0-F15B9CC68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9C426-ADF8-7E47-AB22-7B4682070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4AE6-7C81-1246-ADAC-F6EFE561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CEE5-9085-F24F-9EC8-FEDF939A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CE9B-4A58-5A4F-958F-1748FF76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4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BC6E-AC32-8040-B336-B4FCC267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D0FE6-0660-314D-B062-15B04883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B7F9-40EB-394B-B710-40285AD0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5C426-C640-5541-A53A-C25313EF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1CF69-6498-024A-8A28-842DA506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EF080-6B5D-D84A-A823-54EC85157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7B6E1-9002-0C45-854E-2C13F5271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1029-740E-E043-A242-6DC51C44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72A23-A521-9744-8886-729CBC4C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E0BF-D151-3545-AE64-10069394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6447980"/>
            <a:ext cx="2743200" cy="365125"/>
          </a:xfrm>
        </p:spPr>
        <p:txBody>
          <a:bodyPr/>
          <a:lstStyle/>
          <a:p>
            <a:fld id="{F3AB3FE8-445C-485C-A3B4-1D265EF208F0}" type="datetime1">
              <a:rPr lang="en-SG" smtClean="0"/>
              <a:t>23/3/22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100" y="6438900"/>
            <a:ext cx="2743200" cy="365125"/>
          </a:xfrm>
        </p:spPr>
        <p:txBody>
          <a:bodyPr/>
          <a:lstStyle/>
          <a:p>
            <a:fld id="{CB0AF687-3B9B-42E3-AF45-2398767FB41F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3189" y="6443440"/>
            <a:ext cx="7025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Restricted, Non-Sensitive</a:t>
            </a:r>
          </a:p>
          <a:p>
            <a:r>
              <a:rPr lang="en-US" sz="1000"/>
              <a:t>These slides are property of STB and shall not be reproduced or distributed without STB’s permission.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6584E-7336-494C-8A9F-F11EB6BBE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231" y="0"/>
            <a:ext cx="815769" cy="7782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8DF97F-B665-4F10-8F3A-0DF5D3D984C0}"/>
              </a:ext>
            </a:extLst>
          </p:cNvPr>
          <p:cNvSpPr/>
          <p:nvPr userDrawn="1"/>
        </p:nvSpPr>
        <p:spPr>
          <a:xfrm>
            <a:off x="2654461" y="644798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75000"/>
                  </a:schemeClr>
                </a:solidFill>
              </a:rPr>
              <a:t>Restricted, Non-Sensitive</a:t>
            </a:r>
          </a:p>
          <a:p>
            <a:pPr algn="ctr"/>
            <a:r>
              <a:rPr lang="en-US" sz="700">
                <a:solidFill>
                  <a:schemeClr val="bg1">
                    <a:lumMod val="75000"/>
                  </a:schemeClr>
                </a:solidFill>
              </a:rPr>
              <a:t>These slides are property of STB and shall not be reproduced or distributed without STB’s permission.</a:t>
            </a:r>
          </a:p>
        </p:txBody>
      </p:sp>
    </p:spTree>
    <p:extLst>
      <p:ext uri="{BB962C8B-B14F-4D97-AF65-F5344CB8AC3E}">
        <p14:creationId xmlns:p14="http://schemas.microsoft.com/office/powerpoint/2010/main" val="42426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AE0C-8D77-994E-82B3-AD3CD33F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BE33-958F-AF43-9207-8B3109F7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6F9A-464A-BA45-9D3D-DDED8B55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2628-B1DA-8A4D-BB65-E724F162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3E9F-6AEF-4842-9545-9F18ABA0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5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ECA9-47A6-094A-A610-00D7CD3C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538B-F849-2B43-8397-4D3BE51B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F012F-224B-D949-828F-21246977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177E-4CD2-DD4C-9526-9FD2C6AB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4EA1-384F-DD4A-B724-83FE533C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7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2D3-DA31-7E4A-BFCD-B8E482AC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1836-C2C5-134A-8936-CB6D0A490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66862-C885-014D-8D14-7E122925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0509-C006-AD4A-8999-F79B17C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647F-A40F-7447-BE30-C9F2FABF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25957-C3D0-A64C-A2EE-B96AD331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4814-59D8-0D49-893C-2D33E774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0807-BAF4-1D42-9C9F-C43EDF72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4F16E-CEC6-A44D-B35A-9EC3824C5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18525-7E72-4E4E-A3E2-9D1AF98CA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655FC-973A-8F4F-A3BB-10A4D2A38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123E4-961C-B54A-A82B-253442BE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1A16B-1F8C-C64B-A7E0-9C415132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0B51B-AE1B-C244-AEE8-020D3D54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BD98-D95D-D946-826D-D366058E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73F68-5541-EB48-9759-BF229254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96FCA-5FB8-4C4C-8357-04212E32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35609-2D73-0C45-8AA0-77400839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EE8B2-F02D-9C4C-A920-F6D3A48B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4B966-EB64-1847-AE3B-1E7E80FB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3D86D-816A-F547-8974-38F1F42B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F25D-B148-5F44-ADD8-5571BD34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FCAF-450D-0A47-9CFA-485AA7C6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18C7E-DE14-9748-8BD1-FD712EB0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7FA5E-A120-AB43-9DAD-1F08790E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6A2-D74F-BC44-BB6F-029C3925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A2F6-5AA6-024F-B8A1-5CCD97E4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B1F-038E-8C4E-AC39-9FB3F023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65D1D-F7F0-594B-8A10-B8C722505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1E12B-1C48-694D-A984-84074B1EA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F3F65-18A0-3143-A43D-8F79CF49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07501-DA6D-714B-AB87-AFDC21C4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1931-5C2E-D54D-9C37-60105971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1C094-9873-804F-83E1-30040718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1E1A-6E11-AE4A-BE62-64DA6958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944D-8A93-1D41-9B2D-DDF7CF57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BC94-7B0C-AE4D-A21E-69F98F1970E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386C-44DC-314E-B234-9F6423408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6797-A0DC-624C-ADFC-AC18DA63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4641-A6B8-C54D-B588-ACBF7EF4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DCF4-6BA4-B445-A1E4-356AF1953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STB MS203x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BE139-6CB3-7649-A1D4-CD3F320B0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findings for CN, JP and KR</a:t>
            </a:r>
          </a:p>
        </p:txBody>
      </p:sp>
    </p:spTree>
    <p:extLst>
      <p:ext uri="{BB962C8B-B14F-4D97-AF65-F5344CB8AC3E}">
        <p14:creationId xmlns:p14="http://schemas.microsoft.com/office/powerpoint/2010/main" val="94292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30171-E619-4D6B-B2EB-65BB5EE0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9465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0AF687-3B9B-42E3-AF45-2398767FB41F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140;gdbf1f8f91e_6_412">
            <a:extLst>
              <a:ext uri="{FF2B5EF4-FFF2-40B4-BE49-F238E27FC236}">
                <a16:creationId xmlns:a16="http://schemas.microsoft.com/office/drawing/2014/main" id="{751B34DA-E71C-405A-84C1-A0AF26661D29}"/>
              </a:ext>
            </a:extLst>
          </p:cNvPr>
          <p:cNvSpPr txBox="1"/>
          <p:nvPr/>
        </p:nvSpPr>
        <p:spPr>
          <a:xfrm>
            <a:off x="1605011" y="0"/>
            <a:ext cx="8981977" cy="530869"/>
          </a:xfrm>
          <a:prstGeom prst="rect">
            <a:avLst/>
          </a:prstGeom>
          <a:solidFill>
            <a:srgbClr val="EE1A3A"/>
          </a:solidFill>
          <a:ln w="9525" cap="flat" cmpd="sng">
            <a:solidFill>
              <a:srgbClr val="F43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defRPr/>
            </a:pPr>
            <a:r>
              <a:rPr lang="en-GB" sz="2400" b="1" dirty="0">
                <a:solidFill>
                  <a:schemeClr val="bg1"/>
                </a:solidFill>
                <a:latin typeface="Metropolis"/>
                <a:ea typeface="Montserrat"/>
                <a:cs typeface="Montserrat"/>
                <a:sym typeface="Montserrat"/>
              </a:rPr>
              <a:t>KEY FINDINGS FROM PHASE 1B</a:t>
            </a:r>
            <a:endParaRPr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" panose="00000800000000000000" pitchFamily="50" charset="0"/>
              <a:ea typeface="Montserrat"/>
              <a:cs typeface="Montserrat"/>
            </a:endParaRPr>
          </a:p>
        </p:txBody>
      </p:sp>
      <p:sp>
        <p:nvSpPr>
          <p:cNvPr id="13" name="Google Shape;142;gdbf1f8f91e_6_412">
            <a:extLst>
              <a:ext uri="{FF2B5EF4-FFF2-40B4-BE49-F238E27FC236}">
                <a16:creationId xmlns:a16="http://schemas.microsoft.com/office/drawing/2014/main" id="{97A7DAA7-CCE5-4138-9419-B1EA6AC38D70}"/>
              </a:ext>
            </a:extLst>
          </p:cNvPr>
          <p:cNvSpPr txBox="1"/>
          <p:nvPr/>
        </p:nvSpPr>
        <p:spPr>
          <a:xfrm>
            <a:off x="327846" y="1430453"/>
            <a:ext cx="3601603" cy="4987529"/>
          </a:xfrm>
          <a:prstGeom prst="rect">
            <a:avLst/>
          </a:prstGeom>
          <a:solidFill>
            <a:srgbClr val="EEEEE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400" b="1" dirty="0">
                <a:latin typeface="Arial"/>
                <a:cs typeface="Arial"/>
              </a:rPr>
              <a:t>CHINA</a:t>
            </a:r>
            <a:br>
              <a:rPr lang="en-US" sz="1400" b="1" dirty="0">
                <a:latin typeface="Arial"/>
                <a:cs typeface="Arial"/>
              </a:rPr>
            </a:br>
            <a:endParaRPr lang="en-US" sz="1400" b="1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ea typeface="+mn-lt"/>
                <a:cs typeface="+mn-lt"/>
              </a:rPr>
              <a:t>Chinese </a:t>
            </a:r>
            <a:r>
              <a:rPr lang="en-US" sz="1600" dirty="0" err="1">
                <a:ea typeface="+mn-lt"/>
                <a:cs typeface="+mn-lt"/>
              </a:rPr>
              <a:t>travellers</a:t>
            </a:r>
            <a:r>
              <a:rPr lang="en-US" sz="1600" dirty="0">
                <a:ea typeface="+mn-lt"/>
                <a:cs typeface="+mn-lt"/>
              </a:rPr>
              <a:t> tend to book shorter tours when going on domestic trips (3-4 days), but longer, multi-day and all-inclusive tours on international ones (7-10 days)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ea typeface="+mn-lt"/>
                <a:cs typeface="+mn-lt"/>
              </a:rPr>
              <a:t>International destinations most frequently mentioned include the US, Vietnam, Malaysia and Thailand</a:t>
            </a:r>
          </a:p>
        </p:txBody>
      </p:sp>
      <p:sp>
        <p:nvSpPr>
          <p:cNvPr id="23" name="Google Shape;142;gdbf1f8f91e_6_412">
            <a:extLst>
              <a:ext uri="{FF2B5EF4-FFF2-40B4-BE49-F238E27FC236}">
                <a16:creationId xmlns:a16="http://schemas.microsoft.com/office/drawing/2014/main" id="{F7558CEC-F4D4-4BE9-8CBE-733D65BC300D}"/>
              </a:ext>
            </a:extLst>
          </p:cNvPr>
          <p:cNvSpPr txBox="1"/>
          <p:nvPr/>
        </p:nvSpPr>
        <p:spPr>
          <a:xfrm>
            <a:off x="8236794" y="1425093"/>
            <a:ext cx="3601604" cy="4990163"/>
          </a:xfrm>
          <a:prstGeom prst="rect">
            <a:avLst/>
          </a:prstGeom>
          <a:solidFill>
            <a:srgbClr val="EEEEE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6050" algn="ctr">
              <a:lnSpc>
                <a:spcPct val="150000"/>
              </a:lnSpc>
              <a:defRPr/>
            </a:pPr>
            <a:r>
              <a:rPr lang="en-US" sz="1400" b="1" dirty="0">
                <a:latin typeface="Arial"/>
                <a:cs typeface="Arial"/>
              </a:rPr>
              <a:t>KOREA</a:t>
            </a:r>
            <a:br>
              <a:rPr lang="en-US" sz="1400" b="1" dirty="0">
                <a:latin typeface="Arial"/>
                <a:cs typeface="Arial"/>
              </a:rPr>
            </a:b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ea typeface="+mn-lt"/>
                <a:cs typeface="+mn-lt"/>
              </a:rPr>
              <a:t>When travelling domestically, the Japanese tend to only visit 1-2 areas and stay for very short periods of 2-3 days. International travel did not have many discussions, but few examples mentioned 4-7 days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ea typeface="+mn-lt"/>
                <a:cs typeface="+mn-lt"/>
              </a:rPr>
              <a:t>Only international destination mentioned in the Japanese dataset was to Hua </a:t>
            </a:r>
            <a:r>
              <a:rPr lang="en-US" sz="1600" dirty="0" err="1">
                <a:ea typeface="+mn-lt"/>
                <a:cs typeface="+mn-lt"/>
              </a:rPr>
              <a:t>Hin</a:t>
            </a:r>
            <a:r>
              <a:rPr lang="en-US" sz="1600" dirty="0">
                <a:ea typeface="+mn-lt"/>
                <a:cs typeface="+mn-lt"/>
              </a:rPr>
              <a:t>, Thailand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757CA-BBBF-4925-AC9A-111C0B6F680A}"/>
              </a:ext>
            </a:extLst>
          </p:cNvPr>
          <p:cNvSpPr txBox="1"/>
          <p:nvPr/>
        </p:nvSpPr>
        <p:spPr>
          <a:xfrm>
            <a:off x="564101" y="778240"/>
            <a:ext cx="1131454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Among CN, JP and KR, there were differences in travel </a:t>
            </a:r>
            <a:r>
              <a:rPr lang="en-US" dirty="0" err="1">
                <a:cs typeface="Calibri"/>
              </a:rPr>
              <a:t>behaviour</a:t>
            </a:r>
            <a:r>
              <a:rPr lang="en-US" dirty="0">
                <a:cs typeface="Calibri"/>
              </a:rPr>
              <a:t> in both domestic and international travel</a:t>
            </a:r>
          </a:p>
        </p:txBody>
      </p:sp>
      <p:sp>
        <p:nvSpPr>
          <p:cNvPr id="7" name="Google Shape;142;gdbf1f8f91e_6_412">
            <a:extLst>
              <a:ext uri="{FF2B5EF4-FFF2-40B4-BE49-F238E27FC236}">
                <a16:creationId xmlns:a16="http://schemas.microsoft.com/office/drawing/2014/main" id="{64A23DC9-25D4-924D-B961-6CF36F31E1E8}"/>
              </a:ext>
            </a:extLst>
          </p:cNvPr>
          <p:cNvSpPr txBox="1"/>
          <p:nvPr/>
        </p:nvSpPr>
        <p:spPr>
          <a:xfrm>
            <a:off x="4282319" y="1425093"/>
            <a:ext cx="3601604" cy="4990163"/>
          </a:xfrm>
          <a:prstGeom prst="rect">
            <a:avLst/>
          </a:prstGeom>
          <a:solidFill>
            <a:srgbClr val="EEEEE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6050" algn="ctr">
              <a:lnSpc>
                <a:spcPct val="150000"/>
              </a:lnSpc>
              <a:defRPr/>
            </a:pPr>
            <a:r>
              <a:rPr lang="en-US" sz="1400" b="1" dirty="0">
                <a:latin typeface="Arial"/>
                <a:cs typeface="Arial"/>
              </a:rPr>
              <a:t>JAPAN</a:t>
            </a:r>
            <a:br>
              <a:rPr lang="en-US" sz="1400" b="1" dirty="0">
                <a:latin typeface="Arial"/>
                <a:cs typeface="Arial"/>
              </a:rPr>
            </a:b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ea typeface="+mn-lt"/>
                <a:cs typeface="+mn-lt"/>
              </a:rPr>
              <a:t>Korean tourists plan for each stop to last 3-5 days when travelling internationally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ea typeface="+mn-lt"/>
                <a:cs typeface="+mn-lt"/>
              </a:rPr>
              <a:t>The United States, specifically San Francisco and Hawaii, were the most frequently mentioned destinations</a:t>
            </a:r>
          </a:p>
        </p:txBody>
      </p:sp>
    </p:spTree>
    <p:extLst>
      <p:ext uri="{BB962C8B-B14F-4D97-AF65-F5344CB8AC3E}">
        <p14:creationId xmlns:p14="http://schemas.microsoft.com/office/powerpoint/2010/main" val="144813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Metropolis</vt:lpstr>
      <vt:lpstr>Arial</vt:lpstr>
      <vt:lpstr>Calibri</vt:lpstr>
      <vt:lpstr>Calibri Light</vt:lpstr>
      <vt:lpstr>Office Theme</vt:lpstr>
      <vt:lpstr>STB MS203x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STB MS203x</dc:title>
  <dc:creator>Christina Tjen</dc:creator>
  <cp:lastModifiedBy>Christina Tjen</cp:lastModifiedBy>
  <cp:revision>1</cp:revision>
  <dcterms:created xsi:type="dcterms:W3CDTF">2022-03-23T04:24:33Z</dcterms:created>
  <dcterms:modified xsi:type="dcterms:W3CDTF">2022-03-23T04:25:31Z</dcterms:modified>
</cp:coreProperties>
</file>