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1" r:id="rId7"/>
    <p:sldId id="267" r:id="rId8"/>
    <p:sldId id="268" r:id="rId9"/>
    <p:sldId id="264" r:id="rId10"/>
    <p:sldId id="265" r:id="rId11"/>
    <p:sldId id="269" r:id="rId12"/>
    <p:sldId id="270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78844" autoAdjust="0"/>
  </p:normalViewPr>
  <p:slideViewPr>
    <p:cSldViewPr snapToGrid="0">
      <p:cViewPr varScale="1">
        <p:scale>
          <a:sx n="66" d="100"/>
          <a:sy n="66" d="100"/>
        </p:scale>
        <p:origin x="121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1E042-4533-4D93-9DD9-03A1726E341C}" type="datetimeFigureOut">
              <a:rPr lang="el-GR" smtClean="0"/>
              <a:pPr/>
              <a:t>29/4/2020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936AE-6FE9-4A44-9C72-3CDF3A3B3038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8104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endParaRPr lang="el-G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936AE-6FE9-4A44-9C72-3CDF3A3B3038}" type="slidenum">
              <a:rPr lang="el-GR" smtClean="0"/>
              <a:pPr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52155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l-G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Γεωεντοπισμός</a:t>
            </a:r>
            <a:r>
              <a:rPr lang="el-G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του </a:t>
            </a:r>
            <a:r>
              <a:rPr lang="el-G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Τουρίστα/ταξιδιώτη  </a:t>
            </a:r>
            <a:r>
              <a:rPr lang="el-G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με βάση το στίγμα του κινητού τηλεφώνου.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l-G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Ενημέρωση των υγειονομικών αρχών για πιθανό κρούσμα με εμφάνιση των στοιχείων του πιθανού κρούσματος καθώς και χρωματική σήμανση στον χάρτη.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l-G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Θα ενημερώνεται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του χρήστη για τις πλησιέστερες Υγειονομικές Δομές που μπορούν να τον αντιμετωπίσουν ως πιθανό κρούσμα </a:t>
            </a:r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Covid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l-G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l-G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936AE-6FE9-4A44-9C72-3CDF3A3B3038}" type="slidenum">
              <a:rPr lang="el-GR" smtClean="0"/>
              <a:pPr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9737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936AE-6FE9-4A44-9C72-3CDF3A3B3038}" type="slidenum">
              <a:rPr lang="el-GR" smtClean="0"/>
              <a:pPr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9530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endParaRPr lang="el-G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l-G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936AE-6FE9-4A44-9C72-3CDF3A3B3038}" type="slidenum">
              <a:rPr lang="el-GR" smtClean="0"/>
              <a:pPr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640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936AE-6FE9-4A44-9C72-3CDF3A3B3038}" type="slidenum">
              <a:rPr lang="el-GR" smtClean="0"/>
              <a:pPr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3335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936AE-6FE9-4A44-9C72-3CDF3A3B3038}" type="slidenum">
              <a:rPr lang="el-GR" smtClean="0"/>
              <a:pPr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333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1A24-053D-4720-A526-69EC8BC25427}" type="datetimeFigureOut">
              <a:rPr lang="el-GR" smtClean="0"/>
              <a:pPr/>
              <a:t>29/4/2020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AE7-7200-4703-ABD7-34CDF33F2280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0833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1A24-053D-4720-A526-69EC8BC25427}" type="datetimeFigureOut">
              <a:rPr lang="el-GR" smtClean="0"/>
              <a:pPr/>
              <a:t>29/4/2020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AE7-7200-4703-ABD7-34CDF33F2280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115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1A24-053D-4720-A526-69EC8BC25427}" type="datetimeFigureOut">
              <a:rPr lang="el-GR" smtClean="0"/>
              <a:pPr/>
              <a:t>29/4/2020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AE7-7200-4703-ABD7-34CDF33F2280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4330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1A24-053D-4720-A526-69EC8BC25427}" type="datetimeFigureOut">
              <a:rPr lang="el-GR" smtClean="0"/>
              <a:pPr/>
              <a:t>29/4/2020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AE7-7200-4703-ABD7-34CDF33F2280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532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1A24-053D-4720-A526-69EC8BC25427}" type="datetimeFigureOut">
              <a:rPr lang="el-GR" smtClean="0"/>
              <a:pPr/>
              <a:t>29/4/2020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AE7-7200-4703-ABD7-34CDF33F2280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351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1A24-053D-4720-A526-69EC8BC25427}" type="datetimeFigureOut">
              <a:rPr lang="el-GR" smtClean="0"/>
              <a:pPr/>
              <a:t>29/4/2020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AE7-7200-4703-ABD7-34CDF33F2280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61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1A24-053D-4720-A526-69EC8BC25427}" type="datetimeFigureOut">
              <a:rPr lang="el-GR" smtClean="0"/>
              <a:pPr/>
              <a:t>29/4/2020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AE7-7200-4703-ABD7-34CDF33F2280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062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1A24-053D-4720-A526-69EC8BC25427}" type="datetimeFigureOut">
              <a:rPr lang="el-GR" smtClean="0"/>
              <a:pPr/>
              <a:t>29/4/2020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AE7-7200-4703-ABD7-34CDF33F2280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1468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1A24-053D-4720-A526-69EC8BC25427}" type="datetimeFigureOut">
              <a:rPr lang="el-GR" smtClean="0"/>
              <a:pPr/>
              <a:t>29/4/2020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AE7-7200-4703-ABD7-34CDF33F2280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306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1A24-053D-4720-A526-69EC8BC25427}" type="datetimeFigureOut">
              <a:rPr lang="el-GR" smtClean="0"/>
              <a:pPr/>
              <a:t>29/4/2020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AE7-7200-4703-ABD7-34CDF33F2280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7604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1A24-053D-4720-A526-69EC8BC25427}" type="datetimeFigureOut">
              <a:rPr lang="el-GR" smtClean="0"/>
              <a:pPr/>
              <a:t>29/4/2020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AE7-7200-4703-ABD7-34CDF33F2280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189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61A24-053D-4720-A526-69EC8BC25427}" type="datetimeFigureOut">
              <a:rPr lang="el-GR" smtClean="0"/>
              <a:pPr/>
              <a:t>29/4/2020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4AE7-7200-4703-ABD7-34CDF33F2280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229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4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2720E12D-D021-4381-B163-BEA02DBC9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544774"/>
            <a:ext cx="12192000" cy="183038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123 </a:t>
            </a: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HEALTHPASSPORT</a:t>
            </a:r>
            <a:r>
              <a:rPr lang="el-GR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_</a:t>
            </a: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</a:t>
            </a: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ONTROL</a:t>
            </a:r>
            <a:endParaRPr lang="el-GR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xmlns="" id="{F2E7EC3D-726F-4F48-91B3-69C0EB4A7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55" y="3126230"/>
            <a:ext cx="12642822" cy="373176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l-GR" sz="4200" b="1" dirty="0"/>
              <a:t>ΟΜΑΔΑ ΕΡΓΟΥ: </a:t>
            </a:r>
            <a:r>
              <a:rPr lang="en-US" sz="4200" b="1" dirty="0" err="1"/>
              <a:t>Digithea</a:t>
            </a:r>
            <a:r>
              <a:rPr lang="el-GR" sz="4200" b="1" dirty="0"/>
              <a:t>_</a:t>
            </a:r>
            <a:r>
              <a:rPr lang="en-US" sz="4200" b="1" dirty="0"/>
              <a:t>UOP</a:t>
            </a:r>
          </a:p>
          <a:p>
            <a:endParaRPr lang="en-US" sz="2900" dirty="0"/>
          </a:p>
          <a:p>
            <a:pPr algn="l"/>
            <a:r>
              <a:rPr lang="el-GR" sz="2800" b="1" dirty="0" smtClean="0">
                <a:solidFill>
                  <a:srgbClr val="FF0000"/>
                </a:solidFill>
              </a:rPr>
              <a:t>Δρ</a:t>
            </a:r>
            <a:r>
              <a:rPr lang="el-GR" sz="2800" b="1" dirty="0">
                <a:solidFill>
                  <a:srgbClr val="FF0000"/>
                </a:solidFill>
              </a:rPr>
              <a:t>. Αθηνά </a:t>
            </a:r>
            <a:r>
              <a:rPr lang="el-GR" sz="2800" b="1" dirty="0" err="1">
                <a:solidFill>
                  <a:srgbClr val="FF0000"/>
                </a:solidFill>
              </a:rPr>
              <a:t>Λαζακίδου</a:t>
            </a:r>
            <a:r>
              <a:rPr lang="el-GR" sz="2800" b="1" dirty="0"/>
              <a:t>, Αναπληρώτρια Καθηγήτρια Πληροφορικής </a:t>
            </a:r>
            <a:r>
              <a:rPr lang="el-GR" sz="2800" b="1" dirty="0" smtClean="0"/>
              <a:t>Υγείας,</a:t>
            </a:r>
            <a:r>
              <a:rPr lang="en-US" sz="2800" b="1" dirty="0" smtClean="0"/>
              <a:t> </a:t>
            </a:r>
          </a:p>
          <a:p>
            <a:pPr algn="l"/>
            <a:r>
              <a:rPr lang="el-GR" sz="2800" b="1" dirty="0" smtClean="0"/>
              <a:t>Πανεπιστήμιο Πελοποννήσου (επιβλέπουσα)</a:t>
            </a:r>
          </a:p>
          <a:p>
            <a:pPr algn="l"/>
            <a:r>
              <a:rPr lang="el-GR" sz="2800" b="1" dirty="0" smtClean="0">
                <a:solidFill>
                  <a:srgbClr val="FF0000"/>
                </a:solidFill>
              </a:rPr>
              <a:t>Δρ</a:t>
            </a:r>
            <a:r>
              <a:rPr lang="el-GR" sz="2800" b="1" dirty="0">
                <a:solidFill>
                  <a:srgbClr val="FF0000"/>
                </a:solidFill>
              </a:rPr>
              <a:t>. Δημήτριος </a:t>
            </a:r>
            <a:r>
              <a:rPr lang="el-GR" sz="2800" b="1" dirty="0" err="1">
                <a:solidFill>
                  <a:srgbClr val="FF0000"/>
                </a:solidFill>
              </a:rPr>
              <a:t>Τσορομώκος</a:t>
            </a:r>
            <a:r>
              <a:rPr lang="el-GR" sz="2800" b="1" dirty="0"/>
              <a:t>, </a:t>
            </a:r>
            <a:r>
              <a:rPr lang="el-GR" sz="2800" b="1" dirty="0" err="1"/>
              <a:t>Μεταδιδακτρικός</a:t>
            </a:r>
            <a:r>
              <a:rPr lang="el-GR" sz="2800" b="1" dirty="0"/>
              <a:t> Ερευνητής Εργαστηρίου </a:t>
            </a:r>
            <a:r>
              <a:rPr lang="el-GR" sz="2800" b="1" dirty="0" smtClean="0"/>
              <a:t>Εφαρμογών</a:t>
            </a:r>
            <a:r>
              <a:rPr lang="el-GR" sz="2800" b="1" dirty="0" smtClean="0"/>
              <a:t> </a:t>
            </a:r>
            <a:r>
              <a:rPr lang="el-GR" sz="2800" b="1" dirty="0" smtClean="0"/>
              <a:t>Ψηφιακής Υγείας </a:t>
            </a:r>
            <a:r>
              <a:rPr lang="el-GR" sz="2800" b="1" dirty="0"/>
              <a:t>και Οικονομικών Υγείας, Πανεπιστήμιο Πελοποννήσου</a:t>
            </a:r>
          </a:p>
          <a:p>
            <a:pPr algn="l"/>
            <a:r>
              <a:rPr lang="el-GR" sz="2800" b="1" dirty="0" smtClean="0">
                <a:solidFill>
                  <a:srgbClr val="FF0000"/>
                </a:solidFill>
              </a:rPr>
              <a:t>Δρ</a:t>
            </a:r>
            <a:r>
              <a:rPr lang="el-GR" sz="2800" b="1" dirty="0">
                <a:solidFill>
                  <a:srgbClr val="FF0000"/>
                </a:solidFill>
              </a:rPr>
              <a:t>. Δημήτριος </a:t>
            </a:r>
            <a:r>
              <a:rPr lang="el-GR" sz="2800" b="1" dirty="0" err="1">
                <a:solidFill>
                  <a:srgbClr val="FF0000"/>
                </a:solidFill>
              </a:rPr>
              <a:t>Ζαρακοβίτης</a:t>
            </a:r>
            <a:r>
              <a:rPr lang="el-GR" sz="2800" b="1" dirty="0"/>
              <a:t>, </a:t>
            </a:r>
            <a:r>
              <a:rPr lang="el-GR" sz="2800" b="1" dirty="0" err="1"/>
              <a:t>Μεταδιδακτρικός</a:t>
            </a:r>
            <a:r>
              <a:rPr lang="el-GR" sz="2800" b="1" dirty="0"/>
              <a:t> Ερευνητής Εργαστηρίου </a:t>
            </a:r>
            <a:r>
              <a:rPr lang="el-GR" sz="2800" b="1" dirty="0" smtClean="0"/>
              <a:t>Εφαρμογών Ψηφιακής Υγείας </a:t>
            </a:r>
            <a:r>
              <a:rPr lang="el-GR" sz="2800" b="1" dirty="0"/>
              <a:t>και Οικονομικών Υγείας, Πανεπιστήμιο Πελοποννήσου </a:t>
            </a:r>
          </a:p>
          <a:p>
            <a:pPr algn="l"/>
            <a:r>
              <a:rPr lang="el-GR" sz="2800" b="1" dirty="0" smtClean="0">
                <a:solidFill>
                  <a:srgbClr val="FF0000"/>
                </a:solidFill>
              </a:rPr>
              <a:t>Δρ</a:t>
            </a:r>
            <a:r>
              <a:rPr lang="el-GR" sz="2800" b="1" dirty="0">
                <a:solidFill>
                  <a:srgbClr val="FF0000"/>
                </a:solidFill>
              </a:rPr>
              <a:t>. Νικόλαος </a:t>
            </a:r>
            <a:r>
              <a:rPr lang="el-GR" sz="2800" b="1" dirty="0" err="1">
                <a:solidFill>
                  <a:srgbClr val="FF0000"/>
                </a:solidFill>
              </a:rPr>
              <a:t>Τσαλουκίδης</a:t>
            </a:r>
            <a:r>
              <a:rPr lang="el-GR" sz="2800" b="1" dirty="0"/>
              <a:t>, Μεταδιδακτορικός Ερευνητής Εργαστηρίου </a:t>
            </a:r>
            <a:r>
              <a:rPr lang="el-GR" sz="2800" b="1" dirty="0" smtClean="0"/>
              <a:t>Εφαρμογών</a:t>
            </a:r>
            <a:r>
              <a:rPr lang="en-US" sz="2800" b="1" dirty="0" smtClean="0"/>
              <a:t> </a:t>
            </a:r>
            <a:r>
              <a:rPr lang="el-GR" sz="2800" b="1" dirty="0" smtClean="0"/>
              <a:t>Ψηφιακής Υγείας </a:t>
            </a:r>
            <a:r>
              <a:rPr lang="el-GR" sz="2800" b="1" dirty="0"/>
              <a:t>και Οικονομικών Υγείας, Πανεπιστήμιο Πελοποννήσου </a:t>
            </a:r>
          </a:p>
          <a:p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xmlns="" id="{F21DFF1C-C64D-4753-BCDB-87E866035B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" y="188589"/>
            <a:ext cx="2555817" cy="1068711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xmlns="" id="{B3D4A8B3-78C0-4B71-919E-2020B9044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572" y="2375161"/>
            <a:ext cx="2397428" cy="206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61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EE8AB310-CE80-41ED-9D3D-889C7D8D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937" y="299435"/>
            <a:ext cx="10244666" cy="1325563"/>
          </a:xfrm>
        </p:spPr>
        <p:txBody>
          <a:bodyPr>
            <a:normAutofit/>
          </a:bodyPr>
          <a:lstStyle/>
          <a:p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Απαιτήσεις για την Παραγωγική Λειτουργία της Εφαρμογής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xmlns="" id="{79B7DE70-D42F-4F40-8958-34E70865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2" y="443013"/>
            <a:ext cx="1123475" cy="1169786"/>
          </a:xfrm>
        </p:spPr>
      </p:pic>
      <p:sp>
        <p:nvSpPr>
          <p:cNvPr id="9" name="Τίτλος 1">
            <a:extLst>
              <a:ext uri="{FF2B5EF4-FFF2-40B4-BE49-F238E27FC236}">
                <a16:creationId xmlns:a16="http://schemas.microsoft.com/office/drawing/2014/main" xmlns="" id="{A8DF6AF5-764F-4769-99D4-9D68A94321AE}"/>
              </a:ext>
            </a:extLst>
          </p:cNvPr>
          <p:cNvSpPr txBox="1">
            <a:spLocks/>
          </p:cNvSpPr>
          <p:nvPr/>
        </p:nvSpPr>
        <p:spPr>
          <a:xfrm>
            <a:off x="373224" y="1612799"/>
            <a:ext cx="11271380" cy="5383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l-G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xmlns="" id="{D3A1A601-B00F-40B4-BDBC-45A2AB9897A7}"/>
              </a:ext>
            </a:extLst>
          </p:cNvPr>
          <p:cNvSpPr txBox="1">
            <a:spLocks/>
          </p:cNvSpPr>
          <p:nvPr/>
        </p:nvSpPr>
        <p:spPr>
          <a:xfrm>
            <a:off x="276462" y="2914650"/>
            <a:ext cx="10522719" cy="4528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l-GR" sz="9600" b="1" dirty="0">
                <a:latin typeface="+mn-lt"/>
              </a:rPr>
              <a:t>Θεσμικό Πλαίσιο/Νομοθετικές Παρεμβάσεις:</a:t>
            </a:r>
          </a:p>
          <a:p>
            <a:pPr marL="1371600" indent="-1371600" algn="just"/>
            <a:r>
              <a:rPr lang="el-GR" sz="9600" dirty="0">
                <a:latin typeface="+mn-lt"/>
              </a:rPr>
              <a:t>Υποχρεωτική συμπλήρωση των </a:t>
            </a:r>
            <a:r>
              <a:rPr lang="el-GR" sz="9600" dirty="0" smtClean="0">
                <a:latin typeface="+mn-lt"/>
              </a:rPr>
              <a:t>Δεδομένων Υγείας (Νομοθετική Ρύθμιση</a:t>
            </a:r>
            <a:r>
              <a:rPr lang="el-GR" sz="9600" dirty="0">
                <a:latin typeface="+mn-lt"/>
              </a:rPr>
              <a:t>)</a:t>
            </a:r>
          </a:p>
          <a:p>
            <a:pPr marL="1371600" indent="-1371600" algn="just"/>
            <a:endParaRPr lang="el-GR" sz="9600" dirty="0">
              <a:latin typeface="+mn-lt"/>
            </a:endParaRPr>
          </a:p>
          <a:p>
            <a:pPr marL="1371600" indent="-1371600" algn="just"/>
            <a:r>
              <a:rPr lang="el-GR" sz="9600" b="1" dirty="0">
                <a:latin typeface="+mn-lt"/>
              </a:rPr>
              <a:t>Ασφάλεια Προσωπικών Ιατρικών Δεδομένων:</a:t>
            </a:r>
          </a:p>
          <a:p>
            <a:pPr algn="just"/>
            <a:r>
              <a:rPr lang="el-GR" sz="9600" dirty="0" smtClean="0">
                <a:latin typeface="+mn-lt"/>
              </a:rPr>
              <a:t>Αποθήκευση </a:t>
            </a:r>
            <a:r>
              <a:rPr lang="el-GR" sz="9600" dirty="0">
                <a:latin typeface="+mn-lt"/>
              </a:rPr>
              <a:t>των δεδομένων στο </a:t>
            </a:r>
            <a:r>
              <a:rPr lang="en-US" sz="9600" dirty="0">
                <a:latin typeface="+mn-lt"/>
              </a:rPr>
              <a:t>G-Cloud</a:t>
            </a:r>
            <a:r>
              <a:rPr lang="el-GR" sz="9600" dirty="0">
                <a:latin typeface="+mn-lt"/>
              </a:rPr>
              <a:t> της Κοινωνίας της Πληροφορίας Α.Ε</a:t>
            </a:r>
            <a:r>
              <a:rPr lang="el-GR" sz="9600" dirty="0" smtClean="0">
                <a:latin typeface="+mn-lt"/>
              </a:rPr>
              <a:t>.</a:t>
            </a:r>
          </a:p>
          <a:p>
            <a:pPr algn="just"/>
            <a:r>
              <a:rPr lang="el-GR" sz="9600" dirty="0" smtClean="0">
                <a:latin typeface="+mn-lt"/>
              </a:rPr>
              <a:t>Διασφάλιση Προσωπικών Ιατρικών Δεδομένων</a:t>
            </a:r>
            <a:endParaRPr lang="el-GR" sz="9600" dirty="0">
              <a:latin typeface="+mn-lt"/>
            </a:endParaRPr>
          </a:p>
          <a:p>
            <a:pPr algn="just"/>
            <a:endParaRPr lang="el-GR" sz="9600" dirty="0">
              <a:latin typeface="+mn-lt"/>
            </a:endParaRPr>
          </a:p>
          <a:p>
            <a:pPr marL="1371600" indent="-1371600" algn="just"/>
            <a:r>
              <a:rPr lang="el-GR" sz="9600" b="1" dirty="0">
                <a:latin typeface="+mn-lt"/>
              </a:rPr>
              <a:t>Τηλεπικοινωνιακοί </a:t>
            </a:r>
            <a:r>
              <a:rPr lang="el-GR" sz="9600" b="1" dirty="0" err="1">
                <a:latin typeface="+mn-lt"/>
              </a:rPr>
              <a:t>Πάροχοι</a:t>
            </a:r>
            <a:r>
              <a:rPr lang="el-GR" sz="9600" b="1" dirty="0">
                <a:latin typeface="+mn-lt"/>
              </a:rPr>
              <a:t>/Απόρρητο Πληροφοριών:</a:t>
            </a:r>
          </a:p>
          <a:p>
            <a:pPr algn="just"/>
            <a:r>
              <a:rPr lang="el-GR" sz="9600" dirty="0">
                <a:latin typeface="+mn-lt"/>
              </a:rPr>
              <a:t>Διασφάλιση της συναίνεσης των χρηστών και της συνεργασίας των </a:t>
            </a:r>
            <a:r>
              <a:rPr lang="el-GR" sz="9600" dirty="0" smtClean="0">
                <a:latin typeface="+mn-lt"/>
              </a:rPr>
              <a:t>Τηλεπικοινωνιακών </a:t>
            </a:r>
            <a:r>
              <a:rPr lang="el-GR" sz="9600" dirty="0" err="1" smtClean="0">
                <a:latin typeface="+mn-lt"/>
              </a:rPr>
              <a:t>Παρόχων</a:t>
            </a:r>
            <a:endParaRPr lang="el-GR" sz="9600" dirty="0">
              <a:latin typeface="+mn-lt"/>
            </a:endParaRPr>
          </a:p>
          <a:p>
            <a:pPr algn="just"/>
            <a:endParaRPr lang="el-GR" sz="9600" dirty="0">
              <a:latin typeface="+mn-lt"/>
            </a:endParaRPr>
          </a:p>
          <a:p>
            <a:pPr algn="just"/>
            <a:r>
              <a:rPr lang="el-GR" sz="9600" b="1" dirty="0">
                <a:latin typeface="+mn-lt"/>
              </a:rPr>
              <a:t>Πληροφοριακή εκπαίδευση χρηστών </a:t>
            </a:r>
          </a:p>
          <a:p>
            <a:pPr algn="just"/>
            <a:r>
              <a:rPr lang="el-GR" sz="9600" dirty="0">
                <a:latin typeface="+mn-lt"/>
              </a:rPr>
              <a:t>Εκπαίδευση των ανθρώπινου δυναμικού του κέντρου ελέγχου.</a:t>
            </a:r>
          </a:p>
          <a:p>
            <a:pPr algn="just"/>
            <a:endParaRPr lang="el-GR" sz="9600" dirty="0">
              <a:latin typeface="+mn-lt"/>
            </a:endParaRPr>
          </a:p>
          <a:p>
            <a:pPr algn="just"/>
            <a:r>
              <a:rPr lang="el-GR" sz="9600" b="1" dirty="0">
                <a:latin typeface="+mn-lt"/>
              </a:rPr>
              <a:t>Ανθρώπινοι Πόροι </a:t>
            </a:r>
          </a:p>
          <a:p>
            <a:pPr algn="just"/>
            <a:r>
              <a:rPr lang="el-GR" sz="9600" dirty="0">
                <a:latin typeface="+mn-lt"/>
              </a:rPr>
              <a:t>Έλεγχοι θα πραγματοποιούνται από το ανθρώπινο δυναμικό του </a:t>
            </a:r>
            <a:r>
              <a:rPr lang="el-GR" sz="9600" dirty="0" smtClean="0">
                <a:latin typeface="+mn-lt"/>
              </a:rPr>
              <a:t>ΕΟΔΥ ή την</a:t>
            </a:r>
          </a:p>
          <a:p>
            <a:pPr algn="just"/>
            <a:r>
              <a:rPr lang="el-GR" sz="9600" dirty="0" smtClean="0">
                <a:latin typeface="+mn-lt"/>
              </a:rPr>
              <a:t>Πολιτική Προστασία </a:t>
            </a:r>
            <a:r>
              <a:rPr lang="el-GR" sz="9600" dirty="0">
                <a:latin typeface="+mn-lt"/>
              </a:rPr>
              <a:t>και από το υγειονομικό δυναμικό των κατά τόπους </a:t>
            </a:r>
            <a:r>
              <a:rPr lang="el-GR" sz="9600" dirty="0">
                <a:latin typeface="+mn-lt"/>
              </a:rPr>
              <a:t>Υ</a:t>
            </a:r>
            <a:r>
              <a:rPr lang="el-GR" sz="9600" dirty="0" smtClean="0">
                <a:latin typeface="+mn-lt"/>
              </a:rPr>
              <a:t>γειονομικών Δομών</a:t>
            </a:r>
            <a:endParaRPr lang="el-GR" sz="9600" dirty="0">
              <a:latin typeface="+mn-lt"/>
            </a:endParaRPr>
          </a:p>
          <a:p>
            <a:pPr algn="just"/>
            <a:endParaRPr lang="el-GR" sz="11200" dirty="0"/>
          </a:p>
          <a:p>
            <a:pPr marL="1371600" indent="-1371600" algn="just"/>
            <a:endParaRPr lang="el-GR" sz="1700" b="1" dirty="0"/>
          </a:p>
          <a:p>
            <a:pPr marL="1371600" indent="-1371600" algn="just"/>
            <a:endParaRPr lang="el-GR" sz="11200" b="1" dirty="0"/>
          </a:p>
          <a:p>
            <a:pPr algn="just"/>
            <a:endParaRPr lang="el-GR" sz="4000" dirty="0"/>
          </a:p>
          <a:p>
            <a:pPr algn="just"/>
            <a:endParaRPr lang="en-US" sz="4000" dirty="0"/>
          </a:p>
          <a:p>
            <a:pPr algn="just"/>
            <a:endParaRPr lang="el-GR" sz="4300" dirty="0"/>
          </a:p>
          <a:p>
            <a:pPr marL="514350" indent="-514350" algn="just">
              <a:buFont typeface="+mj-lt"/>
              <a:buAutoNum type="arabicPeriod"/>
            </a:pPr>
            <a:endParaRPr lang="el-GR" sz="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>
              <a:buFont typeface="+mj-lt"/>
              <a:buAutoNum type="arabicPeriod"/>
            </a:pPr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l-G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10" name="Εικόνα 6">
            <a:extLst>
              <a:ext uri="{FF2B5EF4-FFF2-40B4-BE49-F238E27FC236}">
                <a16:creationId xmlns:a16="http://schemas.microsoft.com/office/drawing/2014/main" xmlns="" id="{1D217624-5679-4768-815D-2200E3AAC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82" y="4757395"/>
            <a:ext cx="2256618" cy="193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EE8AB310-CE80-41ED-9D3D-889C7D8D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937" y="299435"/>
            <a:ext cx="10244666" cy="1325563"/>
          </a:xfrm>
        </p:spPr>
        <p:txBody>
          <a:bodyPr>
            <a:normAutofit/>
          </a:bodyPr>
          <a:lstStyle/>
          <a:p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Καινοτομία </a:t>
            </a:r>
            <a:r>
              <a:rPr lang="el-G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της Εφαρμογής</a:t>
            </a:r>
            <a:endParaRPr lang="el-G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xmlns="" id="{79B7DE70-D42F-4F40-8958-34E70865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2" y="443013"/>
            <a:ext cx="1123475" cy="1169786"/>
          </a:xfrm>
        </p:spPr>
      </p:pic>
      <p:sp>
        <p:nvSpPr>
          <p:cNvPr id="9" name="Τίτλος 1">
            <a:extLst>
              <a:ext uri="{FF2B5EF4-FFF2-40B4-BE49-F238E27FC236}">
                <a16:creationId xmlns:a16="http://schemas.microsoft.com/office/drawing/2014/main" xmlns="" id="{A8DF6AF5-764F-4769-99D4-9D68A94321AE}"/>
              </a:ext>
            </a:extLst>
          </p:cNvPr>
          <p:cNvSpPr txBox="1">
            <a:spLocks/>
          </p:cNvSpPr>
          <p:nvPr/>
        </p:nvSpPr>
        <p:spPr>
          <a:xfrm>
            <a:off x="373224" y="1612799"/>
            <a:ext cx="11271380" cy="5383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l-G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xmlns="" id="{D3A1A601-B00F-40B4-BDBC-45A2AB9897A7}"/>
              </a:ext>
            </a:extLst>
          </p:cNvPr>
          <p:cNvSpPr txBox="1">
            <a:spLocks/>
          </p:cNvSpPr>
          <p:nvPr/>
        </p:nvSpPr>
        <p:spPr>
          <a:xfrm>
            <a:off x="0" y="2914650"/>
            <a:ext cx="11963400" cy="4528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l-GR" sz="11200" dirty="0"/>
          </a:p>
          <a:p>
            <a:pPr marL="1371600" indent="-1371600" algn="just"/>
            <a:endParaRPr lang="el-GR" sz="1700" b="1" dirty="0"/>
          </a:p>
          <a:p>
            <a:pPr marL="1371600" indent="-1371600" algn="just"/>
            <a:endParaRPr lang="el-GR" sz="11200" b="1" dirty="0"/>
          </a:p>
          <a:p>
            <a:pPr algn="just"/>
            <a:endParaRPr lang="el-GR" sz="4000" dirty="0"/>
          </a:p>
          <a:p>
            <a:pPr algn="just"/>
            <a:endParaRPr lang="en-US" sz="4000" dirty="0"/>
          </a:p>
          <a:p>
            <a:pPr algn="just"/>
            <a:endParaRPr lang="el-GR" sz="4300" dirty="0"/>
          </a:p>
          <a:p>
            <a:pPr marL="514350" indent="-514350" algn="just">
              <a:buFont typeface="+mj-lt"/>
              <a:buAutoNum type="arabicPeriod"/>
            </a:pPr>
            <a:endParaRPr lang="el-GR" sz="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>
              <a:buFont typeface="+mj-lt"/>
              <a:buAutoNum type="arabicPeriod"/>
            </a:pPr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l-G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10" name="Εικόνα 6">
            <a:extLst>
              <a:ext uri="{FF2B5EF4-FFF2-40B4-BE49-F238E27FC236}">
                <a16:creationId xmlns:a16="http://schemas.microsoft.com/office/drawing/2014/main" xmlns="" id="{1D217624-5679-4768-815D-2200E3AAC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727" y="4918488"/>
            <a:ext cx="2256618" cy="1939512"/>
          </a:xfrm>
          <a:prstGeom prst="rect">
            <a:avLst/>
          </a:prstGeom>
        </p:spPr>
      </p:pic>
      <p:sp>
        <p:nvSpPr>
          <p:cNvPr id="8" name="Τίτλος 1">
            <a:extLst>
              <a:ext uri="{FF2B5EF4-FFF2-40B4-BE49-F238E27FC236}">
                <a16:creationId xmlns:a16="http://schemas.microsoft.com/office/drawing/2014/main" xmlns="" id="{D3A1A601-B00F-40B4-BDBC-45A2AB9897A7}"/>
              </a:ext>
            </a:extLst>
          </p:cNvPr>
          <p:cNvSpPr txBox="1">
            <a:spLocks/>
          </p:cNvSpPr>
          <p:nvPr/>
        </p:nvSpPr>
        <p:spPr>
          <a:xfrm>
            <a:off x="54428" y="1768576"/>
            <a:ext cx="11271380" cy="523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just"/>
            <a:r>
              <a:rPr lang="el-GR" sz="3500" dirty="0"/>
              <a:t>      </a:t>
            </a:r>
            <a:r>
              <a:rPr lang="el-GR" sz="3200" dirty="0">
                <a:latin typeface="+mn-lt"/>
                <a:ea typeface="+mn-ea"/>
                <a:cs typeface="+mn-cs"/>
              </a:rPr>
              <a:t>Η εφαρμογή είναι </a:t>
            </a:r>
            <a:r>
              <a:rPr lang="el-GR" sz="3200" dirty="0" smtClean="0">
                <a:latin typeface="+mn-lt"/>
                <a:ea typeface="+mn-ea"/>
                <a:cs typeface="+mn-cs"/>
              </a:rPr>
              <a:t>καινοτόμα </a:t>
            </a:r>
            <a:r>
              <a:rPr lang="el-GR" sz="3200" dirty="0">
                <a:latin typeface="+mn-lt"/>
                <a:ea typeface="+mn-ea"/>
                <a:cs typeface="+mn-cs"/>
              </a:rPr>
              <a:t>γιατί επιτρέπει σε πραγματικό </a:t>
            </a:r>
            <a:r>
              <a:rPr lang="el-GR" sz="3200" dirty="0" smtClean="0">
                <a:latin typeface="+mn-lt"/>
                <a:ea typeface="+mn-ea"/>
                <a:cs typeface="+mn-cs"/>
              </a:rPr>
              <a:t>χρόνο τα εξής:</a:t>
            </a:r>
            <a:endParaRPr lang="el-GR" sz="3200" dirty="0">
              <a:latin typeface="+mn-lt"/>
              <a:ea typeface="+mn-ea"/>
              <a:cs typeface="+mn-cs"/>
            </a:endParaRPr>
          </a:p>
          <a:p>
            <a:pPr marL="514350" indent="-514350" algn="just"/>
            <a:endParaRPr lang="el-GR" sz="3200" dirty="0">
              <a:latin typeface="+mn-lt"/>
              <a:ea typeface="+mn-ea"/>
              <a:cs typeface="+mn-cs"/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el-GR" sz="3200" dirty="0">
                <a:latin typeface="+mn-lt"/>
                <a:ea typeface="+mn-ea"/>
                <a:cs typeface="+mn-cs"/>
              </a:rPr>
              <a:t>Α</a:t>
            </a:r>
            <a:r>
              <a:rPr lang="el-GR" sz="3200" dirty="0" smtClean="0">
                <a:latin typeface="+mn-lt"/>
                <a:ea typeface="+mn-ea"/>
                <a:cs typeface="+mn-cs"/>
              </a:rPr>
              <a:t>νίχνευση </a:t>
            </a:r>
            <a:r>
              <a:rPr lang="el-GR" sz="3200" dirty="0">
                <a:latin typeface="+mn-lt"/>
                <a:ea typeface="+mn-ea"/>
                <a:cs typeface="+mn-cs"/>
              </a:rPr>
              <a:t>των γεωγραφικών συντεταγμένων των πιθανών κρουσμάτων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l-GR" sz="3200" dirty="0" smtClean="0">
                <a:latin typeface="+mn-lt"/>
                <a:ea typeface="+mn-ea"/>
                <a:cs typeface="+mn-cs"/>
              </a:rPr>
              <a:t>Παρακολούθηση των κρουσμάτων με </a:t>
            </a:r>
            <a:r>
              <a:rPr lang="el-GR" sz="3200" dirty="0" err="1">
                <a:latin typeface="+mn-lt"/>
                <a:ea typeface="+mn-ea"/>
                <a:cs typeface="+mn-cs"/>
              </a:rPr>
              <a:t>διαδραστικούς</a:t>
            </a:r>
            <a:r>
              <a:rPr lang="el-GR" sz="3200" dirty="0">
                <a:latin typeface="+mn-lt"/>
                <a:ea typeface="+mn-ea"/>
                <a:cs typeface="+mn-cs"/>
              </a:rPr>
              <a:t> χάρτες </a:t>
            </a:r>
            <a:r>
              <a:rPr lang="en-US" sz="3200" dirty="0">
                <a:latin typeface="+mn-lt"/>
                <a:ea typeface="+mn-ea"/>
                <a:cs typeface="+mn-cs"/>
              </a:rPr>
              <a:t>GIS</a:t>
            </a:r>
            <a:endParaRPr lang="el-GR" sz="3200" dirty="0">
              <a:latin typeface="+mn-lt"/>
              <a:ea typeface="+mn-ea"/>
              <a:cs typeface="+mn-cs"/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el-GR" sz="3200" dirty="0" err="1" smtClean="0">
                <a:latin typeface="+mn-lt"/>
                <a:ea typeface="+mn-ea"/>
                <a:cs typeface="+mn-cs"/>
              </a:rPr>
              <a:t>Δ</a:t>
            </a:r>
            <a:r>
              <a:rPr lang="el-GR" sz="3200" dirty="0" err="1" smtClean="0">
                <a:latin typeface="+mn-lt"/>
                <a:ea typeface="+mn-ea"/>
                <a:cs typeface="+mn-cs"/>
              </a:rPr>
              <a:t>ιαλειτουργική</a:t>
            </a:r>
            <a:r>
              <a:rPr lang="el-GR" sz="3200" dirty="0" smtClean="0">
                <a:latin typeface="+mn-lt"/>
                <a:ea typeface="+mn-ea"/>
                <a:cs typeface="+mn-cs"/>
              </a:rPr>
              <a:t> </a:t>
            </a:r>
            <a:r>
              <a:rPr lang="el-GR" sz="3200" dirty="0">
                <a:latin typeface="+mn-lt"/>
                <a:ea typeface="+mn-ea"/>
                <a:cs typeface="+mn-cs"/>
              </a:rPr>
              <a:t>διασύνδεση με άλλες εφαρμογές π.χ. </a:t>
            </a:r>
            <a:r>
              <a:rPr lang="el-GR" sz="3200" dirty="0" smtClean="0">
                <a:latin typeface="+mn-lt"/>
                <a:ea typeface="+mn-ea"/>
                <a:cs typeface="+mn-cs"/>
              </a:rPr>
              <a:t>εφαρμογή</a:t>
            </a:r>
            <a:r>
              <a:rPr lang="en-US" sz="3200" dirty="0" smtClean="0">
                <a:latin typeface="+mn-lt"/>
                <a:ea typeface="+mn-ea"/>
                <a:cs typeface="+mn-cs"/>
              </a:rPr>
              <a:t> </a:t>
            </a:r>
            <a:r>
              <a:rPr lang="el-GR" sz="3200" dirty="0">
                <a:latin typeface="+mn-lt"/>
                <a:ea typeface="+mn-ea"/>
                <a:cs typeface="+mn-cs"/>
              </a:rPr>
              <a:t>μέτρησης θερμοκρασίας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l-GR" sz="3200" dirty="0">
                <a:latin typeface="+mn-lt"/>
                <a:ea typeface="+mn-ea"/>
                <a:cs typeface="+mn-cs"/>
              </a:rPr>
              <a:t>Δ</a:t>
            </a:r>
            <a:r>
              <a:rPr lang="el-GR" sz="3200" dirty="0" smtClean="0">
                <a:latin typeface="+mn-lt"/>
                <a:ea typeface="+mn-ea"/>
                <a:cs typeface="+mn-cs"/>
              </a:rPr>
              <a:t>ιαμοιρασμό </a:t>
            </a:r>
            <a:r>
              <a:rPr lang="el-GR" sz="3200" dirty="0">
                <a:latin typeface="+mn-lt"/>
                <a:ea typeface="+mn-ea"/>
                <a:cs typeface="+mn-cs"/>
              </a:rPr>
              <a:t>των αποτελεσμάτων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l-GR" sz="3200" dirty="0">
                <a:latin typeface="+mn-lt"/>
                <a:ea typeface="+mn-ea"/>
                <a:cs typeface="+mn-cs"/>
              </a:rPr>
              <a:t>Ε</a:t>
            </a:r>
            <a:r>
              <a:rPr lang="el-GR" sz="3200" dirty="0" smtClean="0">
                <a:latin typeface="+mn-lt"/>
                <a:ea typeface="+mn-ea"/>
                <a:cs typeface="+mn-cs"/>
              </a:rPr>
              <a:t>ξαγωγή </a:t>
            </a:r>
            <a:r>
              <a:rPr lang="el-GR" sz="3200" dirty="0">
                <a:latin typeface="+mn-lt"/>
                <a:ea typeface="+mn-ea"/>
                <a:cs typeface="+mn-cs"/>
              </a:rPr>
              <a:t>στατιστικών αποτελεσμάτων και </a:t>
            </a:r>
            <a:r>
              <a:rPr lang="el-GR" sz="3200" dirty="0" smtClean="0">
                <a:latin typeface="+mn-lt"/>
                <a:ea typeface="+mn-ea"/>
                <a:cs typeface="+mn-cs"/>
              </a:rPr>
              <a:t>δεικτών με </a:t>
            </a:r>
            <a:r>
              <a:rPr lang="en-US" sz="3200" dirty="0" smtClean="0">
                <a:latin typeface="+mn-lt"/>
                <a:ea typeface="+mn-ea"/>
                <a:cs typeface="+mn-cs"/>
              </a:rPr>
              <a:t>dashboards</a:t>
            </a:r>
            <a:endParaRPr lang="el-GR" sz="3200" dirty="0">
              <a:latin typeface="+mn-lt"/>
              <a:ea typeface="+mn-ea"/>
              <a:cs typeface="+mn-cs"/>
            </a:endParaRPr>
          </a:p>
          <a:p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l-G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774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Εικόνα 8">
            <a:extLst>
              <a:ext uri="{FF2B5EF4-FFF2-40B4-BE49-F238E27FC236}">
                <a16:creationId xmlns:a16="http://schemas.microsoft.com/office/drawing/2014/main" xmlns="" id="{5D53E054-ADBE-4BE8-8B6D-9B0AE636AF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3" r="4858"/>
          <a:stretch/>
        </p:blipFill>
        <p:spPr>
          <a:xfrm>
            <a:off x="2345015" y="478507"/>
            <a:ext cx="2791407" cy="550352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1" name="Τίτλος 1">
            <a:extLst>
              <a:ext uri="{FF2B5EF4-FFF2-40B4-BE49-F238E27FC236}">
                <a16:creationId xmlns:a16="http://schemas.microsoft.com/office/drawing/2014/main" xmlns="" id="{BA4601D3-B307-4152-9BD7-13A3209C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266700"/>
            <a:ext cx="6682740" cy="1682815"/>
          </a:xfrm>
        </p:spPr>
        <p:txBody>
          <a:bodyPr>
            <a:noAutofit/>
          </a:bodyPr>
          <a:lstStyle/>
          <a:p>
            <a:pPr algn="ctr"/>
            <a:r>
              <a:rPr lang="el-G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HealthPassport</a:t>
            </a:r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endParaRPr lang="el-G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xmlns="" id="{68E11D8D-C4F8-4B3B-B66D-00D242255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104" y="361838"/>
            <a:ext cx="3207792" cy="5979439"/>
          </a:xfrm>
        </p:spPr>
      </p:pic>
      <p:pic>
        <p:nvPicPr>
          <p:cNvPr id="18" name="Εικόνα 17">
            <a:extLst>
              <a:ext uri="{FF2B5EF4-FFF2-40B4-BE49-F238E27FC236}">
                <a16:creationId xmlns:a16="http://schemas.microsoft.com/office/drawing/2014/main" xmlns="" id="{BB3FC123-96C1-4A05-9587-D3901A0F4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2236">
            <a:off x="759571" y="951264"/>
            <a:ext cx="5942857" cy="5104762"/>
          </a:xfrm>
          <a:prstGeom prst="rect">
            <a:avLst/>
          </a:prstGeom>
        </p:spPr>
      </p:pic>
      <p:pic>
        <p:nvPicPr>
          <p:cNvPr id="20" name="Εικόνα 19">
            <a:extLst>
              <a:ext uri="{FF2B5EF4-FFF2-40B4-BE49-F238E27FC236}">
                <a16:creationId xmlns:a16="http://schemas.microsoft.com/office/drawing/2014/main" xmlns="" id="{45FE3222-A1F3-472D-8097-6FDDC409A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0079">
            <a:off x="769286" y="951584"/>
            <a:ext cx="5942857" cy="5104762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xmlns="" id="{A1708CA9-7598-40FA-A4CB-CBC13E3C9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76" y="2525412"/>
            <a:ext cx="2276343" cy="1956465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xmlns="" id="{10094669-2941-41F4-A125-9CD89B2593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836" y="4717123"/>
            <a:ext cx="1458419" cy="6098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F86B2FD-6785-44F8-8F5A-28C9731BB9A6}"/>
              </a:ext>
            </a:extLst>
          </p:cNvPr>
          <p:cNvSpPr txBox="1"/>
          <p:nvPr/>
        </p:nvSpPr>
        <p:spPr>
          <a:xfrm>
            <a:off x="2480214" y="1145299"/>
            <a:ext cx="2521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Fly to Your Favorite </a:t>
            </a:r>
          </a:p>
          <a:p>
            <a:pPr algn="ctr"/>
            <a:r>
              <a:rPr lang="en-US" sz="2800" b="1" dirty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Destinations</a:t>
            </a:r>
            <a:endParaRPr lang="el-GR" sz="2800" b="1" dirty="0"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D86CD30-E250-40A2-8EDC-988700150585}"/>
              </a:ext>
            </a:extLst>
          </p:cNvPr>
          <p:cNvSpPr txBox="1"/>
          <p:nvPr/>
        </p:nvSpPr>
        <p:spPr>
          <a:xfrm>
            <a:off x="5603718" y="4123657"/>
            <a:ext cx="65882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solidFill>
                  <a:prstClr val="black"/>
                </a:solidFill>
              </a:rPr>
              <a:t>K</a:t>
            </a:r>
            <a:r>
              <a:rPr lang="el-GR" sz="3200" dirty="0" err="1" smtClean="0">
                <a:solidFill>
                  <a:prstClr val="black"/>
                </a:solidFill>
              </a:rPr>
              <a:t>αινοτόμα</a:t>
            </a:r>
            <a:r>
              <a:rPr lang="el-GR" sz="3200" dirty="0" smtClean="0">
                <a:solidFill>
                  <a:prstClr val="black"/>
                </a:solidFill>
              </a:rPr>
              <a:t> εφαρμογή </a:t>
            </a:r>
            <a:r>
              <a:rPr lang="el-GR" sz="3200" dirty="0" err="1">
                <a:solidFill>
                  <a:prstClr val="black"/>
                </a:solidFill>
              </a:rPr>
              <a:t>ιχνηλάτησης</a:t>
            </a:r>
            <a:r>
              <a:rPr lang="el-GR" sz="3200" dirty="0">
                <a:solidFill>
                  <a:prstClr val="black"/>
                </a:solidFill>
              </a:rPr>
              <a:t> και ελέγχου των </a:t>
            </a:r>
            <a:r>
              <a:rPr lang="el-GR" sz="3200" dirty="0" smtClean="0">
                <a:solidFill>
                  <a:prstClr val="black"/>
                </a:solidFill>
              </a:rPr>
              <a:t>τουριστών</a:t>
            </a:r>
            <a:r>
              <a:rPr lang="en-US" sz="3200" dirty="0" smtClean="0">
                <a:solidFill>
                  <a:prstClr val="black"/>
                </a:solidFill>
              </a:rPr>
              <a:t>/</a:t>
            </a:r>
            <a:r>
              <a:rPr lang="el-GR" sz="3200" dirty="0" smtClean="0">
                <a:solidFill>
                  <a:prstClr val="black"/>
                </a:solidFill>
              </a:rPr>
              <a:t>ταξιδιωτών </a:t>
            </a:r>
            <a:r>
              <a:rPr lang="el-GR" sz="3200" dirty="0">
                <a:solidFill>
                  <a:prstClr val="black"/>
                </a:solidFill>
              </a:rPr>
              <a:t>με σκοπό την άμεση εύρεση και αντιμετώπιση πιθανών κρουσμάτων </a:t>
            </a:r>
            <a:r>
              <a:rPr lang="en-US" sz="3200" dirty="0" err="1">
                <a:solidFill>
                  <a:prstClr val="black"/>
                </a:solidFill>
              </a:rPr>
              <a:t>Covid</a:t>
            </a:r>
            <a:r>
              <a:rPr lang="en-US" sz="3200" dirty="0">
                <a:solidFill>
                  <a:prstClr val="black"/>
                </a:solidFill>
              </a:rPr>
              <a:t> -</a:t>
            </a:r>
            <a:r>
              <a:rPr lang="en-US" sz="3200" dirty="0" smtClean="0">
                <a:solidFill>
                  <a:prstClr val="black"/>
                </a:solidFill>
              </a:rPr>
              <a:t>19</a:t>
            </a:r>
            <a:r>
              <a:rPr lang="el-GR" sz="3200" dirty="0" smtClean="0">
                <a:solidFill>
                  <a:prstClr val="black"/>
                </a:solidFill>
              </a:rPr>
              <a:t> με τη χρήση </a:t>
            </a:r>
            <a:r>
              <a:rPr lang="en-US" sz="3200" dirty="0" smtClean="0">
                <a:solidFill>
                  <a:prstClr val="black"/>
                </a:solidFill>
              </a:rPr>
              <a:t>GIS</a:t>
            </a:r>
            <a:endParaRPr lang="el-GR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587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Εικόνα 8">
            <a:extLst>
              <a:ext uri="{FF2B5EF4-FFF2-40B4-BE49-F238E27FC236}">
                <a16:creationId xmlns:a16="http://schemas.microsoft.com/office/drawing/2014/main" xmlns="" id="{5D53E054-ADBE-4BE8-8B6D-9B0AE636AF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3" r="4858"/>
          <a:stretch/>
        </p:blipFill>
        <p:spPr>
          <a:xfrm>
            <a:off x="2345015" y="478507"/>
            <a:ext cx="2791407" cy="550352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1" name="Τίτλος 1">
            <a:extLst>
              <a:ext uri="{FF2B5EF4-FFF2-40B4-BE49-F238E27FC236}">
                <a16:creationId xmlns:a16="http://schemas.microsoft.com/office/drawing/2014/main" xmlns="" id="{BA4601D3-B307-4152-9BD7-13A3209C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266700"/>
            <a:ext cx="6682740" cy="1682815"/>
          </a:xfrm>
        </p:spPr>
        <p:txBody>
          <a:bodyPr>
            <a:noAutofit/>
          </a:bodyPr>
          <a:lstStyle/>
          <a:p>
            <a:pPr algn="ctr"/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Τι </a:t>
            </a:r>
            <a:r>
              <a:rPr lang="el-G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είναι το  </a:t>
            </a:r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HealthPassport</a:t>
            </a:r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endParaRPr lang="el-G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xmlns="" id="{68E11D8D-C4F8-4B3B-B66D-00D242255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104" y="361838"/>
            <a:ext cx="3207792" cy="5979439"/>
          </a:xfrm>
        </p:spPr>
      </p:pic>
      <p:pic>
        <p:nvPicPr>
          <p:cNvPr id="18" name="Εικόνα 17">
            <a:extLst>
              <a:ext uri="{FF2B5EF4-FFF2-40B4-BE49-F238E27FC236}">
                <a16:creationId xmlns:a16="http://schemas.microsoft.com/office/drawing/2014/main" xmlns="" id="{BB3FC123-96C1-4A05-9587-D3901A0F4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2236">
            <a:off x="759571" y="951264"/>
            <a:ext cx="5942857" cy="5104762"/>
          </a:xfrm>
          <a:prstGeom prst="rect">
            <a:avLst/>
          </a:prstGeom>
        </p:spPr>
      </p:pic>
      <p:pic>
        <p:nvPicPr>
          <p:cNvPr id="20" name="Εικόνα 19">
            <a:extLst>
              <a:ext uri="{FF2B5EF4-FFF2-40B4-BE49-F238E27FC236}">
                <a16:creationId xmlns:a16="http://schemas.microsoft.com/office/drawing/2014/main" xmlns="" id="{45FE3222-A1F3-472D-8097-6FDDC409A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0079">
            <a:off x="769286" y="951584"/>
            <a:ext cx="5942857" cy="5104762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xmlns="" id="{A1708CA9-7598-40FA-A4CB-CBC13E3C9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76" y="2525412"/>
            <a:ext cx="2276343" cy="1956465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xmlns="" id="{10094669-2941-41F4-A125-9CD89B2593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836" y="4717123"/>
            <a:ext cx="1458419" cy="6098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F86B2FD-6785-44F8-8F5A-28C9731BB9A6}"/>
              </a:ext>
            </a:extLst>
          </p:cNvPr>
          <p:cNvSpPr txBox="1"/>
          <p:nvPr/>
        </p:nvSpPr>
        <p:spPr>
          <a:xfrm>
            <a:off x="2480214" y="1145299"/>
            <a:ext cx="2521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Fly to Your Favorite </a:t>
            </a:r>
          </a:p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Destinations</a:t>
            </a:r>
            <a:endParaRPr lang="el-GR" sz="2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D86CD30-E250-40A2-8EDC-988700150585}"/>
              </a:ext>
            </a:extLst>
          </p:cNvPr>
          <p:cNvSpPr txBox="1"/>
          <p:nvPr/>
        </p:nvSpPr>
        <p:spPr>
          <a:xfrm>
            <a:off x="5603718" y="4123657"/>
            <a:ext cx="63406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3200" dirty="0"/>
              <a:t>Είναι μια εφαρμογή </a:t>
            </a:r>
            <a:r>
              <a:rPr lang="el-GR" sz="3200" dirty="0" err="1"/>
              <a:t>ιχνηλάτησης</a:t>
            </a:r>
            <a:r>
              <a:rPr lang="el-GR" sz="3200" dirty="0"/>
              <a:t> και ελέγχου των </a:t>
            </a:r>
            <a:r>
              <a:rPr lang="el-GR" sz="3200" dirty="0" smtClean="0"/>
              <a:t>τουριστών</a:t>
            </a:r>
            <a:r>
              <a:rPr lang="en-US" sz="3200" dirty="0" smtClean="0"/>
              <a:t>/</a:t>
            </a:r>
            <a:r>
              <a:rPr lang="el-GR" sz="3200" dirty="0" smtClean="0"/>
              <a:t>ταξιδιωτών </a:t>
            </a:r>
            <a:r>
              <a:rPr lang="el-GR" sz="3200" dirty="0"/>
              <a:t>με σκοπό την άμεση εύρεση και αντιμετώπιση πιθανών κρουσμάτων </a:t>
            </a:r>
            <a:r>
              <a:rPr lang="en-US" sz="3200" dirty="0" err="1"/>
              <a:t>Covid</a:t>
            </a:r>
            <a:r>
              <a:rPr lang="en-US" sz="3200" dirty="0"/>
              <a:t> -</a:t>
            </a:r>
            <a:r>
              <a:rPr lang="en-US" sz="3200" dirty="0" smtClean="0"/>
              <a:t>19 </a:t>
            </a:r>
            <a:r>
              <a:rPr lang="el-GR" sz="3200" dirty="0" smtClean="0"/>
              <a:t>με τη χρήση </a:t>
            </a:r>
            <a:r>
              <a:rPr lang="en-US" sz="3200" dirty="0" smtClean="0"/>
              <a:t>GIS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11281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EE8AB310-CE80-41ED-9D3D-889C7D8D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6" y="365125"/>
            <a:ext cx="9720943" cy="1325563"/>
          </a:xfrm>
        </p:spPr>
        <p:txBody>
          <a:bodyPr/>
          <a:lstStyle/>
          <a:p>
            <a:r>
              <a:rPr lang="el-G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Δυνατότητες </a:t>
            </a:r>
            <a:r>
              <a:rPr lang="el-G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Εφαρμογής</a:t>
            </a:r>
            <a:endParaRPr lang="el-G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xmlns="" id="{79B7DE70-D42F-4F40-8958-34E70865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2" y="443013"/>
            <a:ext cx="1123475" cy="1169786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xmlns="" id="{1D217624-5679-4768-815D-2200E3AAC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746" y="4658639"/>
            <a:ext cx="2331922" cy="2004234"/>
          </a:xfrm>
          <a:prstGeom prst="rect">
            <a:avLst/>
          </a:prstGeom>
        </p:spPr>
      </p:pic>
      <p:sp>
        <p:nvSpPr>
          <p:cNvPr id="9" name="Τίτλος 1">
            <a:extLst>
              <a:ext uri="{FF2B5EF4-FFF2-40B4-BE49-F238E27FC236}">
                <a16:creationId xmlns:a16="http://schemas.microsoft.com/office/drawing/2014/main" xmlns="" id="{A8DF6AF5-764F-4769-99D4-9D68A94321AE}"/>
              </a:ext>
            </a:extLst>
          </p:cNvPr>
          <p:cNvSpPr txBox="1">
            <a:spLocks/>
          </p:cNvSpPr>
          <p:nvPr/>
        </p:nvSpPr>
        <p:spPr>
          <a:xfrm>
            <a:off x="276462" y="1843983"/>
            <a:ext cx="11638730" cy="562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l-GR" sz="3200" dirty="0">
                <a:latin typeface="+mn-lt"/>
                <a:ea typeface="+mn-ea"/>
                <a:cs typeface="+mn-cs"/>
              </a:rPr>
              <a:t>Φόρμα καταχώρησης </a:t>
            </a:r>
            <a:r>
              <a:rPr lang="el-GR" sz="3200" dirty="0" smtClean="0">
                <a:latin typeface="+mn-lt"/>
                <a:ea typeface="+mn-ea"/>
                <a:cs typeface="+mn-cs"/>
              </a:rPr>
              <a:t>δεδομένων </a:t>
            </a:r>
            <a:r>
              <a:rPr lang="en-US" sz="3200" dirty="0" smtClean="0">
                <a:latin typeface="+mn-lt"/>
                <a:ea typeface="+mn-ea"/>
                <a:cs typeface="+mn-cs"/>
              </a:rPr>
              <a:t>Y</a:t>
            </a:r>
            <a:r>
              <a:rPr lang="el-GR" sz="3200" dirty="0" err="1" smtClean="0">
                <a:latin typeface="+mn-lt"/>
                <a:ea typeface="+mn-ea"/>
                <a:cs typeface="+mn-cs"/>
              </a:rPr>
              <a:t>γείας</a:t>
            </a:r>
            <a:r>
              <a:rPr lang="el-GR" sz="3200" dirty="0" smtClean="0">
                <a:latin typeface="+mn-lt"/>
                <a:ea typeface="+mn-ea"/>
                <a:cs typeface="+mn-cs"/>
              </a:rPr>
              <a:t> &amp; </a:t>
            </a:r>
            <a:r>
              <a:rPr lang="en-US" sz="3200" dirty="0" smtClean="0">
                <a:latin typeface="+mn-lt"/>
                <a:ea typeface="+mn-ea"/>
                <a:cs typeface="+mn-cs"/>
              </a:rPr>
              <a:t>T</a:t>
            </a:r>
            <a:r>
              <a:rPr lang="el-GR" sz="3200" dirty="0" err="1" smtClean="0">
                <a:latin typeface="+mn-lt"/>
                <a:ea typeface="+mn-ea"/>
                <a:cs typeface="+mn-cs"/>
              </a:rPr>
              <a:t>αξιδιού</a:t>
            </a:r>
            <a:endParaRPr lang="el-GR" sz="3200" dirty="0">
              <a:latin typeface="+mn-lt"/>
              <a:ea typeface="+mn-ea"/>
              <a:cs typeface="+mn-cs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l-GR" sz="3200" dirty="0">
                <a:latin typeface="+mn-lt"/>
                <a:ea typeface="+mn-ea"/>
                <a:cs typeface="+mn-cs"/>
              </a:rPr>
              <a:t>Εφαρμογή </a:t>
            </a:r>
            <a:r>
              <a:rPr lang="el-GR" sz="3200" dirty="0">
                <a:latin typeface="+mn-lt"/>
                <a:ea typeface="+mn-ea"/>
                <a:cs typeface="+mn-cs"/>
              </a:rPr>
              <a:t>Θ</a:t>
            </a:r>
            <a:r>
              <a:rPr lang="el-GR" sz="3200" dirty="0" smtClean="0">
                <a:latin typeface="+mn-lt"/>
                <a:ea typeface="+mn-ea"/>
                <a:cs typeface="+mn-cs"/>
              </a:rPr>
              <a:t>ερμομέτρησης</a:t>
            </a:r>
            <a:endParaRPr lang="el-GR" sz="3200" dirty="0">
              <a:latin typeface="+mn-lt"/>
              <a:ea typeface="+mn-ea"/>
              <a:cs typeface="+mn-cs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l-GR" sz="3200" dirty="0">
                <a:latin typeface="+mn-lt"/>
                <a:ea typeface="+mn-ea"/>
                <a:cs typeface="+mn-cs"/>
              </a:rPr>
              <a:t>Σύστημα </a:t>
            </a:r>
            <a:r>
              <a:rPr lang="el-GR" sz="3200" dirty="0" err="1">
                <a:latin typeface="+mn-lt"/>
                <a:ea typeface="+mn-ea"/>
                <a:cs typeface="+mn-cs"/>
              </a:rPr>
              <a:t>Γεωεντοπισμού</a:t>
            </a:r>
            <a:endParaRPr lang="el-GR" sz="3200" dirty="0">
              <a:latin typeface="+mn-lt"/>
              <a:ea typeface="+mn-ea"/>
              <a:cs typeface="+mn-cs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l-GR" sz="3200" dirty="0">
                <a:latin typeface="+mn-lt"/>
                <a:ea typeface="+mn-ea"/>
                <a:cs typeface="+mn-cs"/>
              </a:rPr>
              <a:t>Σύστημα </a:t>
            </a:r>
            <a:r>
              <a:rPr lang="el-GR" sz="3200" dirty="0" smtClean="0">
                <a:latin typeface="+mn-lt"/>
                <a:ea typeface="+mn-ea"/>
                <a:cs typeface="+mn-cs"/>
              </a:rPr>
              <a:t>Λήψης </a:t>
            </a:r>
            <a:r>
              <a:rPr lang="el-GR" sz="3200" dirty="0">
                <a:latin typeface="+mn-lt"/>
                <a:ea typeface="+mn-ea"/>
                <a:cs typeface="+mn-cs"/>
              </a:rPr>
              <a:t>και </a:t>
            </a:r>
            <a:r>
              <a:rPr lang="el-GR" sz="3200" dirty="0" smtClean="0">
                <a:latin typeface="+mn-lt"/>
                <a:ea typeface="+mn-ea"/>
                <a:cs typeface="+mn-cs"/>
              </a:rPr>
              <a:t>Αποστολής </a:t>
            </a:r>
            <a:r>
              <a:rPr lang="en-US" sz="3200" dirty="0" err="1">
                <a:latin typeface="+mn-lt"/>
                <a:ea typeface="+mn-ea"/>
                <a:cs typeface="+mn-cs"/>
              </a:rPr>
              <a:t>sms</a:t>
            </a:r>
            <a:endParaRPr lang="el-GR" sz="3200" dirty="0">
              <a:latin typeface="+mn-lt"/>
              <a:ea typeface="+mn-ea"/>
              <a:cs typeface="+mn-cs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l-GR" sz="3200" dirty="0">
                <a:latin typeface="+mn-lt"/>
                <a:ea typeface="+mn-ea"/>
                <a:cs typeface="+mn-cs"/>
              </a:rPr>
              <a:t>Σύστημα </a:t>
            </a:r>
            <a:r>
              <a:rPr lang="el-GR" sz="3200" dirty="0" smtClean="0">
                <a:latin typeface="+mn-lt"/>
                <a:ea typeface="+mn-ea"/>
                <a:cs typeface="+mn-cs"/>
              </a:rPr>
              <a:t>Σήμανσης </a:t>
            </a:r>
            <a:r>
              <a:rPr lang="el-GR" sz="3200" dirty="0">
                <a:latin typeface="+mn-lt"/>
                <a:ea typeface="+mn-ea"/>
                <a:cs typeface="+mn-cs"/>
              </a:rPr>
              <a:t>των πλησιέστερων </a:t>
            </a:r>
            <a:r>
              <a:rPr lang="el-GR" sz="3200" dirty="0" smtClean="0">
                <a:latin typeface="+mn-lt"/>
                <a:ea typeface="+mn-ea"/>
                <a:cs typeface="+mn-cs"/>
              </a:rPr>
              <a:t>Υγειονομικών </a:t>
            </a:r>
            <a:r>
              <a:rPr lang="el-GR" sz="3200" dirty="0">
                <a:latin typeface="+mn-lt"/>
                <a:ea typeface="+mn-ea"/>
                <a:cs typeface="+mn-cs"/>
              </a:rPr>
              <a:t>Δ</a:t>
            </a:r>
            <a:r>
              <a:rPr lang="el-GR" sz="3200" dirty="0" smtClean="0">
                <a:latin typeface="+mn-lt"/>
                <a:ea typeface="+mn-ea"/>
                <a:cs typeface="+mn-cs"/>
              </a:rPr>
              <a:t>ομών</a:t>
            </a:r>
            <a:r>
              <a:rPr lang="en-US" sz="3200" dirty="0" smtClean="0">
                <a:latin typeface="+mn-lt"/>
                <a:ea typeface="+mn-ea"/>
                <a:cs typeface="+mn-cs"/>
              </a:rPr>
              <a:t> </a:t>
            </a:r>
            <a:r>
              <a:rPr lang="el-GR" sz="3200" dirty="0" smtClean="0">
                <a:latin typeface="+mn-lt"/>
                <a:ea typeface="+mn-ea"/>
                <a:cs typeface="+mn-cs"/>
              </a:rPr>
              <a:t>με </a:t>
            </a:r>
            <a:r>
              <a:rPr lang="en-US" sz="3200" dirty="0" smtClean="0">
                <a:latin typeface="+mn-lt"/>
                <a:ea typeface="+mn-ea"/>
                <a:cs typeface="+mn-cs"/>
              </a:rPr>
              <a:t>GIS</a:t>
            </a:r>
            <a:endParaRPr lang="en-US" sz="3200" dirty="0" smtClean="0">
              <a:latin typeface="+mn-lt"/>
              <a:ea typeface="+mn-ea"/>
              <a:cs typeface="+mn-cs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l-GR" sz="3200" dirty="0">
                <a:latin typeface="+mn-lt"/>
                <a:ea typeface="+mn-ea"/>
                <a:cs typeface="+mn-cs"/>
              </a:rPr>
              <a:t>Παρακολούθηση των κρουσμάτων με </a:t>
            </a:r>
            <a:r>
              <a:rPr lang="el-GR" sz="3200" dirty="0" err="1">
                <a:latin typeface="+mn-lt"/>
                <a:ea typeface="+mn-ea"/>
                <a:cs typeface="+mn-cs"/>
              </a:rPr>
              <a:t>διαδραστικούς</a:t>
            </a:r>
            <a:r>
              <a:rPr lang="el-GR" sz="3200" dirty="0">
                <a:latin typeface="+mn-lt"/>
                <a:ea typeface="+mn-ea"/>
                <a:cs typeface="+mn-cs"/>
              </a:rPr>
              <a:t> χάρτες GIS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l-GR" sz="3200" dirty="0" smtClean="0">
                <a:latin typeface="+mn-lt"/>
                <a:ea typeface="+mn-ea"/>
                <a:cs typeface="+mn-cs"/>
              </a:rPr>
              <a:t>Εξαγωγή </a:t>
            </a:r>
            <a:r>
              <a:rPr lang="el-GR" sz="3200" dirty="0">
                <a:latin typeface="+mn-lt"/>
                <a:ea typeface="+mn-ea"/>
                <a:cs typeface="+mn-cs"/>
              </a:rPr>
              <a:t>στατιστικών αποτελεσμάτων και δεικτών με </a:t>
            </a:r>
            <a:r>
              <a:rPr lang="el-GR" sz="3200" dirty="0" err="1">
                <a:latin typeface="+mn-lt"/>
                <a:ea typeface="+mn-ea"/>
                <a:cs typeface="+mn-cs"/>
              </a:rPr>
              <a:t>dashboards</a:t>
            </a:r>
            <a:endParaRPr lang="el-GR" sz="3200" dirty="0">
              <a:latin typeface="+mn-lt"/>
              <a:ea typeface="+mn-ea"/>
              <a:cs typeface="+mn-cs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l-GR" sz="3200" dirty="0">
              <a:latin typeface="+mn-lt"/>
              <a:ea typeface="+mn-ea"/>
              <a:cs typeface="+mn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l-G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l-G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l-G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214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EE8AB310-CE80-41ED-9D3D-889C7D8D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6" y="365125"/>
            <a:ext cx="9720943" cy="1325563"/>
          </a:xfrm>
        </p:spPr>
        <p:txBody>
          <a:bodyPr/>
          <a:lstStyle/>
          <a:p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Στάδια Υλοποίησης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xmlns="" id="{79B7DE70-D42F-4F40-8958-34E70865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2" y="443013"/>
            <a:ext cx="1123475" cy="1169786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xmlns="" id="{1D217624-5679-4768-815D-2200E3AAC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746" y="4658639"/>
            <a:ext cx="2331922" cy="2004234"/>
          </a:xfrm>
          <a:prstGeom prst="rect">
            <a:avLst/>
          </a:prstGeom>
        </p:spPr>
      </p:pic>
      <p:sp>
        <p:nvSpPr>
          <p:cNvPr id="9" name="Τίτλος 1">
            <a:extLst>
              <a:ext uri="{FF2B5EF4-FFF2-40B4-BE49-F238E27FC236}">
                <a16:creationId xmlns:a16="http://schemas.microsoft.com/office/drawing/2014/main" xmlns="" id="{A8DF6AF5-764F-4769-99D4-9D68A94321AE}"/>
              </a:ext>
            </a:extLst>
          </p:cNvPr>
          <p:cNvSpPr txBox="1">
            <a:spLocks/>
          </p:cNvSpPr>
          <p:nvPr/>
        </p:nvSpPr>
        <p:spPr>
          <a:xfrm>
            <a:off x="276462" y="1258791"/>
            <a:ext cx="12937662" cy="409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l-GR" sz="3200" dirty="0">
                <a:latin typeface="+mn-lt"/>
                <a:ea typeface="+mn-ea"/>
                <a:cs typeface="+mn-cs"/>
              </a:rPr>
              <a:t>Στάδιο 1ο : Καταχώρηση </a:t>
            </a:r>
            <a:r>
              <a:rPr lang="el-GR" sz="3200" dirty="0" smtClean="0">
                <a:latin typeface="+mn-lt"/>
                <a:ea typeface="+mn-ea"/>
                <a:cs typeface="+mn-cs"/>
              </a:rPr>
              <a:t>δεδομένων Υγείας και Ταξιδιού</a:t>
            </a:r>
            <a:endParaRPr lang="el-GR" sz="3200" dirty="0">
              <a:latin typeface="+mn-lt"/>
              <a:ea typeface="+mn-ea"/>
              <a:cs typeface="+mn-cs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l-GR" sz="3200" dirty="0">
                <a:latin typeface="+mn-lt"/>
                <a:ea typeface="+mn-ea"/>
                <a:cs typeface="+mn-cs"/>
              </a:rPr>
              <a:t>Στάδιο 2ο : </a:t>
            </a:r>
            <a:r>
              <a:rPr lang="el-GR" sz="3200" dirty="0" err="1">
                <a:latin typeface="+mn-lt"/>
                <a:ea typeface="+mn-ea"/>
                <a:cs typeface="+mn-cs"/>
              </a:rPr>
              <a:t>Γεωεντοπισμός</a:t>
            </a:r>
            <a:r>
              <a:rPr lang="el-GR" sz="3200" dirty="0">
                <a:latin typeface="+mn-lt"/>
                <a:ea typeface="+mn-ea"/>
                <a:cs typeface="+mn-cs"/>
              </a:rPr>
              <a:t> </a:t>
            </a:r>
            <a:r>
              <a:rPr lang="el-GR" sz="3200" dirty="0" smtClean="0">
                <a:latin typeface="+mn-lt"/>
                <a:ea typeface="+mn-ea"/>
                <a:cs typeface="+mn-cs"/>
              </a:rPr>
              <a:t>τουριστών/ταξιδιωτών</a:t>
            </a:r>
            <a:endParaRPr lang="el-GR" sz="3200" dirty="0">
              <a:latin typeface="+mn-lt"/>
              <a:ea typeface="+mn-ea"/>
              <a:cs typeface="+mn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l-GR" sz="3200" dirty="0">
                <a:latin typeface="+mn-lt"/>
                <a:ea typeface="+mn-ea"/>
                <a:cs typeface="+mn-cs"/>
              </a:rPr>
              <a:t>Στάδιο 3ο: Αξιολόγηση Δεδομένων – Ταυτοποίηση κρουσμάτων </a:t>
            </a:r>
          </a:p>
        </p:txBody>
      </p:sp>
    </p:spTree>
    <p:extLst>
      <p:ext uri="{BB962C8B-B14F-4D97-AF65-F5344CB8AC3E}">
        <p14:creationId xmlns:p14="http://schemas.microsoft.com/office/powerpoint/2010/main" val="339395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EE8AB310-CE80-41ED-9D3D-889C7D8D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6" y="365125"/>
            <a:ext cx="9720943" cy="1325563"/>
          </a:xfrm>
        </p:spPr>
        <p:txBody>
          <a:bodyPr>
            <a:normAutofit/>
          </a:bodyPr>
          <a:lstStyle/>
          <a:p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Στάδιο 1</a:t>
            </a:r>
            <a:r>
              <a:rPr lang="el-GR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</a:t>
            </a:r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l-G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Καταχώρηση </a:t>
            </a:r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δεδομένων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xmlns="" id="{79B7DE70-D42F-4F40-8958-34E70865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2" y="443013"/>
            <a:ext cx="1123475" cy="1169786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xmlns="" id="{1D217624-5679-4768-815D-2200E3AAC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746" y="4658639"/>
            <a:ext cx="2331922" cy="2004234"/>
          </a:xfrm>
          <a:prstGeom prst="rect">
            <a:avLst/>
          </a:prstGeom>
        </p:spPr>
      </p:pic>
      <p:sp>
        <p:nvSpPr>
          <p:cNvPr id="9" name="Τίτλος 1">
            <a:extLst>
              <a:ext uri="{FF2B5EF4-FFF2-40B4-BE49-F238E27FC236}">
                <a16:creationId xmlns:a16="http://schemas.microsoft.com/office/drawing/2014/main" xmlns="" id="{A8DF6AF5-764F-4769-99D4-9D68A94321AE}"/>
              </a:ext>
            </a:extLst>
          </p:cNvPr>
          <p:cNvSpPr txBox="1">
            <a:spLocks/>
          </p:cNvSpPr>
          <p:nvPr/>
        </p:nvSpPr>
        <p:spPr>
          <a:xfrm>
            <a:off x="373223" y="2819400"/>
            <a:ext cx="11380161" cy="4705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l-GR" sz="3200" dirty="0">
              <a:latin typeface="+mn-lt"/>
              <a:ea typeface="+mn-ea"/>
              <a:cs typeface="+mn-cs"/>
            </a:endParaRP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l-GR" sz="3200" dirty="0">
                <a:latin typeface="+mn-lt"/>
                <a:ea typeface="+mn-ea"/>
                <a:cs typeface="+mn-cs"/>
              </a:rPr>
              <a:t>Καταχώρηση προσωπικών δεδομένων </a:t>
            </a:r>
            <a:r>
              <a:rPr lang="el-GR" sz="3200" dirty="0" smtClean="0">
                <a:latin typeface="+mn-lt"/>
                <a:ea typeface="+mn-ea"/>
                <a:cs typeface="+mn-cs"/>
              </a:rPr>
              <a:t>Υγείας και Ταξιδιού πριν το ταξίδι.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l-GR" sz="3200" dirty="0" smtClean="0">
                <a:latin typeface="+mn-lt"/>
                <a:ea typeface="+mn-ea"/>
                <a:cs typeface="+mn-cs"/>
              </a:rPr>
              <a:t>Καταχώρηση </a:t>
            </a:r>
            <a:r>
              <a:rPr lang="el-GR" sz="3200" dirty="0">
                <a:latin typeface="+mn-lt"/>
                <a:ea typeface="+mn-ea"/>
                <a:cs typeface="+mn-cs"/>
              </a:rPr>
              <a:t>απαντήσεων εξετάσεων για </a:t>
            </a:r>
            <a:r>
              <a:rPr lang="en-US" sz="3200" dirty="0" err="1">
                <a:latin typeface="+mn-lt"/>
                <a:ea typeface="+mn-ea"/>
                <a:cs typeface="+mn-cs"/>
              </a:rPr>
              <a:t>Covid</a:t>
            </a:r>
            <a:r>
              <a:rPr lang="en-US" sz="3200" dirty="0">
                <a:latin typeface="+mn-lt"/>
                <a:ea typeface="+mn-ea"/>
                <a:cs typeface="+mn-cs"/>
              </a:rPr>
              <a:t> -19</a:t>
            </a:r>
            <a:r>
              <a:rPr lang="el-GR" sz="3200" dirty="0">
                <a:latin typeface="+mn-lt"/>
                <a:ea typeface="+mn-ea"/>
                <a:cs typeface="+mn-cs"/>
              </a:rPr>
              <a:t> πριν το ταξίδι</a:t>
            </a:r>
            <a:r>
              <a:rPr lang="en-US" sz="3200" dirty="0">
                <a:latin typeface="+mn-lt"/>
                <a:ea typeface="+mn-ea"/>
                <a:cs typeface="+mn-cs"/>
              </a:rPr>
              <a:t>.</a:t>
            </a:r>
            <a:endParaRPr lang="el-GR" sz="3200" dirty="0">
              <a:latin typeface="+mn-lt"/>
              <a:ea typeface="+mn-ea"/>
              <a:cs typeface="+mn-cs"/>
            </a:endParaRP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l-GR" sz="3200" dirty="0">
                <a:latin typeface="+mn-lt"/>
                <a:ea typeface="+mn-ea"/>
                <a:cs typeface="+mn-cs"/>
              </a:rPr>
              <a:t>Καταχώρηση του </a:t>
            </a:r>
            <a:r>
              <a:rPr lang="en-US" sz="3200" dirty="0">
                <a:latin typeface="+mn-lt"/>
                <a:ea typeface="+mn-ea"/>
                <a:cs typeface="+mn-cs"/>
              </a:rPr>
              <a:t>rapid </a:t>
            </a:r>
            <a:r>
              <a:rPr lang="en-US" sz="3200" dirty="0" err="1">
                <a:latin typeface="+mn-lt"/>
                <a:ea typeface="+mn-ea"/>
                <a:cs typeface="+mn-cs"/>
              </a:rPr>
              <a:t>Covid</a:t>
            </a:r>
            <a:r>
              <a:rPr lang="en-US" sz="3200" dirty="0">
                <a:latin typeface="+mn-lt"/>
                <a:ea typeface="+mn-ea"/>
                <a:cs typeface="+mn-cs"/>
              </a:rPr>
              <a:t> test</a:t>
            </a:r>
            <a:r>
              <a:rPr lang="el-GR" sz="3200" dirty="0">
                <a:latin typeface="+mn-lt"/>
                <a:ea typeface="+mn-ea"/>
                <a:cs typeface="+mn-cs"/>
              </a:rPr>
              <a:t> </a:t>
            </a:r>
            <a:r>
              <a:rPr lang="el-GR" sz="3200" dirty="0" smtClean="0">
                <a:latin typeface="+mn-lt"/>
                <a:ea typeface="+mn-ea"/>
                <a:cs typeface="+mn-cs"/>
              </a:rPr>
              <a:t>πριν/κατά </a:t>
            </a:r>
            <a:r>
              <a:rPr lang="el-GR" sz="3200" dirty="0">
                <a:latin typeface="+mn-lt"/>
                <a:ea typeface="+mn-ea"/>
                <a:cs typeface="+mn-cs"/>
              </a:rPr>
              <a:t>την άφιξη στο αεροδρόμιο. 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l-GR" sz="3200" dirty="0">
                <a:latin typeface="+mn-lt"/>
                <a:ea typeface="+mn-ea"/>
                <a:cs typeface="+mn-cs"/>
              </a:rPr>
              <a:t>Καταχώρηση </a:t>
            </a:r>
            <a:r>
              <a:rPr lang="el-GR" sz="3200" dirty="0" smtClean="0">
                <a:latin typeface="+mn-lt"/>
                <a:ea typeface="+mn-ea"/>
                <a:cs typeface="+mn-cs"/>
              </a:rPr>
              <a:t>Προορισμού </a:t>
            </a:r>
            <a:r>
              <a:rPr lang="el-GR" sz="3200" dirty="0">
                <a:latin typeface="+mn-lt"/>
                <a:ea typeface="+mn-ea"/>
                <a:cs typeface="+mn-cs"/>
              </a:rPr>
              <a:t>(γεωγραφικά) </a:t>
            </a:r>
            <a:r>
              <a:rPr lang="el-GR" sz="3200" dirty="0" smtClean="0">
                <a:latin typeface="+mn-lt"/>
                <a:ea typeface="+mn-ea"/>
                <a:cs typeface="+mn-cs"/>
              </a:rPr>
              <a:t>στην Ελλάδα.</a:t>
            </a:r>
            <a:endParaRPr lang="el-GR" sz="3200" dirty="0">
              <a:latin typeface="+mn-lt"/>
              <a:ea typeface="+mn-ea"/>
              <a:cs typeface="+mn-cs"/>
            </a:endParaRPr>
          </a:p>
          <a:p>
            <a:pPr algn="just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endParaRPr lang="el-G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endParaRPr lang="el-G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l-G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endParaRPr lang="el-G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r>
              <a:rPr lang="el-G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172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EE8AB310-CE80-41ED-9D3D-889C7D8D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937" y="365125"/>
            <a:ext cx="10660883" cy="1325563"/>
          </a:xfrm>
        </p:spPr>
        <p:txBody>
          <a:bodyPr>
            <a:normAutofit/>
          </a:bodyPr>
          <a:lstStyle/>
          <a:p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Στάδιο 2</a:t>
            </a:r>
            <a:r>
              <a:rPr lang="el-GR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</a:t>
            </a:r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l-G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Γεωεντοπισμός</a:t>
            </a:r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Ταξιδιώτη/Τουρίστα </a:t>
            </a:r>
            <a:endParaRPr lang="el-G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xmlns="" id="{79B7DE70-D42F-4F40-8958-34E70865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2" y="443013"/>
            <a:ext cx="1123475" cy="1169786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xmlns="" id="{1D217624-5679-4768-815D-2200E3AAC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746" y="4658639"/>
            <a:ext cx="2331922" cy="2004234"/>
          </a:xfrm>
          <a:prstGeom prst="rect">
            <a:avLst/>
          </a:prstGeom>
        </p:spPr>
      </p:pic>
      <p:sp>
        <p:nvSpPr>
          <p:cNvPr id="9" name="Τίτλος 1">
            <a:extLst>
              <a:ext uri="{FF2B5EF4-FFF2-40B4-BE49-F238E27FC236}">
                <a16:creationId xmlns:a16="http://schemas.microsoft.com/office/drawing/2014/main" xmlns="" id="{A8DF6AF5-764F-4769-99D4-9D68A94321AE}"/>
              </a:ext>
            </a:extLst>
          </p:cNvPr>
          <p:cNvSpPr txBox="1">
            <a:spLocks/>
          </p:cNvSpPr>
          <p:nvPr/>
        </p:nvSpPr>
        <p:spPr>
          <a:xfrm>
            <a:off x="373224" y="1612799"/>
            <a:ext cx="11271380" cy="5383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l-G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xmlns="" id="{D3A1A601-B00F-40B4-BDBC-45A2AB9897A7}"/>
              </a:ext>
            </a:extLst>
          </p:cNvPr>
          <p:cNvSpPr txBox="1">
            <a:spLocks/>
          </p:cNvSpPr>
          <p:nvPr/>
        </p:nvSpPr>
        <p:spPr>
          <a:xfrm>
            <a:off x="374400" y="1850400"/>
            <a:ext cx="11271380" cy="523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l-GR" sz="3500" dirty="0" err="1">
                <a:latin typeface="+mn-lt"/>
                <a:ea typeface="+mn-ea"/>
                <a:cs typeface="+mn-cs"/>
              </a:rPr>
              <a:t>Γεωεντοπισμός</a:t>
            </a:r>
            <a:r>
              <a:rPr lang="el-GR" sz="3500" dirty="0">
                <a:latin typeface="+mn-lt"/>
                <a:ea typeface="+mn-ea"/>
                <a:cs typeface="+mn-cs"/>
              </a:rPr>
              <a:t> των τουριστών </a:t>
            </a:r>
            <a:r>
              <a:rPr lang="el-GR" sz="3500" dirty="0" smtClean="0">
                <a:latin typeface="+mn-lt"/>
                <a:ea typeface="+mn-ea"/>
                <a:cs typeface="+mn-cs"/>
              </a:rPr>
              <a:t>με </a:t>
            </a:r>
            <a:r>
              <a:rPr lang="el-GR" sz="3500" dirty="0">
                <a:latin typeface="+mn-lt"/>
                <a:ea typeface="+mn-ea"/>
                <a:cs typeface="+mn-cs"/>
              </a:rPr>
              <a:t>βάση το στίγμα του κινητού τηλεφώνου.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l-GR" sz="3500" dirty="0">
                <a:latin typeface="+mn-lt"/>
                <a:ea typeface="+mn-ea"/>
                <a:cs typeface="+mn-cs"/>
              </a:rPr>
              <a:t>Ενημέρωση των υγειονομικών αρχών για πιθανό κρούσμα με εμφάνιση των στοιχείων του πιθανού κρούσματος</a:t>
            </a:r>
            <a:r>
              <a:rPr lang="de-DE" sz="3500" dirty="0">
                <a:latin typeface="+mn-lt"/>
                <a:ea typeface="+mn-ea"/>
                <a:cs typeface="+mn-cs"/>
              </a:rPr>
              <a:t> </a:t>
            </a:r>
            <a:r>
              <a:rPr lang="el-GR" sz="3500" dirty="0">
                <a:latin typeface="+mn-lt"/>
                <a:ea typeface="+mn-ea"/>
                <a:cs typeface="+mn-cs"/>
              </a:rPr>
              <a:t>και χρωματική σήμανση.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l-GR" sz="3500" dirty="0">
                <a:latin typeface="+mn-lt"/>
                <a:ea typeface="+mn-ea"/>
                <a:cs typeface="+mn-cs"/>
              </a:rPr>
              <a:t>Ενημέρωση</a:t>
            </a:r>
            <a:r>
              <a:rPr lang="en-US" sz="3500" dirty="0">
                <a:latin typeface="+mn-lt"/>
                <a:ea typeface="+mn-ea"/>
                <a:cs typeface="+mn-cs"/>
              </a:rPr>
              <a:t> </a:t>
            </a:r>
            <a:r>
              <a:rPr lang="el-GR" sz="3500" dirty="0">
                <a:latin typeface="+mn-lt"/>
                <a:ea typeface="+mn-ea"/>
                <a:cs typeface="+mn-cs"/>
              </a:rPr>
              <a:t>του χρήστη για τις πλησιέστερες Υγειονομικές Δομές.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l-G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965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>
            <a:extLst>
              <a:ext uri="{FF2B5EF4-FFF2-40B4-BE49-F238E27FC236}">
                <a16:creationId xmlns:a16="http://schemas.microsoft.com/office/drawing/2014/main" xmlns="" id="{DAFBC1CB-66BE-4933-A39D-3DF68531A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3" r="4858"/>
          <a:stretch/>
        </p:blipFill>
        <p:spPr>
          <a:xfrm>
            <a:off x="1056111" y="630105"/>
            <a:ext cx="2791407" cy="550352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Θέση περιεχομένου 14">
            <a:extLst>
              <a:ext uri="{FF2B5EF4-FFF2-40B4-BE49-F238E27FC236}">
                <a16:creationId xmlns:a16="http://schemas.microsoft.com/office/drawing/2014/main" xmlns="" id="{28EBCEF5-92E8-4835-B6EF-EF8A8A1A0EF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 cstate="print"/>
          <a:srcRect l="35271" t="14877" r="31324" b="3867"/>
          <a:stretch/>
        </p:blipFill>
        <p:spPr bwMode="auto">
          <a:xfrm>
            <a:off x="1160633" y="1746222"/>
            <a:ext cx="2686885" cy="4366762"/>
          </a:xfrm>
          <a:prstGeom prst="rect">
            <a:avLst/>
          </a:prstGeom>
          <a:noFill/>
        </p:spPr>
      </p:pic>
      <p:pic>
        <p:nvPicPr>
          <p:cNvPr id="9" name="Θέση περιεχομένου 4">
            <a:extLst>
              <a:ext uri="{FF2B5EF4-FFF2-40B4-BE49-F238E27FC236}">
                <a16:creationId xmlns:a16="http://schemas.microsoft.com/office/drawing/2014/main" xmlns="" id="{66BC60CE-A6B8-4AC6-931C-B87F6F751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3436"/>
            <a:ext cx="3456008" cy="6442123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xmlns="" id="{4F7BB6F6-CE1F-4690-B37E-F44A66B06357}"/>
              </a:ext>
            </a:extLst>
          </p:cNvPr>
          <p:cNvPicPr/>
          <p:nvPr/>
        </p:nvPicPr>
        <p:blipFill rotWithShape="1">
          <a:blip r:embed="rId5" cstate="print"/>
          <a:srcRect l="15178" t="13816" r="8808" b="6198"/>
          <a:stretch/>
        </p:blipFill>
        <p:spPr bwMode="auto">
          <a:xfrm rot="10800000" flipH="1" flipV="1">
            <a:off x="2491488" y="1820429"/>
            <a:ext cx="1102494" cy="6566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xmlns="" id="{B95AA86B-9154-475E-9634-0899647219EE}"/>
              </a:ext>
            </a:extLst>
          </p:cNvPr>
          <p:cNvPicPr/>
          <p:nvPr/>
        </p:nvPicPr>
        <p:blipFill rotWithShape="1">
          <a:blip r:embed="rId6" cstate="print"/>
          <a:srcRect l="15492" t="13453" r="9348" b="4729"/>
          <a:stretch/>
        </p:blipFill>
        <p:spPr bwMode="auto">
          <a:xfrm rot="10800000" flipH="1" flipV="1">
            <a:off x="2504074" y="2625400"/>
            <a:ext cx="1102495" cy="6566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xmlns="" id="{31C6ECAC-A9F4-4D04-ADE7-CCAFCBF1D2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307482" y="4807210"/>
            <a:ext cx="836111" cy="10878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xmlns="" id="{AA5A5EFB-61B3-429D-AFB3-9570062EDEF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73" y="1009101"/>
            <a:ext cx="771358" cy="662965"/>
          </a:xfrm>
          <a:prstGeom prst="rect">
            <a:avLst/>
          </a:prstGeom>
        </p:spPr>
      </p:pic>
      <p:pic>
        <p:nvPicPr>
          <p:cNvPr id="14" name="Θέση περιεχομένου 4">
            <a:extLst>
              <a:ext uri="{FF2B5EF4-FFF2-40B4-BE49-F238E27FC236}">
                <a16:creationId xmlns:a16="http://schemas.microsoft.com/office/drawing/2014/main" xmlns="" id="{14438AA8-00E5-4F04-AB2C-83C8A8F3D4C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82" y="943068"/>
            <a:ext cx="771358" cy="8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2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>
            <a:extLst>
              <a:ext uri="{FF2B5EF4-FFF2-40B4-BE49-F238E27FC236}">
                <a16:creationId xmlns:a16="http://schemas.microsoft.com/office/drawing/2014/main" xmlns="" id="{DAFBC1CB-66BE-4933-A39D-3DF68531A3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3" r="4858"/>
          <a:stretch/>
        </p:blipFill>
        <p:spPr>
          <a:xfrm>
            <a:off x="1056111" y="630105"/>
            <a:ext cx="2791407" cy="550352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Θέση περιεχομένου 14">
            <a:extLst>
              <a:ext uri="{FF2B5EF4-FFF2-40B4-BE49-F238E27FC236}">
                <a16:creationId xmlns:a16="http://schemas.microsoft.com/office/drawing/2014/main" xmlns="" id="{28EBCEF5-92E8-4835-B6EF-EF8A8A1A0EF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 cstate="print"/>
          <a:srcRect l="35271" t="14877" r="31324" b="3867"/>
          <a:stretch/>
        </p:blipFill>
        <p:spPr bwMode="auto">
          <a:xfrm>
            <a:off x="1160633" y="1746222"/>
            <a:ext cx="2686885" cy="4366762"/>
          </a:xfrm>
          <a:prstGeom prst="rect">
            <a:avLst/>
          </a:prstGeom>
          <a:noFill/>
        </p:spPr>
      </p:pic>
      <p:pic>
        <p:nvPicPr>
          <p:cNvPr id="9" name="Θέση περιεχομένου 4">
            <a:extLst>
              <a:ext uri="{FF2B5EF4-FFF2-40B4-BE49-F238E27FC236}">
                <a16:creationId xmlns:a16="http://schemas.microsoft.com/office/drawing/2014/main" xmlns="" id="{66BC60CE-A6B8-4AC6-931C-B87F6F7513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3436"/>
            <a:ext cx="3207792" cy="5979439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xmlns="" id="{4F7BB6F6-CE1F-4690-B37E-F44A66B06357}"/>
              </a:ext>
            </a:extLst>
          </p:cNvPr>
          <p:cNvPicPr/>
          <p:nvPr/>
        </p:nvPicPr>
        <p:blipFill rotWithShape="1">
          <a:blip r:embed="rId6" cstate="print"/>
          <a:srcRect l="15178" t="13816" r="8808" b="6198"/>
          <a:stretch/>
        </p:blipFill>
        <p:spPr bwMode="auto">
          <a:xfrm rot="10800000" flipH="1" flipV="1">
            <a:off x="4263903" y="3232589"/>
            <a:ext cx="4211874" cy="25086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xmlns="" id="{B95AA86B-9154-475E-9634-0899647219EE}"/>
              </a:ext>
            </a:extLst>
          </p:cNvPr>
          <p:cNvPicPr/>
          <p:nvPr/>
        </p:nvPicPr>
        <p:blipFill rotWithShape="1">
          <a:blip r:embed="rId4" cstate="print"/>
          <a:srcRect l="15492" t="13453" r="9348" b="4729"/>
          <a:stretch/>
        </p:blipFill>
        <p:spPr bwMode="auto">
          <a:xfrm rot="10800000" flipH="1" flipV="1">
            <a:off x="7764743" y="157751"/>
            <a:ext cx="4211887" cy="25086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xmlns="" id="{31C6ECAC-A9F4-4D04-ADE7-CCAFCBF1D2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974003" y="2998033"/>
            <a:ext cx="2890201" cy="37604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xmlns="" id="{24069EF1-8224-4849-881E-E9F4C71427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73" y="1009101"/>
            <a:ext cx="771358" cy="662965"/>
          </a:xfrm>
          <a:prstGeom prst="rect">
            <a:avLst/>
          </a:prstGeom>
        </p:spPr>
      </p:pic>
      <p:pic>
        <p:nvPicPr>
          <p:cNvPr id="14" name="Θέση περιεχομένου 4">
            <a:extLst>
              <a:ext uri="{FF2B5EF4-FFF2-40B4-BE49-F238E27FC236}">
                <a16:creationId xmlns:a16="http://schemas.microsoft.com/office/drawing/2014/main" xmlns="" id="{229A7A7A-2A13-46CA-B2DA-B16FA292F84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82" y="943068"/>
            <a:ext cx="771358" cy="8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89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EE8AB310-CE80-41ED-9D3D-889C7D8D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699" y="365125"/>
            <a:ext cx="12601266" cy="1325563"/>
          </a:xfrm>
        </p:spPr>
        <p:txBody>
          <a:bodyPr>
            <a:normAutofit/>
          </a:bodyPr>
          <a:lstStyle/>
          <a:p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Στάδιο 3</a:t>
            </a:r>
            <a:r>
              <a:rPr lang="el-GR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</a:t>
            </a:r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Αξιολόγηση Δεδομένων – </a:t>
            </a:r>
            <a:r>
              <a:rPr lang="el-G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l-G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</a:t>
            </a:r>
            <a:r>
              <a:rPr lang="el-G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Ταυτοποίηση </a:t>
            </a:r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Κρουσμάτων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xmlns="" id="{79B7DE70-D42F-4F40-8958-34E70865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2" y="443013"/>
            <a:ext cx="1123475" cy="1169786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xmlns="" id="{1D217624-5679-4768-815D-2200E3AAC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746" y="4658639"/>
            <a:ext cx="2331922" cy="2004234"/>
          </a:xfrm>
          <a:prstGeom prst="rect">
            <a:avLst/>
          </a:prstGeom>
        </p:spPr>
      </p:pic>
      <p:sp>
        <p:nvSpPr>
          <p:cNvPr id="9" name="Τίτλος 1">
            <a:extLst>
              <a:ext uri="{FF2B5EF4-FFF2-40B4-BE49-F238E27FC236}">
                <a16:creationId xmlns:a16="http://schemas.microsoft.com/office/drawing/2014/main" xmlns="" id="{A8DF6AF5-764F-4769-99D4-9D68A94321AE}"/>
              </a:ext>
            </a:extLst>
          </p:cNvPr>
          <p:cNvSpPr txBox="1">
            <a:spLocks/>
          </p:cNvSpPr>
          <p:nvPr/>
        </p:nvSpPr>
        <p:spPr>
          <a:xfrm>
            <a:off x="373224" y="1612799"/>
            <a:ext cx="11271380" cy="5383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l-G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xmlns="" id="{D3A1A601-B00F-40B4-BDBC-45A2AB9897A7}"/>
              </a:ext>
            </a:extLst>
          </p:cNvPr>
          <p:cNvSpPr txBox="1">
            <a:spLocks/>
          </p:cNvSpPr>
          <p:nvPr/>
        </p:nvSpPr>
        <p:spPr>
          <a:xfrm>
            <a:off x="374400" y="1850400"/>
            <a:ext cx="11271380" cy="523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just">
              <a:buFont typeface="+mj-lt"/>
              <a:buAutoNum type="arabicPeriod"/>
            </a:pPr>
            <a:r>
              <a:rPr lang="el-GR" sz="3000" dirty="0">
                <a:latin typeface="+mn-lt"/>
                <a:ea typeface="+mn-ea"/>
                <a:cs typeface="+mn-cs"/>
              </a:rPr>
              <a:t>Αποστολή στον χρήστη αυτοματοποιημένου μηνύματος </a:t>
            </a:r>
            <a:r>
              <a:rPr lang="en-US" sz="3000" dirty="0" err="1" smtClean="0">
                <a:latin typeface="+mn-lt"/>
                <a:ea typeface="+mn-ea"/>
                <a:cs typeface="+mn-cs"/>
              </a:rPr>
              <a:t>sms</a:t>
            </a:r>
            <a:r>
              <a:rPr lang="el-GR" sz="3000" dirty="0" smtClean="0">
                <a:latin typeface="+mn-lt"/>
                <a:ea typeface="+mn-ea"/>
                <a:cs typeface="+mn-cs"/>
              </a:rPr>
              <a:t> </a:t>
            </a:r>
            <a:r>
              <a:rPr lang="el-GR" sz="3000" dirty="0">
                <a:latin typeface="+mn-lt"/>
                <a:ea typeface="+mn-ea"/>
                <a:cs typeface="+mn-cs"/>
              </a:rPr>
              <a:t>ή </a:t>
            </a:r>
            <a:r>
              <a:rPr lang="en-US" sz="3000" dirty="0">
                <a:latin typeface="+mn-lt"/>
                <a:ea typeface="+mn-ea"/>
                <a:cs typeface="+mn-cs"/>
              </a:rPr>
              <a:t>e- mail (</a:t>
            </a:r>
            <a:r>
              <a:rPr lang="el-GR" sz="3000" dirty="0">
                <a:latin typeface="+mn-lt"/>
                <a:ea typeface="+mn-ea"/>
                <a:cs typeface="+mn-cs"/>
              </a:rPr>
              <a:t>μήνυμα ελέγχου</a:t>
            </a:r>
            <a:r>
              <a:rPr lang="el-GR" sz="3000" dirty="0" smtClean="0">
                <a:latin typeface="+mn-lt"/>
                <a:ea typeface="+mn-ea"/>
                <a:cs typeface="+mn-cs"/>
              </a:rPr>
              <a:t>)</a:t>
            </a:r>
            <a:r>
              <a:rPr lang="el-GR" sz="3000" dirty="0" smtClean="0">
                <a:latin typeface="+mn-lt"/>
                <a:ea typeface="+mn-ea"/>
                <a:cs typeface="+mn-cs"/>
              </a:rPr>
              <a:t>, το οποίο θα πρέπει να απαντηθεί σε μικρό χρονικό διάστημα.</a:t>
            </a:r>
            <a:endParaRPr lang="el-GR" sz="3000" dirty="0">
              <a:latin typeface="+mn-lt"/>
              <a:ea typeface="+mn-ea"/>
              <a:cs typeface="+mn-cs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l-GR" sz="3000" dirty="0">
                <a:latin typeface="+mn-lt"/>
                <a:ea typeface="+mn-ea"/>
                <a:cs typeface="+mn-cs"/>
              </a:rPr>
              <a:t>Θερμομετρικός έλεγχος μέσω της εφαρμογής σε καθορισμένα χρονικά </a:t>
            </a:r>
            <a:r>
              <a:rPr lang="el-GR" sz="3000" dirty="0" smtClean="0">
                <a:latin typeface="+mn-lt"/>
                <a:ea typeface="+mn-ea"/>
                <a:cs typeface="+mn-cs"/>
              </a:rPr>
              <a:t>διαστήματα</a:t>
            </a:r>
            <a:r>
              <a:rPr lang="el-GR" sz="3000" dirty="0" smtClean="0">
                <a:latin typeface="+mn-lt"/>
                <a:ea typeface="+mn-ea"/>
                <a:cs typeface="+mn-cs"/>
              </a:rPr>
              <a:t>, για τον έλεγχο της πυρετικής κίνησης με στόχο τον εντοπισμό πιθανού εκτεθειμένου επισκέπτη στον ιό.</a:t>
            </a:r>
            <a:endParaRPr lang="el-GR" sz="3000" dirty="0">
              <a:latin typeface="+mn-lt"/>
              <a:ea typeface="+mn-ea"/>
              <a:cs typeface="+mn-cs"/>
            </a:endParaRPr>
          </a:p>
          <a:p>
            <a:pPr marL="514350" indent="-514350" algn="just">
              <a:buFont typeface="+mj-lt"/>
              <a:buAutoNum type="arabicPeriod"/>
            </a:pPr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l-G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l-G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961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463</TotalTime>
  <Words>519</Words>
  <Application>Microsoft Office PowerPoint</Application>
  <PresentationFormat>Ευρεία οθόνη</PresentationFormat>
  <Paragraphs>181</Paragraphs>
  <Slides>12</Slides>
  <Notes>6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Θέμα του Office</vt:lpstr>
      <vt:lpstr>123 HEALTHPASSPORT_CONTROL</vt:lpstr>
      <vt:lpstr>Τι είναι το   123 HealthPassport_Control</vt:lpstr>
      <vt:lpstr>Δυνατότητες Εφαρμογής</vt:lpstr>
      <vt:lpstr>Στάδια Υλοποίησης</vt:lpstr>
      <vt:lpstr>Στάδιο 1ο : Καταχώρηση δεδομένων</vt:lpstr>
      <vt:lpstr>Στάδιο 2ο : Γεωεντοπισμός Ταξιδιώτη/Τουρίστα </vt:lpstr>
      <vt:lpstr>Παρουσίαση του PowerPoint</vt:lpstr>
      <vt:lpstr>Παρουσίαση του PowerPoint</vt:lpstr>
      <vt:lpstr>Στάδιο 3ο : Αξιολόγηση Δεδομένων –                      Ταυτοποίηση Κρουσμάτων</vt:lpstr>
      <vt:lpstr>Απαιτήσεις για την Παραγωγική Λειτουργία της Εφαρμογής</vt:lpstr>
      <vt:lpstr>Καινοτομία της Εφαρμογής</vt:lpstr>
      <vt:lpstr>123 HealthPassport_Control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 HEALTH PASSPORT  CONTROL</dc:title>
  <dc:creator>Dr Tsaloukidis Nikolaos</dc:creator>
  <cp:lastModifiedBy>Athina Lazakidou</cp:lastModifiedBy>
  <cp:revision>81</cp:revision>
  <dcterms:created xsi:type="dcterms:W3CDTF">2020-04-27T05:08:21Z</dcterms:created>
  <dcterms:modified xsi:type="dcterms:W3CDTF">2020-04-29T15:43:01Z</dcterms:modified>
</cp:coreProperties>
</file>