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8" r:id="rId2"/>
  </p:sldMasterIdLst>
  <p:notesMasterIdLst>
    <p:notesMasterId r:id="rId18"/>
  </p:notes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9BC72-520E-448E-B0E8-5F54F1E7A877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3656-AF58-439F-AB47-0090C902C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27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really so simple; all of</a:t>
            </a:r>
            <a:r>
              <a:rPr lang="en-US" baseline="0" dirty="0"/>
              <a:t> the benefits of actors require adherence to </a:t>
            </a:r>
            <a:r>
              <a:rPr lang="en-US" dirty="0"/>
              <a:t>certain constraints; not</a:t>
            </a:r>
            <a:r>
              <a:rPr lang="en-US" baseline="0" dirty="0"/>
              <a:t> necessarily threads either…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690D-1217-4B76-8CFE-964440DB7E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40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</a:t>
            </a:r>
            <a:r>
              <a:rPr lang="en-US" baseline="0" dirty="0"/>
              <a:t> systems, frameworks, and languages use degrees of the actor model without calling it such</a:t>
            </a:r>
          </a:p>
          <a:p>
            <a:r>
              <a:rPr lang="en-US" baseline="0" dirty="0"/>
              <a:t>Don’t have time to defend these claims, follow links at the end of the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690D-1217-4B76-8CFE-964440DB7E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Fluent configuration by specifying the enumeration member</a:t>
            </a:r>
          </a:p>
          <a:p>
            <a:r>
              <a:rPr lang="en-US" dirty="0"/>
              <a:t>Valid transitions are designated via the triggers enumeration</a:t>
            </a:r>
          </a:p>
          <a:p>
            <a:r>
              <a:rPr lang="en-US" dirty="0"/>
              <a:t>The</a:t>
            </a:r>
            <a:r>
              <a:rPr lang="en-US" baseline="0" dirty="0"/>
              <a:t> hierarchy is established by specifying a parent</a:t>
            </a:r>
          </a:p>
          <a:p>
            <a:r>
              <a:rPr lang="en-US" baseline="0" dirty="0"/>
              <a:t>Events are attached to the entry or exit of states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690D-1217-4B76-8CFE-964440DB7E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4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 diagram for the storage robot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690D-1217-4B76-8CFE-964440DB7E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8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Latch and watch helpers replace hundred</a:t>
            </a:r>
            <a:r>
              <a:rPr lang="en-US" baseline="0" dirty="0"/>
              <a:t>s of lines of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690D-1217-4B76-8CFE-964440DB7E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7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Directors manage</a:t>
            </a:r>
            <a:r>
              <a:rPr lang="en-US" baseline="0" dirty="0"/>
              <a:t> other actors; actors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8690D-1217-4B76-8CFE-964440DB7E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09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w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49" y="-9656"/>
            <a:ext cx="12204749" cy="6865172"/>
          </a:xfrm>
          <a:prstGeom prst="rect">
            <a:avLst/>
          </a:prstGeom>
        </p:spPr>
      </p:pic>
      <p:sp>
        <p:nvSpPr>
          <p:cNvPr id="2" name="Rectangle 2"/>
          <p:cNvSpPr>
            <a:spLocks noGrp="1"/>
          </p:cNvSpPr>
          <p:nvPr>
            <p:ph type="ctrTitle" hasCustomPrompt="1"/>
          </p:nvPr>
        </p:nvSpPr>
        <p:spPr bwMode="ltGray">
          <a:xfrm>
            <a:off x="4368800" y="3671689"/>
            <a:ext cx="7315200" cy="707886"/>
          </a:xfrm>
          <a:prstGeom prst="rect">
            <a:avLst/>
          </a:prstGeom>
          <a:noFill/>
        </p:spPr>
        <p:txBody>
          <a:bodyPr vert="horz" wrap="square" rIns="0" anchor="t" anchorCtr="0">
            <a:spAutoFit/>
          </a:bodyPr>
          <a:lstStyle>
            <a:lvl1pPr algn="r">
              <a:lnSpc>
                <a:spcPct val="100000"/>
              </a:lnSpc>
              <a:defRPr sz="2000" b="0" cap="none" spc="150" baseline="0">
                <a:solidFill>
                  <a:schemeClr val="accent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This is Placeholder Text for </a:t>
            </a:r>
            <a:br>
              <a:rPr lang="en-US" dirty="0"/>
            </a:br>
            <a:r>
              <a:rPr lang="en-US" dirty="0"/>
              <a:t>a Sample Two Line Headline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 bwMode="ltGray">
          <a:xfrm>
            <a:off x="4368800" y="4643241"/>
            <a:ext cx="73152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lang="en-US" sz="1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Speaker’s Name, Date</a:t>
            </a:r>
          </a:p>
        </p:txBody>
      </p:sp>
    </p:spTree>
    <p:extLst>
      <p:ext uri="{BB962C8B-B14F-4D97-AF65-F5344CB8AC3E}">
        <p14:creationId xmlns:p14="http://schemas.microsoft.com/office/powerpoint/2010/main" val="364950004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7C312-12AC-4EF7-8136-AEB4BA9F2BD6}" type="slidenum">
              <a:rPr lang="en-US" smtClean="0">
                <a:solidFill>
                  <a:srgbClr val="6A747C"/>
                </a:solidFill>
              </a:rPr>
              <a:pPr/>
              <a:t>‹#›</a:t>
            </a:fld>
            <a:endParaRPr lang="en-US" dirty="0">
              <a:solidFill>
                <a:srgbClr val="6A74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9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1AD2-4FBD-488A-BBAA-A9E7383D597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3700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1AD2-4FBD-488A-BBAA-A9E7383D597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306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1AD2-4FBD-488A-BBAA-A9E7383D597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6299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1AD2-4FBD-488A-BBAA-A9E7383D597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296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1AD2-4FBD-488A-BBAA-A9E7383D597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938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1AD2-4FBD-488A-BBAA-A9E7383D597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894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1AD2-4FBD-488A-BBAA-A9E7383D597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3868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1AD2-4FBD-488A-BBAA-A9E7383D597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9143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1AD2-4FBD-488A-BBAA-A9E7383D597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9667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lternate Title Slide -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2" name="Rectangle 2"/>
          <p:cNvSpPr>
            <a:spLocks noGrp="1"/>
          </p:cNvSpPr>
          <p:nvPr>
            <p:ph type="ctrTitle" hasCustomPrompt="1"/>
          </p:nvPr>
        </p:nvSpPr>
        <p:spPr bwMode="ltGray">
          <a:xfrm>
            <a:off x="1776917" y="2181007"/>
            <a:ext cx="8636000" cy="523220"/>
          </a:xfrm>
          <a:prstGeom prst="rect">
            <a:avLst/>
          </a:prstGeom>
          <a:noFill/>
        </p:spPr>
        <p:txBody>
          <a:bodyPr vert="horz" wrap="square" anchor="b" anchorCtr="0">
            <a:spAutoFit/>
          </a:bodyPr>
          <a:lstStyle>
            <a:lvl1pPr algn="ctr">
              <a:lnSpc>
                <a:spcPct val="100000"/>
              </a:lnSpc>
              <a:defRPr sz="2800" b="0" cap="none" spc="15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This is Placeholder Title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 bwMode="ltGray">
          <a:xfrm>
            <a:off x="1776917" y="2752509"/>
            <a:ext cx="8636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2690439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Alternate Title Slide - On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" y="283"/>
            <a:ext cx="12190993" cy="6857434"/>
          </a:xfrm>
          <a:prstGeom prst="rect">
            <a:avLst/>
          </a:prstGeom>
        </p:spPr>
      </p:pic>
      <p:sp>
        <p:nvSpPr>
          <p:cNvPr id="2" name="Rectangle 2"/>
          <p:cNvSpPr>
            <a:spLocks noGrp="1"/>
          </p:cNvSpPr>
          <p:nvPr>
            <p:ph type="ctrTitle" hasCustomPrompt="1"/>
          </p:nvPr>
        </p:nvSpPr>
        <p:spPr bwMode="ltGray">
          <a:xfrm>
            <a:off x="1776917" y="1524000"/>
            <a:ext cx="8636000" cy="523220"/>
          </a:xfrm>
          <a:prstGeom prst="rect">
            <a:avLst/>
          </a:prstGeom>
          <a:noFill/>
        </p:spPr>
        <p:txBody>
          <a:bodyPr vert="horz" wrap="square" anchor="b" anchorCtr="0">
            <a:spAutoFit/>
          </a:bodyPr>
          <a:lstStyle>
            <a:lvl1pPr algn="ctr">
              <a:lnSpc>
                <a:spcPct val="100000"/>
              </a:lnSpc>
              <a:defRPr sz="2800" b="0" cap="none" spc="150" baseline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This is Placeholder Title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 bwMode="ltGray">
          <a:xfrm>
            <a:off x="1776917" y="2095502"/>
            <a:ext cx="863600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lang="en-US" sz="1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5041619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This is Sample Bullet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75813" y="1505340"/>
            <a:ext cx="10562168" cy="40274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7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defRPr sz="16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5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4"/>
          </p:nvPr>
        </p:nvSpPr>
        <p:spPr bwMode="ltGray">
          <a:xfrm>
            <a:off x="120075" y="6491840"/>
            <a:ext cx="647700" cy="190821"/>
          </a:xfrm>
          <a:prstGeom prst="rect">
            <a:avLst/>
          </a:prstGeom>
        </p:spPr>
        <p:txBody>
          <a:bodyPr vert="horz" wrap="square" lIns="18288" tIns="18288" rIns="18288" bIns="18288" anchor="ctr">
            <a:spAutoFit/>
          </a:bodyPr>
          <a:lstStyle>
            <a:lvl1pPr algn="r">
              <a:defRPr sz="1000">
                <a:solidFill>
                  <a:srgbClr val="7BC14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69337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7824" y="342120"/>
            <a:ext cx="10907776" cy="838200"/>
          </a:xfrm>
        </p:spPr>
        <p:txBody>
          <a:bodyPr/>
          <a:lstStyle/>
          <a:p>
            <a:r>
              <a:rPr lang="en-US" dirty="0"/>
              <a:t>This is Sample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9119" y="1505073"/>
            <a:ext cx="5384800" cy="4570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7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5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692" y="1505073"/>
            <a:ext cx="5384800" cy="4570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7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3"/>
              </a:buClr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5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 bwMode="ltGray">
          <a:xfrm>
            <a:off x="120075" y="6491840"/>
            <a:ext cx="647700" cy="190821"/>
          </a:xfrm>
          <a:prstGeom prst="rect">
            <a:avLst/>
          </a:prstGeom>
        </p:spPr>
        <p:txBody>
          <a:bodyPr vert="horz" wrap="square" lIns="18288" tIns="18288" rIns="18288" bIns="18288" anchor="ctr">
            <a:spAutoFit/>
          </a:bodyPr>
          <a:lstStyle>
            <a:lvl1pPr algn="r">
              <a:defRPr sz="1000">
                <a:solidFill>
                  <a:srgbClr val="7BC14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8788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This is Sample Bullet Slide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4"/>
          </p:nvPr>
        </p:nvSpPr>
        <p:spPr bwMode="ltGray">
          <a:xfrm>
            <a:off x="120075" y="6491840"/>
            <a:ext cx="647700" cy="190821"/>
          </a:xfrm>
          <a:prstGeom prst="rect">
            <a:avLst/>
          </a:prstGeom>
        </p:spPr>
        <p:txBody>
          <a:bodyPr vert="horz" wrap="square" lIns="18288" tIns="18288" rIns="18288" bIns="18288" anchor="ctr">
            <a:spAutoFit/>
          </a:bodyPr>
          <a:lstStyle>
            <a:lvl1pPr algn="r">
              <a:defRPr sz="1000">
                <a:solidFill>
                  <a:srgbClr val="7BC14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00941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This is Sample Bullet Slide without bars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56D3EEF-DE4E-429D-8EC4-DDC531AFF587}" type="slidenum">
              <a:rPr lang="en-US" smtClean="0">
                <a:solidFill>
                  <a:srgbClr val="7AC142"/>
                </a:solidFill>
              </a:rPr>
              <a:pPr/>
              <a:t>‹#›</a:t>
            </a:fld>
            <a:endParaRPr lang="en-US" dirty="0">
              <a:solidFill>
                <a:srgbClr val="7AC1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5067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334" y="1163105"/>
            <a:ext cx="10267405" cy="4851400"/>
          </a:xfrm>
        </p:spPr>
        <p:txBody>
          <a:bodyPr/>
          <a:lstStyle>
            <a:lvl1pPr marL="342900" indent="-342900">
              <a:spcBef>
                <a:spcPts val="0"/>
              </a:spcBef>
              <a:spcAft>
                <a:spcPts val="600"/>
              </a:spcAft>
              <a:buFont typeface="Wingdings 2" pitchFamily="18" charset="2"/>
              <a:buChar char="¡"/>
              <a:defRPr>
                <a:solidFill>
                  <a:schemeClr val="tx1"/>
                </a:solidFill>
              </a:defRPr>
            </a:lvl1pPr>
            <a:lvl2pPr marL="685800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defRPr>
                <a:solidFill>
                  <a:schemeClr val="tx1"/>
                </a:solidFill>
              </a:defRPr>
            </a:lvl2pPr>
            <a:lvl3pPr marL="1028700" indent="-342900">
              <a:spcBef>
                <a:spcPts val="0"/>
              </a:spcBef>
              <a:spcAft>
                <a:spcPts val="600"/>
              </a:spcAft>
              <a:buSzPct val="100000"/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3pPr>
            <a:lvl4pPr marL="1371600" indent="-342900">
              <a:spcBef>
                <a:spcPts val="0"/>
              </a:spcBef>
              <a:spcAft>
                <a:spcPts val="600"/>
              </a:spcAft>
              <a:buFont typeface="Courier New" pitchFamily="49" charset="0"/>
              <a:buChar char="o"/>
              <a:defRPr>
                <a:solidFill>
                  <a:schemeClr val="tx1"/>
                </a:solidFill>
              </a:defRPr>
            </a:lvl4pPr>
            <a:lvl5pPr marL="1714500" indent="-3429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08080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69742"/>
            <a:ext cx="12192000" cy="19082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37C312-12AC-4EF7-8136-AEB4BA9F2BD6}" type="slidenum">
              <a:rPr lang="en-US" smtClean="0">
                <a:solidFill>
                  <a:srgbClr val="6A747C"/>
                </a:solidFill>
              </a:rPr>
              <a:pPr/>
              <a:t>‹#›</a:t>
            </a:fld>
            <a:endParaRPr lang="en-US" dirty="0">
              <a:solidFill>
                <a:srgbClr val="6A74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6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1AD2-4FBD-488A-BBAA-A9E7383D5978}" type="datetimeFigureOut">
              <a:rPr lang="en-US" smtClean="0"/>
              <a:t>2/28/2019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0822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>
            <a:spLocks noGrp="1"/>
          </p:cNvSpPr>
          <p:nvPr>
            <p:ph type="sldNum" sz="quarter" idx="4"/>
          </p:nvPr>
        </p:nvSpPr>
        <p:spPr bwMode="ltGray">
          <a:xfrm>
            <a:off x="120075" y="6491840"/>
            <a:ext cx="647700" cy="190821"/>
          </a:xfrm>
          <a:prstGeom prst="rect">
            <a:avLst/>
          </a:prstGeom>
        </p:spPr>
        <p:txBody>
          <a:bodyPr vert="horz" wrap="square" lIns="18288" tIns="18288" rIns="18288" bIns="18288" anchor="ctr">
            <a:spAutoFit/>
          </a:bodyPr>
          <a:lstStyle>
            <a:lvl1pPr algn="r">
              <a:defRPr sz="1000">
                <a:solidFill>
                  <a:srgbClr val="7BC14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7824" y="342120"/>
            <a:ext cx="10704576" cy="838200"/>
          </a:xfrm>
          <a:prstGeom prst="rect">
            <a:avLst/>
          </a:prstGeom>
        </p:spPr>
        <p:txBody>
          <a:bodyPr vert="horz" wrap="square" lIns="0" tIns="45720" rIns="91440" bIns="45720" rtlCol="0" anchor="ctr" anchorCtr="0">
            <a:normAutofit/>
          </a:bodyPr>
          <a:lstStyle/>
          <a:p>
            <a:r>
              <a:rPr lang="en-US" dirty="0"/>
              <a:t>This is Sample Bullet Slide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877458" y="1505197"/>
            <a:ext cx="10704945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6"/>
          <p:cNvSpPr txBox="1">
            <a:spLocks/>
          </p:cNvSpPr>
          <p:nvPr/>
        </p:nvSpPr>
        <p:spPr bwMode="ltGray">
          <a:xfrm>
            <a:off x="868940" y="6446735"/>
            <a:ext cx="7010400" cy="304800"/>
          </a:xfrm>
          <a:prstGeom prst="rect">
            <a:avLst/>
          </a:prstGeom>
        </p:spPr>
        <p:txBody>
          <a:bodyPr vert="horz" lIns="0" anchor="ctr"/>
          <a:lstStyle>
            <a:lvl1pPr algn="l">
              <a:defRPr>
                <a:solidFill>
                  <a:srgbClr val="A0A0A0"/>
                </a:solidFill>
              </a:defRPr>
            </a:lvl1pPr>
          </a:lstStyle>
          <a:p>
            <a:pPr>
              <a:defRPr/>
            </a:pPr>
            <a:r>
              <a:rPr lang="en-US" sz="1000" dirty="0">
                <a:solidFill>
                  <a:srgbClr val="080808"/>
                </a:solidFill>
                <a:latin typeface="Arial" pitchFamily="34" charset="0"/>
                <a:cs typeface="Arial" pitchFamily="34" charset="0"/>
              </a:rPr>
              <a:t>© 2013 Omnicell, Inc. Content is Confidential and Proprietary</a:t>
            </a:r>
            <a:endParaRPr lang="en-US" sz="800" dirty="0">
              <a:solidFill>
                <a:srgbClr val="080808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85658"/>
          <a:stretch/>
        </p:blipFill>
        <p:spPr>
          <a:xfrm>
            <a:off x="0" y="1"/>
            <a:ext cx="12192000" cy="819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458383"/>
            <a:ext cx="1961603" cy="2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9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</p:sldLayoutIdLst>
  <p:transition>
    <p:fade thruBlk="1"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0" kern="1200" baseline="0">
          <a:solidFill>
            <a:schemeClr val="accent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3736" indent="-173736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Clr>
          <a:schemeClr val="accent3"/>
        </a:buClr>
        <a:buSzPct val="100000"/>
        <a:buFont typeface="Arial" pitchFamily="34" charset="0"/>
        <a:buChar char="•"/>
        <a:defRPr sz="1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46075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333333"/>
        </a:buClr>
        <a:buSzPct val="95000"/>
        <a:buFont typeface="Wingdings" pitchFamily="2" charset="2"/>
        <a:buChar char="§"/>
        <a:defRPr sz="1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12763" indent="-13716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85800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333333"/>
        </a:buClr>
        <a:buSzPct val="90000"/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588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0A0A0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3EEF-DE4E-429D-8EC4-DDC531AFF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148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>
    <p:fade thruBlk="1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ch.puredanger.com/presentations/actor-concurrency" TargetMode="External"/><Relationship Id="rId2" Type="http://schemas.openxmlformats.org/officeDocument/2006/relationships/hyperlink" Target="http://channel9.msdn.com/Shows/Going+Deep/Hewitt-Meijer-and-SzyperskiThe-Actor-Model-everything-you-wanted-to-know-but-were-afraid-to-ask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actor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Formally: mathematical model of computation which embraces indeterminacy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Informally: threads passing messages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1" y="1828801"/>
            <a:ext cx="4546283" cy="1248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613" y="4343400"/>
            <a:ext cx="4658657" cy="12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ActorBase</a:t>
            </a:r>
            <a:r>
              <a:rPr lang="en-US" dirty="0"/>
              <a:t> duties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1" y="2057401"/>
            <a:ext cx="4829175" cy="2028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1" y="4648201"/>
            <a:ext cx="465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actor must handle its own errors</a:t>
            </a:r>
          </a:p>
        </p:txBody>
      </p:sp>
    </p:spTree>
    <p:extLst>
      <p:ext uri="{BB962C8B-B14F-4D97-AF65-F5344CB8AC3E}">
        <p14:creationId xmlns:p14="http://schemas.microsoft.com/office/powerpoint/2010/main" val="346944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state transition events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2375" y="2215356"/>
            <a:ext cx="4667250" cy="35718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098130">
            <a:off x="6456346" y="2319793"/>
            <a:ext cx="413468" cy="213088"/>
          </a:xfrm>
          <a:prstGeom prst="rightArrow">
            <a:avLst>
              <a:gd name="adj1" fmla="val 26138"/>
              <a:gd name="adj2" fmla="val 4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27520" y="2049084"/>
            <a:ext cx="260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have to check for valid start state</a:t>
            </a:r>
          </a:p>
        </p:txBody>
      </p:sp>
      <p:sp>
        <p:nvSpPr>
          <p:cNvPr id="9" name="Right Arrow 8"/>
          <p:cNvSpPr/>
          <p:nvPr/>
        </p:nvSpPr>
        <p:spPr>
          <a:xfrm rot="13558363">
            <a:off x="7016560" y="2947264"/>
            <a:ext cx="413468" cy="213088"/>
          </a:xfrm>
          <a:prstGeom prst="rightArrow">
            <a:avLst>
              <a:gd name="adj1" fmla="val 26138"/>
              <a:gd name="adj2" fmla="val 4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16920" y="3101739"/>
            <a:ext cx="2921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worry about concurrency, single threaded within actor</a:t>
            </a:r>
          </a:p>
        </p:txBody>
      </p:sp>
      <p:sp>
        <p:nvSpPr>
          <p:cNvPr id="11" name="Right Arrow 10"/>
          <p:cNvSpPr/>
          <p:nvPr/>
        </p:nvSpPr>
        <p:spPr>
          <a:xfrm rot="12010565">
            <a:off x="4884278" y="5326760"/>
            <a:ext cx="413468" cy="213088"/>
          </a:xfrm>
          <a:prstGeom prst="rightArrow">
            <a:avLst>
              <a:gd name="adj1" fmla="val 26138"/>
              <a:gd name="adj2" fmla="val 4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55515" y="5410745"/>
            <a:ext cx="437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Timer callback happens in actor’s context</a:t>
            </a:r>
          </a:p>
          <a:p>
            <a:r>
              <a:rPr lang="en-US" dirty="0"/>
              <a:t>Is automatically aborted if state changes</a:t>
            </a:r>
          </a:p>
        </p:txBody>
      </p:sp>
    </p:spTree>
    <p:extLst>
      <p:ext uri="{BB962C8B-B14F-4D97-AF65-F5344CB8AC3E}">
        <p14:creationId xmlns:p14="http://schemas.microsoft.com/office/powerpoint/2010/main" val="23860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95029"/>
            <a:ext cx="10515600" cy="38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7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PLC communication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7255" y="1677281"/>
            <a:ext cx="5876925" cy="291465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952966">
            <a:off x="3835249" y="2174425"/>
            <a:ext cx="413468" cy="213088"/>
          </a:xfrm>
          <a:prstGeom prst="rightArrow">
            <a:avLst>
              <a:gd name="adj1" fmla="val 26138"/>
              <a:gd name="adj2" fmla="val 4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3827" y="1571986"/>
            <a:ext cx="2241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Watches for a tag change handling races; aborts if current state changes</a:t>
            </a:r>
          </a:p>
        </p:txBody>
      </p:sp>
      <p:sp>
        <p:nvSpPr>
          <p:cNvPr id="7" name="Right Arrow 6"/>
          <p:cNvSpPr/>
          <p:nvPr/>
        </p:nvSpPr>
        <p:spPr>
          <a:xfrm rot="9436659">
            <a:off x="6699868" y="2750770"/>
            <a:ext cx="413468" cy="213088"/>
          </a:xfrm>
          <a:prstGeom prst="rightArrow">
            <a:avLst>
              <a:gd name="adj1" fmla="val 26138"/>
              <a:gd name="adj2" fmla="val 4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102277" y="2241216"/>
            <a:ext cx="2961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Firing condition; </a:t>
            </a:r>
            <a:r>
              <a:rPr lang="en-US" dirty="0" err="1"/>
              <a:t>TagIs</a:t>
            </a:r>
            <a:r>
              <a:rPr lang="en-US" dirty="0"/>
              <a:t>() handles tag type conversion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859" y="4973591"/>
            <a:ext cx="6145723" cy="120299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8053918">
            <a:off x="7870103" y="5597694"/>
            <a:ext cx="413468" cy="213088"/>
          </a:xfrm>
          <a:prstGeom prst="rightArrow">
            <a:avLst>
              <a:gd name="adj1" fmla="val 26138"/>
              <a:gd name="adj2" fmla="val 46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214874" y="5003358"/>
            <a:ext cx="2638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Ensures that the state transitions within expected time</a:t>
            </a:r>
          </a:p>
        </p:txBody>
      </p:sp>
    </p:spTree>
    <p:extLst>
      <p:ext uri="{BB962C8B-B14F-4D97-AF65-F5344CB8AC3E}">
        <p14:creationId xmlns:p14="http://schemas.microsoft.com/office/powerpoint/2010/main" val="15852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composition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94508" y="1825625"/>
            <a:ext cx="70029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2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reading/viewing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Actor Model</a:t>
            </a:r>
          </a:p>
          <a:p>
            <a:pPr lvl="1"/>
            <a:r>
              <a:rPr lang="en-US" dirty="0">
                <a:hlinkClick r:id="rId2"/>
              </a:rPr>
              <a:t>Carl Hewitt on Channel 9</a:t>
            </a:r>
            <a:endParaRPr lang="en-US" dirty="0"/>
          </a:p>
          <a:p>
            <a:pPr lvl="1"/>
            <a:r>
              <a:rPr lang="en-US" dirty="0"/>
              <a:t>Alex Miller’s </a:t>
            </a:r>
            <a:r>
              <a:rPr lang="en-US" dirty="0">
                <a:hlinkClick r:id="rId3"/>
              </a:rPr>
              <a:t>Actor Concurrency links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0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Obscure yet pervasive</a:t>
            </a:r>
          </a:p>
          <a:p>
            <a:r>
              <a:rPr lang="en-US" dirty="0"/>
              <a:t>Underlies most modern concurrency innovation</a:t>
            </a:r>
          </a:p>
          <a:p>
            <a:r>
              <a:rPr lang="en-US" dirty="0"/>
              <a:t>More powerful than Turing machine (What!)</a:t>
            </a:r>
          </a:p>
          <a:p>
            <a:r>
              <a:rPr lang="en-US" dirty="0"/>
              <a:t>Scales down to simplest </a:t>
            </a:r>
            <a:r>
              <a:rPr lang="en-US" dirty="0" err="1"/>
              <a:t>OSless</a:t>
            </a:r>
            <a:r>
              <a:rPr lang="en-US" dirty="0"/>
              <a:t> microprocessors</a:t>
            </a:r>
          </a:p>
          <a:p>
            <a:r>
              <a:rPr lang="en-US" dirty="0"/>
              <a:t>Scales up to the largest networks and MMOGs</a:t>
            </a:r>
          </a:p>
          <a:p>
            <a:r>
              <a:rPr lang="en-US" dirty="0"/>
              <a:t>Easy to simulate, isolate, test, and prove</a:t>
            </a:r>
          </a:p>
          <a:p>
            <a:r>
              <a:rPr lang="en-US" dirty="0"/>
              <a:t>Well supported by academic community </a:t>
            </a:r>
          </a:p>
        </p:txBody>
      </p:sp>
    </p:spTree>
    <p:extLst>
      <p:ext uri="{BB962C8B-B14F-4D97-AF65-F5344CB8AC3E}">
        <p14:creationId xmlns:p14="http://schemas.microsoft.com/office/powerpoint/2010/main" val="129597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N-act – .NET actor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2603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Implements messages as method calls</a:t>
            </a:r>
          </a:p>
          <a:p>
            <a:r>
              <a:rPr lang="en-US" dirty="0"/>
              <a:t>Generates proxy given an interface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Void and Task&lt;T&gt; return types</a:t>
            </a:r>
          </a:p>
          <a:p>
            <a:pPr lvl="1"/>
            <a:r>
              <a:rPr lang="en-US" dirty="0"/>
              <a:t>Set-only or Task&lt;T&gt; read-only 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4468633"/>
            <a:ext cx="6877197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3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uml-diagrams.org/examples/state-machine-example-wa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150" y="1843040"/>
            <a:ext cx="4075568" cy="33198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1" y="1825625"/>
            <a:ext cx="5167851" cy="4351338"/>
          </a:xfrm>
        </p:spPr>
        <p:txBody>
          <a:bodyPr/>
          <a:lstStyle/>
          <a:p>
            <a:r>
              <a:rPr lang="en-US" dirty="0"/>
              <a:t>All systems track states, but most state machines aren’t formally defined</a:t>
            </a:r>
          </a:p>
          <a:p>
            <a:r>
              <a:rPr lang="en-US" dirty="0"/>
              <a:t>SM frameworks provide reuse and prevent errors</a:t>
            </a:r>
          </a:p>
          <a:p>
            <a:r>
              <a:rPr lang="en-US" dirty="0"/>
              <a:t>Primitives:</a:t>
            </a:r>
          </a:p>
          <a:p>
            <a:pPr lvl="1"/>
            <a:r>
              <a:rPr lang="en-US" dirty="0"/>
              <a:t>States</a:t>
            </a:r>
          </a:p>
          <a:p>
            <a:pPr lvl="1"/>
            <a:r>
              <a:rPr lang="en-US" dirty="0"/>
              <a:t>Triggers</a:t>
            </a:r>
          </a:p>
          <a:p>
            <a:r>
              <a:rPr lang="en-US" dirty="0"/>
              <a:t>Logic tied to trigger events</a:t>
            </a:r>
          </a:p>
        </p:txBody>
      </p:sp>
    </p:spTree>
    <p:extLst>
      <p:ext uri="{BB962C8B-B14F-4D97-AF65-F5344CB8AC3E}">
        <p14:creationId xmlns:p14="http://schemas.microsoft.com/office/powerpoint/2010/main" val="250073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662496"/>
          </a:xfrm>
        </p:spPr>
        <p:txBody>
          <a:bodyPr/>
          <a:lstStyle/>
          <a:p>
            <a:r>
              <a:rPr lang="en-US" dirty="0"/>
              <a:t>Superimposed states - provides a reuse mechanism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995" y="4531371"/>
            <a:ext cx="4969068" cy="18868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995" y="2488121"/>
            <a:ext cx="4969068" cy="18571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5965" y="306885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5964" y="5383030"/>
            <a:ext cx="109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Becomes:</a:t>
            </a:r>
          </a:p>
        </p:txBody>
      </p:sp>
    </p:spTree>
    <p:extLst>
      <p:ext uri="{BB962C8B-B14F-4D97-AF65-F5344CB8AC3E}">
        <p14:creationId xmlns:p14="http://schemas.microsoft.com/office/powerpoint/2010/main" val="249532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Stateless - .NET state machine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371600"/>
            <a:ext cx="7886700" cy="933478"/>
          </a:xfrm>
        </p:spPr>
        <p:txBody>
          <a:bodyPr/>
          <a:lstStyle/>
          <a:p>
            <a:r>
              <a:rPr lang="en-US" dirty="0"/>
              <a:t>Uses generics to provide strongly typed states and triggers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133600"/>
            <a:ext cx="6221100" cy="38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SureMed</a:t>
            </a:r>
            <a:r>
              <a:rPr lang="en-US" dirty="0"/>
              <a:t> Packaging System driver framework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611" y="1516062"/>
            <a:ext cx="7040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3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Barcode scanner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710"/>
            <a:ext cx="10515600" cy="41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0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6097" y="1825625"/>
            <a:ext cx="4319806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77587" y="1749287"/>
            <a:ext cx="2989691" cy="19083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67809" y="2719346"/>
            <a:ext cx="3979629" cy="5009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67809" y="4144887"/>
            <a:ext cx="2437075" cy="14056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2988" y="5247862"/>
            <a:ext cx="1720133" cy="16004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9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2013__Powerpoint__(4x3)_Template_Customer-facing-r2-all">
  <a:themeElements>
    <a:clrScheme name="Omnicell Theme Colors">
      <a:dk1>
        <a:srgbClr val="080808"/>
      </a:dk1>
      <a:lt1>
        <a:srgbClr val="6A747C"/>
      </a:lt1>
      <a:dk2>
        <a:srgbClr val="FFFFFF"/>
      </a:dk2>
      <a:lt2>
        <a:srgbClr val="C0C0C0"/>
      </a:lt2>
      <a:accent1>
        <a:srgbClr val="7AC142"/>
      </a:accent1>
      <a:accent2>
        <a:srgbClr val="F6BB00"/>
      </a:accent2>
      <a:accent3>
        <a:srgbClr val="6B9731"/>
      </a:accent3>
      <a:accent4>
        <a:srgbClr val="4F91CD"/>
      </a:accent4>
      <a:accent5>
        <a:srgbClr val="6A747C"/>
      </a:accent5>
      <a:accent6>
        <a:srgbClr val="959CA1"/>
      </a:accent6>
      <a:hlink>
        <a:srgbClr val="6B9731"/>
      </a:hlink>
      <a:folHlink>
        <a:srgbClr val="33333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mnicell Power Points Template.potx" id="{5FE32515-8A74-416F-9113-683C3CC0936F}" vid="{B467C9B8-1912-46BE-AADC-20A895F39D3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383</Words>
  <Application>Microsoft Office PowerPoint</Application>
  <PresentationFormat>Widescreen</PresentationFormat>
  <Paragraphs>73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Wingdings 2</vt:lpstr>
      <vt:lpstr>2013__Powerpoint__(4x3)_Template_Customer-facing-r2-all</vt:lpstr>
      <vt:lpstr>Office Theme</vt:lpstr>
      <vt:lpstr>What is the actor model?</vt:lpstr>
      <vt:lpstr>Actor Model</vt:lpstr>
      <vt:lpstr>N-act – .NET actor framework</vt:lpstr>
      <vt:lpstr>State Machine</vt:lpstr>
      <vt:lpstr>Hierarchical State Machine</vt:lpstr>
      <vt:lpstr>Stateless - .NET state machine framework</vt:lpstr>
      <vt:lpstr>SureMed Packaging System driver framework</vt:lpstr>
      <vt:lpstr>Example: Barcode scanner</vt:lpstr>
      <vt:lpstr>Configuration</vt:lpstr>
      <vt:lpstr>ActorBase duties</vt:lpstr>
      <vt:lpstr>Handling state transition events</vt:lpstr>
      <vt:lpstr>Complex example</vt:lpstr>
      <vt:lpstr>PLC communication</vt:lpstr>
      <vt:lpstr>Driver composition</vt:lpstr>
      <vt:lpstr>Further reading/viewing</vt:lpstr>
    </vt:vector>
  </TitlesOfParts>
  <Company>Omnicell,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MultiMed2000</dc:title>
  <dc:creator>DeHart Powell</dc:creator>
  <cp:lastModifiedBy>Nathan Allan</cp:lastModifiedBy>
  <cp:revision>30</cp:revision>
  <dcterms:created xsi:type="dcterms:W3CDTF">2013-10-31T15:34:30Z</dcterms:created>
  <dcterms:modified xsi:type="dcterms:W3CDTF">2019-02-28T17:51:52Z</dcterms:modified>
</cp:coreProperties>
</file>