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18288000" cy="10287000"/>
  <p:notesSz cx="6858000" cy="9144000"/>
  <p:embeddedFontLst>
    <p:embeddedFont>
      <p:font typeface="Inter Bold" panose="020B0604020202020204" charset="0"/>
      <p:regular r:id="rId10"/>
    </p:embeddedFont>
    <p:embeddedFont>
      <p:font typeface="Bebas Neue Cyrillic" panose="020B0604020202020204" charset="0"/>
      <p:regular r:id="rId11"/>
    </p:embeddedFont>
    <p:embeddedFont>
      <p:font typeface="宋体" panose="02010600030101010101" pitchFamily="2" charset="-122"/>
      <p:regular r:id="rId12"/>
    </p:embeddedFont>
    <p:embeddedFont>
      <p:font typeface="Calibri" panose="020F0502020204030204" pitchFamily="34" charset="0"/>
      <p:regular r:id="rId13"/>
      <p:bold r:id="rId14"/>
      <p:italic r:id="rId15"/>
      <p:boldItalic r:id="rId16"/>
    </p:embeddedFont>
    <p:embeddedFont>
      <p:font typeface="Inter"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7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dirty="0"/>
          </a:p>
        </p:txBody>
      </p:sp>
      <p:sp>
        <p:nvSpPr>
          <p:cNvPr id="10487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dirty="0"/>
          </a:p>
        </p:txBody>
      </p:sp>
      <p:sp>
        <p:nvSpPr>
          <p:cNvPr id="10487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dirty="0"/>
          </a:p>
        </p:txBody>
      </p:sp>
      <p:sp>
        <p:nvSpPr>
          <p:cNvPr id="10487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8"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1048709"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48710" name="Date Placeholder 3"/>
          <p:cNvSpPr>
            <a:spLocks noGrp="1"/>
          </p:cNvSpPr>
          <p:nvPr>
            <p:ph type="dt" sz="half" idx="10"/>
          </p:nvPr>
        </p:nvSpPr>
        <p:spPr/>
        <p:txBody>
          <a:bodyPr/>
          <a:lstStyle/>
          <a:p>
            <a:fld id="{1D8BD707-D9CF-40AE-B4C6-C98DA3205C09}" type="datetimeFigureOut">
              <a:rPr lang="en-US" smtClean="0"/>
              <a:t>3/4/2025</a:t>
            </a:fld>
            <a:endParaRPr lang="en-US" dirty="0"/>
          </a:p>
        </p:txBody>
      </p:sp>
      <p:sp>
        <p:nvSpPr>
          <p:cNvPr id="1048711" name="Footer Placeholder 4"/>
          <p:cNvSpPr>
            <a:spLocks noGrp="1"/>
          </p:cNvSpPr>
          <p:nvPr>
            <p:ph type="ftr" sz="quarter" idx="11"/>
          </p:nvPr>
        </p:nvSpPr>
        <p:spPr/>
        <p:txBody>
          <a:bodyPr/>
          <a:lstStyle/>
          <a:p>
            <a:endParaRPr lang="en-US" dirty="0"/>
          </a:p>
        </p:txBody>
      </p:sp>
      <p:sp>
        <p:nvSpPr>
          <p:cNvPr id="1048712"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3" name="Title 1"/>
          <p:cNvSpPr>
            <a:spLocks noGrp="1"/>
          </p:cNvSpPr>
          <p:nvPr>
            <p:ph type="title"/>
          </p:nvPr>
        </p:nvSpPr>
        <p:spPr/>
        <p:txBody>
          <a:bodyPr/>
          <a:lstStyle/>
          <a:p>
            <a:r>
              <a:rPr lang="en-US" smtClean="0"/>
              <a:t>Click to edit Master title style</a:t>
            </a:r>
            <a:endParaRPr lang="en-US"/>
          </a:p>
        </p:txBody>
      </p:sp>
      <p:sp>
        <p:nvSpPr>
          <p:cNvPr id="1048734"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5" name="Date Placeholder 3"/>
          <p:cNvSpPr>
            <a:spLocks noGrp="1"/>
          </p:cNvSpPr>
          <p:nvPr>
            <p:ph type="dt" sz="half" idx="10"/>
          </p:nvPr>
        </p:nvSpPr>
        <p:spPr/>
        <p:txBody>
          <a:bodyPr/>
          <a:lstStyle/>
          <a:p>
            <a:fld id="{1D8BD707-D9CF-40AE-B4C6-C98DA3205C09}" type="datetimeFigureOut">
              <a:rPr lang="en-US" smtClean="0"/>
              <a:t>3/4/2025</a:t>
            </a:fld>
            <a:endParaRPr lang="en-US" dirty="0"/>
          </a:p>
        </p:txBody>
      </p:sp>
      <p:sp>
        <p:nvSpPr>
          <p:cNvPr id="1048736" name="Footer Placeholder 4"/>
          <p:cNvSpPr>
            <a:spLocks noGrp="1"/>
          </p:cNvSpPr>
          <p:nvPr>
            <p:ph type="ftr" sz="quarter" idx="11"/>
          </p:nvPr>
        </p:nvSpPr>
        <p:spPr/>
        <p:txBody>
          <a:bodyPr/>
          <a:lstStyle/>
          <a:p>
            <a:endParaRPr lang="en-US" dirty="0"/>
          </a:p>
        </p:txBody>
      </p:sp>
      <p:sp>
        <p:nvSpPr>
          <p:cNvPr id="1048737"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7"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1048718"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9" name="Date Placeholder 3"/>
          <p:cNvSpPr>
            <a:spLocks noGrp="1"/>
          </p:cNvSpPr>
          <p:nvPr>
            <p:ph type="dt" sz="half" idx="10"/>
          </p:nvPr>
        </p:nvSpPr>
        <p:spPr/>
        <p:txBody>
          <a:bodyPr/>
          <a:lstStyle/>
          <a:p>
            <a:fld id="{1D8BD707-D9CF-40AE-B4C6-C98DA3205C09}" type="datetimeFigureOut">
              <a:rPr lang="en-US" smtClean="0"/>
              <a:t>3/4/2025</a:t>
            </a:fld>
            <a:endParaRPr lang="en-US" dirty="0"/>
          </a:p>
        </p:txBody>
      </p:sp>
      <p:sp>
        <p:nvSpPr>
          <p:cNvPr id="1048720" name="Footer Placeholder 4"/>
          <p:cNvSpPr>
            <a:spLocks noGrp="1"/>
          </p:cNvSpPr>
          <p:nvPr>
            <p:ph type="ftr" sz="quarter" idx="11"/>
          </p:nvPr>
        </p:nvSpPr>
        <p:spPr/>
        <p:txBody>
          <a:bodyPr/>
          <a:lstStyle/>
          <a:p>
            <a:endParaRPr lang="en-US" dirty="0"/>
          </a:p>
        </p:txBody>
      </p:sp>
      <p:sp>
        <p:nvSpPr>
          <p:cNvPr id="1048721"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22" name="Title 1"/>
          <p:cNvSpPr>
            <a:spLocks noGrp="1"/>
          </p:cNvSpPr>
          <p:nvPr>
            <p:ph type="title"/>
          </p:nvPr>
        </p:nvSpPr>
        <p:spPr/>
        <p:txBody>
          <a:bodyPr/>
          <a:lstStyle/>
          <a:p>
            <a:r>
              <a:rPr lang="en-US" smtClean="0"/>
              <a:t>Click to edit Master title style</a:t>
            </a:r>
            <a:endParaRPr lang="en-US"/>
          </a:p>
        </p:txBody>
      </p:sp>
      <p:sp>
        <p:nvSpPr>
          <p:cNvPr id="104872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4" name="Date Placeholder 3"/>
          <p:cNvSpPr>
            <a:spLocks noGrp="1"/>
          </p:cNvSpPr>
          <p:nvPr>
            <p:ph type="dt" sz="half" idx="10"/>
          </p:nvPr>
        </p:nvSpPr>
        <p:spPr/>
        <p:txBody>
          <a:bodyPr/>
          <a:lstStyle/>
          <a:p>
            <a:fld id="{1D8BD707-D9CF-40AE-B4C6-C98DA3205C09}" type="datetimeFigureOut">
              <a:rPr lang="en-US" smtClean="0"/>
              <a:t>3/4/2025</a:t>
            </a:fld>
            <a:endParaRPr lang="en-US" dirty="0"/>
          </a:p>
        </p:txBody>
      </p:sp>
      <p:sp>
        <p:nvSpPr>
          <p:cNvPr id="1048725" name="Footer Placeholder 4"/>
          <p:cNvSpPr>
            <a:spLocks noGrp="1"/>
          </p:cNvSpPr>
          <p:nvPr>
            <p:ph type="ftr" sz="quarter" idx="11"/>
          </p:nvPr>
        </p:nvSpPr>
        <p:spPr/>
        <p:txBody>
          <a:bodyPr/>
          <a:lstStyle/>
          <a:p>
            <a:endParaRPr lang="en-US" dirty="0"/>
          </a:p>
        </p:txBody>
      </p:sp>
      <p:sp>
        <p:nvSpPr>
          <p:cNvPr id="104872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8"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1048739"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740" name="Date Placeholder 3"/>
          <p:cNvSpPr>
            <a:spLocks noGrp="1"/>
          </p:cNvSpPr>
          <p:nvPr>
            <p:ph type="dt" sz="half" idx="10"/>
          </p:nvPr>
        </p:nvSpPr>
        <p:spPr/>
        <p:txBody>
          <a:bodyPr/>
          <a:lstStyle/>
          <a:p>
            <a:fld id="{1D8BD707-D9CF-40AE-B4C6-C98DA3205C09}" type="datetimeFigureOut">
              <a:rPr lang="en-US" smtClean="0"/>
              <a:t>3/4/2025</a:t>
            </a:fld>
            <a:endParaRPr lang="en-US" dirty="0"/>
          </a:p>
        </p:txBody>
      </p:sp>
      <p:sp>
        <p:nvSpPr>
          <p:cNvPr id="1048741" name="Footer Placeholder 4"/>
          <p:cNvSpPr>
            <a:spLocks noGrp="1"/>
          </p:cNvSpPr>
          <p:nvPr>
            <p:ph type="ftr" sz="quarter" idx="11"/>
          </p:nvPr>
        </p:nvSpPr>
        <p:spPr/>
        <p:txBody>
          <a:bodyPr/>
          <a:lstStyle/>
          <a:p>
            <a:endParaRPr lang="en-US" dirty="0"/>
          </a:p>
        </p:txBody>
      </p:sp>
      <p:sp>
        <p:nvSpPr>
          <p:cNvPr id="1048742"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3" name="Title 1"/>
          <p:cNvSpPr>
            <a:spLocks noGrp="1"/>
          </p:cNvSpPr>
          <p:nvPr>
            <p:ph type="title"/>
          </p:nvPr>
        </p:nvSpPr>
        <p:spPr/>
        <p:txBody>
          <a:bodyPr/>
          <a:lstStyle/>
          <a:p>
            <a:r>
              <a:rPr lang="en-US" smtClean="0"/>
              <a:t>Click to edit Master title style</a:t>
            </a:r>
            <a:endParaRPr lang="en-US"/>
          </a:p>
        </p:txBody>
      </p:sp>
      <p:sp>
        <p:nvSpPr>
          <p:cNvPr id="104874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4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46" name="Date Placeholder 4"/>
          <p:cNvSpPr>
            <a:spLocks noGrp="1"/>
          </p:cNvSpPr>
          <p:nvPr>
            <p:ph type="dt" sz="half" idx="10"/>
          </p:nvPr>
        </p:nvSpPr>
        <p:spPr/>
        <p:txBody>
          <a:bodyPr/>
          <a:lstStyle/>
          <a:p>
            <a:fld id="{1D8BD707-D9CF-40AE-B4C6-C98DA3205C09}" type="datetimeFigureOut">
              <a:rPr lang="en-US" smtClean="0"/>
              <a:t>3/4/2025</a:t>
            </a:fld>
            <a:endParaRPr lang="en-US" dirty="0"/>
          </a:p>
        </p:txBody>
      </p:sp>
      <p:sp>
        <p:nvSpPr>
          <p:cNvPr id="1048747" name="Footer Placeholder 5"/>
          <p:cNvSpPr>
            <a:spLocks noGrp="1"/>
          </p:cNvSpPr>
          <p:nvPr>
            <p:ph type="ftr" sz="quarter" idx="11"/>
          </p:nvPr>
        </p:nvSpPr>
        <p:spPr/>
        <p:txBody>
          <a:bodyPr/>
          <a:lstStyle/>
          <a:p>
            <a:endParaRPr lang="en-US" dirty="0"/>
          </a:p>
        </p:txBody>
      </p:sp>
      <p:sp>
        <p:nvSpPr>
          <p:cNvPr id="1048748"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r>
              <a:rPr lang="en-US" smtClean="0"/>
              <a:t>Click to edit Master title style</a:t>
            </a:r>
            <a:endParaRPr lang="en-US"/>
          </a:p>
        </p:txBody>
      </p:sp>
      <p:sp>
        <p:nvSpPr>
          <p:cNvPr id="1048750"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5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52"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5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54" name="Date Placeholder 6"/>
          <p:cNvSpPr>
            <a:spLocks noGrp="1"/>
          </p:cNvSpPr>
          <p:nvPr>
            <p:ph type="dt" sz="half" idx="10"/>
          </p:nvPr>
        </p:nvSpPr>
        <p:spPr/>
        <p:txBody>
          <a:bodyPr/>
          <a:lstStyle/>
          <a:p>
            <a:fld id="{1D8BD707-D9CF-40AE-B4C6-C98DA3205C09}" type="datetimeFigureOut">
              <a:rPr lang="en-US" smtClean="0"/>
              <a:t>3/4/2025</a:t>
            </a:fld>
            <a:endParaRPr lang="en-US" dirty="0"/>
          </a:p>
        </p:txBody>
      </p:sp>
      <p:sp>
        <p:nvSpPr>
          <p:cNvPr id="1048755" name="Footer Placeholder 7"/>
          <p:cNvSpPr>
            <a:spLocks noGrp="1"/>
          </p:cNvSpPr>
          <p:nvPr>
            <p:ph type="ftr" sz="quarter" idx="11"/>
          </p:nvPr>
        </p:nvSpPr>
        <p:spPr/>
        <p:txBody>
          <a:bodyPr/>
          <a:lstStyle/>
          <a:p>
            <a:endParaRPr lang="en-US" dirty="0"/>
          </a:p>
        </p:txBody>
      </p:sp>
      <p:sp>
        <p:nvSpPr>
          <p:cNvPr id="1048756"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smtClean="0"/>
              <a:t>Click to edit Master title style</a:t>
            </a:r>
            <a:endParaRPr lang="en-US"/>
          </a:p>
        </p:txBody>
      </p:sp>
      <p:sp>
        <p:nvSpPr>
          <p:cNvPr id="1048714" name="Date Placeholder 2"/>
          <p:cNvSpPr>
            <a:spLocks noGrp="1"/>
          </p:cNvSpPr>
          <p:nvPr>
            <p:ph type="dt" sz="half" idx="10"/>
          </p:nvPr>
        </p:nvSpPr>
        <p:spPr/>
        <p:txBody>
          <a:bodyPr/>
          <a:lstStyle/>
          <a:p>
            <a:fld id="{1D8BD707-D9CF-40AE-B4C6-C98DA3205C09}" type="datetimeFigureOut">
              <a:rPr lang="en-US" smtClean="0"/>
              <a:t>3/4/2025</a:t>
            </a:fld>
            <a:endParaRPr lang="en-US" dirty="0"/>
          </a:p>
        </p:txBody>
      </p:sp>
      <p:sp>
        <p:nvSpPr>
          <p:cNvPr id="1048715" name="Footer Placeholder 3"/>
          <p:cNvSpPr>
            <a:spLocks noGrp="1"/>
          </p:cNvSpPr>
          <p:nvPr>
            <p:ph type="ftr" sz="quarter" idx="11"/>
          </p:nvPr>
        </p:nvSpPr>
        <p:spPr/>
        <p:txBody>
          <a:bodyPr/>
          <a:lstStyle/>
          <a:p>
            <a:endParaRPr lang="en-US" dirty="0"/>
          </a:p>
        </p:txBody>
      </p:sp>
      <p:sp>
        <p:nvSpPr>
          <p:cNvPr id="1048716"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3/4/2025</a:t>
            </a:fld>
            <a:endParaRPr lang="en-US" dirty="0"/>
          </a:p>
        </p:txBody>
      </p:sp>
      <p:sp>
        <p:nvSpPr>
          <p:cNvPr id="1048582" name="Footer Placeholder 2"/>
          <p:cNvSpPr>
            <a:spLocks noGrp="1"/>
          </p:cNvSpPr>
          <p:nvPr>
            <p:ph type="ftr" sz="quarter" idx="11"/>
          </p:nvPr>
        </p:nvSpPr>
        <p:spPr/>
        <p:txBody>
          <a:bodyPr/>
          <a:lstStyle/>
          <a:p>
            <a:endParaRPr lang="en-US" dirty="0"/>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7"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104875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5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60" name="Date Placeholder 4"/>
          <p:cNvSpPr>
            <a:spLocks noGrp="1"/>
          </p:cNvSpPr>
          <p:nvPr>
            <p:ph type="dt" sz="half" idx="10"/>
          </p:nvPr>
        </p:nvSpPr>
        <p:spPr/>
        <p:txBody>
          <a:bodyPr/>
          <a:lstStyle/>
          <a:p>
            <a:fld id="{1D8BD707-D9CF-40AE-B4C6-C98DA3205C09}" type="datetimeFigureOut">
              <a:rPr lang="en-US" smtClean="0"/>
              <a:t>3/4/2025</a:t>
            </a:fld>
            <a:endParaRPr lang="en-US" dirty="0"/>
          </a:p>
        </p:txBody>
      </p:sp>
      <p:sp>
        <p:nvSpPr>
          <p:cNvPr id="1048761" name="Footer Placeholder 5"/>
          <p:cNvSpPr>
            <a:spLocks noGrp="1"/>
          </p:cNvSpPr>
          <p:nvPr>
            <p:ph type="ftr" sz="quarter" idx="11"/>
          </p:nvPr>
        </p:nvSpPr>
        <p:spPr/>
        <p:txBody>
          <a:bodyPr/>
          <a:lstStyle/>
          <a:p>
            <a:endParaRPr lang="en-US" dirty="0"/>
          </a:p>
        </p:txBody>
      </p:sp>
      <p:sp>
        <p:nvSpPr>
          <p:cNvPr id="1048762"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7"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1048728"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729"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730" name="Date Placeholder 4"/>
          <p:cNvSpPr>
            <a:spLocks noGrp="1"/>
          </p:cNvSpPr>
          <p:nvPr>
            <p:ph type="dt" sz="half" idx="10"/>
          </p:nvPr>
        </p:nvSpPr>
        <p:spPr/>
        <p:txBody>
          <a:bodyPr/>
          <a:lstStyle/>
          <a:p>
            <a:fld id="{1D8BD707-D9CF-40AE-B4C6-C98DA3205C09}" type="datetimeFigureOut">
              <a:rPr lang="en-US" smtClean="0"/>
              <a:t>3/4/2025</a:t>
            </a:fld>
            <a:endParaRPr lang="en-US" dirty="0"/>
          </a:p>
        </p:txBody>
      </p:sp>
      <p:sp>
        <p:nvSpPr>
          <p:cNvPr id="1048731" name="Footer Placeholder 5"/>
          <p:cNvSpPr>
            <a:spLocks noGrp="1"/>
          </p:cNvSpPr>
          <p:nvPr>
            <p:ph type="ftr" sz="quarter" idx="11"/>
          </p:nvPr>
        </p:nvSpPr>
        <p:spPr/>
        <p:txBody>
          <a:bodyPr/>
          <a:lstStyle/>
          <a:p>
            <a:endParaRPr lang="en-US" dirty="0"/>
          </a:p>
        </p:txBody>
      </p:sp>
      <p:sp>
        <p:nvSpPr>
          <p:cNvPr id="1048732"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3/4/2025</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1048585" name="Freeform 3"/>
          <p:cNvSpPr/>
          <p:nvPr/>
        </p:nvSpPr>
        <p:spPr>
          <a:xfrm flipH="1">
            <a:off x="9982284" y="3210031"/>
            <a:ext cx="9011821" cy="9247205"/>
          </a:xfrm>
          <a:custGeom>
            <a:avLst/>
            <a:gdLst/>
            <a:ahLst/>
            <a:cxnLst/>
            <a:rect l="l" t="t" r="r" b="b"/>
            <a:pathLst>
              <a:path w="9011821" h="9247205">
                <a:moveTo>
                  <a:pt x="9011821" y="0"/>
                </a:moveTo>
                <a:lnTo>
                  <a:pt x="0" y="0"/>
                </a:lnTo>
                <a:lnTo>
                  <a:pt x="0" y="9247205"/>
                </a:lnTo>
                <a:lnTo>
                  <a:pt x="9011821" y="9247205"/>
                </a:lnTo>
                <a:lnTo>
                  <a:pt x="9011821" y="0"/>
                </a:lnTo>
                <a:close/>
              </a:path>
            </a:pathLst>
          </a:custGeom>
          <a:blipFill>
            <a:blip r:embed="rId3"/>
            <a:stretch>
              <a:fillRect/>
            </a:stretch>
          </a:blipFill>
        </p:spPr>
      </p:sp>
      <p:sp>
        <p:nvSpPr>
          <p:cNvPr id="1048586" name="Freeform 4"/>
          <p:cNvSpPr/>
          <p:nvPr/>
        </p:nvSpPr>
        <p:spPr>
          <a:xfrm flipH="1" flipV="1">
            <a:off x="9982284" y="-2740607"/>
            <a:ext cx="9011821" cy="9247205"/>
          </a:xfrm>
          <a:custGeom>
            <a:avLst/>
            <a:gdLst/>
            <a:ahLst/>
            <a:cxnLst/>
            <a:rect l="l" t="t" r="r" b="b"/>
            <a:pathLst>
              <a:path w="9011821" h="9247205">
                <a:moveTo>
                  <a:pt x="9011821" y="9247204"/>
                </a:moveTo>
                <a:lnTo>
                  <a:pt x="0" y="9247204"/>
                </a:lnTo>
                <a:lnTo>
                  <a:pt x="0" y="0"/>
                </a:lnTo>
                <a:lnTo>
                  <a:pt x="9011821" y="0"/>
                </a:lnTo>
                <a:lnTo>
                  <a:pt x="9011821" y="9247204"/>
                </a:lnTo>
                <a:close/>
              </a:path>
            </a:pathLst>
          </a:custGeom>
          <a:blipFill>
            <a:blip r:embed="rId3"/>
            <a:stretch>
              <a:fillRect/>
            </a:stretch>
          </a:blipFill>
        </p:spPr>
      </p:sp>
      <p:grpSp>
        <p:nvGrpSpPr>
          <p:cNvPr id="23" name="Group 5"/>
          <p:cNvGrpSpPr/>
          <p:nvPr/>
        </p:nvGrpSpPr>
        <p:grpSpPr>
          <a:xfrm>
            <a:off x="10712620" y="1686121"/>
            <a:ext cx="7382558" cy="6344386"/>
            <a:chOff x="0" y="0"/>
            <a:chExt cx="812800" cy="698500"/>
          </a:xfrm>
        </p:grpSpPr>
        <p:sp>
          <p:nvSpPr>
            <p:cNvPr id="1048587" name="Freeform 6"/>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2B3C56"/>
            </a:solidFill>
          </p:spPr>
        </p:sp>
        <p:sp>
          <p:nvSpPr>
            <p:cNvPr id="1048588" name="TextBox 7"/>
            <p:cNvSpPr txBox="1"/>
            <p:nvPr/>
          </p:nvSpPr>
          <p:spPr>
            <a:xfrm>
              <a:off x="114300" y="-38100"/>
              <a:ext cx="584200" cy="7366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24" name="Group 8"/>
          <p:cNvGrpSpPr/>
          <p:nvPr/>
        </p:nvGrpSpPr>
        <p:grpSpPr>
          <a:xfrm>
            <a:off x="11001143" y="1934071"/>
            <a:ext cx="6805512" cy="5848487"/>
            <a:chOff x="0" y="0"/>
            <a:chExt cx="812800" cy="698500"/>
          </a:xfrm>
        </p:grpSpPr>
        <p:sp>
          <p:nvSpPr>
            <p:cNvPr id="1048589" name="Freeform 9"/>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C49A"/>
            </a:solidFill>
          </p:spPr>
        </p:sp>
        <p:sp>
          <p:nvSpPr>
            <p:cNvPr id="1048590" name="TextBox 10"/>
            <p:cNvSpPr txBox="1"/>
            <p:nvPr/>
          </p:nvSpPr>
          <p:spPr>
            <a:xfrm>
              <a:off x="114300" y="-38100"/>
              <a:ext cx="584200" cy="7366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25" name="Group 11"/>
          <p:cNvGrpSpPr/>
          <p:nvPr/>
        </p:nvGrpSpPr>
        <p:grpSpPr>
          <a:xfrm>
            <a:off x="11258608" y="2155329"/>
            <a:ext cx="6290584" cy="5405970"/>
            <a:chOff x="0" y="0"/>
            <a:chExt cx="812800" cy="698500"/>
          </a:xfrm>
        </p:grpSpPr>
        <p:sp>
          <p:nvSpPr>
            <p:cNvPr id="1048591" name="Freeform 12"/>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blipFill>
              <a:blip r:embed="rId4"/>
              <a:stretch>
                <a:fillRect l="-27097" r="-1808"/>
              </a:stretch>
            </a:blipFill>
          </p:spPr>
        </p:sp>
      </p:grpSp>
      <p:sp>
        <p:nvSpPr>
          <p:cNvPr id="1048592" name="Freeform 13"/>
          <p:cNvSpPr/>
          <p:nvPr/>
        </p:nvSpPr>
        <p:spPr>
          <a:xfrm>
            <a:off x="1294817" y="1243666"/>
            <a:ext cx="961971" cy="655889"/>
          </a:xfrm>
          <a:custGeom>
            <a:avLst/>
            <a:gdLst/>
            <a:ahLst/>
            <a:cxnLst/>
            <a:rect l="l" t="t" r="r" b="b"/>
            <a:pathLst>
              <a:path w="961971" h="655889">
                <a:moveTo>
                  <a:pt x="0" y="0"/>
                </a:moveTo>
                <a:lnTo>
                  <a:pt x="961971" y="0"/>
                </a:lnTo>
                <a:lnTo>
                  <a:pt x="961971" y="655889"/>
                </a:lnTo>
                <a:lnTo>
                  <a:pt x="0" y="655889"/>
                </a:lnTo>
                <a:lnTo>
                  <a:pt x="0" y="0"/>
                </a:lnTo>
                <a:close/>
              </a:path>
            </a:pathLst>
          </a:custGeom>
          <a:blipFill>
            <a:blip r:embed="rId5"/>
            <a:stretch>
              <a:fillRect/>
            </a:stretch>
          </a:blipFill>
        </p:spPr>
      </p:sp>
      <p:sp>
        <p:nvSpPr>
          <p:cNvPr id="1048593" name="TextBox 14"/>
          <p:cNvSpPr txBox="1"/>
          <p:nvPr/>
        </p:nvSpPr>
        <p:spPr>
          <a:xfrm>
            <a:off x="1294817" y="1934071"/>
            <a:ext cx="7681772" cy="3327400"/>
          </a:xfrm>
          <a:prstGeom prst="rect">
            <a:avLst/>
          </a:prstGeom>
        </p:spPr>
        <p:txBody>
          <a:bodyPr lIns="0" tIns="0" rIns="0" bIns="0" rtlCol="0" anchor="t">
            <a:spAutoFit/>
          </a:bodyPr>
          <a:lstStyle/>
          <a:p>
            <a:pPr algn="l">
              <a:lnSpc>
                <a:spcPct val="100000"/>
              </a:lnSpc>
            </a:pPr>
            <a:r>
              <a:rPr lang="en-US" sz="11283" b="1" dirty="0">
                <a:solidFill>
                  <a:srgbClr val="2B3C56"/>
                </a:solidFill>
                <a:latin typeface="Bebas Neue Cyrillic"/>
                <a:ea typeface="Bebas Neue Cyrillic"/>
                <a:cs typeface="Bebas Neue Cyrillic"/>
                <a:sym typeface="Bebas Neue Cyrillic"/>
              </a:rPr>
              <a:t>Smart Business</a:t>
            </a:r>
            <a:endParaRPr lang="zh-CN" altLang="en-US" b="1"/>
          </a:p>
        </p:txBody>
      </p:sp>
      <p:sp>
        <p:nvSpPr>
          <p:cNvPr id="1048594" name="TextBox 15"/>
          <p:cNvSpPr txBox="1"/>
          <p:nvPr/>
        </p:nvSpPr>
        <p:spPr>
          <a:xfrm>
            <a:off x="1039815" y="4827776"/>
            <a:ext cx="9117332" cy="2343785"/>
          </a:xfrm>
          <a:prstGeom prst="rect">
            <a:avLst/>
          </a:prstGeom>
        </p:spPr>
        <p:txBody>
          <a:bodyPr lIns="0" tIns="0" rIns="0" bIns="0" rtlCol="0" anchor="t">
            <a:spAutoFit/>
          </a:bodyPr>
          <a:lstStyle/>
          <a:p>
            <a:pPr algn="l">
              <a:lnSpc>
                <a:spcPts val="18455"/>
              </a:lnSpc>
            </a:pPr>
            <a:r>
              <a:rPr lang="en-US" altLang="en-US" sz="13182" dirty="0">
                <a:solidFill>
                  <a:srgbClr val="007259"/>
                </a:solidFill>
                <a:latin typeface="Bebas Neue Cyrillic"/>
                <a:ea typeface="Bebas Neue Cyrillic"/>
                <a:cs typeface="Bebas Neue Cyrillic"/>
                <a:sym typeface="Bebas Neue Cyrillic"/>
              </a:rPr>
              <a:t>Assistance </a:t>
            </a:r>
            <a:endParaRPr lang="zh-CN" altLang="en-US" dirty="0"/>
          </a:p>
        </p:txBody>
      </p:sp>
      <p:sp>
        <p:nvSpPr>
          <p:cNvPr id="1048595" name="TextBox 16"/>
          <p:cNvSpPr txBox="1"/>
          <p:nvPr/>
        </p:nvSpPr>
        <p:spPr>
          <a:xfrm>
            <a:off x="1294817" y="7194421"/>
            <a:ext cx="7576520" cy="1109600"/>
          </a:xfrm>
          <a:prstGeom prst="rect">
            <a:avLst/>
          </a:prstGeom>
        </p:spPr>
        <p:txBody>
          <a:bodyPr lIns="0" tIns="0" rIns="0" bIns="0" rtlCol="0" anchor="t">
            <a:spAutoFit/>
          </a:bodyPr>
          <a:lstStyle/>
          <a:p>
            <a:pPr algn="just">
              <a:lnSpc>
                <a:spcPts val="4465"/>
              </a:lnSpc>
              <a:spcBef>
                <a:spcPct val="0"/>
              </a:spcBef>
            </a:pPr>
            <a:r>
              <a:rPr lang="en-US" sz="3189" dirty="0">
                <a:solidFill>
                  <a:srgbClr val="000000"/>
                </a:solidFill>
                <a:latin typeface="Inter"/>
                <a:ea typeface="Inter"/>
                <a:cs typeface="Inter"/>
                <a:sym typeface="Inter"/>
              </a:rPr>
              <a:t>Simplifying Financial Management and Enhancing Customer Engagement</a:t>
            </a:r>
          </a:p>
        </p:txBody>
      </p:sp>
      <p:sp>
        <p:nvSpPr>
          <p:cNvPr id="1048596" name="TextBox 17"/>
          <p:cNvSpPr txBox="1"/>
          <p:nvPr/>
        </p:nvSpPr>
        <p:spPr>
          <a:xfrm>
            <a:off x="2380747" y="1340667"/>
            <a:ext cx="2359323" cy="341492"/>
          </a:xfrm>
          <a:prstGeom prst="rect">
            <a:avLst/>
          </a:prstGeom>
        </p:spPr>
        <p:txBody>
          <a:bodyPr lIns="0" tIns="0" rIns="0" bIns="0" rtlCol="0" anchor="t">
            <a:spAutoFit/>
          </a:bodyPr>
          <a:lstStyle/>
          <a:p>
            <a:pPr algn="l">
              <a:lnSpc>
                <a:spcPts val="2702"/>
              </a:lnSpc>
              <a:spcBef>
                <a:spcPct val="0"/>
              </a:spcBef>
            </a:pPr>
            <a:r>
              <a:rPr lang="en-US" sz="1930" b="1" spc="-38" dirty="0">
                <a:solidFill>
                  <a:srgbClr val="2B3C56"/>
                </a:solidFill>
                <a:latin typeface="Inter Bold"/>
                <a:ea typeface="Inter Bold"/>
                <a:cs typeface="Inter Bold"/>
                <a:sym typeface="Inter Bold"/>
              </a:rPr>
              <a:t>SMART BUSINESS</a:t>
            </a: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1048598" name="Freeform 3"/>
          <p:cNvSpPr/>
          <p:nvPr/>
        </p:nvSpPr>
        <p:spPr>
          <a:xfrm flipV="1">
            <a:off x="-2252859" y="-4623602"/>
            <a:ext cx="9011821" cy="8094944"/>
          </a:xfrm>
          <a:custGeom>
            <a:avLst/>
            <a:gdLst/>
            <a:ahLst/>
            <a:cxnLst/>
            <a:rect l="l" t="t" r="r" b="b"/>
            <a:pathLst>
              <a:path w="9011821" h="9247205">
                <a:moveTo>
                  <a:pt x="0" y="9247205"/>
                </a:moveTo>
                <a:lnTo>
                  <a:pt x="9011822" y="9247205"/>
                </a:lnTo>
                <a:lnTo>
                  <a:pt x="9011822" y="0"/>
                </a:lnTo>
                <a:lnTo>
                  <a:pt x="0" y="0"/>
                </a:lnTo>
                <a:lnTo>
                  <a:pt x="0" y="9247205"/>
                </a:lnTo>
                <a:close/>
              </a:path>
            </a:pathLst>
          </a:custGeom>
          <a:blipFill>
            <a:blip r:embed="rId3"/>
            <a:stretch>
              <a:fillRect/>
            </a:stretch>
          </a:blipFill>
        </p:spPr>
        <p:txBody>
          <a:bodyPr/>
          <a:lstStyle/>
          <a:p>
            <a:r>
              <a:rPr lang="zh-CN" altLang="en-US"/>
              <a:t>
</a:t>
            </a:r>
          </a:p>
        </p:txBody>
      </p:sp>
      <p:sp>
        <p:nvSpPr>
          <p:cNvPr id="1048599" name="Freeform 4"/>
          <p:cNvSpPr/>
          <p:nvPr/>
        </p:nvSpPr>
        <p:spPr>
          <a:xfrm flipH="1" flipV="1">
            <a:off x="10474340" y="-4014841"/>
            <a:ext cx="9011821" cy="9247205"/>
          </a:xfrm>
          <a:custGeom>
            <a:avLst/>
            <a:gdLst/>
            <a:ahLst/>
            <a:cxnLst/>
            <a:rect l="l" t="t" r="r" b="b"/>
            <a:pathLst>
              <a:path w="9011821" h="9247205">
                <a:moveTo>
                  <a:pt x="9011822" y="9247205"/>
                </a:moveTo>
                <a:lnTo>
                  <a:pt x="0" y="9247205"/>
                </a:lnTo>
                <a:lnTo>
                  <a:pt x="0" y="0"/>
                </a:lnTo>
                <a:lnTo>
                  <a:pt x="9011822" y="0"/>
                </a:lnTo>
                <a:lnTo>
                  <a:pt x="9011822" y="9247205"/>
                </a:lnTo>
                <a:close/>
              </a:path>
            </a:pathLst>
          </a:custGeom>
          <a:blipFill>
            <a:blip r:embed="rId3"/>
            <a:stretch>
              <a:fillRect/>
            </a:stretch>
          </a:blipFill>
        </p:spPr>
      </p:sp>
      <p:grpSp>
        <p:nvGrpSpPr>
          <p:cNvPr id="27" name="Group 5"/>
          <p:cNvGrpSpPr/>
          <p:nvPr/>
        </p:nvGrpSpPr>
        <p:grpSpPr>
          <a:xfrm>
            <a:off x="-2522382" y="5344062"/>
            <a:ext cx="20299758" cy="4483739"/>
            <a:chOff x="0" y="0"/>
            <a:chExt cx="3162401" cy="698500"/>
          </a:xfrm>
        </p:grpSpPr>
        <p:sp>
          <p:nvSpPr>
            <p:cNvPr id="1048600" name="Freeform 6"/>
            <p:cNvSpPr/>
            <p:nvPr/>
          </p:nvSpPr>
          <p:spPr>
            <a:xfrm>
              <a:off x="0" y="0"/>
              <a:ext cx="3162401" cy="698500"/>
            </a:xfrm>
            <a:custGeom>
              <a:avLst/>
              <a:gdLst/>
              <a:ahLst/>
              <a:cxnLst/>
              <a:rect l="l" t="t" r="r" b="b"/>
              <a:pathLst>
                <a:path w="3162401" h="698500">
                  <a:moveTo>
                    <a:pt x="3162401" y="349250"/>
                  </a:moveTo>
                  <a:lnTo>
                    <a:pt x="2959201" y="698500"/>
                  </a:lnTo>
                  <a:lnTo>
                    <a:pt x="203200" y="698500"/>
                  </a:lnTo>
                  <a:lnTo>
                    <a:pt x="0" y="349250"/>
                  </a:lnTo>
                  <a:lnTo>
                    <a:pt x="203200" y="0"/>
                  </a:lnTo>
                  <a:lnTo>
                    <a:pt x="2959201" y="0"/>
                  </a:lnTo>
                  <a:lnTo>
                    <a:pt x="3162401" y="349250"/>
                  </a:lnTo>
                  <a:close/>
                </a:path>
              </a:pathLst>
            </a:custGeom>
            <a:solidFill>
              <a:srgbClr val="00C49A"/>
            </a:solidFill>
          </p:spPr>
        </p:sp>
        <p:sp>
          <p:nvSpPr>
            <p:cNvPr id="1048601" name="TextBox 7"/>
            <p:cNvSpPr txBox="1"/>
            <p:nvPr/>
          </p:nvSpPr>
          <p:spPr>
            <a:xfrm>
              <a:off x="114300" y="-38100"/>
              <a:ext cx="2933801" cy="7366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28" name="Group 8"/>
          <p:cNvGrpSpPr/>
          <p:nvPr/>
        </p:nvGrpSpPr>
        <p:grpSpPr>
          <a:xfrm>
            <a:off x="-4751489" y="4612826"/>
            <a:ext cx="21849294" cy="4825995"/>
            <a:chOff x="0" y="0"/>
            <a:chExt cx="3162401" cy="698500"/>
          </a:xfrm>
        </p:grpSpPr>
        <p:sp>
          <p:nvSpPr>
            <p:cNvPr id="1048602" name="Freeform 9"/>
            <p:cNvSpPr/>
            <p:nvPr/>
          </p:nvSpPr>
          <p:spPr>
            <a:xfrm>
              <a:off x="0" y="0"/>
              <a:ext cx="3162401" cy="698500"/>
            </a:xfrm>
            <a:custGeom>
              <a:avLst/>
              <a:gdLst/>
              <a:ahLst/>
              <a:cxnLst/>
              <a:rect l="l" t="t" r="r" b="b"/>
              <a:pathLst>
                <a:path w="3162401" h="698500">
                  <a:moveTo>
                    <a:pt x="3162401" y="349250"/>
                  </a:moveTo>
                  <a:lnTo>
                    <a:pt x="2959201" y="698500"/>
                  </a:lnTo>
                  <a:lnTo>
                    <a:pt x="203200" y="698500"/>
                  </a:lnTo>
                  <a:lnTo>
                    <a:pt x="0" y="349250"/>
                  </a:lnTo>
                  <a:lnTo>
                    <a:pt x="203200" y="0"/>
                  </a:lnTo>
                  <a:lnTo>
                    <a:pt x="2959201" y="0"/>
                  </a:lnTo>
                  <a:lnTo>
                    <a:pt x="3162401" y="349250"/>
                  </a:lnTo>
                  <a:close/>
                </a:path>
              </a:pathLst>
            </a:custGeom>
            <a:solidFill>
              <a:srgbClr val="2B3C56"/>
            </a:solidFill>
          </p:spPr>
        </p:sp>
        <p:sp>
          <p:nvSpPr>
            <p:cNvPr id="1048603" name="TextBox 10"/>
            <p:cNvSpPr txBox="1"/>
            <p:nvPr/>
          </p:nvSpPr>
          <p:spPr>
            <a:xfrm>
              <a:off x="114300" y="-38100"/>
              <a:ext cx="2933801" cy="7366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29" name="Group 11"/>
          <p:cNvGrpSpPr/>
          <p:nvPr/>
        </p:nvGrpSpPr>
        <p:grpSpPr>
          <a:xfrm>
            <a:off x="11841444" y="4921635"/>
            <a:ext cx="4897021" cy="4208377"/>
            <a:chOff x="0" y="0"/>
            <a:chExt cx="812800" cy="698500"/>
          </a:xfrm>
        </p:grpSpPr>
        <p:sp>
          <p:nvSpPr>
            <p:cNvPr id="1048604" name="Freeform 12"/>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id="1048605" name="TextBox 13"/>
            <p:cNvSpPr txBox="1"/>
            <p:nvPr/>
          </p:nvSpPr>
          <p:spPr>
            <a:xfrm>
              <a:off x="114300" y="-38100"/>
              <a:ext cx="584200" cy="7366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30" name="Group 14"/>
          <p:cNvGrpSpPr/>
          <p:nvPr/>
        </p:nvGrpSpPr>
        <p:grpSpPr>
          <a:xfrm>
            <a:off x="12032189" y="5085557"/>
            <a:ext cx="4515529" cy="3880533"/>
            <a:chOff x="0" y="0"/>
            <a:chExt cx="812800" cy="698500"/>
          </a:xfrm>
        </p:grpSpPr>
        <p:sp>
          <p:nvSpPr>
            <p:cNvPr id="1048606" name="Freeform 15"/>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C49A"/>
            </a:solidFill>
          </p:spPr>
        </p:sp>
        <p:sp>
          <p:nvSpPr>
            <p:cNvPr id="1048607" name="TextBox 16"/>
            <p:cNvSpPr txBox="1"/>
            <p:nvPr/>
          </p:nvSpPr>
          <p:spPr>
            <a:xfrm>
              <a:off x="114300" y="-38100"/>
              <a:ext cx="584200" cy="7366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31" name="Group 17"/>
          <p:cNvGrpSpPr/>
          <p:nvPr/>
        </p:nvGrpSpPr>
        <p:grpSpPr>
          <a:xfrm>
            <a:off x="12203019" y="5232364"/>
            <a:ext cx="4173869" cy="3586919"/>
            <a:chOff x="0" y="0"/>
            <a:chExt cx="812800" cy="698500"/>
          </a:xfrm>
        </p:grpSpPr>
        <p:sp>
          <p:nvSpPr>
            <p:cNvPr id="1048608" name="Freeform 18"/>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blipFill>
              <a:blip r:embed="rId4"/>
              <a:stretch>
                <a:fillRect l="-14453" r="-14453"/>
              </a:stretch>
            </a:blipFill>
          </p:spPr>
        </p:sp>
      </p:grpSp>
      <p:sp>
        <p:nvSpPr>
          <p:cNvPr id="1048609" name="Freeform 21"/>
          <p:cNvSpPr/>
          <p:nvPr/>
        </p:nvSpPr>
        <p:spPr>
          <a:xfrm>
            <a:off x="7402717" y="825758"/>
            <a:ext cx="8510004" cy="3787068"/>
          </a:xfrm>
          <a:custGeom>
            <a:avLst/>
            <a:gdLst/>
            <a:ahLst/>
            <a:cxnLst/>
            <a:rect l="l" t="t" r="r" b="b"/>
            <a:pathLst>
              <a:path w="9119293" h="5266987">
                <a:moveTo>
                  <a:pt x="0" y="0"/>
                </a:moveTo>
                <a:lnTo>
                  <a:pt x="9119293" y="0"/>
                </a:lnTo>
                <a:lnTo>
                  <a:pt x="9119293" y="5266987"/>
                </a:lnTo>
                <a:lnTo>
                  <a:pt x="0" y="5266987"/>
                </a:lnTo>
                <a:lnTo>
                  <a:pt x="0" y="0"/>
                </a:lnTo>
                <a:close/>
              </a:path>
            </a:pathLst>
          </a:custGeom>
          <a:blipFill>
            <a:blip r:embed="rId5"/>
            <a:stretch>
              <a:fillRect t="-12137" b="-3290"/>
            </a:stretch>
          </a:blipFill>
        </p:spPr>
      </p:sp>
      <p:sp>
        <p:nvSpPr>
          <p:cNvPr id="1048610" name="TextBox 22"/>
          <p:cNvSpPr txBox="1"/>
          <p:nvPr/>
        </p:nvSpPr>
        <p:spPr>
          <a:xfrm>
            <a:off x="657032" y="4717731"/>
            <a:ext cx="11184411" cy="4616648"/>
          </a:xfrm>
          <a:prstGeom prst="rect">
            <a:avLst/>
          </a:prstGeom>
        </p:spPr>
        <p:txBody>
          <a:bodyPr lIns="0" tIns="0" rIns="0" bIns="0" rtlCol="0" anchor="t">
            <a:spAutoFit/>
          </a:bodyPr>
          <a:lstStyle/>
          <a:p>
            <a:pPr algn="just">
              <a:lnSpc>
                <a:spcPts val="3970"/>
              </a:lnSpc>
              <a:spcBef>
                <a:spcPct val="0"/>
              </a:spcBef>
            </a:pPr>
            <a:r>
              <a:rPr lang="en-US" sz="2835" dirty="0">
                <a:solidFill>
                  <a:srgbClr val="FFFFFF"/>
                </a:solidFill>
                <a:latin typeface="Inter"/>
                <a:ea typeface="Inter"/>
                <a:cs typeface="Inter"/>
                <a:sym typeface="Inter"/>
              </a:rPr>
              <a:t>In markets like </a:t>
            </a:r>
            <a:r>
              <a:rPr lang="en-US" sz="2835" dirty="0">
                <a:solidFill>
                  <a:srgbClr val="FFFFFF"/>
                </a:solidFill>
                <a:latin typeface="Inter"/>
                <a:ea typeface="Inter"/>
                <a:cs typeface="Inter"/>
                <a:sym typeface="Inter"/>
              </a:rPr>
              <a:t>Bakin</a:t>
            </a:r>
            <a:r>
              <a:rPr lang="en-US" sz="2835" dirty="0">
                <a:solidFill>
                  <a:srgbClr val="FFFFFF"/>
                </a:solidFill>
                <a:latin typeface="Inter"/>
                <a:ea typeface="Inter"/>
                <a:cs typeface="Inter"/>
                <a:sym typeface="Inter"/>
              </a:rPr>
              <a:t> </a:t>
            </a:r>
            <a:r>
              <a:rPr lang="en-US" sz="2835" dirty="0">
                <a:solidFill>
                  <a:srgbClr val="FFFFFF"/>
                </a:solidFill>
                <a:latin typeface="Inter"/>
                <a:ea typeface="Inter"/>
                <a:cs typeface="Inter"/>
                <a:sym typeface="Inter"/>
              </a:rPr>
              <a:t>Dogo</a:t>
            </a:r>
            <a:r>
              <a:rPr lang="en-US" sz="2835" dirty="0">
                <a:solidFill>
                  <a:srgbClr val="FFFFFF"/>
                </a:solidFill>
                <a:latin typeface="Inter"/>
                <a:ea typeface="Inter"/>
                <a:cs typeface="Inter"/>
                <a:sym typeface="Inter"/>
              </a:rPr>
              <a:t> and Sheikh </a:t>
            </a:r>
            <a:r>
              <a:rPr lang="en-US" sz="2835" dirty="0">
                <a:solidFill>
                  <a:srgbClr val="FFFFFF"/>
                </a:solidFill>
                <a:latin typeface="Inter"/>
                <a:ea typeface="Inter"/>
                <a:cs typeface="Inter"/>
                <a:sym typeface="Inter"/>
              </a:rPr>
              <a:t>Abubakar</a:t>
            </a:r>
            <a:r>
              <a:rPr lang="en-US" sz="2835" dirty="0">
                <a:solidFill>
                  <a:srgbClr val="FFFFFF"/>
                </a:solidFill>
                <a:latin typeface="Inter"/>
                <a:ea typeface="Inter"/>
                <a:cs typeface="Inter"/>
                <a:sym typeface="Inter"/>
              </a:rPr>
              <a:t> Mahmud Gumi Central Market in Kaduna, traders such as Malam </a:t>
            </a:r>
            <a:r>
              <a:rPr lang="en-US" sz="2835" dirty="0">
                <a:solidFill>
                  <a:srgbClr val="FFFFFF"/>
                </a:solidFill>
                <a:latin typeface="Inter"/>
                <a:ea typeface="Inter"/>
                <a:cs typeface="Inter"/>
                <a:sym typeface="Inter"/>
              </a:rPr>
              <a:t>Aminu</a:t>
            </a:r>
            <a:r>
              <a:rPr lang="en-US" sz="2835" dirty="0">
                <a:solidFill>
                  <a:srgbClr val="FFFFFF"/>
                </a:solidFill>
                <a:latin typeface="Inter"/>
                <a:ea typeface="Inter"/>
                <a:cs typeface="Inter"/>
                <a:sym typeface="Inter"/>
              </a:rPr>
              <a:t> Me </a:t>
            </a:r>
            <a:r>
              <a:rPr lang="en-US" sz="2835" dirty="0">
                <a:solidFill>
                  <a:srgbClr val="FFFFFF"/>
                </a:solidFill>
                <a:latin typeface="Inter"/>
                <a:ea typeface="Inter"/>
                <a:cs typeface="Inter"/>
                <a:sym typeface="Inter"/>
              </a:rPr>
              <a:t>littafai</a:t>
            </a:r>
            <a:r>
              <a:rPr lang="en-US" sz="2835" dirty="0">
                <a:solidFill>
                  <a:srgbClr val="FFFFFF"/>
                </a:solidFill>
                <a:latin typeface="Inter"/>
                <a:ea typeface="Inter"/>
                <a:cs typeface="Inter"/>
                <a:sym typeface="Inter"/>
              </a:rPr>
              <a:t>, who sells books and school items, and Malam Ibrahim Me </a:t>
            </a:r>
            <a:r>
              <a:rPr lang="en-US" sz="2835" dirty="0">
                <a:solidFill>
                  <a:srgbClr val="FFFFFF"/>
                </a:solidFill>
                <a:latin typeface="Inter"/>
                <a:ea typeface="Inter"/>
                <a:cs typeface="Inter"/>
                <a:sym typeface="Inter"/>
              </a:rPr>
              <a:t>gari</a:t>
            </a:r>
            <a:r>
              <a:rPr lang="en-US" sz="2835" dirty="0">
                <a:solidFill>
                  <a:srgbClr val="FFFFFF"/>
                </a:solidFill>
                <a:latin typeface="Inter"/>
                <a:ea typeface="Inter"/>
                <a:cs typeface="Inter"/>
                <a:sym typeface="Inter"/>
              </a:rPr>
              <a:t>, who sells foodstuffs, face daily challenges. They struggle with accurate financial calculations and often miss out on timely updates that could help them adjust their prices and operations. This not only affects their profits but also their customer engagement</a:t>
            </a:r>
            <a:r>
              <a:rPr lang="en-US" sz="2835" dirty="0" smtClean="0">
                <a:solidFill>
                  <a:srgbClr val="FFFFFF"/>
                </a:solidFill>
                <a:latin typeface="Inter"/>
                <a:ea typeface="Inter"/>
                <a:cs typeface="Inter"/>
                <a:sym typeface="Inter"/>
              </a:rPr>
              <a:t>. They not alone almost most of the small and medium businesses and enterprises face such challenges.</a:t>
            </a:r>
            <a:endParaRPr lang="en-US" sz="2835" dirty="0">
              <a:solidFill>
                <a:srgbClr val="FFFFFF"/>
              </a:solidFill>
              <a:latin typeface="Inter"/>
              <a:ea typeface="Inter"/>
              <a:cs typeface="Inter"/>
              <a:sym typeface="Inter"/>
            </a:endParaRPr>
          </a:p>
        </p:txBody>
      </p:sp>
      <p:sp>
        <p:nvSpPr>
          <p:cNvPr id="1048611" name="TextBox 1048610"/>
          <p:cNvSpPr txBox="1"/>
          <p:nvPr/>
        </p:nvSpPr>
        <p:spPr>
          <a:xfrm>
            <a:off x="266284" y="1263761"/>
            <a:ext cx="7334315" cy="1477328"/>
          </a:xfrm>
          <a:prstGeom prst="rect">
            <a:avLst/>
          </a:prstGeom>
        </p:spPr>
        <p:txBody>
          <a:bodyPr wrap="square" rtlCol="0">
            <a:spAutoFit/>
          </a:bodyPr>
          <a:lstStyle/>
          <a:p>
            <a:r>
              <a:rPr lang="en-US" sz="9000" b="1" dirty="0">
                <a:solidFill>
                  <a:schemeClr val="tx2">
                    <a:lumMod val="75000"/>
                  </a:schemeClr>
                </a:solidFill>
                <a:latin typeface="Carrois Gothic SC"/>
              </a:rPr>
              <a:t>Introduction </a:t>
            </a: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1048613" name="Freeform 3"/>
          <p:cNvSpPr/>
          <p:nvPr/>
        </p:nvSpPr>
        <p:spPr>
          <a:xfrm flipH="1">
            <a:off x="10188647" y="4928799"/>
            <a:ext cx="9011821" cy="9247205"/>
          </a:xfrm>
          <a:custGeom>
            <a:avLst/>
            <a:gdLst/>
            <a:ahLst/>
            <a:cxnLst/>
            <a:rect l="l" t="t" r="r" b="b"/>
            <a:pathLst>
              <a:path w="9011821" h="9247205">
                <a:moveTo>
                  <a:pt x="9011821" y="0"/>
                </a:moveTo>
                <a:lnTo>
                  <a:pt x="0" y="0"/>
                </a:lnTo>
                <a:lnTo>
                  <a:pt x="0" y="9247205"/>
                </a:lnTo>
                <a:lnTo>
                  <a:pt x="9011821" y="9247205"/>
                </a:lnTo>
                <a:lnTo>
                  <a:pt x="9011821" y="0"/>
                </a:lnTo>
                <a:close/>
              </a:path>
            </a:pathLst>
          </a:custGeom>
          <a:blipFill>
            <a:blip r:embed="rId3"/>
            <a:stretch>
              <a:fillRect/>
            </a:stretch>
          </a:blipFill>
        </p:spPr>
      </p:sp>
      <p:sp>
        <p:nvSpPr>
          <p:cNvPr id="1048614" name="Freeform 4"/>
          <p:cNvSpPr/>
          <p:nvPr/>
        </p:nvSpPr>
        <p:spPr>
          <a:xfrm flipH="1" flipV="1">
            <a:off x="10051739" y="-4103705"/>
            <a:ext cx="9011821" cy="9247205"/>
          </a:xfrm>
          <a:custGeom>
            <a:avLst/>
            <a:gdLst/>
            <a:ahLst/>
            <a:cxnLst/>
            <a:rect l="l" t="t" r="r" b="b"/>
            <a:pathLst>
              <a:path w="9011821" h="9247205">
                <a:moveTo>
                  <a:pt x="9011821" y="9247205"/>
                </a:moveTo>
                <a:lnTo>
                  <a:pt x="0" y="9247205"/>
                </a:lnTo>
                <a:lnTo>
                  <a:pt x="0" y="0"/>
                </a:lnTo>
                <a:lnTo>
                  <a:pt x="9011821" y="0"/>
                </a:lnTo>
                <a:lnTo>
                  <a:pt x="9011821" y="9247205"/>
                </a:lnTo>
                <a:close/>
              </a:path>
            </a:pathLst>
          </a:custGeom>
          <a:blipFill>
            <a:blip r:embed="rId3"/>
            <a:stretch>
              <a:fillRect/>
            </a:stretch>
          </a:blipFill>
        </p:spPr>
      </p:sp>
      <p:sp>
        <p:nvSpPr>
          <p:cNvPr id="1048615" name="Freeform 5"/>
          <p:cNvSpPr/>
          <p:nvPr/>
        </p:nvSpPr>
        <p:spPr>
          <a:xfrm>
            <a:off x="-912468" y="4928799"/>
            <a:ext cx="9011821" cy="9247205"/>
          </a:xfrm>
          <a:custGeom>
            <a:avLst/>
            <a:gdLst/>
            <a:ahLst/>
            <a:cxnLst/>
            <a:rect l="l" t="t" r="r" b="b"/>
            <a:pathLst>
              <a:path w="9011821" h="9247205">
                <a:moveTo>
                  <a:pt x="0" y="0"/>
                </a:moveTo>
                <a:lnTo>
                  <a:pt x="9011821" y="0"/>
                </a:lnTo>
                <a:lnTo>
                  <a:pt x="9011821" y="9247205"/>
                </a:lnTo>
                <a:lnTo>
                  <a:pt x="0" y="9247205"/>
                </a:lnTo>
                <a:lnTo>
                  <a:pt x="0" y="0"/>
                </a:lnTo>
                <a:close/>
              </a:path>
            </a:pathLst>
          </a:custGeom>
          <a:blipFill>
            <a:blip r:embed="rId3"/>
            <a:stretch>
              <a:fillRect/>
            </a:stretch>
          </a:blipFill>
        </p:spPr>
      </p:sp>
      <p:sp>
        <p:nvSpPr>
          <p:cNvPr id="1048616" name="Freeform 6"/>
          <p:cNvSpPr/>
          <p:nvPr/>
        </p:nvSpPr>
        <p:spPr>
          <a:xfrm flipV="1">
            <a:off x="-1049377" y="-4103705"/>
            <a:ext cx="9011821" cy="9247205"/>
          </a:xfrm>
          <a:custGeom>
            <a:avLst/>
            <a:gdLst/>
            <a:ahLst/>
            <a:cxnLst/>
            <a:rect l="l" t="t" r="r" b="b"/>
            <a:pathLst>
              <a:path w="9011821" h="9247205">
                <a:moveTo>
                  <a:pt x="0" y="9247205"/>
                </a:moveTo>
                <a:lnTo>
                  <a:pt x="9011822" y="9247205"/>
                </a:lnTo>
                <a:lnTo>
                  <a:pt x="9011822" y="0"/>
                </a:lnTo>
                <a:lnTo>
                  <a:pt x="0" y="0"/>
                </a:lnTo>
                <a:lnTo>
                  <a:pt x="0" y="9247205"/>
                </a:lnTo>
                <a:close/>
              </a:path>
            </a:pathLst>
          </a:custGeom>
          <a:blipFill>
            <a:blip r:embed="rId3"/>
            <a:stretch>
              <a:fillRect/>
            </a:stretch>
          </a:blipFill>
        </p:spPr>
      </p:sp>
      <p:grpSp>
        <p:nvGrpSpPr>
          <p:cNvPr id="33" name="Group 7"/>
          <p:cNvGrpSpPr/>
          <p:nvPr/>
        </p:nvGrpSpPr>
        <p:grpSpPr>
          <a:xfrm>
            <a:off x="2934915" y="4349139"/>
            <a:ext cx="10627744" cy="2333678"/>
            <a:chOff x="0" y="0"/>
            <a:chExt cx="3181022" cy="698500"/>
          </a:xfrm>
        </p:grpSpPr>
        <p:sp>
          <p:nvSpPr>
            <p:cNvPr id="1048617" name="Freeform 8"/>
            <p:cNvSpPr/>
            <p:nvPr/>
          </p:nvSpPr>
          <p:spPr>
            <a:xfrm>
              <a:off x="0" y="0"/>
              <a:ext cx="3181022" cy="698500"/>
            </a:xfrm>
            <a:custGeom>
              <a:avLst/>
              <a:gdLst/>
              <a:ahLst/>
              <a:cxnLst/>
              <a:rect l="l" t="t" r="r" b="b"/>
              <a:pathLst>
                <a:path w="3181022" h="698500">
                  <a:moveTo>
                    <a:pt x="3181022" y="349250"/>
                  </a:moveTo>
                  <a:lnTo>
                    <a:pt x="2977822" y="698500"/>
                  </a:lnTo>
                  <a:lnTo>
                    <a:pt x="203200" y="698500"/>
                  </a:lnTo>
                  <a:lnTo>
                    <a:pt x="0" y="349250"/>
                  </a:lnTo>
                  <a:lnTo>
                    <a:pt x="203200" y="0"/>
                  </a:lnTo>
                  <a:lnTo>
                    <a:pt x="2977822" y="0"/>
                  </a:lnTo>
                  <a:lnTo>
                    <a:pt x="3181022" y="349250"/>
                  </a:lnTo>
                  <a:close/>
                </a:path>
              </a:pathLst>
            </a:custGeom>
            <a:solidFill>
              <a:srgbClr val="00C49A"/>
            </a:solidFill>
          </p:spPr>
        </p:sp>
        <p:sp>
          <p:nvSpPr>
            <p:cNvPr id="1048618" name="TextBox 9"/>
            <p:cNvSpPr txBox="1"/>
            <p:nvPr/>
          </p:nvSpPr>
          <p:spPr>
            <a:xfrm>
              <a:off x="114300" y="-38100"/>
              <a:ext cx="2952422" cy="736600"/>
            </a:xfrm>
            <a:prstGeom prst="rect">
              <a:avLst/>
            </a:prstGeom>
          </p:spPr>
          <p:txBody>
            <a:bodyPr lIns="50800" tIns="50800" rIns="50800" bIns="50800" rtlCol="0" anchor="ctr"/>
            <a:lstStyle/>
            <a:p>
              <a:pPr algn="ctr">
                <a:lnSpc>
                  <a:spcPts val="2659"/>
                </a:lnSpc>
              </a:pPr>
              <a:endParaRPr dirty="0"/>
            </a:p>
          </p:txBody>
        </p:sp>
      </p:grpSp>
      <p:grpSp>
        <p:nvGrpSpPr>
          <p:cNvPr id="34" name="Group 10"/>
          <p:cNvGrpSpPr/>
          <p:nvPr/>
        </p:nvGrpSpPr>
        <p:grpSpPr>
          <a:xfrm>
            <a:off x="4899093" y="6924622"/>
            <a:ext cx="10453992" cy="2333678"/>
            <a:chOff x="0" y="0"/>
            <a:chExt cx="3129015" cy="698500"/>
          </a:xfrm>
        </p:grpSpPr>
        <p:sp>
          <p:nvSpPr>
            <p:cNvPr id="1048619" name="Freeform 11"/>
            <p:cNvSpPr/>
            <p:nvPr/>
          </p:nvSpPr>
          <p:spPr>
            <a:xfrm>
              <a:off x="0" y="0"/>
              <a:ext cx="3129015" cy="698500"/>
            </a:xfrm>
            <a:custGeom>
              <a:avLst/>
              <a:gdLst/>
              <a:ahLst/>
              <a:cxnLst/>
              <a:rect l="l" t="t" r="r" b="b"/>
              <a:pathLst>
                <a:path w="3129015" h="698500">
                  <a:moveTo>
                    <a:pt x="3129015" y="349250"/>
                  </a:moveTo>
                  <a:lnTo>
                    <a:pt x="2925815" y="698500"/>
                  </a:lnTo>
                  <a:lnTo>
                    <a:pt x="203200" y="698500"/>
                  </a:lnTo>
                  <a:lnTo>
                    <a:pt x="0" y="349250"/>
                  </a:lnTo>
                  <a:lnTo>
                    <a:pt x="203200" y="0"/>
                  </a:lnTo>
                  <a:lnTo>
                    <a:pt x="2925815" y="0"/>
                  </a:lnTo>
                  <a:lnTo>
                    <a:pt x="3129015" y="349250"/>
                  </a:lnTo>
                  <a:close/>
                </a:path>
              </a:pathLst>
            </a:custGeom>
            <a:solidFill>
              <a:srgbClr val="00C49A"/>
            </a:solidFill>
          </p:spPr>
        </p:sp>
        <p:sp>
          <p:nvSpPr>
            <p:cNvPr id="1048620" name="TextBox 12"/>
            <p:cNvSpPr txBox="1"/>
            <p:nvPr/>
          </p:nvSpPr>
          <p:spPr>
            <a:xfrm>
              <a:off x="114300" y="-38100"/>
              <a:ext cx="2900415" cy="736600"/>
            </a:xfrm>
            <a:prstGeom prst="rect">
              <a:avLst/>
            </a:prstGeom>
          </p:spPr>
          <p:txBody>
            <a:bodyPr lIns="50800" tIns="50800" rIns="50800" bIns="50800" rtlCol="0" anchor="ctr"/>
            <a:lstStyle/>
            <a:p>
              <a:pPr algn="ctr">
                <a:lnSpc>
                  <a:spcPts val="2659"/>
                </a:lnSpc>
              </a:pPr>
              <a:endParaRPr dirty="0"/>
            </a:p>
          </p:txBody>
        </p:sp>
      </p:grpSp>
      <p:grpSp>
        <p:nvGrpSpPr>
          <p:cNvPr id="35" name="Group 13"/>
          <p:cNvGrpSpPr/>
          <p:nvPr/>
        </p:nvGrpSpPr>
        <p:grpSpPr>
          <a:xfrm>
            <a:off x="2934915" y="6924622"/>
            <a:ext cx="6345216" cy="2333678"/>
            <a:chOff x="0" y="0"/>
            <a:chExt cx="1899205" cy="698500"/>
          </a:xfrm>
        </p:grpSpPr>
        <p:sp>
          <p:nvSpPr>
            <p:cNvPr id="1048621" name="Freeform 14"/>
            <p:cNvSpPr/>
            <p:nvPr/>
          </p:nvSpPr>
          <p:spPr>
            <a:xfrm>
              <a:off x="0" y="0"/>
              <a:ext cx="1899205" cy="698500"/>
            </a:xfrm>
            <a:custGeom>
              <a:avLst/>
              <a:gdLst/>
              <a:ahLst/>
              <a:cxnLst/>
              <a:rect l="l" t="t" r="r" b="b"/>
              <a:pathLst>
                <a:path w="1899205" h="698500">
                  <a:moveTo>
                    <a:pt x="1899205" y="349250"/>
                  </a:moveTo>
                  <a:lnTo>
                    <a:pt x="1696005" y="698500"/>
                  </a:lnTo>
                  <a:lnTo>
                    <a:pt x="203200" y="698500"/>
                  </a:lnTo>
                  <a:lnTo>
                    <a:pt x="0" y="349250"/>
                  </a:lnTo>
                  <a:lnTo>
                    <a:pt x="203200" y="0"/>
                  </a:lnTo>
                  <a:lnTo>
                    <a:pt x="1696005" y="0"/>
                  </a:lnTo>
                  <a:lnTo>
                    <a:pt x="1899205" y="349250"/>
                  </a:lnTo>
                  <a:close/>
                </a:path>
              </a:pathLst>
            </a:custGeom>
            <a:solidFill>
              <a:srgbClr val="2B3C56"/>
            </a:solidFill>
          </p:spPr>
        </p:sp>
        <p:sp>
          <p:nvSpPr>
            <p:cNvPr id="1048622" name="TextBox 15"/>
            <p:cNvSpPr txBox="1"/>
            <p:nvPr/>
          </p:nvSpPr>
          <p:spPr>
            <a:xfrm>
              <a:off x="114300" y="-38100"/>
              <a:ext cx="1670605" cy="736600"/>
            </a:xfrm>
            <a:prstGeom prst="rect">
              <a:avLst/>
            </a:prstGeom>
          </p:spPr>
          <p:txBody>
            <a:bodyPr lIns="50800" tIns="50800" rIns="50800" bIns="50800" rtlCol="0" anchor="ctr"/>
            <a:lstStyle/>
            <a:p>
              <a:pPr algn="ctr">
                <a:lnSpc>
                  <a:spcPts val="2659"/>
                </a:lnSpc>
              </a:pPr>
              <a:endParaRPr dirty="0"/>
            </a:p>
          </p:txBody>
        </p:sp>
      </p:grpSp>
      <p:grpSp>
        <p:nvGrpSpPr>
          <p:cNvPr id="36" name="Group 16"/>
          <p:cNvGrpSpPr/>
          <p:nvPr/>
        </p:nvGrpSpPr>
        <p:grpSpPr>
          <a:xfrm>
            <a:off x="9007092" y="4349139"/>
            <a:ext cx="6345993" cy="2333678"/>
            <a:chOff x="0" y="0"/>
            <a:chExt cx="1899438" cy="698500"/>
          </a:xfrm>
        </p:grpSpPr>
        <p:sp>
          <p:nvSpPr>
            <p:cNvPr id="1048623" name="Freeform 17"/>
            <p:cNvSpPr/>
            <p:nvPr/>
          </p:nvSpPr>
          <p:spPr>
            <a:xfrm>
              <a:off x="0" y="0"/>
              <a:ext cx="1899438" cy="698500"/>
            </a:xfrm>
            <a:custGeom>
              <a:avLst/>
              <a:gdLst/>
              <a:ahLst/>
              <a:cxnLst/>
              <a:rect l="l" t="t" r="r" b="b"/>
              <a:pathLst>
                <a:path w="1899438" h="698500">
                  <a:moveTo>
                    <a:pt x="1899438" y="349250"/>
                  </a:moveTo>
                  <a:lnTo>
                    <a:pt x="1696238" y="698500"/>
                  </a:lnTo>
                  <a:lnTo>
                    <a:pt x="203200" y="698500"/>
                  </a:lnTo>
                  <a:lnTo>
                    <a:pt x="0" y="349250"/>
                  </a:lnTo>
                  <a:lnTo>
                    <a:pt x="203200" y="0"/>
                  </a:lnTo>
                  <a:lnTo>
                    <a:pt x="1696238" y="0"/>
                  </a:lnTo>
                  <a:lnTo>
                    <a:pt x="1899438" y="349250"/>
                  </a:lnTo>
                  <a:close/>
                </a:path>
              </a:pathLst>
            </a:custGeom>
            <a:solidFill>
              <a:srgbClr val="2B3C56"/>
            </a:solidFill>
          </p:spPr>
        </p:sp>
        <p:sp>
          <p:nvSpPr>
            <p:cNvPr id="1048624" name="TextBox 18"/>
            <p:cNvSpPr txBox="1"/>
            <p:nvPr/>
          </p:nvSpPr>
          <p:spPr>
            <a:xfrm>
              <a:off x="114300" y="-38100"/>
              <a:ext cx="1670838" cy="736600"/>
            </a:xfrm>
            <a:prstGeom prst="rect">
              <a:avLst/>
            </a:prstGeom>
          </p:spPr>
          <p:txBody>
            <a:bodyPr lIns="50800" tIns="50800" rIns="50800" bIns="50800" rtlCol="0" anchor="ctr"/>
            <a:lstStyle/>
            <a:p>
              <a:pPr algn="ctr">
                <a:lnSpc>
                  <a:spcPts val="2659"/>
                </a:lnSpc>
              </a:pPr>
              <a:endParaRPr dirty="0"/>
            </a:p>
          </p:txBody>
        </p:sp>
      </p:grpSp>
      <p:sp>
        <p:nvSpPr>
          <p:cNvPr id="1048625" name="Freeform 19"/>
          <p:cNvSpPr/>
          <p:nvPr/>
        </p:nvSpPr>
        <p:spPr>
          <a:xfrm flipH="1">
            <a:off x="12550708" y="2888345"/>
            <a:ext cx="569070" cy="667353"/>
          </a:xfrm>
          <a:custGeom>
            <a:avLst/>
            <a:gdLst/>
            <a:ahLst/>
            <a:cxnLst/>
            <a:rect l="l" t="t" r="r" b="b"/>
            <a:pathLst>
              <a:path w="569070" h="667353">
                <a:moveTo>
                  <a:pt x="569070" y="0"/>
                </a:moveTo>
                <a:lnTo>
                  <a:pt x="0" y="0"/>
                </a:lnTo>
                <a:lnTo>
                  <a:pt x="0" y="667352"/>
                </a:lnTo>
                <a:lnTo>
                  <a:pt x="569070" y="667352"/>
                </a:lnTo>
                <a:lnTo>
                  <a:pt x="569070" y="0"/>
                </a:lnTo>
                <a:close/>
              </a:path>
            </a:pathLst>
          </a:custGeom>
          <a:blipFill>
            <a:blip r:embed="rId4"/>
            <a:stretch>
              <a:fillRect/>
            </a:stretch>
          </a:blipFill>
        </p:spPr>
      </p:sp>
      <p:sp>
        <p:nvSpPr>
          <p:cNvPr id="1048626" name="Freeform 20"/>
          <p:cNvSpPr/>
          <p:nvPr/>
        </p:nvSpPr>
        <p:spPr>
          <a:xfrm>
            <a:off x="4394433" y="2888345"/>
            <a:ext cx="569070" cy="667353"/>
          </a:xfrm>
          <a:custGeom>
            <a:avLst/>
            <a:gdLst/>
            <a:ahLst/>
            <a:cxnLst/>
            <a:rect l="l" t="t" r="r" b="b"/>
            <a:pathLst>
              <a:path w="569070" h="667353">
                <a:moveTo>
                  <a:pt x="0" y="0"/>
                </a:moveTo>
                <a:lnTo>
                  <a:pt x="569070" y="0"/>
                </a:lnTo>
                <a:lnTo>
                  <a:pt x="569070" y="667352"/>
                </a:lnTo>
                <a:lnTo>
                  <a:pt x="0" y="667352"/>
                </a:lnTo>
                <a:lnTo>
                  <a:pt x="0" y="0"/>
                </a:lnTo>
                <a:close/>
              </a:path>
            </a:pathLst>
          </a:custGeom>
          <a:blipFill>
            <a:blip r:embed="rId4"/>
            <a:stretch>
              <a:fillRect/>
            </a:stretch>
          </a:blipFill>
        </p:spPr>
      </p:sp>
      <p:sp>
        <p:nvSpPr>
          <p:cNvPr id="1048627" name="Freeform 21"/>
          <p:cNvSpPr/>
          <p:nvPr/>
        </p:nvSpPr>
        <p:spPr>
          <a:xfrm flipH="1">
            <a:off x="13324497" y="2888345"/>
            <a:ext cx="569070" cy="667353"/>
          </a:xfrm>
          <a:custGeom>
            <a:avLst/>
            <a:gdLst/>
            <a:ahLst/>
            <a:cxnLst/>
            <a:rect l="l" t="t" r="r" b="b"/>
            <a:pathLst>
              <a:path w="569070" h="667353">
                <a:moveTo>
                  <a:pt x="569070" y="0"/>
                </a:moveTo>
                <a:lnTo>
                  <a:pt x="0" y="0"/>
                </a:lnTo>
                <a:lnTo>
                  <a:pt x="0" y="667352"/>
                </a:lnTo>
                <a:lnTo>
                  <a:pt x="569070" y="667352"/>
                </a:lnTo>
                <a:lnTo>
                  <a:pt x="569070" y="0"/>
                </a:lnTo>
                <a:close/>
              </a:path>
            </a:pathLst>
          </a:custGeom>
          <a:blipFill>
            <a:blip r:embed="rId4"/>
            <a:stretch>
              <a:fillRect/>
            </a:stretch>
          </a:blipFill>
        </p:spPr>
      </p:sp>
      <p:sp>
        <p:nvSpPr>
          <p:cNvPr id="1048628" name="Freeform 22"/>
          <p:cNvSpPr/>
          <p:nvPr/>
        </p:nvSpPr>
        <p:spPr>
          <a:xfrm>
            <a:off x="5168222" y="2888345"/>
            <a:ext cx="569070" cy="667353"/>
          </a:xfrm>
          <a:custGeom>
            <a:avLst/>
            <a:gdLst/>
            <a:ahLst/>
            <a:cxnLst/>
            <a:rect l="l" t="t" r="r" b="b"/>
            <a:pathLst>
              <a:path w="569070" h="667353">
                <a:moveTo>
                  <a:pt x="0" y="0"/>
                </a:moveTo>
                <a:lnTo>
                  <a:pt x="569070" y="0"/>
                </a:lnTo>
                <a:lnTo>
                  <a:pt x="569070" y="667352"/>
                </a:lnTo>
                <a:lnTo>
                  <a:pt x="0" y="667352"/>
                </a:lnTo>
                <a:lnTo>
                  <a:pt x="0" y="0"/>
                </a:lnTo>
                <a:close/>
              </a:path>
            </a:pathLst>
          </a:custGeom>
          <a:blipFill>
            <a:blip r:embed="rId4"/>
            <a:stretch>
              <a:fillRect/>
            </a:stretch>
          </a:blipFill>
        </p:spPr>
      </p:sp>
      <p:sp>
        <p:nvSpPr>
          <p:cNvPr id="1048629" name="TextBox 23"/>
          <p:cNvSpPr txBox="1"/>
          <p:nvPr/>
        </p:nvSpPr>
        <p:spPr>
          <a:xfrm>
            <a:off x="2959169" y="1067224"/>
            <a:ext cx="12369662" cy="1888744"/>
          </a:xfrm>
          <a:prstGeom prst="rect">
            <a:avLst/>
          </a:prstGeom>
        </p:spPr>
        <p:txBody>
          <a:bodyPr lIns="0" tIns="0" rIns="0" bIns="0" rtlCol="0" anchor="t">
            <a:spAutoFit/>
          </a:bodyPr>
          <a:lstStyle/>
          <a:p>
            <a:pPr algn="ctr">
              <a:lnSpc>
                <a:spcPts val="14872"/>
              </a:lnSpc>
            </a:pPr>
            <a:r>
              <a:rPr lang="en-US" sz="10623" dirty="0">
                <a:solidFill>
                  <a:srgbClr val="2B3C56"/>
                </a:solidFill>
                <a:latin typeface="Bebas Neue Cyrillic"/>
                <a:ea typeface="Bebas Neue Cyrillic"/>
                <a:cs typeface="Bebas Neue Cyrillic"/>
                <a:sym typeface="Bebas Neue Cyrillic"/>
              </a:rPr>
              <a:t>problems</a:t>
            </a:r>
          </a:p>
        </p:txBody>
      </p:sp>
      <p:sp>
        <p:nvSpPr>
          <p:cNvPr id="1048630" name="TextBox 24"/>
          <p:cNvSpPr txBox="1"/>
          <p:nvPr/>
        </p:nvSpPr>
        <p:spPr>
          <a:xfrm>
            <a:off x="3962972" y="4608063"/>
            <a:ext cx="3759654" cy="426292"/>
          </a:xfrm>
          <a:prstGeom prst="rect">
            <a:avLst/>
          </a:prstGeom>
        </p:spPr>
        <p:txBody>
          <a:bodyPr lIns="0" tIns="0" rIns="0" bIns="0" rtlCol="0" anchor="t">
            <a:spAutoFit/>
          </a:bodyPr>
          <a:lstStyle/>
          <a:p>
            <a:pPr algn="ctr">
              <a:lnSpc>
                <a:spcPts val="3484"/>
              </a:lnSpc>
              <a:spcBef>
                <a:spcPct val="0"/>
              </a:spcBef>
            </a:pPr>
            <a:r>
              <a:rPr lang="en-US" sz="2488" b="1" dirty="0">
                <a:solidFill>
                  <a:srgbClr val="2B3C56"/>
                </a:solidFill>
                <a:latin typeface="Inter Bold"/>
                <a:ea typeface="Inter Bold"/>
                <a:cs typeface="Inter Bold"/>
                <a:sym typeface="Inter Bold"/>
              </a:rPr>
              <a:t>Inaccurate Accounting</a:t>
            </a:r>
          </a:p>
        </p:txBody>
      </p:sp>
      <p:sp>
        <p:nvSpPr>
          <p:cNvPr id="1048631" name="TextBox 25"/>
          <p:cNvSpPr txBox="1"/>
          <p:nvPr/>
        </p:nvSpPr>
        <p:spPr>
          <a:xfrm>
            <a:off x="10564985" y="7258650"/>
            <a:ext cx="3230206" cy="480354"/>
          </a:xfrm>
          <a:prstGeom prst="rect">
            <a:avLst/>
          </a:prstGeom>
        </p:spPr>
        <p:txBody>
          <a:bodyPr lIns="0" tIns="0" rIns="0" bIns="0" rtlCol="0" anchor="t">
            <a:spAutoFit/>
          </a:bodyPr>
          <a:lstStyle/>
          <a:p>
            <a:pPr algn="ctr">
              <a:lnSpc>
                <a:spcPts val="3973"/>
              </a:lnSpc>
              <a:spcBef>
                <a:spcPct val="0"/>
              </a:spcBef>
            </a:pPr>
            <a:r>
              <a:rPr lang="en-US" sz="2838" b="1" dirty="0">
                <a:solidFill>
                  <a:srgbClr val="2B3C56"/>
                </a:solidFill>
                <a:latin typeface="Inter Bold"/>
                <a:ea typeface="Inter Bold"/>
                <a:cs typeface="Inter Bold"/>
                <a:sym typeface="Inter Bold"/>
              </a:rPr>
              <a:t>Price </a:t>
            </a:r>
            <a:r>
              <a:rPr lang="en-US" sz="2838" b="1" dirty="0" smtClean="0">
                <a:solidFill>
                  <a:srgbClr val="2B3C56"/>
                </a:solidFill>
                <a:latin typeface="Inter Bold"/>
                <a:ea typeface="Inter Bold"/>
                <a:cs typeface="Inter Bold"/>
                <a:sym typeface="Inter Bold"/>
              </a:rPr>
              <a:t>Instability</a:t>
            </a:r>
            <a:endParaRPr lang="en-US" sz="2838" b="1" dirty="0">
              <a:solidFill>
                <a:srgbClr val="2B3C56"/>
              </a:solidFill>
              <a:latin typeface="Inter Bold"/>
              <a:ea typeface="Inter Bold"/>
              <a:cs typeface="Inter Bold"/>
              <a:sym typeface="Inter Bold"/>
            </a:endParaRPr>
          </a:p>
        </p:txBody>
      </p:sp>
      <p:sp>
        <p:nvSpPr>
          <p:cNvPr id="1048632" name="TextBox 26"/>
          <p:cNvSpPr txBox="1"/>
          <p:nvPr/>
        </p:nvSpPr>
        <p:spPr>
          <a:xfrm>
            <a:off x="9406576" y="4660047"/>
            <a:ext cx="5547024" cy="480354"/>
          </a:xfrm>
          <a:prstGeom prst="rect">
            <a:avLst/>
          </a:prstGeom>
        </p:spPr>
        <p:txBody>
          <a:bodyPr lIns="0" tIns="0" rIns="0" bIns="0" rtlCol="0" anchor="t">
            <a:spAutoFit/>
          </a:bodyPr>
          <a:lstStyle/>
          <a:p>
            <a:pPr algn="ctr">
              <a:lnSpc>
                <a:spcPts val="3973"/>
              </a:lnSpc>
              <a:spcBef>
                <a:spcPct val="0"/>
              </a:spcBef>
            </a:pPr>
            <a:r>
              <a:rPr lang="en-US" sz="2838" b="1" dirty="0">
                <a:solidFill>
                  <a:srgbClr val="FFFFFF"/>
                </a:solidFill>
                <a:latin typeface="Inter Bold"/>
                <a:ea typeface="Inter Bold"/>
                <a:cs typeface="Inter Bold"/>
                <a:sym typeface="Inter Bold"/>
              </a:rPr>
              <a:t>Cash flow </a:t>
            </a:r>
            <a:r>
              <a:rPr lang="en-US" sz="2838" b="1" dirty="0" smtClean="0">
                <a:solidFill>
                  <a:srgbClr val="FFFFFF"/>
                </a:solidFill>
                <a:latin typeface="Inter Bold"/>
                <a:ea typeface="Inter Bold"/>
                <a:cs typeface="Inter Bold"/>
                <a:sym typeface="Inter Bold"/>
              </a:rPr>
              <a:t>Confusion</a:t>
            </a:r>
            <a:endParaRPr lang="en-US" sz="2838" b="1" dirty="0">
              <a:solidFill>
                <a:srgbClr val="FFFFFF"/>
              </a:solidFill>
              <a:latin typeface="Inter Bold"/>
              <a:ea typeface="Inter Bold"/>
              <a:cs typeface="Inter Bold"/>
              <a:sym typeface="Inter Bold"/>
            </a:endParaRPr>
          </a:p>
        </p:txBody>
      </p:sp>
      <p:sp>
        <p:nvSpPr>
          <p:cNvPr id="1048633" name="TextBox 27"/>
          <p:cNvSpPr txBox="1"/>
          <p:nvPr/>
        </p:nvSpPr>
        <p:spPr>
          <a:xfrm>
            <a:off x="3334011" y="7083340"/>
            <a:ext cx="5547024" cy="480354"/>
          </a:xfrm>
          <a:prstGeom prst="rect">
            <a:avLst/>
          </a:prstGeom>
        </p:spPr>
        <p:txBody>
          <a:bodyPr lIns="0" tIns="0" rIns="0" bIns="0" rtlCol="0" anchor="t">
            <a:spAutoFit/>
          </a:bodyPr>
          <a:lstStyle/>
          <a:p>
            <a:pPr algn="ctr">
              <a:lnSpc>
                <a:spcPts val="3973"/>
              </a:lnSpc>
              <a:spcBef>
                <a:spcPct val="0"/>
              </a:spcBef>
            </a:pPr>
            <a:r>
              <a:rPr lang="en-US" sz="2838" b="1" dirty="0">
                <a:solidFill>
                  <a:srgbClr val="FFFFFF"/>
                </a:solidFill>
                <a:latin typeface="Inter Bold"/>
                <a:ea typeface="Inter Bold"/>
                <a:cs typeface="Inter Bold"/>
                <a:sym typeface="Inter Bold"/>
              </a:rPr>
              <a:t>Poor customer Engagement</a:t>
            </a:r>
          </a:p>
        </p:txBody>
      </p:sp>
      <p:sp>
        <p:nvSpPr>
          <p:cNvPr id="1048634" name="TextBox 28"/>
          <p:cNvSpPr txBox="1"/>
          <p:nvPr/>
        </p:nvSpPr>
        <p:spPr>
          <a:xfrm>
            <a:off x="3667015" y="5241266"/>
            <a:ext cx="4881015" cy="736425"/>
          </a:xfrm>
          <a:prstGeom prst="rect">
            <a:avLst/>
          </a:prstGeom>
        </p:spPr>
        <p:txBody>
          <a:bodyPr lIns="0" tIns="0" rIns="0" bIns="0" rtlCol="0" anchor="t">
            <a:spAutoFit/>
          </a:bodyPr>
          <a:lstStyle/>
          <a:p>
            <a:pPr marL="0" lvl="0" indent="0" algn="l">
              <a:lnSpc>
                <a:spcPts val="2984"/>
              </a:lnSpc>
              <a:spcBef>
                <a:spcPct val="0"/>
              </a:spcBef>
            </a:pPr>
            <a:r>
              <a:rPr lang="en-US" sz="2131" dirty="0">
                <a:solidFill>
                  <a:srgbClr val="000000"/>
                </a:solidFill>
                <a:latin typeface="Inter"/>
                <a:ea typeface="Inter"/>
                <a:cs typeface="Inter"/>
                <a:sym typeface="Inter"/>
              </a:rPr>
              <a:t>Without Accounting Tools calculating profit is error- prone.</a:t>
            </a:r>
          </a:p>
        </p:txBody>
      </p:sp>
      <p:sp>
        <p:nvSpPr>
          <p:cNvPr id="1048635" name="TextBox 29"/>
          <p:cNvSpPr txBox="1"/>
          <p:nvPr/>
        </p:nvSpPr>
        <p:spPr>
          <a:xfrm>
            <a:off x="9516185" y="7839868"/>
            <a:ext cx="5327806" cy="762966"/>
          </a:xfrm>
          <a:prstGeom prst="rect">
            <a:avLst/>
          </a:prstGeom>
        </p:spPr>
        <p:txBody>
          <a:bodyPr lIns="0" tIns="0" rIns="0" bIns="0" rtlCol="0" anchor="t">
            <a:spAutoFit/>
          </a:bodyPr>
          <a:lstStyle/>
          <a:p>
            <a:pPr marL="0" lvl="0" indent="0" algn="just">
              <a:lnSpc>
                <a:spcPts val="3124"/>
              </a:lnSpc>
              <a:spcBef>
                <a:spcPct val="0"/>
              </a:spcBef>
            </a:pPr>
            <a:r>
              <a:rPr lang="en-US" sz="2231" dirty="0">
                <a:solidFill>
                  <a:srgbClr val="000000"/>
                </a:solidFill>
                <a:latin typeface="Inter"/>
                <a:ea typeface="Inter"/>
                <a:cs typeface="Inter"/>
                <a:sym typeface="Inter"/>
              </a:rPr>
              <a:t>Due rise and fall in </a:t>
            </a:r>
            <a:r>
              <a:rPr lang="en-US" sz="2231" dirty="0" smtClean="0">
                <a:solidFill>
                  <a:srgbClr val="000000"/>
                </a:solidFill>
                <a:latin typeface="Inter"/>
                <a:ea typeface="Inter"/>
                <a:cs typeface="Inter"/>
                <a:sym typeface="Inter"/>
              </a:rPr>
              <a:t>price traders find it difficult to set price for their goods. </a:t>
            </a:r>
            <a:endParaRPr lang="en-US" sz="2231" dirty="0">
              <a:solidFill>
                <a:srgbClr val="000000"/>
              </a:solidFill>
              <a:latin typeface="Inter"/>
              <a:ea typeface="Inter"/>
              <a:cs typeface="Inter"/>
              <a:sym typeface="Inter"/>
            </a:endParaRPr>
          </a:p>
        </p:txBody>
      </p:sp>
      <p:sp>
        <p:nvSpPr>
          <p:cNvPr id="1048636" name="TextBox 30"/>
          <p:cNvSpPr txBox="1"/>
          <p:nvPr/>
        </p:nvSpPr>
        <p:spPr>
          <a:xfrm>
            <a:off x="9605880" y="5241266"/>
            <a:ext cx="5148418" cy="1423467"/>
          </a:xfrm>
          <a:prstGeom prst="rect">
            <a:avLst/>
          </a:prstGeom>
        </p:spPr>
        <p:txBody>
          <a:bodyPr lIns="0" tIns="0" rIns="0" bIns="0" rtlCol="0" anchor="t">
            <a:spAutoFit/>
          </a:bodyPr>
          <a:lstStyle/>
          <a:p>
            <a:pPr algn="l">
              <a:lnSpc>
                <a:spcPts val="2844"/>
              </a:lnSpc>
            </a:pPr>
            <a:r>
              <a:rPr lang="en-US" sz="2031" dirty="0">
                <a:solidFill>
                  <a:srgbClr val="FFFFFF"/>
                </a:solidFill>
                <a:latin typeface="Inter"/>
                <a:ea typeface="Inter"/>
                <a:cs typeface="Inter"/>
                <a:sym typeface="Inter"/>
              </a:rPr>
              <a:t>Tracking daily transactions and balances manually wastes </a:t>
            </a:r>
            <a:r>
              <a:rPr lang="en-US" sz="2031" dirty="0" smtClean="0">
                <a:solidFill>
                  <a:srgbClr val="FFFFFF"/>
                </a:solidFill>
                <a:latin typeface="Inter"/>
                <a:ea typeface="Inter"/>
                <a:cs typeface="Inter"/>
                <a:sym typeface="Inter"/>
              </a:rPr>
              <a:t>time and the record can be lost.</a:t>
            </a:r>
            <a:endParaRPr lang="en-US" sz="2031" dirty="0">
              <a:solidFill>
                <a:srgbClr val="FFFFFF"/>
              </a:solidFill>
              <a:latin typeface="Inter"/>
              <a:ea typeface="Inter"/>
              <a:cs typeface="Inter"/>
              <a:sym typeface="Inter"/>
            </a:endParaRPr>
          </a:p>
          <a:p>
            <a:pPr algn="just">
              <a:lnSpc>
                <a:spcPts val="2704"/>
              </a:lnSpc>
              <a:spcBef>
                <a:spcPct val="0"/>
              </a:spcBef>
            </a:pPr>
            <a:endParaRPr lang="en-US" sz="2031" dirty="0">
              <a:solidFill>
                <a:srgbClr val="FFFFFF"/>
              </a:solidFill>
              <a:latin typeface="Inter"/>
              <a:ea typeface="Inter"/>
              <a:cs typeface="Inter"/>
              <a:sym typeface="Inter"/>
            </a:endParaRPr>
          </a:p>
        </p:txBody>
      </p:sp>
      <p:sp>
        <p:nvSpPr>
          <p:cNvPr id="1048637" name="TextBox 31"/>
          <p:cNvSpPr txBox="1"/>
          <p:nvPr/>
        </p:nvSpPr>
        <p:spPr>
          <a:xfrm>
            <a:off x="3667015" y="7672278"/>
            <a:ext cx="4881015" cy="1713054"/>
          </a:xfrm>
          <a:prstGeom prst="rect">
            <a:avLst/>
          </a:prstGeom>
        </p:spPr>
        <p:txBody>
          <a:bodyPr lIns="0" tIns="0" rIns="0" bIns="0" rtlCol="0" anchor="t">
            <a:spAutoFit/>
          </a:bodyPr>
          <a:lstStyle/>
          <a:p>
            <a:pPr algn="l">
              <a:lnSpc>
                <a:spcPts val="2704"/>
              </a:lnSpc>
            </a:pPr>
            <a:r>
              <a:rPr lang="en-US" sz="1931" dirty="0">
                <a:solidFill>
                  <a:srgbClr val="FFFFFF"/>
                </a:solidFill>
                <a:latin typeface="Inter"/>
                <a:ea typeface="Inter"/>
                <a:cs typeface="Inter"/>
                <a:sym typeface="Inter"/>
              </a:rPr>
              <a:t>Poor Customer Engagement: Without timely updates, customers are left in the dark resulting in lost trust and missed opportunities.</a:t>
            </a:r>
          </a:p>
          <a:p>
            <a:pPr algn="just">
              <a:lnSpc>
                <a:spcPts val="2704"/>
              </a:lnSpc>
              <a:spcBef>
                <a:spcPct val="0"/>
              </a:spcBef>
            </a:pPr>
            <a:endParaRPr lang="en-US" sz="1931" dirty="0">
              <a:solidFill>
                <a:srgbClr val="FFFFFF"/>
              </a:solidFill>
              <a:latin typeface="Inter"/>
              <a:ea typeface="Inter"/>
              <a:cs typeface="Inter"/>
              <a:sym typeface="Inte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1048639" name="Freeform 3"/>
          <p:cNvSpPr/>
          <p:nvPr/>
        </p:nvSpPr>
        <p:spPr>
          <a:xfrm flipV="1">
            <a:off x="-1049377" y="-4103705"/>
            <a:ext cx="9011821" cy="9247205"/>
          </a:xfrm>
          <a:custGeom>
            <a:avLst/>
            <a:gdLst/>
            <a:ahLst/>
            <a:cxnLst/>
            <a:rect l="l" t="t" r="r" b="b"/>
            <a:pathLst>
              <a:path w="9011821" h="9247205">
                <a:moveTo>
                  <a:pt x="0" y="9247205"/>
                </a:moveTo>
                <a:lnTo>
                  <a:pt x="9011822" y="9247205"/>
                </a:lnTo>
                <a:lnTo>
                  <a:pt x="9011822" y="0"/>
                </a:lnTo>
                <a:lnTo>
                  <a:pt x="0" y="0"/>
                </a:lnTo>
                <a:lnTo>
                  <a:pt x="0" y="9247205"/>
                </a:lnTo>
                <a:close/>
              </a:path>
            </a:pathLst>
          </a:custGeom>
          <a:blipFill>
            <a:blip r:embed="rId3"/>
            <a:stretch>
              <a:fillRect/>
            </a:stretch>
          </a:blipFill>
        </p:spPr>
      </p:sp>
      <p:grpSp>
        <p:nvGrpSpPr>
          <p:cNvPr id="38" name="Group 4"/>
          <p:cNvGrpSpPr/>
          <p:nvPr/>
        </p:nvGrpSpPr>
        <p:grpSpPr>
          <a:xfrm>
            <a:off x="1743803" y="3333398"/>
            <a:ext cx="3425355" cy="6012375"/>
            <a:chOff x="0" y="0"/>
            <a:chExt cx="635000" cy="1114588"/>
          </a:xfrm>
        </p:grpSpPr>
        <p:sp>
          <p:nvSpPr>
            <p:cNvPr id="1048640" name="Freeform 5"/>
            <p:cNvSpPr/>
            <p:nvPr/>
          </p:nvSpPr>
          <p:spPr>
            <a:xfrm>
              <a:off x="0" y="0"/>
              <a:ext cx="635000" cy="1114587"/>
            </a:xfrm>
            <a:custGeom>
              <a:avLst/>
              <a:gdLst/>
              <a:ahLst/>
              <a:cxnLst/>
              <a:rect l="l" t="t" r="r" b="b"/>
              <a:pathLst>
                <a:path w="635000" h="1114587">
                  <a:moveTo>
                    <a:pt x="635000" y="0"/>
                  </a:moveTo>
                  <a:lnTo>
                    <a:pt x="635000" y="1000287"/>
                  </a:lnTo>
                  <a:lnTo>
                    <a:pt x="317500" y="1114587"/>
                  </a:lnTo>
                  <a:lnTo>
                    <a:pt x="0" y="1000287"/>
                  </a:lnTo>
                  <a:lnTo>
                    <a:pt x="0" y="0"/>
                  </a:lnTo>
                  <a:lnTo>
                    <a:pt x="635000" y="0"/>
                  </a:lnTo>
                  <a:close/>
                </a:path>
              </a:pathLst>
            </a:custGeom>
            <a:solidFill>
              <a:srgbClr val="00C49A"/>
            </a:solidFill>
          </p:spPr>
        </p:sp>
        <p:sp>
          <p:nvSpPr>
            <p:cNvPr id="1048641" name="TextBox 6"/>
            <p:cNvSpPr txBox="1"/>
            <p:nvPr/>
          </p:nvSpPr>
          <p:spPr>
            <a:xfrm>
              <a:off x="0" y="-38100"/>
              <a:ext cx="635000" cy="1038388"/>
            </a:xfrm>
            <a:prstGeom prst="rect">
              <a:avLst/>
            </a:prstGeom>
          </p:spPr>
          <p:txBody>
            <a:bodyPr lIns="50800" tIns="50800" rIns="50800" bIns="50800" rtlCol="0" anchor="ctr"/>
            <a:lstStyle/>
            <a:p>
              <a:pPr algn="ctr">
                <a:lnSpc>
                  <a:spcPts val="2659"/>
                </a:lnSpc>
              </a:pPr>
              <a:endParaRPr dirty="0"/>
            </a:p>
          </p:txBody>
        </p:sp>
      </p:grpSp>
      <p:grpSp>
        <p:nvGrpSpPr>
          <p:cNvPr id="39" name="Group 7"/>
          <p:cNvGrpSpPr/>
          <p:nvPr/>
        </p:nvGrpSpPr>
        <p:grpSpPr>
          <a:xfrm>
            <a:off x="-929138" y="9917645"/>
            <a:ext cx="10073138" cy="5363150"/>
            <a:chOff x="0" y="0"/>
            <a:chExt cx="1867381" cy="994233"/>
          </a:xfrm>
        </p:grpSpPr>
        <p:sp>
          <p:nvSpPr>
            <p:cNvPr id="1048642" name="Freeform 8"/>
            <p:cNvSpPr/>
            <p:nvPr/>
          </p:nvSpPr>
          <p:spPr>
            <a:xfrm>
              <a:off x="0" y="0"/>
              <a:ext cx="1867381" cy="994233"/>
            </a:xfrm>
            <a:custGeom>
              <a:avLst/>
              <a:gdLst/>
              <a:ahLst/>
              <a:cxnLst/>
              <a:rect l="l" t="t" r="r" b="b"/>
              <a:pathLst>
                <a:path w="1867381" h="994233">
                  <a:moveTo>
                    <a:pt x="1867381" y="0"/>
                  </a:moveTo>
                  <a:lnTo>
                    <a:pt x="1867381" y="879933"/>
                  </a:lnTo>
                  <a:lnTo>
                    <a:pt x="933690" y="994233"/>
                  </a:lnTo>
                  <a:lnTo>
                    <a:pt x="0" y="879933"/>
                  </a:lnTo>
                  <a:lnTo>
                    <a:pt x="0" y="0"/>
                  </a:lnTo>
                  <a:lnTo>
                    <a:pt x="1867381" y="0"/>
                  </a:lnTo>
                  <a:close/>
                </a:path>
              </a:pathLst>
            </a:custGeom>
            <a:solidFill>
              <a:srgbClr val="00C49A"/>
            </a:solidFill>
          </p:spPr>
        </p:sp>
        <p:sp>
          <p:nvSpPr>
            <p:cNvPr id="1048643" name="TextBox 9"/>
            <p:cNvSpPr txBox="1"/>
            <p:nvPr/>
          </p:nvSpPr>
          <p:spPr>
            <a:xfrm>
              <a:off x="0" y="-38100"/>
              <a:ext cx="1867381" cy="918033"/>
            </a:xfrm>
            <a:prstGeom prst="rect">
              <a:avLst/>
            </a:prstGeom>
          </p:spPr>
          <p:txBody>
            <a:bodyPr lIns="50800" tIns="50800" rIns="50800" bIns="50800" rtlCol="0" anchor="ctr"/>
            <a:lstStyle/>
            <a:p>
              <a:pPr algn="ctr">
                <a:lnSpc>
                  <a:spcPts val="2659"/>
                </a:lnSpc>
              </a:pPr>
              <a:endParaRPr dirty="0"/>
            </a:p>
          </p:txBody>
        </p:sp>
      </p:grpSp>
      <p:grpSp>
        <p:nvGrpSpPr>
          <p:cNvPr id="40" name="Group 10"/>
          <p:cNvGrpSpPr/>
          <p:nvPr/>
        </p:nvGrpSpPr>
        <p:grpSpPr>
          <a:xfrm>
            <a:off x="8960838" y="9917645"/>
            <a:ext cx="9845954" cy="5332455"/>
            <a:chOff x="0" y="0"/>
            <a:chExt cx="1825265" cy="988543"/>
          </a:xfrm>
        </p:grpSpPr>
        <p:sp>
          <p:nvSpPr>
            <p:cNvPr id="1048644" name="Freeform 11"/>
            <p:cNvSpPr/>
            <p:nvPr/>
          </p:nvSpPr>
          <p:spPr>
            <a:xfrm>
              <a:off x="0" y="0"/>
              <a:ext cx="1825265" cy="988543"/>
            </a:xfrm>
            <a:custGeom>
              <a:avLst/>
              <a:gdLst/>
              <a:ahLst/>
              <a:cxnLst/>
              <a:rect l="l" t="t" r="r" b="b"/>
              <a:pathLst>
                <a:path w="1825265" h="988543">
                  <a:moveTo>
                    <a:pt x="1825265" y="0"/>
                  </a:moveTo>
                  <a:lnTo>
                    <a:pt x="1825265" y="874243"/>
                  </a:lnTo>
                  <a:lnTo>
                    <a:pt x="912633" y="988543"/>
                  </a:lnTo>
                  <a:lnTo>
                    <a:pt x="0" y="874243"/>
                  </a:lnTo>
                  <a:lnTo>
                    <a:pt x="0" y="0"/>
                  </a:lnTo>
                  <a:lnTo>
                    <a:pt x="1825265" y="0"/>
                  </a:lnTo>
                  <a:close/>
                </a:path>
              </a:pathLst>
            </a:custGeom>
            <a:solidFill>
              <a:srgbClr val="2B3C56"/>
            </a:solidFill>
          </p:spPr>
        </p:sp>
        <p:sp>
          <p:nvSpPr>
            <p:cNvPr id="1048645" name="TextBox 12"/>
            <p:cNvSpPr txBox="1"/>
            <p:nvPr/>
          </p:nvSpPr>
          <p:spPr>
            <a:xfrm>
              <a:off x="0" y="-38100"/>
              <a:ext cx="1825265" cy="912343"/>
            </a:xfrm>
            <a:prstGeom prst="rect">
              <a:avLst/>
            </a:prstGeom>
          </p:spPr>
          <p:txBody>
            <a:bodyPr lIns="50800" tIns="50800" rIns="50800" bIns="50800" rtlCol="0" anchor="ctr"/>
            <a:lstStyle/>
            <a:p>
              <a:pPr algn="ctr">
                <a:lnSpc>
                  <a:spcPts val="2659"/>
                </a:lnSpc>
              </a:pPr>
              <a:endParaRPr dirty="0"/>
            </a:p>
          </p:txBody>
        </p:sp>
      </p:grpSp>
      <p:grpSp>
        <p:nvGrpSpPr>
          <p:cNvPr id="41" name="Group 13"/>
          <p:cNvGrpSpPr/>
          <p:nvPr/>
        </p:nvGrpSpPr>
        <p:grpSpPr>
          <a:xfrm>
            <a:off x="5535483" y="3333398"/>
            <a:ext cx="3425355" cy="6106100"/>
            <a:chOff x="0" y="0"/>
            <a:chExt cx="635000" cy="1131963"/>
          </a:xfrm>
        </p:grpSpPr>
        <p:sp>
          <p:nvSpPr>
            <p:cNvPr id="1048646" name="Freeform 14"/>
            <p:cNvSpPr/>
            <p:nvPr/>
          </p:nvSpPr>
          <p:spPr>
            <a:xfrm>
              <a:off x="0" y="0"/>
              <a:ext cx="635000" cy="1131963"/>
            </a:xfrm>
            <a:custGeom>
              <a:avLst/>
              <a:gdLst/>
              <a:ahLst/>
              <a:cxnLst/>
              <a:rect l="l" t="t" r="r" b="b"/>
              <a:pathLst>
                <a:path w="635000" h="1131963">
                  <a:moveTo>
                    <a:pt x="635000" y="0"/>
                  </a:moveTo>
                  <a:lnTo>
                    <a:pt x="635000" y="1017663"/>
                  </a:lnTo>
                  <a:lnTo>
                    <a:pt x="317500" y="1131963"/>
                  </a:lnTo>
                  <a:lnTo>
                    <a:pt x="0" y="1017663"/>
                  </a:lnTo>
                  <a:lnTo>
                    <a:pt x="0" y="0"/>
                  </a:lnTo>
                  <a:lnTo>
                    <a:pt x="635000" y="0"/>
                  </a:lnTo>
                  <a:close/>
                </a:path>
              </a:pathLst>
            </a:custGeom>
            <a:solidFill>
              <a:srgbClr val="2B3C56"/>
            </a:solidFill>
          </p:spPr>
        </p:sp>
        <p:sp>
          <p:nvSpPr>
            <p:cNvPr id="1048647" name="TextBox 15"/>
            <p:cNvSpPr txBox="1"/>
            <p:nvPr/>
          </p:nvSpPr>
          <p:spPr>
            <a:xfrm>
              <a:off x="0" y="-38100"/>
              <a:ext cx="635000" cy="1055763"/>
            </a:xfrm>
            <a:prstGeom prst="rect">
              <a:avLst/>
            </a:prstGeom>
          </p:spPr>
          <p:txBody>
            <a:bodyPr lIns="50800" tIns="50800" rIns="50800" bIns="50800" rtlCol="0" anchor="ctr"/>
            <a:lstStyle/>
            <a:p>
              <a:pPr algn="ctr">
                <a:lnSpc>
                  <a:spcPts val="2659"/>
                </a:lnSpc>
              </a:pPr>
              <a:endParaRPr dirty="0"/>
            </a:p>
          </p:txBody>
        </p:sp>
      </p:grpSp>
      <p:sp>
        <p:nvSpPr>
          <p:cNvPr id="1048648" name="Freeform 16"/>
          <p:cNvSpPr/>
          <p:nvPr/>
        </p:nvSpPr>
        <p:spPr>
          <a:xfrm flipH="1" flipV="1">
            <a:off x="10051739" y="-4103705"/>
            <a:ext cx="9011821" cy="9247205"/>
          </a:xfrm>
          <a:custGeom>
            <a:avLst/>
            <a:gdLst/>
            <a:ahLst/>
            <a:cxnLst/>
            <a:rect l="l" t="t" r="r" b="b"/>
            <a:pathLst>
              <a:path w="9011821" h="9247205">
                <a:moveTo>
                  <a:pt x="9011821" y="9247205"/>
                </a:moveTo>
                <a:lnTo>
                  <a:pt x="0" y="9247205"/>
                </a:lnTo>
                <a:lnTo>
                  <a:pt x="0" y="0"/>
                </a:lnTo>
                <a:lnTo>
                  <a:pt x="9011821" y="0"/>
                </a:lnTo>
                <a:lnTo>
                  <a:pt x="9011821" y="9247205"/>
                </a:lnTo>
                <a:close/>
              </a:path>
            </a:pathLst>
          </a:custGeom>
          <a:blipFill>
            <a:blip r:embed="rId3"/>
            <a:stretch>
              <a:fillRect/>
            </a:stretch>
          </a:blipFill>
        </p:spPr>
      </p:sp>
      <p:sp>
        <p:nvSpPr>
          <p:cNvPr id="1048649" name="TextBox 17"/>
          <p:cNvSpPr txBox="1"/>
          <p:nvPr/>
        </p:nvSpPr>
        <p:spPr>
          <a:xfrm>
            <a:off x="2496217" y="1098790"/>
            <a:ext cx="13295565" cy="2492798"/>
          </a:xfrm>
          <a:prstGeom prst="rect">
            <a:avLst/>
          </a:prstGeom>
        </p:spPr>
        <p:txBody>
          <a:bodyPr lIns="0" tIns="0" rIns="0" bIns="0" rtlCol="0" anchor="t">
            <a:spAutoFit/>
          </a:bodyPr>
          <a:lstStyle/>
          <a:p>
            <a:pPr algn="ctr">
              <a:lnSpc>
                <a:spcPts val="5506"/>
              </a:lnSpc>
            </a:pPr>
            <a:r>
              <a:rPr lang="en-US" sz="3933" dirty="0">
                <a:solidFill>
                  <a:srgbClr val="2B3C56"/>
                </a:solidFill>
                <a:latin typeface="Bebas Neue Cyrillic"/>
                <a:ea typeface="Bebas Neue Cyrillic"/>
                <a:cs typeface="Bebas Neue Cyrillic"/>
                <a:sym typeface="Bebas Neue Cyrillic"/>
              </a:rPr>
              <a:t>Smart Business Assistance is a comprehensive, user‑friendly solution that addresses </a:t>
            </a:r>
            <a:r>
              <a:rPr lang="en-US" sz="3933" dirty="0" smtClean="0">
                <a:solidFill>
                  <a:srgbClr val="2B3C56"/>
                </a:solidFill>
                <a:latin typeface="Bebas Neue Cyrillic"/>
                <a:ea typeface="Bebas Neue Cyrillic"/>
                <a:cs typeface="Bebas Neue Cyrillic"/>
                <a:sym typeface="Bebas Neue Cyrillic"/>
              </a:rPr>
              <a:t>the previously mentioned </a:t>
            </a:r>
            <a:r>
              <a:rPr lang="en-US" sz="3933" dirty="0">
                <a:solidFill>
                  <a:srgbClr val="2B3C56"/>
                </a:solidFill>
                <a:latin typeface="Bebas Neue Cyrillic"/>
                <a:ea typeface="Bebas Neue Cyrillic"/>
                <a:cs typeface="Bebas Neue Cyrillic"/>
                <a:sym typeface="Bebas Neue Cyrillic"/>
              </a:rPr>
              <a:t>challenges. </a:t>
            </a:r>
          </a:p>
          <a:p>
            <a:pPr algn="ctr">
              <a:lnSpc>
                <a:spcPts val="5506"/>
              </a:lnSpc>
            </a:pPr>
            <a:r>
              <a:rPr lang="en-US" altLang="en-US" sz="3933" dirty="0">
                <a:solidFill>
                  <a:srgbClr val="2B3C56"/>
                </a:solidFill>
                <a:latin typeface="Bebas Neue Cyrillic"/>
                <a:ea typeface="Bebas Neue Cyrillic"/>
                <a:cs typeface="Bebas Neue Cyrillic"/>
                <a:sym typeface="Bebas Neue Cyrillic"/>
              </a:rPr>
              <a:t>Through the following features:</a:t>
            </a:r>
          </a:p>
          <a:p>
            <a:pPr algn="ctr">
              <a:lnSpc>
                <a:spcPts val="2800"/>
              </a:lnSpc>
            </a:pPr>
            <a:endParaRPr lang="en-US" altLang="en-US" sz="3933" dirty="0">
              <a:solidFill>
                <a:srgbClr val="2B3C56"/>
              </a:solidFill>
              <a:latin typeface="Bebas Neue Cyrillic"/>
              <a:ea typeface="Bebas Neue Cyrillic"/>
              <a:cs typeface="Bebas Neue Cyrillic"/>
              <a:sym typeface="Bebas Neue Cyrillic"/>
            </a:endParaRPr>
          </a:p>
        </p:txBody>
      </p:sp>
      <p:grpSp>
        <p:nvGrpSpPr>
          <p:cNvPr id="42" name="Group 18"/>
          <p:cNvGrpSpPr/>
          <p:nvPr/>
        </p:nvGrpSpPr>
        <p:grpSpPr>
          <a:xfrm>
            <a:off x="9327162" y="3333398"/>
            <a:ext cx="3425355" cy="6106100"/>
            <a:chOff x="0" y="0"/>
            <a:chExt cx="635000" cy="1131963"/>
          </a:xfrm>
        </p:grpSpPr>
        <p:sp>
          <p:nvSpPr>
            <p:cNvPr id="1048650" name="Freeform 19"/>
            <p:cNvSpPr/>
            <p:nvPr/>
          </p:nvSpPr>
          <p:spPr>
            <a:xfrm>
              <a:off x="0" y="0"/>
              <a:ext cx="635000" cy="1131963"/>
            </a:xfrm>
            <a:custGeom>
              <a:avLst/>
              <a:gdLst/>
              <a:ahLst/>
              <a:cxnLst/>
              <a:rect l="l" t="t" r="r" b="b"/>
              <a:pathLst>
                <a:path w="635000" h="1131963">
                  <a:moveTo>
                    <a:pt x="635000" y="0"/>
                  </a:moveTo>
                  <a:lnTo>
                    <a:pt x="635000" y="1017663"/>
                  </a:lnTo>
                  <a:lnTo>
                    <a:pt x="317500" y="1131963"/>
                  </a:lnTo>
                  <a:lnTo>
                    <a:pt x="0" y="1017663"/>
                  </a:lnTo>
                  <a:lnTo>
                    <a:pt x="0" y="0"/>
                  </a:lnTo>
                  <a:lnTo>
                    <a:pt x="635000" y="0"/>
                  </a:lnTo>
                  <a:close/>
                </a:path>
              </a:pathLst>
            </a:custGeom>
            <a:solidFill>
              <a:srgbClr val="00C49A"/>
            </a:solidFill>
          </p:spPr>
        </p:sp>
        <p:sp>
          <p:nvSpPr>
            <p:cNvPr id="1048651" name="TextBox 20"/>
            <p:cNvSpPr txBox="1"/>
            <p:nvPr/>
          </p:nvSpPr>
          <p:spPr>
            <a:xfrm>
              <a:off x="0" y="-38100"/>
              <a:ext cx="635000" cy="1055763"/>
            </a:xfrm>
            <a:prstGeom prst="rect">
              <a:avLst/>
            </a:prstGeom>
          </p:spPr>
          <p:txBody>
            <a:bodyPr lIns="50800" tIns="50800" rIns="50800" bIns="50800" rtlCol="0" anchor="ctr"/>
            <a:lstStyle/>
            <a:p>
              <a:pPr algn="ctr">
                <a:lnSpc>
                  <a:spcPts val="2659"/>
                </a:lnSpc>
              </a:pPr>
              <a:endParaRPr dirty="0"/>
            </a:p>
          </p:txBody>
        </p:sp>
      </p:grpSp>
      <p:grpSp>
        <p:nvGrpSpPr>
          <p:cNvPr id="43" name="Group 21"/>
          <p:cNvGrpSpPr/>
          <p:nvPr/>
        </p:nvGrpSpPr>
        <p:grpSpPr>
          <a:xfrm>
            <a:off x="13118842" y="3333398"/>
            <a:ext cx="3425355" cy="6106100"/>
            <a:chOff x="0" y="0"/>
            <a:chExt cx="635000" cy="1131963"/>
          </a:xfrm>
        </p:grpSpPr>
        <p:sp>
          <p:nvSpPr>
            <p:cNvPr id="1048652" name="Freeform 22"/>
            <p:cNvSpPr/>
            <p:nvPr/>
          </p:nvSpPr>
          <p:spPr>
            <a:xfrm>
              <a:off x="0" y="0"/>
              <a:ext cx="635000" cy="1131963"/>
            </a:xfrm>
            <a:custGeom>
              <a:avLst/>
              <a:gdLst/>
              <a:ahLst/>
              <a:cxnLst/>
              <a:rect l="l" t="t" r="r" b="b"/>
              <a:pathLst>
                <a:path w="635000" h="1131963">
                  <a:moveTo>
                    <a:pt x="635000" y="0"/>
                  </a:moveTo>
                  <a:lnTo>
                    <a:pt x="635000" y="1017663"/>
                  </a:lnTo>
                  <a:lnTo>
                    <a:pt x="317500" y="1131963"/>
                  </a:lnTo>
                  <a:lnTo>
                    <a:pt x="0" y="1017663"/>
                  </a:lnTo>
                  <a:lnTo>
                    <a:pt x="0" y="0"/>
                  </a:lnTo>
                  <a:lnTo>
                    <a:pt x="635000" y="0"/>
                  </a:lnTo>
                  <a:close/>
                </a:path>
              </a:pathLst>
            </a:custGeom>
            <a:solidFill>
              <a:srgbClr val="2B3C56"/>
            </a:solidFill>
          </p:spPr>
        </p:sp>
        <p:sp>
          <p:nvSpPr>
            <p:cNvPr id="1048653" name="TextBox 23"/>
            <p:cNvSpPr txBox="1"/>
            <p:nvPr/>
          </p:nvSpPr>
          <p:spPr>
            <a:xfrm>
              <a:off x="0" y="-38100"/>
              <a:ext cx="635000" cy="1055763"/>
            </a:xfrm>
            <a:prstGeom prst="rect">
              <a:avLst/>
            </a:prstGeom>
          </p:spPr>
          <p:txBody>
            <a:bodyPr lIns="50800" tIns="50800" rIns="50800" bIns="50800" rtlCol="0" anchor="ctr"/>
            <a:lstStyle/>
            <a:p>
              <a:pPr algn="ctr">
                <a:lnSpc>
                  <a:spcPts val="2659"/>
                </a:lnSpc>
              </a:pPr>
              <a:endParaRPr dirty="0"/>
            </a:p>
          </p:txBody>
        </p:sp>
      </p:grpSp>
      <p:sp>
        <p:nvSpPr>
          <p:cNvPr id="1048654" name="TextBox 24"/>
          <p:cNvSpPr txBox="1"/>
          <p:nvPr/>
        </p:nvSpPr>
        <p:spPr>
          <a:xfrm>
            <a:off x="1739429" y="3654689"/>
            <a:ext cx="3434104" cy="809308"/>
          </a:xfrm>
          <a:prstGeom prst="rect">
            <a:avLst/>
          </a:prstGeom>
        </p:spPr>
        <p:txBody>
          <a:bodyPr lIns="0" tIns="0" rIns="0" bIns="0" rtlCol="0" anchor="t">
            <a:spAutoFit/>
          </a:bodyPr>
          <a:lstStyle/>
          <a:p>
            <a:pPr algn="ctr">
              <a:lnSpc>
                <a:spcPts val="3165"/>
              </a:lnSpc>
            </a:pPr>
            <a:r>
              <a:rPr lang="en-US" sz="3165" b="1" dirty="0">
                <a:solidFill>
                  <a:srgbClr val="2B3C56"/>
                </a:solidFill>
                <a:latin typeface="Inter Bold"/>
                <a:ea typeface="Inter Bold"/>
                <a:cs typeface="Inter Bold"/>
                <a:sym typeface="Inter Bold"/>
              </a:rPr>
              <a:t>Trading Account Module:</a:t>
            </a:r>
          </a:p>
        </p:txBody>
      </p:sp>
      <p:sp>
        <p:nvSpPr>
          <p:cNvPr id="1048655" name="TextBox 25"/>
          <p:cNvSpPr txBox="1"/>
          <p:nvPr/>
        </p:nvSpPr>
        <p:spPr>
          <a:xfrm>
            <a:off x="9327162" y="3654689"/>
            <a:ext cx="3425355" cy="416280"/>
          </a:xfrm>
          <a:prstGeom prst="rect">
            <a:avLst/>
          </a:prstGeom>
        </p:spPr>
        <p:txBody>
          <a:bodyPr lIns="0" tIns="0" rIns="0" bIns="0" rtlCol="0" anchor="t">
            <a:spAutoFit/>
          </a:bodyPr>
          <a:lstStyle/>
          <a:p>
            <a:pPr algn="ctr">
              <a:lnSpc>
                <a:spcPts val="3165"/>
              </a:lnSpc>
            </a:pPr>
            <a:r>
              <a:rPr lang="en-US" sz="3165" b="1" dirty="0">
                <a:solidFill>
                  <a:srgbClr val="2B3C56"/>
                </a:solidFill>
                <a:latin typeface="Inter Bold"/>
                <a:ea typeface="Inter Bold"/>
                <a:cs typeface="Inter Bold"/>
                <a:sym typeface="Inter Bold"/>
              </a:rPr>
              <a:t>Cash Book</a:t>
            </a:r>
          </a:p>
        </p:txBody>
      </p:sp>
      <p:sp>
        <p:nvSpPr>
          <p:cNvPr id="1048656" name="TextBox 26"/>
          <p:cNvSpPr txBox="1"/>
          <p:nvPr/>
        </p:nvSpPr>
        <p:spPr>
          <a:xfrm>
            <a:off x="5535483" y="3654689"/>
            <a:ext cx="3425355" cy="1202336"/>
          </a:xfrm>
          <a:prstGeom prst="rect">
            <a:avLst/>
          </a:prstGeom>
        </p:spPr>
        <p:txBody>
          <a:bodyPr lIns="0" tIns="0" rIns="0" bIns="0" rtlCol="0" anchor="t">
            <a:spAutoFit/>
          </a:bodyPr>
          <a:lstStyle/>
          <a:p>
            <a:pPr algn="ctr">
              <a:lnSpc>
                <a:spcPts val="3165"/>
              </a:lnSpc>
            </a:pPr>
            <a:r>
              <a:rPr lang="en-US" sz="3165" b="1" dirty="0">
                <a:solidFill>
                  <a:srgbClr val="FFFFFF"/>
                </a:solidFill>
                <a:latin typeface="Inter Bold"/>
                <a:ea typeface="Inter Bold"/>
                <a:cs typeface="Inter Bold"/>
                <a:sym typeface="Inter Bold"/>
              </a:rPr>
              <a:t>Enhanced Customer Engagement</a:t>
            </a:r>
          </a:p>
        </p:txBody>
      </p:sp>
      <p:sp>
        <p:nvSpPr>
          <p:cNvPr id="1048657" name="TextBox 27"/>
          <p:cNvSpPr txBox="1"/>
          <p:nvPr/>
        </p:nvSpPr>
        <p:spPr>
          <a:xfrm>
            <a:off x="13112926" y="3851202"/>
            <a:ext cx="3431271" cy="809308"/>
          </a:xfrm>
          <a:prstGeom prst="rect">
            <a:avLst/>
          </a:prstGeom>
        </p:spPr>
        <p:txBody>
          <a:bodyPr lIns="0" tIns="0" rIns="0" bIns="0" rtlCol="0" anchor="t">
            <a:spAutoFit/>
          </a:bodyPr>
          <a:lstStyle/>
          <a:p>
            <a:pPr algn="ctr">
              <a:lnSpc>
                <a:spcPts val="3165"/>
              </a:lnSpc>
            </a:pPr>
            <a:r>
              <a:rPr lang="en-US" sz="3165" b="1" dirty="0">
                <a:solidFill>
                  <a:srgbClr val="FFFFFF"/>
                </a:solidFill>
                <a:latin typeface="Inter Bold"/>
                <a:ea typeface="Inter Bold"/>
                <a:cs typeface="Inter Bold"/>
                <a:sym typeface="Inter Bold"/>
              </a:rPr>
              <a:t>Price Prediction Module:</a:t>
            </a:r>
          </a:p>
        </p:txBody>
      </p:sp>
      <p:sp>
        <p:nvSpPr>
          <p:cNvPr id="1048658" name="TextBox 28"/>
          <p:cNvSpPr txBox="1"/>
          <p:nvPr/>
        </p:nvSpPr>
        <p:spPr>
          <a:xfrm>
            <a:off x="1970986" y="4466265"/>
            <a:ext cx="2970988" cy="4305474"/>
          </a:xfrm>
          <a:prstGeom prst="rect">
            <a:avLst/>
          </a:prstGeom>
        </p:spPr>
        <p:txBody>
          <a:bodyPr lIns="0" tIns="0" rIns="0" bIns="0" rtlCol="0" anchor="t">
            <a:spAutoFit/>
          </a:bodyPr>
          <a:lstStyle/>
          <a:p>
            <a:pPr marL="0" lvl="0" indent="0" algn="ctr">
              <a:lnSpc>
                <a:spcPts val="2561"/>
              </a:lnSpc>
              <a:spcBef>
                <a:spcPct val="0"/>
              </a:spcBef>
            </a:pPr>
            <a:r>
              <a:rPr lang="en-US" dirty="0">
                <a:solidFill>
                  <a:srgbClr val="000000"/>
                </a:solidFill>
                <a:latin typeface="Inter"/>
                <a:ea typeface="Inter"/>
                <a:cs typeface="Inter"/>
                <a:sym typeface="Inter"/>
              </a:rPr>
              <a:t>Input your Opening Stock, Purchases, Carriage Inward, and Returns, and our system calculates the Cost of Goods Available and Cost of Goods Sold, all displayed in clear, separate rows. On the other side, you enter Sales and Returns to get Net Sales and then Gross Profit</a:t>
            </a:r>
            <a:r>
              <a:rPr lang="en-US" dirty="0" smtClean="0">
                <a:solidFill>
                  <a:srgbClr val="000000"/>
                </a:solidFill>
                <a:latin typeface="Inter"/>
                <a:ea typeface="Inter"/>
                <a:cs typeface="Inter"/>
                <a:sym typeface="Inter"/>
              </a:rPr>
              <a:t>. </a:t>
            </a:r>
            <a:r>
              <a:rPr lang="en-US" dirty="0" smtClean="0">
                <a:solidFill>
                  <a:srgbClr val="000000"/>
                </a:solidFill>
                <a:latin typeface="Inter"/>
                <a:ea typeface="Inter"/>
                <a:cs typeface="Inter"/>
                <a:sym typeface="Inter"/>
              </a:rPr>
              <a:t>And also input your expenses to get your net profit</a:t>
            </a:r>
            <a:endParaRPr lang="en-US" dirty="0">
              <a:solidFill>
                <a:srgbClr val="000000"/>
              </a:solidFill>
              <a:latin typeface="Inter"/>
              <a:ea typeface="Inter"/>
              <a:cs typeface="Inter"/>
              <a:sym typeface="Inter"/>
            </a:endParaRPr>
          </a:p>
        </p:txBody>
      </p:sp>
      <p:sp>
        <p:nvSpPr>
          <p:cNvPr id="1048659" name="TextBox 29"/>
          <p:cNvSpPr txBox="1"/>
          <p:nvPr/>
        </p:nvSpPr>
        <p:spPr>
          <a:xfrm>
            <a:off x="9554346" y="4680704"/>
            <a:ext cx="2970988" cy="3779496"/>
          </a:xfrm>
          <a:prstGeom prst="rect">
            <a:avLst/>
          </a:prstGeom>
        </p:spPr>
        <p:txBody>
          <a:bodyPr lIns="0" tIns="0" rIns="0" bIns="0" rtlCol="0" anchor="t">
            <a:spAutoFit/>
          </a:bodyPr>
          <a:lstStyle/>
          <a:p>
            <a:pPr marL="0" lvl="0" indent="0" algn="ctr">
              <a:lnSpc>
                <a:spcPts val="2701"/>
              </a:lnSpc>
              <a:spcBef>
                <a:spcPct val="0"/>
              </a:spcBef>
            </a:pPr>
            <a:r>
              <a:rPr lang="en-US" sz="1900" dirty="0">
                <a:solidFill>
                  <a:srgbClr val="000000"/>
                </a:solidFill>
                <a:latin typeface="Inter"/>
                <a:ea typeface="Inter"/>
                <a:cs typeface="Inter"/>
                <a:sym typeface="Inter"/>
              </a:rPr>
              <a:t>Easily add daily transactions with dates, descriptions, and amounts. Our tool computes total debits and credits, and shows you your Balance Brought Down and Balance Carried Down helping you manage cash flow efficiently.</a:t>
            </a:r>
          </a:p>
        </p:txBody>
      </p:sp>
      <p:sp>
        <p:nvSpPr>
          <p:cNvPr id="1048660" name="TextBox 30"/>
          <p:cNvSpPr txBox="1"/>
          <p:nvPr/>
        </p:nvSpPr>
        <p:spPr>
          <a:xfrm>
            <a:off x="5772959" y="5004923"/>
            <a:ext cx="2970988" cy="2872581"/>
          </a:xfrm>
          <a:prstGeom prst="rect">
            <a:avLst/>
          </a:prstGeom>
        </p:spPr>
        <p:txBody>
          <a:bodyPr lIns="0" tIns="0" rIns="0" bIns="0" rtlCol="0" anchor="t">
            <a:spAutoFit/>
          </a:bodyPr>
          <a:lstStyle/>
          <a:p>
            <a:pPr marL="0" lvl="0" indent="0" algn="ctr">
              <a:lnSpc>
                <a:spcPts val="2841"/>
              </a:lnSpc>
              <a:spcBef>
                <a:spcPct val="0"/>
              </a:spcBef>
            </a:pPr>
            <a:r>
              <a:rPr lang="en-US" sz="2000" dirty="0">
                <a:solidFill>
                  <a:srgbClr val="FFFFFF"/>
                </a:solidFill>
                <a:latin typeface="Inter"/>
                <a:ea typeface="Inter"/>
                <a:cs typeface="Inter"/>
                <a:sym typeface="Inter"/>
              </a:rPr>
              <a:t>Leveraging Africa’s Talking SMS API, the system sends you key financial updates like </a:t>
            </a:r>
            <a:r>
              <a:rPr lang="en-US" sz="2000" dirty="0" smtClean="0">
                <a:solidFill>
                  <a:srgbClr val="FFFFFF"/>
                </a:solidFill>
                <a:latin typeface="Inter"/>
                <a:ea typeface="Inter"/>
                <a:cs typeface="Inter"/>
                <a:sym typeface="Inter"/>
              </a:rPr>
              <a:t>your net sales, </a:t>
            </a:r>
            <a:r>
              <a:rPr lang="en-US" sz="2000" dirty="0">
                <a:solidFill>
                  <a:srgbClr val="FFFFFF"/>
                </a:solidFill>
                <a:latin typeface="Inter"/>
                <a:ea typeface="Inter"/>
                <a:cs typeface="Inter"/>
                <a:sym typeface="Inter"/>
              </a:rPr>
              <a:t>final Gross Profit and Net Profit directly to your </a:t>
            </a:r>
            <a:r>
              <a:rPr lang="en-US" sz="2000" dirty="0" smtClean="0">
                <a:solidFill>
                  <a:srgbClr val="FFFFFF"/>
                </a:solidFill>
                <a:latin typeface="Inter"/>
                <a:ea typeface="Inter"/>
                <a:cs typeface="Inter"/>
                <a:sym typeface="Inter"/>
              </a:rPr>
              <a:t>phone</a:t>
            </a:r>
            <a:r>
              <a:rPr lang="en-US" sz="2000" dirty="0">
                <a:solidFill>
                  <a:srgbClr val="FFFFFF"/>
                </a:solidFill>
                <a:latin typeface="Inter"/>
                <a:ea typeface="Inter"/>
                <a:cs typeface="Inter"/>
                <a:sym typeface="Inter"/>
              </a:rPr>
              <a:t> </a:t>
            </a:r>
            <a:r>
              <a:rPr lang="en-US" sz="2000" dirty="0" smtClean="0">
                <a:solidFill>
                  <a:srgbClr val="FFFFFF"/>
                </a:solidFill>
                <a:latin typeface="Inter"/>
                <a:ea typeface="Inter"/>
                <a:cs typeface="Inter"/>
                <a:sym typeface="Inter"/>
              </a:rPr>
              <a:t>when needed.</a:t>
            </a:r>
            <a:endParaRPr lang="en-US" sz="2000" dirty="0">
              <a:solidFill>
                <a:srgbClr val="FFFFFF"/>
              </a:solidFill>
              <a:latin typeface="Inter"/>
              <a:ea typeface="Inter"/>
              <a:cs typeface="Inter"/>
              <a:sym typeface="Inter"/>
            </a:endParaRPr>
          </a:p>
        </p:txBody>
      </p:sp>
      <p:sp>
        <p:nvSpPr>
          <p:cNvPr id="1048661" name="TextBox 31"/>
          <p:cNvSpPr txBox="1"/>
          <p:nvPr/>
        </p:nvSpPr>
        <p:spPr>
          <a:xfrm>
            <a:off x="13343067" y="4845765"/>
            <a:ext cx="2970988" cy="3084703"/>
          </a:xfrm>
          <a:prstGeom prst="rect">
            <a:avLst/>
          </a:prstGeom>
        </p:spPr>
        <p:txBody>
          <a:bodyPr lIns="0" tIns="0" rIns="0" bIns="0" rtlCol="0" anchor="t">
            <a:spAutoFit/>
          </a:bodyPr>
          <a:lstStyle/>
          <a:p>
            <a:pPr marL="0" lvl="0" indent="0" algn="ctr">
              <a:lnSpc>
                <a:spcPts val="2701"/>
              </a:lnSpc>
              <a:spcBef>
                <a:spcPct val="0"/>
              </a:spcBef>
            </a:pPr>
            <a:r>
              <a:rPr lang="en-US" sz="1900" dirty="0">
                <a:solidFill>
                  <a:srgbClr val="FFFFFF"/>
                </a:solidFill>
                <a:latin typeface="Inter"/>
                <a:ea typeface="Inter"/>
                <a:cs typeface="Inter"/>
                <a:sym typeface="Inter"/>
              </a:rPr>
              <a:t>By entering your total expenditure, quantity, desired profit margin, demand rating, and competitor price, you’ll receive a calculated unit cost along with recommended “Good” and “Perfect” prices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45" name="Group 3"/>
          <p:cNvGrpSpPr/>
          <p:nvPr/>
        </p:nvGrpSpPr>
        <p:grpSpPr>
          <a:xfrm>
            <a:off x="2947876" y="2853626"/>
            <a:ext cx="12392246" cy="774735"/>
            <a:chOff x="0" y="0"/>
            <a:chExt cx="7544480" cy="471664"/>
          </a:xfrm>
        </p:grpSpPr>
        <p:sp>
          <p:nvSpPr>
            <p:cNvPr id="1048663" name="Freeform 4"/>
            <p:cNvSpPr/>
            <p:nvPr/>
          </p:nvSpPr>
          <p:spPr>
            <a:xfrm>
              <a:off x="0" y="0"/>
              <a:ext cx="7544480" cy="471664"/>
            </a:xfrm>
            <a:custGeom>
              <a:avLst/>
              <a:gdLst/>
              <a:ahLst/>
              <a:cxnLst/>
              <a:rect l="l" t="t" r="r" b="b"/>
              <a:pathLst>
                <a:path w="7544480" h="471664">
                  <a:moveTo>
                    <a:pt x="7544480" y="235832"/>
                  </a:moveTo>
                  <a:lnTo>
                    <a:pt x="7341280" y="471664"/>
                  </a:lnTo>
                  <a:lnTo>
                    <a:pt x="203200" y="471664"/>
                  </a:lnTo>
                  <a:lnTo>
                    <a:pt x="0" y="235832"/>
                  </a:lnTo>
                  <a:lnTo>
                    <a:pt x="203200" y="0"/>
                  </a:lnTo>
                  <a:lnTo>
                    <a:pt x="7341280" y="0"/>
                  </a:lnTo>
                  <a:lnTo>
                    <a:pt x="7544480" y="235832"/>
                  </a:lnTo>
                  <a:close/>
                </a:path>
              </a:pathLst>
            </a:custGeom>
            <a:solidFill>
              <a:srgbClr val="00C49A"/>
            </a:solidFill>
          </p:spPr>
        </p:sp>
        <p:sp>
          <p:nvSpPr>
            <p:cNvPr id="1048664" name="TextBox 5"/>
            <p:cNvSpPr txBox="1"/>
            <p:nvPr/>
          </p:nvSpPr>
          <p:spPr>
            <a:xfrm>
              <a:off x="114300" y="-38100"/>
              <a:ext cx="7315880" cy="509764"/>
            </a:xfrm>
            <a:prstGeom prst="rect">
              <a:avLst/>
            </a:prstGeom>
          </p:spPr>
          <p:txBody>
            <a:bodyPr lIns="50800" tIns="50800" rIns="50800" bIns="50800" rtlCol="0" anchor="ctr"/>
            <a:lstStyle/>
            <a:p>
              <a:pPr algn="ctr">
                <a:lnSpc>
                  <a:spcPts val="2659"/>
                </a:lnSpc>
              </a:pPr>
              <a:endParaRPr dirty="0"/>
            </a:p>
          </p:txBody>
        </p:sp>
      </p:grpSp>
      <p:sp>
        <p:nvSpPr>
          <p:cNvPr id="1048665" name="Freeform 6"/>
          <p:cNvSpPr/>
          <p:nvPr/>
        </p:nvSpPr>
        <p:spPr>
          <a:xfrm>
            <a:off x="-980922" y="5163406"/>
            <a:ext cx="9011821" cy="9247205"/>
          </a:xfrm>
          <a:custGeom>
            <a:avLst/>
            <a:gdLst/>
            <a:ahLst/>
            <a:cxnLst/>
            <a:rect l="l" t="t" r="r" b="b"/>
            <a:pathLst>
              <a:path w="9011821" h="9247205">
                <a:moveTo>
                  <a:pt x="0" y="0"/>
                </a:moveTo>
                <a:lnTo>
                  <a:pt x="9011821" y="0"/>
                </a:lnTo>
                <a:lnTo>
                  <a:pt x="9011821" y="9247204"/>
                </a:lnTo>
                <a:lnTo>
                  <a:pt x="0" y="9247204"/>
                </a:lnTo>
                <a:lnTo>
                  <a:pt x="0" y="0"/>
                </a:lnTo>
                <a:close/>
              </a:path>
            </a:pathLst>
          </a:custGeom>
          <a:blipFill>
            <a:blip r:embed="rId3"/>
            <a:stretch>
              <a:fillRect/>
            </a:stretch>
          </a:blipFill>
        </p:spPr>
      </p:sp>
      <p:grpSp>
        <p:nvGrpSpPr>
          <p:cNvPr id="46" name="Group 7"/>
          <p:cNvGrpSpPr/>
          <p:nvPr/>
        </p:nvGrpSpPr>
        <p:grpSpPr>
          <a:xfrm>
            <a:off x="3203621" y="4269329"/>
            <a:ext cx="3425355" cy="5181611"/>
            <a:chOff x="0" y="0"/>
            <a:chExt cx="635000" cy="960579"/>
          </a:xfrm>
        </p:grpSpPr>
        <p:sp>
          <p:nvSpPr>
            <p:cNvPr id="1048666" name="Freeform 8"/>
            <p:cNvSpPr/>
            <p:nvPr/>
          </p:nvSpPr>
          <p:spPr>
            <a:xfrm>
              <a:off x="0" y="0"/>
              <a:ext cx="635000" cy="960579"/>
            </a:xfrm>
            <a:custGeom>
              <a:avLst/>
              <a:gdLst/>
              <a:ahLst/>
              <a:cxnLst/>
              <a:rect l="l" t="t" r="r" b="b"/>
              <a:pathLst>
                <a:path w="635000" h="960579">
                  <a:moveTo>
                    <a:pt x="635000" y="0"/>
                  </a:moveTo>
                  <a:lnTo>
                    <a:pt x="635000" y="846279"/>
                  </a:lnTo>
                  <a:lnTo>
                    <a:pt x="317500" y="960579"/>
                  </a:lnTo>
                  <a:lnTo>
                    <a:pt x="0" y="846279"/>
                  </a:lnTo>
                  <a:lnTo>
                    <a:pt x="0" y="0"/>
                  </a:lnTo>
                  <a:lnTo>
                    <a:pt x="635000" y="0"/>
                  </a:lnTo>
                  <a:close/>
                </a:path>
              </a:pathLst>
            </a:custGeom>
            <a:solidFill>
              <a:srgbClr val="00C49A"/>
            </a:solidFill>
          </p:spPr>
        </p:sp>
        <p:sp>
          <p:nvSpPr>
            <p:cNvPr id="1048667" name="TextBox 9"/>
            <p:cNvSpPr txBox="1"/>
            <p:nvPr/>
          </p:nvSpPr>
          <p:spPr>
            <a:xfrm>
              <a:off x="0" y="-38100"/>
              <a:ext cx="635000" cy="884379"/>
            </a:xfrm>
            <a:prstGeom prst="rect">
              <a:avLst/>
            </a:prstGeom>
          </p:spPr>
          <p:txBody>
            <a:bodyPr lIns="50800" tIns="50800" rIns="50800" bIns="50800" rtlCol="0" anchor="ctr"/>
            <a:lstStyle/>
            <a:p>
              <a:pPr algn="ctr">
                <a:lnSpc>
                  <a:spcPts val="2659"/>
                </a:lnSpc>
              </a:pPr>
              <a:endParaRPr dirty="0"/>
            </a:p>
          </p:txBody>
        </p:sp>
      </p:grpSp>
      <p:sp>
        <p:nvSpPr>
          <p:cNvPr id="1048668" name="Freeform 10"/>
          <p:cNvSpPr/>
          <p:nvPr/>
        </p:nvSpPr>
        <p:spPr>
          <a:xfrm flipH="1">
            <a:off x="10120193" y="5163406"/>
            <a:ext cx="9011821" cy="9247205"/>
          </a:xfrm>
          <a:custGeom>
            <a:avLst/>
            <a:gdLst/>
            <a:ahLst/>
            <a:cxnLst/>
            <a:rect l="l" t="t" r="r" b="b"/>
            <a:pathLst>
              <a:path w="9011821" h="9247205">
                <a:moveTo>
                  <a:pt x="9011821" y="0"/>
                </a:moveTo>
                <a:lnTo>
                  <a:pt x="0" y="0"/>
                </a:lnTo>
                <a:lnTo>
                  <a:pt x="0" y="9247204"/>
                </a:lnTo>
                <a:lnTo>
                  <a:pt x="9011821" y="9247204"/>
                </a:lnTo>
                <a:lnTo>
                  <a:pt x="9011821" y="0"/>
                </a:lnTo>
                <a:close/>
              </a:path>
            </a:pathLst>
          </a:custGeom>
          <a:blipFill>
            <a:blip r:embed="rId3"/>
            <a:stretch>
              <a:fillRect/>
            </a:stretch>
          </a:blipFill>
        </p:spPr>
      </p:sp>
      <p:grpSp>
        <p:nvGrpSpPr>
          <p:cNvPr id="47" name="Group 11"/>
          <p:cNvGrpSpPr/>
          <p:nvPr/>
        </p:nvGrpSpPr>
        <p:grpSpPr>
          <a:xfrm>
            <a:off x="7431322" y="4269329"/>
            <a:ext cx="3425355" cy="5181611"/>
            <a:chOff x="0" y="0"/>
            <a:chExt cx="635000" cy="960579"/>
          </a:xfrm>
        </p:grpSpPr>
        <p:sp>
          <p:nvSpPr>
            <p:cNvPr id="1048669" name="Freeform 12"/>
            <p:cNvSpPr/>
            <p:nvPr/>
          </p:nvSpPr>
          <p:spPr>
            <a:xfrm>
              <a:off x="0" y="0"/>
              <a:ext cx="635000" cy="960579"/>
            </a:xfrm>
            <a:custGeom>
              <a:avLst/>
              <a:gdLst/>
              <a:ahLst/>
              <a:cxnLst/>
              <a:rect l="l" t="t" r="r" b="b"/>
              <a:pathLst>
                <a:path w="635000" h="960579">
                  <a:moveTo>
                    <a:pt x="635000" y="0"/>
                  </a:moveTo>
                  <a:lnTo>
                    <a:pt x="635000" y="846279"/>
                  </a:lnTo>
                  <a:lnTo>
                    <a:pt x="317500" y="960579"/>
                  </a:lnTo>
                  <a:lnTo>
                    <a:pt x="0" y="846279"/>
                  </a:lnTo>
                  <a:lnTo>
                    <a:pt x="0" y="0"/>
                  </a:lnTo>
                  <a:lnTo>
                    <a:pt x="635000" y="0"/>
                  </a:lnTo>
                  <a:close/>
                </a:path>
              </a:pathLst>
            </a:custGeom>
            <a:solidFill>
              <a:srgbClr val="2B3C56"/>
            </a:solidFill>
          </p:spPr>
        </p:sp>
        <p:sp>
          <p:nvSpPr>
            <p:cNvPr id="1048670" name="TextBox 13"/>
            <p:cNvSpPr txBox="1"/>
            <p:nvPr/>
          </p:nvSpPr>
          <p:spPr>
            <a:xfrm>
              <a:off x="0" y="-38100"/>
              <a:ext cx="635000" cy="884379"/>
            </a:xfrm>
            <a:prstGeom prst="rect">
              <a:avLst/>
            </a:prstGeom>
          </p:spPr>
          <p:txBody>
            <a:bodyPr lIns="50800" tIns="50800" rIns="50800" bIns="50800" rtlCol="0" anchor="ctr"/>
            <a:lstStyle/>
            <a:p>
              <a:pPr algn="ctr">
                <a:lnSpc>
                  <a:spcPts val="2659"/>
                </a:lnSpc>
              </a:pPr>
              <a:endParaRPr dirty="0"/>
            </a:p>
          </p:txBody>
        </p:sp>
      </p:grpSp>
      <p:grpSp>
        <p:nvGrpSpPr>
          <p:cNvPr id="48" name="Group 14"/>
          <p:cNvGrpSpPr/>
          <p:nvPr/>
        </p:nvGrpSpPr>
        <p:grpSpPr>
          <a:xfrm>
            <a:off x="11659024" y="4269329"/>
            <a:ext cx="3425355" cy="5181611"/>
            <a:chOff x="0" y="0"/>
            <a:chExt cx="635000" cy="960579"/>
          </a:xfrm>
        </p:grpSpPr>
        <p:sp>
          <p:nvSpPr>
            <p:cNvPr id="1048671" name="Freeform 15"/>
            <p:cNvSpPr/>
            <p:nvPr/>
          </p:nvSpPr>
          <p:spPr>
            <a:xfrm>
              <a:off x="0" y="0"/>
              <a:ext cx="635000" cy="960579"/>
            </a:xfrm>
            <a:custGeom>
              <a:avLst/>
              <a:gdLst/>
              <a:ahLst/>
              <a:cxnLst/>
              <a:rect l="l" t="t" r="r" b="b"/>
              <a:pathLst>
                <a:path w="635000" h="960579">
                  <a:moveTo>
                    <a:pt x="635000" y="0"/>
                  </a:moveTo>
                  <a:lnTo>
                    <a:pt x="635000" y="846279"/>
                  </a:lnTo>
                  <a:lnTo>
                    <a:pt x="317500" y="960579"/>
                  </a:lnTo>
                  <a:lnTo>
                    <a:pt x="0" y="846279"/>
                  </a:lnTo>
                  <a:lnTo>
                    <a:pt x="0" y="0"/>
                  </a:lnTo>
                  <a:lnTo>
                    <a:pt x="635000" y="0"/>
                  </a:lnTo>
                  <a:close/>
                </a:path>
              </a:pathLst>
            </a:custGeom>
            <a:solidFill>
              <a:srgbClr val="00C49A"/>
            </a:solidFill>
          </p:spPr>
        </p:sp>
        <p:sp>
          <p:nvSpPr>
            <p:cNvPr id="1048672" name="TextBox 16"/>
            <p:cNvSpPr txBox="1"/>
            <p:nvPr/>
          </p:nvSpPr>
          <p:spPr>
            <a:xfrm>
              <a:off x="0" y="-38100"/>
              <a:ext cx="635000" cy="884379"/>
            </a:xfrm>
            <a:prstGeom prst="rect">
              <a:avLst/>
            </a:prstGeom>
          </p:spPr>
          <p:txBody>
            <a:bodyPr lIns="50800" tIns="50800" rIns="50800" bIns="50800" rtlCol="0" anchor="ctr"/>
            <a:lstStyle/>
            <a:p>
              <a:pPr algn="ctr">
                <a:lnSpc>
                  <a:spcPts val="2659"/>
                </a:lnSpc>
              </a:pPr>
              <a:endParaRPr dirty="0"/>
            </a:p>
          </p:txBody>
        </p:sp>
      </p:grpSp>
      <p:sp>
        <p:nvSpPr>
          <p:cNvPr id="1048673" name="Freeform 17"/>
          <p:cNvSpPr/>
          <p:nvPr/>
        </p:nvSpPr>
        <p:spPr>
          <a:xfrm>
            <a:off x="4476345" y="4579088"/>
            <a:ext cx="879907" cy="836711"/>
          </a:xfrm>
          <a:custGeom>
            <a:avLst/>
            <a:gdLst/>
            <a:ahLst/>
            <a:cxnLst/>
            <a:rect l="l" t="t" r="r" b="b"/>
            <a:pathLst>
              <a:path w="879907" h="836711">
                <a:moveTo>
                  <a:pt x="0" y="0"/>
                </a:moveTo>
                <a:lnTo>
                  <a:pt x="879907" y="0"/>
                </a:lnTo>
                <a:lnTo>
                  <a:pt x="879907" y="836711"/>
                </a:lnTo>
                <a:lnTo>
                  <a:pt x="0" y="836711"/>
                </a:lnTo>
                <a:lnTo>
                  <a:pt x="0" y="0"/>
                </a:lnTo>
                <a:close/>
              </a:path>
            </a:pathLst>
          </a:custGeom>
          <a:blipFill>
            <a:blip r:embed="rId4"/>
            <a:stretch>
              <a:fillRect/>
            </a:stretch>
          </a:blipFill>
        </p:spPr>
      </p:sp>
      <p:sp>
        <p:nvSpPr>
          <p:cNvPr id="1048674" name="Freeform 18"/>
          <p:cNvSpPr/>
          <p:nvPr/>
        </p:nvSpPr>
        <p:spPr>
          <a:xfrm>
            <a:off x="8571665" y="4463718"/>
            <a:ext cx="1286596" cy="952081"/>
          </a:xfrm>
          <a:custGeom>
            <a:avLst/>
            <a:gdLst/>
            <a:ahLst/>
            <a:cxnLst/>
            <a:rect l="l" t="t" r="r" b="b"/>
            <a:pathLst>
              <a:path w="1286596" h="952081">
                <a:moveTo>
                  <a:pt x="0" y="0"/>
                </a:moveTo>
                <a:lnTo>
                  <a:pt x="1286596" y="0"/>
                </a:lnTo>
                <a:lnTo>
                  <a:pt x="1286596" y="952081"/>
                </a:lnTo>
                <a:lnTo>
                  <a:pt x="0" y="952081"/>
                </a:lnTo>
                <a:lnTo>
                  <a:pt x="0" y="0"/>
                </a:lnTo>
                <a:close/>
              </a:path>
            </a:pathLst>
          </a:custGeom>
          <a:blipFill>
            <a:blip r:embed="rId5"/>
            <a:stretch>
              <a:fillRect/>
            </a:stretch>
          </a:blipFill>
        </p:spPr>
      </p:sp>
      <p:sp>
        <p:nvSpPr>
          <p:cNvPr id="1048675" name="Freeform 19"/>
          <p:cNvSpPr/>
          <p:nvPr/>
        </p:nvSpPr>
        <p:spPr>
          <a:xfrm>
            <a:off x="12848184" y="4456637"/>
            <a:ext cx="1047035" cy="980406"/>
          </a:xfrm>
          <a:custGeom>
            <a:avLst/>
            <a:gdLst/>
            <a:ahLst/>
            <a:cxnLst/>
            <a:rect l="l" t="t" r="r" b="b"/>
            <a:pathLst>
              <a:path w="1047035" h="980406">
                <a:moveTo>
                  <a:pt x="0" y="0"/>
                </a:moveTo>
                <a:lnTo>
                  <a:pt x="1047035" y="0"/>
                </a:lnTo>
                <a:lnTo>
                  <a:pt x="1047035" y="980405"/>
                </a:lnTo>
                <a:lnTo>
                  <a:pt x="0" y="980405"/>
                </a:lnTo>
                <a:lnTo>
                  <a:pt x="0" y="0"/>
                </a:lnTo>
                <a:close/>
              </a:path>
            </a:pathLst>
          </a:custGeom>
          <a:blipFill>
            <a:blip r:embed="rId6"/>
            <a:stretch>
              <a:fillRect/>
            </a:stretch>
          </a:blipFill>
        </p:spPr>
      </p:sp>
      <p:sp>
        <p:nvSpPr>
          <p:cNvPr id="1048676" name="TextBox 20"/>
          <p:cNvSpPr txBox="1"/>
          <p:nvPr/>
        </p:nvSpPr>
        <p:spPr>
          <a:xfrm>
            <a:off x="1954985" y="1043239"/>
            <a:ext cx="14378030" cy="1422400"/>
          </a:xfrm>
          <a:prstGeom prst="rect">
            <a:avLst/>
          </a:prstGeom>
        </p:spPr>
        <p:txBody>
          <a:bodyPr lIns="0" tIns="0" rIns="0" bIns="0" rtlCol="0" anchor="t">
            <a:spAutoFit/>
          </a:bodyPr>
          <a:lstStyle/>
          <a:p>
            <a:pPr algn="ctr">
              <a:lnSpc>
                <a:spcPct val="100000"/>
              </a:lnSpc>
            </a:pPr>
            <a:r>
              <a:rPr lang="en-US" sz="9600" dirty="0">
                <a:solidFill>
                  <a:srgbClr val="2B3C56"/>
                </a:solidFill>
                <a:latin typeface="Bebas Neue Cyrillic"/>
                <a:ea typeface="Bebas Neue Cyrillic"/>
                <a:cs typeface="Bebas Neue Cyrillic"/>
                <a:sym typeface="Bebas Neue Cyrillic"/>
              </a:rPr>
              <a:t>Financial Statements</a:t>
            </a:r>
          </a:p>
        </p:txBody>
      </p:sp>
      <p:sp>
        <p:nvSpPr>
          <p:cNvPr id="1048677" name="TextBox 21"/>
          <p:cNvSpPr txBox="1"/>
          <p:nvPr/>
        </p:nvSpPr>
        <p:spPr>
          <a:xfrm>
            <a:off x="3297059" y="2967371"/>
            <a:ext cx="11693882" cy="923330"/>
          </a:xfrm>
          <a:prstGeom prst="rect">
            <a:avLst/>
          </a:prstGeom>
        </p:spPr>
        <p:txBody>
          <a:bodyPr lIns="0" tIns="0" rIns="0" bIns="0" rtlCol="0" anchor="t">
            <a:spAutoFit/>
          </a:bodyPr>
          <a:lstStyle/>
          <a:p>
            <a:pPr algn="ctr"/>
            <a:r>
              <a:rPr lang="en-US" sz="2000" b="1" dirty="0" smtClean="0">
                <a:solidFill>
                  <a:srgbClr val="2B3C56"/>
                </a:solidFill>
                <a:latin typeface="Inter Bold"/>
                <a:ea typeface="Inter Bold"/>
                <a:cs typeface="Inter Bold"/>
                <a:sym typeface="Inter Bold"/>
              </a:rPr>
              <a:t>Our syste</a:t>
            </a:r>
            <a:r>
              <a:rPr lang="en-US" sz="2000" b="1" dirty="0" smtClean="0">
                <a:solidFill>
                  <a:srgbClr val="2B3C56"/>
                </a:solidFill>
                <a:latin typeface="Inter Bold"/>
                <a:ea typeface="Inter Bold"/>
                <a:cs typeface="Inter Bold"/>
                <a:sym typeface="Inter Bold"/>
              </a:rPr>
              <a:t>m also help traders to manage their finance efficiently through : Balance </a:t>
            </a:r>
            <a:r>
              <a:rPr lang="en-US" sz="2000" b="1" dirty="0">
                <a:solidFill>
                  <a:srgbClr val="2B3C56"/>
                </a:solidFill>
                <a:latin typeface="Inter Bold"/>
                <a:ea typeface="Inter Bold"/>
                <a:cs typeface="Inter Bold"/>
                <a:sym typeface="Inter Bold"/>
              </a:rPr>
              <a:t>Sheet, Income Statement, and Cash Flow Statement</a:t>
            </a:r>
          </a:p>
          <a:p>
            <a:pPr algn="ctr">
              <a:lnSpc>
                <a:spcPct val="100000"/>
              </a:lnSpc>
            </a:pPr>
            <a:endParaRPr lang="en-US" sz="2000" b="1" dirty="0">
              <a:solidFill>
                <a:srgbClr val="2B3C56"/>
              </a:solidFill>
              <a:latin typeface="Inter Bold"/>
              <a:ea typeface="Inter Bold"/>
              <a:cs typeface="Inter Bold"/>
              <a:sym typeface="Inter Bold"/>
            </a:endParaRPr>
          </a:p>
        </p:txBody>
      </p:sp>
      <p:sp>
        <p:nvSpPr>
          <p:cNvPr id="1048678" name="TextBox 22"/>
          <p:cNvSpPr txBox="1"/>
          <p:nvPr/>
        </p:nvSpPr>
        <p:spPr>
          <a:xfrm>
            <a:off x="3297059" y="5809782"/>
            <a:ext cx="3238478" cy="399125"/>
          </a:xfrm>
          <a:prstGeom prst="rect">
            <a:avLst/>
          </a:prstGeom>
        </p:spPr>
        <p:txBody>
          <a:bodyPr lIns="0" tIns="0" rIns="0" bIns="0" rtlCol="0" anchor="t">
            <a:spAutoFit/>
          </a:bodyPr>
          <a:lstStyle/>
          <a:p>
            <a:pPr algn="ctr">
              <a:lnSpc>
                <a:spcPts val="2987"/>
              </a:lnSpc>
            </a:pPr>
            <a:r>
              <a:rPr lang="en-US" sz="2987" b="1" dirty="0">
                <a:solidFill>
                  <a:srgbClr val="2B3C56"/>
                </a:solidFill>
                <a:latin typeface="Inter Bold"/>
                <a:ea typeface="Inter Bold"/>
                <a:cs typeface="Inter Bold"/>
                <a:sym typeface="Inter Bold"/>
              </a:rPr>
              <a:t>Balance Sheet</a:t>
            </a:r>
          </a:p>
        </p:txBody>
      </p:sp>
      <p:sp>
        <p:nvSpPr>
          <p:cNvPr id="1048679" name="TextBox 23"/>
          <p:cNvSpPr txBox="1"/>
          <p:nvPr/>
        </p:nvSpPr>
        <p:spPr>
          <a:xfrm>
            <a:off x="7656259" y="5624342"/>
            <a:ext cx="2975482" cy="379349"/>
          </a:xfrm>
          <a:prstGeom prst="rect">
            <a:avLst/>
          </a:prstGeom>
        </p:spPr>
        <p:txBody>
          <a:bodyPr lIns="0" tIns="0" rIns="0" bIns="0" rtlCol="0" anchor="t">
            <a:spAutoFit/>
          </a:bodyPr>
          <a:lstStyle/>
          <a:p>
            <a:pPr algn="ctr">
              <a:lnSpc>
                <a:spcPts val="2987"/>
              </a:lnSpc>
            </a:pPr>
            <a:r>
              <a:rPr lang="en-US" sz="2987" b="1" dirty="0">
                <a:solidFill>
                  <a:srgbClr val="FFFFFF"/>
                </a:solidFill>
                <a:latin typeface="Inter Bold"/>
                <a:ea typeface="Inter Bold"/>
                <a:cs typeface="Inter Bold"/>
                <a:sym typeface="Inter Bold"/>
              </a:rPr>
              <a:t>Income Statement</a:t>
            </a:r>
          </a:p>
        </p:txBody>
      </p:sp>
      <p:sp>
        <p:nvSpPr>
          <p:cNvPr id="1048680" name="TextBox 24"/>
          <p:cNvSpPr txBox="1"/>
          <p:nvPr/>
        </p:nvSpPr>
        <p:spPr>
          <a:xfrm>
            <a:off x="11883961" y="5624342"/>
            <a:ext cx="2975482" cy="770004"/>
          </a:xfrm>
          <a:prstGeom prst="rect">
            <a:avLst/>
          </a:prstGeom>
        </p:spPr>
        <p:txBody>
          <a:bodyPr lIns="0" tIns="0" rIns="0" bIns="0" rtlCol="0" anchor="t">
            <a:spAutoFit/>
          </a:bodyPr>
          <a:lstStyle/>
          <a:p>
            <a:pPr algn="ctr">
              <a:lnSpc>
                <a:spcPts val="2987"/>
              </a:lnSpc>
            </a:pPr>
            <a:r>
              <a:rPr lang="en-US" sz="2987" b="1" dirty="0">
                <a:solidFill>
                  <a:srgbClr val="2B3C56"/>
                </a:solidFill>
                <a:latin typeface="Inter Bold"/>
                <a:ea typeface="Inter Bold"/>
                <a:cs typeface="Inter Bold"/>
                <a:sym typeface="Inter Bold"/>
              </a:rPr>
              <a:t>Cash Flow Statement</a:t>
            </a:r>
          </a:p>
        </p:txBody>
      </p:sp>
      <p:sp>
        <p:nvSpPr>
          <p:cNvPr id="1048681" name="TextBox 25"/>
          <p:cNvSpPr txBox="1"/>
          <p:nvPr/>
        </p:nvSpPr>
        <p:spPr>
          <a:xfrm>
            <a:off x="3430804" y="6583839"/>
            <a:ext cx="2970988" cy="1358770"/>
          </a:xfrm>
          <a:prstGeom prst="rect">
            <a:avLst/>
          </a:prstGeom>
        </p:spPr>
        <p:txBody>
          <a:bodyPr lIns="0" tIns="0" rIns="0" bIns="0" rtlCol="0" anchor="t">
            <a:spAutoFit/>
          </a:bodyPr>
          <a:lstStyle/>
          <a:p>
            <a:pPr marL="0" lvl="0" indent="0" algn="ctr">
              <a:lnSpc>
                <a:spcPts val="2701"/>
              </a:lnSpc>
              <a:spcBef>
                <a:spcPct val="0"/>
              </a:spcBef>
            </a:pPr>
            <a:r>
              <a:rPr lang="en-US" sz="2000" dirty="0">
                <a:solidFill>
                  <a:srgbClr val="2B3C56"/>
                </a:solidFill>
                <a:latin typeface="Inter"/>
                <a:ea typeface="Inter"/>
                <a:cs typeface="Inter"/>
                <a:sym typeface="Inter"/>
              </a:rPr>
              <a:t>Provides a snapshot of a </a:t>
            </a:r>
            <a:r>
              <a:rPr lang="en-US" sz="2000" dirty="0" smtClean="0">
                <a:solidFill>
                  <a:srgbClr val="2B3C56"/>
                </a:solidFill>
                <a:latin typeface="Inter"/>
                <a:ea typeface="Inter"/>
                <a:cs typeface="Inter"/>
                <a:sym typeface="Inter"/>
              </a:rPr>
              <a:t>business</a:t>
            </a:r>
            <a:r>
              <a:rPr lang="en-US" sz="2000" dirty="0" smtClean="0">
                <a:solidFill>
                  <a:srgbClr val="2B3C56"/>
                </a:solidFill>
                <a:latin typeface="Inter"/>
                <a:ea typeface="Inter"/>
                <a:cs typeface="Inter"/>
                <a:sym typeface="Inter"/>
              </a:rPr>
              <a:t>'s </a:t>
            </a:r>
            <a:r>
              <a:rPr lang="en-US" sz="2000" dirty="0">
                <a:solidFill>
                  <a:srgbClr val="2B3C56"/>
                </a:solidFill>
                <a:latin typeface="Inter"/>
                <a:ea typeface="Inter"/>
                <a:cs typeface="Inter"/>
                <a:sym typeface="Inter"/>
              </a:rPr>
              <a:t>assets, liabilities, and equity at a specific point in time.</a:t>
            </a:r>
          </a:p>
        </p:txBody>
      </p:sp>
      <p:sp>
        <p:nvSpPr>
          <p:cNvPr id="1048682" name="TextBox 26"/>
          <p:cNvSpPr txBox="1"/>
          <p:nvPr/>
        </p:nvSpPr>
        <p:spPr>
          <a:xfrm>
            <a:off x="11886208" y="6583839"/>
            <a:ext cx="2970988" cy="2077492"/>
          </a:xfrm>
          <a:prstGeom prst="rect">
            <a:avLst/>
          </a:prstGeom>
        </p:spPr>
        <p:txBody>
          <a:bodyPr lIns="0" tIns="0" rIns="0" bIns="0" rtlCol="0" anchor="t">
            <a:spAutoFit/>
          </a:bodyPr>
          <a:lstStyle/>
          <a:p>
            <a:pPr marL="0" lvl="0" indent="0" algn="ctr">
              <a:lnSpc>
                <a:spcPts val="2701"/>
              </a:lnSpc>
              <a:spcBef>
                <a:spcPct val="0"/>
              </a:spcBef>
            </a:pPr>
            <a:r>
              <a:rPr lang="en-US" sz="2000" dirty="0">
                <a:solidFill>
                  <a:srgbClr val="2B3C56"/>
                </a:solidFill>
                <a:latin typeface="Inter"/>
                <a:ea typeface="Inter"/>
                <a:cs typeface="Inter"/>
                <a:sym typeface="Inter"/>
              </a:rPr>
              <a:t>Outlines the inflows and outflows of cash, helping to understand </a:t>
            </a:r>
            <a:r>
              <a:rPr lang="en-US" sz="2000" dirty="0" smtClean="0">
                <a:solidFill>
                  <a:srgbClr val="2B3C56"/>
                </a:solidFill>
                <a:latin typeface="Inter"/>
                <a:ea typeface="Inter"/>
                <a:cs typeface="Inter"/>
                <a:sym typeface="Inter"/>
              </a:rPr>
              <a:t>a business  </a:t>
            </a:r>
            <a:r>
              <a:rPr lang="en-US" sz="2000" dirty="0">
                <a:solidFill>
                  <a:srgbClr val="2B3C56"/>
                </a:solidFill>
                <a:latin typeface="Inter"/>
                <a:ea typeface="Inter"/>
                <a:cs typeface="Inter"/>
                <a:sym typeface="Inter"/>
              </a:rPr>
              <a:t>liquidity and ability to meet financial obligations.</a:t>
            </a:r>
          </a:p>
        </p:txBody>
      </p:sp>
      <p:sp>
        <p:nvSpPr>
          <p:cNvPr id="1048683" name="TextBox 27"/>
          <p:cNvSpPr txBox="1"/>
          <p:nvPr/>
        </p:nvSpPr>
        <p:spPr>
          <a:xfrm>
            <a:off x="7660753" y="6583839"/>
            <a:ext cx="2970988" cy="2077492"/>
          </a:xfrm>
          <a:prstGeom prst="rect">
            <a:avLst/>
          </a:prstGeom>
        </p:spPr>
        <p:txBody>
          <a:bodyPr lIns="0" tIns="0" rIns="0" bIns="0" rtlCol="0" anchor="t">
            <a:spAutoFit/>
          </a:bodyPr>
          <a:lstStyle/>
          <a:p>
            <a:pPr marL="0" lvl="0" indent="0" algn="ctr">
              <a:lnSpc>
                <a:spcPts val="2701"/>
              </a:lnSpc>
              <a:spcBef>
                <a:spcPct val="0"/>
              </a:spcBef>
            </a:pPr>
            <a:r>
              <a:rPr lang="en-US" sz="2000" dirty="0" smtClean="0">
                <a:solidFill>
                  <a:srgbClr val="FFFFFF"/>
                </a:solidFill>
                <a:latin typeface="Inter"/>
                <a:ea typeface="Inter"/>
                <a:cs typeface="Inter"/>
                <a:sym typeface="Inter"/>
              </a:rPr>
              <a:t>Measures it’s  </a:t>
            </a:r>
            <a:r>
              <a:rPr lang="en-US" sz="2000" dirty="0" smtClean="0">
                <a:solidFill>
                  <a:srgbClr val="FFFFFF"/>
                </a:solidFill>
                <a:latin typeface="Inter"/>
                <a:ea typeface="Inter"/>
                <a:cs typeface="Inter"/>
                <a:sym typeface="Inter"/>
              </a:rPr>
              <a:t>business</a:t>
            </a:r>
            <a:r>
              <a:rPr lang="en-US" sz="2000" dirty="0" smtClean="0">
                <a:solidFill>
                  <a:srgbClr val="FFFFFF"/>
                </a:solidFill>
                <a:latin typeface="Inter"/>
                <a:ea typeface="Inter"/>
                <a:cs typeface="Inter"/>
                <a:sym typeface="Inter"/>
              </a:rPr>
              <a:t> </a:t>
            </a:r>
            <a:r>
              <a:rPr lang="en-US" sz="2000" dirty="0">
                <a:solidFill>
                  <a:srgbClr val="FFFFFF"/>
                </a:solidFill>
                <a:latin typeface="Inter"/>
                <a:ea typeface="Inter"/>
                <a:cs typeface="Inter"/>
                <a:sym typeface="Inter"/>
              </a:rPr>
              <a:t>financial performance by tracking its revenues, expenses, and net income over a period of time.</a:t>
            </a:r>
          </a:p>
        </p:txBody>
      </p:sp>
      <p:sp>
        <p:nvSpPr>
          <p:cNvPr id="1048684" name="Freeform 28"/>
          <p:cNvSpPr/>
          <p:nvPr/>
        </p:nvSpPr>
        <p:spPr>
          <a:xfrm flipH="1" flipV="1">
            <a:off x="10120193" y="-4103705"/>
            <a:ext cx="9011821" cy="9247205"/>
          </a:xfrm>
          <a:custGeom>
            <a:avLst/>
            <a:gdLst/>
            <a:ahLst/>
            <a:cxnLst/>
            <a:rect l="l" t="t" r="r" b="b"/>
            <a:pathLst>
              <a:path w="9011821" h="9247205">
                <a:moveTo>
                  <a:pt x="9011821" y="9247205"/>
                </a:moveTo>
                <a:lnTo>
                  <a:pt x="0" y="9247205"/>
                </a:lnTo>
                <a:lnTo>
                  <a:pt x="0" y="0"/>
                </a:lnTo>
                <a:lnTo>
                  <a:pt x="9011821" y="0"/>
                </a:lnTo>
                <a:lnTo>
                  <a:pt x="9011821" y="9247205"/>
                </a:lnTo>
                <a:close/>
              </a:path>
            </a:pathLst>
          </a:custGeom>
          <a:blipFill>
            <a:blip r:embed="rId3"/>
            <a:stretch>
              <a:fillRect/>
            </a:stretch>
          </a:blipFill>
        </p:spPr>
        <p:txBody>
          <a:bodyPr/>
          <a:lstStyle/>
          <a:p>
            <a:r>
              <a:rPr lang="zh-CN" altLang="en-US"/>
              <a:t>
</a:t>
            </a:r>
          </a:p>
        </p:txBody>
      </p:sp>
      <p:sp>
        <p:nvSpPr>
          <p:cNvPr id="1048685" name="Freeform 29"/>
          <p:cNvSpPr/>
          <p:nvPr/>
        </p:nvSpPr>
        <p:spPr>
          <a:xfrm flipV="1">
            <a:off x="-980922" y="-4103705"/>
            <a:ext cx="9011821" cy="9247205"/>
          </a:xfrm>
          <a:custGeom>
            <a:avLst/>
            <a:gdLst/>
            <a:ahLst/>
            <a:cxnLst/>
            <a:rect l="l" t="t" r="r" b="b"/>
            <a:pathLst>
              <a:path w="9011821" h="9247205">
                <a:moveTo>
                  <a:pt x="0" y="9247205"/>
                </a:moveTo>
                <a:lnTo>
                  <a:pt x="9011821" y="9247205"/>
                </a:lnTo>
                <a:lnTo>
                  <a:pt x="9011821" y="0"/>
                </a:lnTo>
                <a:lnTo>
                  <a:pt x="0" y="0"/>
                </a:lnTo>
                <a:lnTo>
                  <a:pt x="0" y="9247205"/>
                </a:lnTo>
                <a:close/>
              </a:path>
            </a:pathLst>
          </a:custGeom>
          <a:blipFill>
            <a:blip r:embed="rId3"/>
            <a:stretch>
              <a:fillRect/>
            </a:stretch>
          </a:blipFill>
        </p:spPr>
        <p:txBody>
          <a:bodyPr/>
          <a:lstStyle/>
          <a:p>
            <a:r>
              <a:rPr lang="zh-CN" altLang="en-US"/>
              <a:t>
</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1048687" name="Freeform 3"/>
          <p:cNvSpPr/>
          <p:nvPr/>
        </p:nvSpPr>
        <p:spPr>
          <a:xfrm flipH="1" flipV="1">
            <a:off x="9144000" y="-3046118"/>
            <a:ext cx="10648846" cy="10926988"/>
          </a:xfrm>
          <a:custGeom>
            <a:avLst/>
            <a:gdLst/>
            <a:ahLst/>
            <a:cxnLst/>
            <a:rect l="l" t="t" r="r" b="b"/>
            <a:pathLst>
              <a:path w="10648846" h="10926988">
                <a:moveTo>
                  <a:pt x="10648846" y="10926988"/>
                </a:moveTo>
                <a:lnTo>
                  <a:pt x="0" y="10926988"/>
                </a:lnTo>
                <a:lnTo>
                  <a:pt x="0" y="0"/>
                </a:lnTo>
                <a:lnTo>
                  <a:pt x="10648846" y="0"/>
                </a:lnTo>
                <a:lnTo>
                  <a:pt x="10648846" y="10926988"/>
                </a:lnTo>
                <a:close/>
              </a:path>
            </a:pathLst>
          </a:custGeom>
          <a:blipFill>
            <a:blip r:embed="rId3"/>
            <a:stretch>
              <a:fillRect/>
            </a:stretch>
          </a:blipFill>
        </p:spPr>
      </p:sp>
      <p:sp>
        <p:nvSpPr>
          <p:cNvPr id="1048688" name="TextBox 4"/>
          <p:cNvSpPr txBox="1"/>
          <p:nvPr/>
        </p:nvSpPr>
        <p:spPr>
          <a:xfrm>
            <a:off x="1275145" y="1344572"/>
            <a:ext cx="10637309" cy="1999743"/>
          </a:xfrm>
          <a:prstGeom prst="rect">
            <a:avLst/>
          </a:prstGeom>
        </p:spPr>
        <p:txBody>
          <a:bodyPr lIns="0" tIns="0" rIns="0" bIns="0" rtlCol="0" anchor="t">
            <a:spAutoFit/>
          </a:bodyPr>
          <a:lstStyle/>
          <a:p>
            <a:pPr algn="l">
              <a:lnSpc>
                <a:spcPts val="15746"/>
              </a:lnSpc>
            </a:pPr>
            <a:r>
              <a:rPr lang="en-US" sz="11247" dirty="0">
                <a:solidFill>
                  <a:srgbClr val="2B3C56"/>
                </a:solidFill>
                <a:latin typeface="Bebas Neue Cyrillic"/>
                <a:ea typeface="Bebas Neue Cyrillic"/>
                <a:cs typeface="Bebas Neue Cyrillic"/>
                <a:sym typeface="Bebas Neue Cyrillic"/>
              </a:rPr>
              <a:t>Conclusion</a:t>
            </a:r>
          </a:p>
        </p:txBody>
      </p:sp>
      <p:grpSp>
        <p:nvGrpSpPr>
          <p:cNvPr id="50" name="Group 6"/>
          <p:cNvGrpSpPr/>
          <p:nvPr/>
        </p:nvGrpSpPr>
        <p:grpSpPr>
          <a:xfrm>
            <a:off x="-4751489" y="5513621"/>
            <a:ext cx="21849294" cy="3925200"/>
            <a:chOff x="0" y="0"/>
            <a:chExt cx="3162401" cy="698500"/>
          </a:xfrm>
        </p:grpSpPr>
        <p:sp>
          <p:nvSpPr>
            <p:cNvPr id="1048689" name="Freeform 7"/>
            <p:cNvSpPr/>
            <p:nvPr/>
          </p:nvSpPr>
          <p:spPr>
            <a:xfrm>
              <a:off x="0" y="0"/>
              <a:ext cx="3162401" cy="698500"/>
            </a:xfrm>
            <a:custGeom>
              <a:avLst/>
              <a:gdLst/>
              <a:ahLst/>
              <a:cxnLst/>
              <a:rect l="l" t="t" r="r" b="b"/>
              <a:pathLst>
                <a:path w="3162401" h="698500">
                  <a:moveTo>
                    <a:pt x="3162401" y="349250"/>
                  </a:moveTo>
                  <a:lnTo>
                    <a:pt x="2959201" y="698500"/>
                  </a:lnTo>
                  <a:lnTo>
                    <a:pt x="203200" y="698500"/>
                  </a:lnTo>
                  <a:lnTo>
                    <a:pt x="0" y="349250"/>
                  </a:lnTo>
                  <a:lnTo>
                    <a:pt x="203200" y="0"/>
                  </a:lnTo>
                  <a:lnTo>
                    <a:pt x="2959201" y="0"/>
                  </a:lnTo>
                  <a:lnTo>
                    <a:pt x="3162401" y="349250"/>
                  </a:lnTo>
                  <a:close/>
                </a:path>
              </a:pathLst>
            </a:custGeom>
            <a:solidFill>
              <a:srgbClr val="2B3C56"/>
            </a:solidFill>
          </p:spPr>
        </p:sp>
        <p:sp>
          <p:nvSpPr>
            <p:cNvPr id="1048690" name="TextBox 8"/>
            <p:cNvSpPr txBox="1"/>
            <p:nvPr/>
          </p:nvSpPr>
          <p:spPr>
            <a:xfrm>
              <a:off x="114300" y="-38100"/>
              <a:ext cx="2933801" cy="7366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51" name="Group 9"/>
          <p:cNvGrpSpPr/>
          <p:nvPr/>
        </p:nvGrpSpPr>
        <p:grpSpPr>
          <a:xfrm>
            <a:off x="11616828" y="2916468"/>
            <a:ext cx="7589647" cy="6522353"/>
            <a:chOff x="0" y="0"/>
            <a:chExt cx="812800" cy="698500"/>
          </a:xfrm>
        </p:grpSpPr>
        <p:sp>
          <p:nvSpPr>
            <p:cNvPr id="1048691" name="Freeform 10"/>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id="1048692" name="TextBox 11"/>
            <p:cNvSpPr txBox="1"/>
            <p:nvPr/>
          </p:nvSpPr>
          <p:spPr>
            <a:xfrm>
              <a:off x="114300" y="-38100"/>
              <a:ext cx="584200" cy="7366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52" name="Group 12"/>
          <p:cNvGrpSpPr/>
          <p:nvPr/>
        </p:nvGrpSpPr>
        <p:grpSpPr>
          <a:xfrm>
            <a:off x="11912455" y="3170522"/>
            <a:ext cx="6998393" cy="6014244"/>
            <a:chOff x="0" y="0"/>
            <a:chExt cx="812800" cy="698500"/>
          </a:xfrm>
        </p:grpSpPr>
        <p:sp>
          <p:nvSpPr>
            <p:cNvPr id="1048693" name="Freeform 13"/>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C49A"/>
            </a:solidFill>
          </p:spPr>
        </p:sp>
        <p:sp>
          <p:nvSpPr>
            <p:cNvPr id="1048694" name="TextBox 14"/>
            <p:cNvSpPr txBox="1"/>
            <p:nvPr/>
          </p:nvSpPr>
          <p:spPr>
            <a:xfrm>
              <a:off x="114300" y="-38100"/>
              <a:ext cx="584200" cy="7366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53" name="Group 15"/>
          <p:cNvGrpSpPr/>
          <p:nvPr/>
        </p:nvGrpSpPr>
        <p:grpSpPr>
          <a:xfrm>
            <a:off x="12177216" y="3398052"/>
            <a:ext cx="6468870" cy="5559186"/>
            <a:chOff x="0" y="0"/>
            <a:chExt cx="812800" cy="698500"/>
          </a:xfrm>
        </p:grpSpPr>
        <p:sp>
          <p:nvSpPr>
            <p:cNvPr id="1048695" name="Freeform 16"/>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blipFill>
              <a:blip r:embed="rId4"/>
              <a:stretch>
                <a:fillRect l="-14453" r="-14453"/>
              </a:stretch>
            </a:blipFill>
          </p:spPr>
        </p:sp>
      </p:grpSp>
      <p:sp>
        <p:nvSpPr>
          <p:cNvPr id="1048696" name="TextBox 17"/>
          <p:cNvSpPr txBox="1"/>
          <p:nvPr/>
        </p:nvSpPr>
        <p:spPr>
          <a:xfrm>
            <a:off x="527100" y="5999762"/>
            <a:ext cx="10502405" cy="2372444"/>
          </a:xfrm>
          <a:prstGeom prst="rect">
            <a:avLst/>
          </a:prstGeom>
        </p:spPr>
        <p:txBody>
          <a:bodyPr lIns="0" tIns="0" rIns="0" bIns="0" rtlCol="0" anchor="t">
            <a:spAutoFit/>
          </a:bodyPr>
          <a:lstStyle/>
          <a:p>
            <a:pPr algn="just">
              <a:lnSpc>
                <a:spcPts val="3668"/>
              </a:lnSpc>
              <a:spcBef>
                <a:spcPct val="0"/>
              </a:spcBef>
            </a:pPr>
            <a:r>
              <a:rPr lang="en-US" sz="3600" dirty="0">
                <a:solidFill>
                  <a:srgbClr val="FFFFFF"/>
                </a:solidFill>
                <a:latin typeface="Inter"/>
                <a:ea typeface="Inter"/>
                <a:cs typeface="Inter"/>
                <a:sym typeface="Inter"/>
              </a:rPr>
              <a:t>Smart Business Assistance empowers traders like Malam </a:t>
            </a:r>
            <a:r>
              <a:rPr lang="en-US" sz="3600" dirty="0">
                <a:solidFill>
                  <a:srgbClr val="FFFFFF"/>
                </a:solidFill>
                <a:latin typeface="Inter"/>
                <a:ea typeface="Inter"/>
                <a:cs typeface="Inter"/>
                <a:sym typeface="Inter"/>
              </a:rPr>
              <a:t>Aminu</a:t>
            </a:r>
            <a:r>
              <a:rPr lang="en-US" sz="3600" dirty="0">
                <a:solidFill>
                  <a:srgbClr val="FFFFFF"/>
                </a:solidFill>
                <a:latin typeface="Inter"/>
                <a:ea typeface="Inter"/>
                <a:cs typeface="Inter"/>
                <a:sym typeface="Inter"/>
              </a:rPr>
              <a:t> and Malam Ibrahim to easily manage their finances and engage with customers. </a:t>
            </a:r>
            <a:endParaRPr lang="zh-CN" altLang="en-US" sz="3600" dirty="0"/>
          </a:p>
          <a:p>
            <a:pPr algn="just">
              <a:lnSpc>
                <a:spcPts val="3668"/>
              </a:lnSpc>
              <a:spcBef>
                <a:spcPct val="0"/>
              </a:spcBef>
            </a:pPr>
            <a:endParaRPr lang="zh-CN" altLang="en-US" sz="36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Freeform 2"/>
          <p:cNvSpPr/>
          <p:nvPr/>
        </p:nvSpPr>
        <p:spPr>
          <a:xfrm flipH="1">
            <a:off x="9982284" y="3210031"/>
            <a:ext cx="9011821" cy="9247205"/>
          </a:xfrm>
          <a:custGeom>
            <a:avLst/>
            <a:gdLst/>
            <a:ahLst/>
            <a:cxnLst/>
            <a:rect l="l" t="t" r="r" b="b"/>
            <a:pathLst>
              <a:path w="9011821" h="9247205">
                <a:moveTo>
                  <a:pt x="9011821" y="0"/>
                </a:moveTo>
                <a:lnTo>
                  <a:pt x="0" y="0"/>
                </a:lnTo>
                <a:lnTo>
                  <a:pt x="0" y="9247205"/>
                </a:lnTo>
                <a:lnTo>
                  <a:pt x="9011821" y="9247205"/>
                </a:lnTo>
                <a:lnTo>
                  <a:pt x="9011821" y="0"/>
                </a:lnTo>
                <a:close/>
              </a:path>
            </a:pathLst>
          </a:custGeom>
          <a:blipFill>
            <a:blip r:embed="rId2"/>
            <a:stretch>
              <a:fillRect/>
            </a:stretch>
          </a:blipFill>
        </p:spPr>
      </p:sp>
      <p:sp>
        <p:nvSpPr>
          <p:cNvPr id="1048698" name="Freeform 3"/>
          <p:cNvSpPr/>
          <p:nvPr/>
        </p:nvSpPr>
        <p:spPr>
          <a:xfrm flipH="1" flipV="1">
            <a:off x="9982284" y="-2740607"/>
            <a:ext cx="9011821" cy="9247205"/>
          </a:xfrm>
          <a:custGeom>
            <a:avLst/>
            <a:gdLst/>
            <a:ahLst/>
            <a:cxnLst/>
            <a:rect l="l" t="t" r="r" b="b"/>
            <a:pathLst>
              <a:path w="9011821" h="9247205">
                <a:moveTo>
                  <a:pt x="9011821" y="9247204"/>
                </a:moveTo>
                <a:lnTo>
                  <a:pt x="0" y="9247204"/>
                </a:lnTo>
                <a:lnTo>
                  <a:pt x="0" y="0"/>
                </a:lnTo>
                <a:lnTo>
                  <a:pt x="9011821" y="0"/>
                </a:lnTo>
                <a:lnTo>
                  <a:pt x="9011821" y="9247204"/>
                </a:lnTo>
                <a:close/>
              </a:path>
            </a:pathLst>
          </a:custGeom>
          <a:blipFill>
            <a:blip r:embed="rId2"/>
            <a:stretch>
              <a:fillRect/>
            </a:stretch>
          </a:blipFill>
        </p:spPr>
      </p:sp>
      <p:grpSp>
        <p:nvGrpSpPr>
          <p:cNvPr id="55" name="Group 4"/>
          <p:cNvGrpSpPr/>
          <p:nvPr/>
        </p:nvGrpSpPr>
        <p:grpSpPr>
          <a:xfrm>
            <a:off x="10712620" y="1686121"/>
            <a:ext cx="7382558" cy="6344386"/>
            <a:chOff x="0" y="0"/>
            <a:chExt cx="812800" cy="698500"/>
          </a:xfrm>
        </p:grpSpPr>
        <p:sp>
          <p:nvSpPr>
            <p:cNvPr id="1048699" name="Freeform 5"/>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2B3C56"/>
            </a:solidFill>
          </p:spPr>
        </p:sp>
        <p:sp>
          <p:nvSpPr>
            <p:cNvPr id="1048700" name="TextBox 6"/>
            <p:cNvSpPr txBox="1"/>
            <p:nvPr/>
          </p:nvSpPr>
          <p:spPr>
            <a:xfrm>
              <a:off x="114300" y="-38100"/>
              <a:ext cx="584200" cy="7366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56" name="Group 7"/>
          <p:cNvGrpSpPr/>
          <p:nvPr/>
        </p:nvGrpSpPr>
        <p:grpSpPr>
          <a:xfrm>
            <a:off x="11001143" y="1934071"/>
            <a:ext cx="6805512" cy="5848487"/>
            <a:chOff x="0" y="0"/>
            <a:chExt cx="812800" cy="698500"/>
          </a:xfrm>
        </p:grpSpPr>
        <p:sp>
          <p:nvSpPr>
            <p:cNvPr id="1048701" name="Freeform 8"/>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C49A"/>
            </a:solidFill>
          </p:spPr>
        </p:sp>
        <p:sp>
          <p:nvSpPr>
            <p:cNvPr id="1048702" name="TextBox 9"/>
            <p:cNvSpPr txBox="1"/>
            <p:nvPr/>
          </p:nvSpPr>
          <p:spPr>
            <a:xfrm>
              <a:off x="114300" y="-38100"/>
              <a:ext cx="584200" cy="7366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57" name="Group 10"/>
          <p:cNvGrpSpPr/>
          <p:nvPr/>
        </p:nvGrpSpPr>
        <p:grpSpPr>
          <a:xfrm>
            <a:off x="11258608" y="2155329"/>
            <a:ext cx="6290584" cy="5405970"/>
            <a:chOff x="0" y="0"/>
            <a:chExt cx="812800" cy="698500"/>
          </a:xfrm>
        </p:grpSpPr>
        <p:sp>
          <p:nvSpPr>
            <p:cNvPr id="1048703" name="Freeform 11"/>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blipFill>
              <a:blip r:embed="rId3"/>
              <a:stretch>
                <a:fillRect l="-14453" r="-14453"/>
              </a:stretch>
            </a:blipFill>
          </p:spPr>
        </p:sp>
      </p:grpSp>
      <p:sp>
        <p:nvSpPr>
          <p:cNvPr id="1048704" name="Freeform 12"/>
          <p:cNvSpPr/>
          <p:nvPr/>
        </p:nvSpPr>
        <p:spPr>
          <a:xfrm>
            <a:off x="1294817" y="1243666"/>
            <a:ext cx="961971" cy="655889"/>
          </a:xfrm>
          <a:custGeom>
            <a:avLst/>
            <a:gdLst/>
            <a:ahLst/>
            <a:cxnLst/>
            <a:rect l="l" t="t" r="r" b="b"/>
            <a:pathLst>
              <a:path w="961971" h="655889">
                <a:moveTo>
                  <a:pt x="0" y="0"/>
                </a:moveTo>
                <a:lnTo>
                  <a:pt x="961971" y="0"/>
                </a:lnTo>
                <a:lnTo>
                  <a:pt x="961971" y="655889"/>
                </a:lnTo>
                <a:lnTo>
                  <a:pt x="0" y="655889"/>
                </a:lnTo>
                <a:lnTo>
                  <a:pt x="0" y="0"/>
                </a:lnTo>
                <a:close/>
              </a:path>
            </a:pathLst>
          </a:custGeom>
          <a:blipFill>
            <a:blip r:embed="rId4"/>
            <a:stretch>
              <a:fillRect/>
            </a:stretch>
          </a:blipFill>
        </p:spPr>
      </p:sp>
      <p:sp>
        <p:nvSpPr>
          <p:cNvPr id="1048706" name="TextBox 14"/>
          <p:cNvSpPr txBox="1"/>
          <p:nvPr/>
        </p:nvSpPr>
        <p:spPr>
          <a:xfrm>
            <a:off x="589753" y="5295900"/>
            <a:ext cx="8508277" cy="2904770"/>
          </a:xfrm>
          <a:prstGeom prst="rect">
            <a:avLst/>
          </a:prstGeom>
        </p:spPr>
        <p:txBody>
          <a:bodyPr lIns="0" tIns="0" rIns="0" bIns="0" rtlCol="0" anchor="t">
            <a:spAutoFit/>
          </a:bodyPr>
          <a:lstStyle/>
          <a:p>
            <a:pPr algn="l">
              <a:lnSpc>
                <a:spcPts val="25126"/>
              </a:lnSpc>
            </a:pPr>
            <a:r>
              <a:rPr lang="en-US" sz="17947" dirty="0">
                <a:solidFill>
                  <a:srgbClr val="2B3C56"/>
                </a:solidFill>
                <a:latin typeface="Bebas Neue Cyrillic"/>
                <a:ea typeface="Bebas Neue Cyrillic"/>
                <a:cs typeface="Bebas Neue Cyrillic"/>
                <a:sym typeface="Bebas Neue Cyrillic"/>
              </a:rPr>
              <a:t>Thank </a:t>
            </a:r>
            <a:r>
              <a:rPr lang="en-US" sz="17947" dirty="0">
                <a:solidFill>
                  <a:srgbClr val="2B3C56"/>
                </a:solidFill>
                <a:latin typeface="Bebas Neue Cyrillic"/>
                <a:ea typeface="Bebas Neue Cyrillic"/>
                <a:cs typeface="Bebas Neue Cyrillic"/>
                <a:sym typeface="Bebas Neue Cyrillic"/>
              </a:rPr>
              <a:t>YOu</a:t>
            </a:r>
            <a:endParaRPr lang="en-US" sz="17947" dirty="0">
              <a:solidFill>
                <a:srgbClr val="2B3C56"/>
              </a:solidFill>
              <a:latin typeface="Bebas Neue Cyrillic"/>
              <a:ea typeface="Bebas Neue Cyrillic"/>
              <a:cs typeface="Bebas Neue Cyrillic"/>
              <a:sym typeface="Bebas Neue Cyrillic"/>
            </a:endParaRPr>
          </a:p>
        </p:txBody>
      </p:sp>
      <p:sp>
        <p:nvSpPr>
          <p:cNvPr id="1048707" name="TextBox 16"/>
          <p:cNvSpPr txBox="1"/>
          <p:nvPr/>
        </p:nvSpPr>
        <p:spPr>
          <a:xfrm>
            <a:off x="2380747" y="1331142"/>
            <a:ext cx="4020053" cy="399405"/>
          </a:xfrm>
          <a:prstGeom prst="rect">
            <a:avLst/>
          </a:prstGeom>
        </p:spPr>
        <p:txBody>
          <a:bodyPr wrap="square" lIns="0" tIns="0" rIns="0" bIns="0" rtlCol="0" anchor="t">
            <a:spAutoFit/>
          </a:bodyPr>
          <a:lstStyle/>
          <a:p>
            <a:pPr algn="l">
              <a:lnSpc>
                <a:spcPts val="3402"/>
              </a:lnSpc>
              <a:spcBef>
                <a:spcPct val="0"/>
              </a:spcBef>
            </a:pPr>
            <a:r>
              <a:rPr lang="en-US" sz="2400" b="1" spc="-48" dirty="0" smtClean="0">
                <a:solidFill>
                  <a:schemeClr val="tx2">
                    <a:lumMod val="75000"/>
                  </a:schemeClr>
                </a:solidFill>
                <a:latin typeface="Inter Bold"/>
                <a:ea typeface="Inter Bold"/>
                <a:cs typeface="Inter Bold"/>
                <a:sym typeface="Inter Bold"/>
              </a:rPr>
              <a:t>SMART BUSINESS</a:t>
            </a:r>
            <a:endParaRPr lang="en-US" sz="2400" b="1" spc="-48" dirty="0">
              <a:solidFill>
                <a:schemeClr val="tx2">
                  <a:lumMod val="75000"/>
                </a:schemeClr>
              </a:solidFill>
              <a:latin typeface="Inter Bold"/>
              <a:ea typeface="Inter Bold"/>
              <a:cs typeface="Inter Bold"/>
              <a:sym typeface="Inter Bold"/>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505</Words>
  <Application>Microsoft Office PowerPoint</Application>
  <PresentationFormat>Custom</PresentationFormat>
  <Paragraphs>40</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Inter Bold</vt:lpstr>
      <vt:lpstr>Carrois Gothic SC</vt:lpstr>
      <vt:lpstr>Arial</vt:lpstr>
      <vt:lpstr>Bebas Neue Cyrillic</vt:lpstr>
      <vt:lpstr>宋体</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Teal and Blue Minimalist Business Accounting Presentation</dc:title>
  <dc:creator>TECNO BE7</dc:creator>
  <cp:lastModifiedBy>DignifiedMt</cp:lastModifiedBy>
  <cp:revision>5</cp:revision>
  <dcterms:created xsi:type="dcterms:W3CDTF">2006-08-15T18:00:00Z</dcterms:created>
  <dcterms:modified xsi:type="dcterms:W3CDTF">2025-03-04T09:33:28Z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c23336950dab4d23b0d56090d6e304eb</vt:lpwstr>
  </property>
</Properties>
</file>