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3" r:id="rId5"/>
    <p:sldId id="260" r:id="rId6"/>
    <p:sldId id="264" r:id="rId7"/>
    <p:sldId id="266" r:id="rId8"/>
    <p:sldId id="268" r:id="rId9"/>
    <p:sldId id="269" r:id="rId10"/>
    <p:sldId id="270" r:id="rId11"/>
    <p:sldId id="272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78" y="96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13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45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81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07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58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9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8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11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7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17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35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CE24B-6522-44D5-BB81-092FFD845812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B116B-ED04-4DAF-9E7B-5AF64EBDA2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8B28-D5D4-E526-8068-FC118754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E7C6995-F20F-1AB8-2182-DBB17B04467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6C51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051EC6-F3C9-4A77-45FF-EC01F5D37E17}"/>
              </a:ext>
            </a:extLst>
          </p:cNvPr>
          <p:cNvSpPr/>
          <p:nvPr/>
        </p:nvSpPr>
        <p:spPr>
          <a:xfrm>
            <a:off x="3147646" y="11816862"/>
            <a:ext cx="3077308" cy="984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Mulher sentada na mesa com computador&#10;&#10;Descrição gerada automaticamente">
            <a:extLst>
              <a:ext uri="{FF2B5EF4-FFF2-40B4-BE49-F238E27FC236}">
                <a16:creationId xmlns:a16="http://schemas.microsoft.com/office/drawing/2014/main" id="{016D53E7-6E59-BE8A-BFD8-B776A1729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11201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BA283B8-A0F1-2F0D-542C-8AA183642592}"/>
              </a:ext>
            </a:extLst>
          </p:cNvPr>
          <p:cNvSpPr txBox="1"/>
          <p:nvPr/>
        </p:nvSpPr>
        <p:spPr>
          <a:xfrm>
            <a:off x="826477" y="474785"/>
            <a:ext cx="8141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FangSong" panose="020B0503020204020204" pitchFamily="49" charset="-122"/>
                <a:ea typeface="FangSong" panose="020B0503020204020204" pitchFamily="49" charset="-122"/>
              </a:rPr>
              <a:t>Finanças Divertidas: Como Ensinar Crianças a Poupar para o Futuro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926F82-29BD-B3C2-C73F-71C7374C2AD9}"/>
              </a:ext>
            </a:extLst>
          </p:cNvPr>
          <p:cNvSpPr txBox="1"/>
          <p:nvPr/>
        </p:nvSpPr>
        <p:spPr>
          <a:xfrm>
            <a:off x="3147646" y="11812323"/>
            <a:ext cx="3094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Rodrigo Carvalhaes</a:t>
            </a:r>
          </a:p>
        </p:txBody>
      </p:sp>
    </p:spTree>
    <p:extLst>
      <p:ext uri="{BB962C8B-B14F-4D97-AF65-F5344CB8AC3E}">
        <p14:creationId xmlns:p14="http://schemas.microsoft.com/office/powerpoint/2010/main" val="412731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B94C1-3D95-5CBD-3567-2BEACC49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9CFE5-1089-D4B2-FEC2-AA39C28D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1C019-AEBC-4943-0CA2-D669F527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6BB9D0-B55F-2120-EBA0-BCC1CD51538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D77519-DA51-CA00-E8B8-3F37AE687FD2}"/>
              </a:ext>
            </a:extLst>
          </p:cNvPr>
          <p:cNvSpPr txBox="1"/>
          <p:nvPr/>
        </p:nvSpPr>
        <p:spPr>
          <a:xfrm>
            <a:off x="1134534" y="4182533"/>
            <a:ext cx="66378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Ensinar crianças a poupar é mais do que falar de dinheiro. É mostrar como tomar boas decisões, ser organizado e pensar no futuro. Use exemplos práticos, jogos e sistemas visuais para tornar esse aprendizado leve e impactante.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Lembre-se: cada pequena economia hoje pode se transformar em grandes conquistas amanhã!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52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9755-81D5-E183-6780-7982143D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8E65-913A-4DBB-190B-C64B9D3E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EA130-307A-CF3E-A9D3-E3F8C36F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4E4165-9C27-4FA0-9B73-488ED50ED6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E349BC-C8F9-9BBB-8E74-6130C43D2F36}"/>
              </a:ext>
            </a:extLst>
          </p:cNvPr>
          <p:cNvSpPr txBox="1"/>
          <p:nvPr/>
        </p:nvSpPr>
        <p:spPr>
          <a:xfrm>
            <a:off x="1134534" y="3740409"/>
            <a:ext cx="663786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Agradecimentos: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Agradecemos por dedicar seu tempo para explorar este </a:t>
            </a:r>
            <a:r>
              <a:rPr lang="pt-BR" sz="2400" dirty="0" err="1">
                <a:solidFill>
                  <a:schemeClr val="bg1"/>
                </a:solidFill>
              </a:rPr>
              <a:t>eBook</a:t>
            </a:r>
            <a:r>
              <a:rPr lang="pt-BR" sz="2400" dirty="0">
                <a:solidFill>
                  <a:schemeClr val="bg1"/>
                </a:solidFill>
              </a:rPr>
              <a:t>. Nossa missão é ajudar famílias a criar uma geração mais consciente financeiramente, promovendo a educação financeira desde cedo.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Se este material te ajudou, compartilhe com outras famílias e nos ajude a espalhar esta mensagem tão importante. Juntos, podemos transformar a relação das crianças com o dinheiro e garantir um futuro mais próspero para todos.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Obrigado por fazer parte desta jornada!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16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E5A1-935B-2D58-617D-F4791F9A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D4E38E7-CA1A-E1F3-418B-41DEEC63986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BC60FC-0157-4B7A-2EEC-59518C3B5DF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A8B471-1E8B-E7B6-33FB-EBE5E6DA6ADE}"/>
              </a:ext>
            </a:extLst>
          </p:cNvPr>
          <p:cNvSpPr txBox="1"/>
          <p:nvPr/>
        </p:nvSpPr>
        <p:spPr>
          <a:xfrm>
            <a:off x="1134534" y="4182533"/>
            <a:ext cx="66378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Poupar dinheiro é uma habilidade essencial que pode ser aprendida desde cedo. Mas como ensinar isso de maneira simples e divertida para crianças? Este </a:t>
            </a:r>
            <a:r>
              <a:rPr lang="pt-BR" sz="2400" dirty="0" err="1">
                <a:solidFill>
                  <a:schemeClr val="bg1"/>
                </a:solidFill>
              </a:rPr>
              <a:t>eBook</a:t>
            </a:r>
            <a:r>
              <a:rPr lang="pt-BR" sz="2400" dirty="0">
                <a:solidFill>
                  <a:schemeClr val="bg1"/>
                </a:solidFill>
              </a:rPr>
              <a:t> traz passos práticos e exemplos que podem ajudar a criançada a entender o valor do dinheiro e como poupar para conquistar seus sonhos.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09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7B8982-3EA4-474A-CC18-BD999186F49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3C434E-B05F-2DFC-C6A1-7F370B0B940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005367-6445-2073-3CD1-94B92A62BEC3}"/>
              </a:ext>
            </a:extLst>
          </p:cNvPr>
          <p:cNvSpPr txBox="1"/>
          <p:nvPr/>
        </p:nvSpPr>
        <p:spPr>
          <a:xfrm>
            <a:off x="1117600" y="5680559"/>
            <a:ext cx="712893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Por que é importante poupar?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11B361-3859-7691-D326-0917CB901433}"/>
              </a:ext>
            </a:extLst>
          </p:cNvPr>
          <p:cNvSpPr txBox="1"/>
          <p:nvPr/>
        </p:nvSpPr>
        <p:spPr>
          <a:xfrm>
            <a:off x="1236133" y="4849562"/>
            <a:ext cx="712893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DD61405-F8A1-37A6-869C-00435FC61126}"/>
              </a:ext>
            </a:extLst>
          </p:cNvPr>
          <p:cNvSpPr/>
          <p:nvPr/>
        </p:nvSpPr>
        <p:spPr>
          <a:xfrm>
            <a:off x="1845733" y="6604759"/>
            <a:ext cx="6400800" cy="254000"/>
          </a:xfrm>
          <a:prstGeom prst="rect">
            <a:avLst/>
          </a:prstGeom>
          <a:gradFill>
            <a:gsLst>
              <a:gs pos="37000">
                <a:srgbClr val="B2DEF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07E4C-43B0-7C1A-2FA1-AC42D7CE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F2B34-3A17-601E-5CAC-5A20AB24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21C2A7-2013-724E-093C-7E4EA40BC2A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516075-BEBC-0240-2034-2A3F10C10565}"/>
              </a:ext>
            </a:extLst>
          </p:cNvPr>
          <p:cNvSpPr txBox="1"/>
          <p:nvPr/>
        </p:nvSpPr>
        <p:spPr>
          <a:xfrm>
            <a:off x="1134534" y="4182533"/>
            <a:ext cx="66378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Poupar significa guardar uma parte do dinheiro que recebemos para usar no futuro. Isso pode ajudar a: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Comprar algo especial:</a:t>
            </a:r>
            <a:r>
              <a:rPr lang="pt-BR" sz="2400" dirty="0">
                <a:solidFill>
                  <a:schemeClr val="bg1"/>
                </a:solidFill>
              </a:rPr>
              <a:t> Um brinquedo, um livro ou uma bicicleta.</a:t>
            </a: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Planejar algo grande:</a:t>
            </a:r>
            <a:r>
              <a:rPr lang="pt-BR" sz="2400" dirty="0">
                <a:solidFill>
                  <a:schemeClr val="bg1"/>
                </a:solidFill>
              </a:rPr>
              <a:t> Como uma viagem ou um curso.</a:t>
            </a:r>
          </a:p>
          <a:p>
            <a:pPr>
              <a:buFont typeface="+mj-lt"/>
              <a:buAutoNum type="arabicPeriod"/>
            </a:pPr>
            <a:r>
              <a:rPr lang="pt-BR" sz="2400" b="1" dirty="0">
                <a:solidFill>
                  <a:schemeClr val="bg1"/>
                </a:solidFill>
              </a:rPr>
              <a:t>Estar preparado:</a:t>
            </a:r>
            <a:r>
              <a:rPr lang="pt-BR" sz="2400" dirty="0">
                <a:solidFill>
                  <a:schemeClr val="bg1"/>
                </a:solidFill>
              </a:rPr>
              <a:t> Ter dinheiro guardado para algo inesperado.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2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242EB-8211-7A7C-B847-E5732569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9E485-5C71-3D8F-DE77-310BFC7C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26635-8748-84B2-8A36-D8A0686C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4D9F81C-68E9-25A5-B08D-9FEE7D5D481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90ADA9-A036-08CE-54C8-08FB417F5804}"/>
              </a:ext>
            </a:extLst>
          </p:cNvPr>
          <p:cNvSpPr txBox="1"/>
          <p:nvPr/>
        </p:nvSpPr>
        <p:spPr>
          <a:xfrm>
            <a:off x="1236133" y="4849562"/>
            <a:ext cx="712893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4EE892-6F0B-B92E-2070-B1EA8CF8DE0E}"/>
              </a:ext>
            </a:extLst>
          </p:cNvPr>
          <p:cNvSpPr txBox="1"/>
          <p:nvPr/>
        </p:nvSpPr>
        <p:spPr>
          <a:xfrm>
            <a:off x="1117600" y="5680559"/>
            <a:ext cx="7128933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4 Características Importantes para Ensinar as Crianças a Poupar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31BA43C-18D2-2177-EEB8-D32A4BECE3BA}"/>
              </a:ext>
            </a:extLst>
          </p:cNvPr>
          <p:cNvSpPr/>
          <p:nvPr/>
        </p:nvSpPr>
        <p:spPr>
          <a:xfrm>
            <a:off x="1845733" y="7617430"/>
            <a:ext cx="6400800" cy="254000"/>
          </a:xfrm>
          <a:prstGeom prst="rect">
            <a:avLst/>
          </a:prstGeom>
          <a:gradFill>
            <a:gsLst>
              <a:gs pos="37000">
                <a:srgbClr val="B2DEF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20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E21E6-20F4-BD7C-E3B5-44415343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510119"/>
            <a:ext cx="8161020" cy="1386414"/>
          </a:xfrm>
        </p:spPr>
        <p:txBody>
          <a:bodyPr>
            <a:normAutofit/>
          </a:bodyPr>
          <a:lstStyle/>
          <a:p>
            <a:r>
              <a:rPr lang="pt-BR" sz="3100" b="1" dirty="0">
                <a:solidFill>
                  <a:schemeClr val="bg1"/>
                </a:solidFill>
              </a:rPr>
              <a:t>2.1. Entender de onde vem o dinheiro</a:t>
            </a:r>
            <a:br>
              <a:rPr lang="pt-BR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B1665-C1E6-7B32-D1C5-0E571B79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118" y="1160314"/>
            <a:ext cx="7200900" cy="1836885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Explique que o dinheiro vem do trabalho ou de presentes (como mesadas). Quando entendem que ele é limitado, as crianças passam a valorizá-lo mais.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Exemplo prático: Crie uma lista junto com a criança sobre formas de ganhar dinheiro, como ajudar em tarefas extras ou vender desenhos.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CCD4D1-35F6-AA4B-E7FD-2E0913C69E17}"/>
              </a:ext>
            </a:extLst>
          </p:cNvPr>
          <p:cNvSpPr txBox="1">
            <a:spLocks/>
          </p:cNvSpPr>
          <p:nvPr/>
        </p:nvSpPr>
        <p:spPr>
          <a:xfrm>
            <a:off x="944118" y="2953035"/>
            <a:ext cx="8161020" cy="1384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900" b="1" dirty="0">
                <a:solidFill>
                  <a:schemeClr val="bg1"/>
                </a:solidFill>
              </a:rPr>
              <a:t>2.2. Guardar antes de gastar</a:t>
            </a:r>
            <a:br>
              <a:rPr lang="pt-BR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20FEFE4-AF02-440D-057B-4E65A579396E}"/>
              </a:ext>
            </a:extLst>
          </p:cNvPr>
          <p:cNvSpPr txBox="1">
            <a:spLocks/>
          </p:cNvSpPr>
          <p:nvPr/>
        </p:nvSpPr>
        <p:spPr>
          <a:xfrm>
            <a:off x="944118" y="3450645"/>
            <a:ext cx="7200900" cy="205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Ensine a ideia de "pagamento para si mesmo". Sempre que a criança receber dinheiro, uma parte deve ser guardada antes de gastar.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Dica: Use o conceito de 50-30-20 adaptado: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50% para gastar,30% para guardar,20% para doação ou presentes.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241E95-77CE-F778-BC59-D9E6BBB7CABA}"/>
              </a:ext>
            </a:extLst>
          </p:cNvPr>
          <p:cNvSpPr txBox="1">
            <a:spLocks/>
          </p:cNvSpPr>
          <p:nvPr/>
        </p:nvSpPr>
        <p:spPr>
          <a:xfrm>
            <a:off x="944118" y="5501697"/>
            <a:ext cx="8161020" cy="1384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900" b="1" dirty="0">
                <a:solidFill>
                  <a:schemeClr val="bg1"/>
                </a:solidFill>
              </a:rPr>
              <a:t>2.3. Estabelecer Metas</a:t>
            </a:r>
            <a:br>
              <a:rPr lang="pt-BR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68731C3-358F-E334-377C-20B2E6CBD63F}"/>
              </a:ext>
            </a:extLst>
          </p:cNvPr>
          <p:cNvSpPr txBox="1">
            <a:spLocks/>
          </p:cNvSpPr>
          <p:nvPr/>
        </p:nvSpPr>
        <p:spPr>
          <a:xfrm>
            <a:off x="944118" y="6193752"/>
            <a:ext cx="7200900" cy="256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Metas ajudam a criança a entender por que está economizando. Divida as metas em: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Curto prazo: Comprar um brinquedo.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Médio prazo: Juntar para um passeio.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Longo prazo: Guardar para a faculdade.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Exemplo </a:t>
            </a:r>
            <a:r>
              <a:rPr lang="pt-BR" sz="2000" dirty="0" err="1">
                <a:solidFill>
                  <a:schemeClr val="bg1"/>
                </a:solidFill>
              </a:rPr>
              <a:t>prático:Crie</a:t>
            </a:r>
            <a:r>
              <a:rPr lang="pt-BR" sz="2000" dirty="0">
                <a:solidFill>
                  <a:schemeClr val="bg1"/>
                </a:solidFill>
              </a:rPr>
              <a:t> uma tabela colorida com a meta e o valor economizado. Isso torna o processo visual e motivador.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960A523-DF5D-2DEA-219D-862894B567E0}"/>
              </a:ext>
            </a:extLst>
          </p:cNvPr>
          <p:cNvSpPr txBox="1">
            <a:spLocks/>
          </p:cNvSpPr>
          <p:nvPr/>
        </p:nvSpPr>
        <p:spPr>
          <a:xfrm>
            <a:off x="944118" y="9038647"/>
            <a:ext cx="8161020" cy="1384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900" b="1" dirty="0">
                <a:solidFill>
                  <a:schemeClr val="bg1"/>
                </a:solidFill>
              </a:rPr>
              <a:t>2.4. Mostrar como o dinheiro cresce</a:t>
            </a:r>
            <a:br>
              <a:rPr lang="pt-BR" b="1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42480DF-0F58-D8EE-D1E8-77E74887BFF1}"/>
              </a:ext>
            </a:extLst>
          </p:cNvPr>
          <p:cNvSpPr txBox="1">
            <a:spLocks/>
          </p:cNvSpPr>
          <p:nvPr/>
        </p:nvSpPr>
        <p:spPr>
          <a:xfrm>
            <a:off x="944118" y="9730702"/>
            <a:ext cx="7200900" cy="256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</a:rPr>
              <a:t>Introduza o conceito de juros. Isso pode ser feito de forma simples, mostrando que ao guardar dinheiro, ele pode "crescer".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Exemplo </a:t>
            </a:r>
            <a:r>
              <a:rPr lang="pt-BR" sz="2000" dirty="0" err="1">
                <a:solidFill>
                  <a:schemeClr val="bg1"/>
                </a:solidFill>
              </a:rPr>
              <a:t>real:Se</a:t>
            </a:r>
            <a:r>
              <a:rPr lang="pt-BR" sz="2000" dirty="0">
                <a:solidFill>
                  <a:schemeClr val="bg1"/>
                </a:solidFill>
              </a:rPr>
              <a:t> a criança guardar R$ 10 e você der R$ 1 extra ao fim do mês como "juros", ela vai entender o benefício de guardar.</a:t>
            </a:r>
          </a:p>
        </p:txBody>
      </p:sp>
    </p:spTree>
    <p:extLst>
      <p:ext uri="{BB962C8B-B14F-4D97-AF65-F5344CB8AC3E}">
        <p14:creationId xmlns:p14="http://schemas.microsoft.com/office/powerpoint/2010/main" val="1196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EAA1-A170-41F7-7C7A-485541ACA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6DAE-D42D-4F3C-A4F3-A94EA90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CD756-0E1C-46D3-0908-2C64D2719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2837F1-CD3A-4BAE-1B3F-CD66867752E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24EF9D-9A12-B7FA-FC79-856623EDF930}"/>
              </a:ext>
            </a:extLst>
          </p:cNvPr>
          <p:cNvSpPr txBox="1"/>
          <p:nvPr/>
        </p:nvSpPr>
        <p:spPr>
          <a:xfrm>
            <a:off x="1236133" y="4849562"/>
            <a:ext cx="712893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EF69E7-FEB7-E1DB-2EB3-0D4EFD51CB08}"/>
              </a:ext>
            </a:extLst>
          </p:cNvPr>
          <p:cNvSpPr txBox="1"/>
          <p:nvPr/>
        </p:nvSpPr>
        <p:spPr>
          <a:xfrm>
            <a:off x="1117600" y="5680559"/>
            <a:ext cx="71289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Exemplo de "Código Financeiro"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B26D143-1131-2A25-4C36-310DD4BFC072}"/>
              </a:ext>
            </a:extLst>
          </p:cNvPr>
          <p:cNvSpPr/>
          <p:nvPr/>
        </p:nvSpPr>
        <p:spPr>
          <a:xfrm>
            <a:off x="1845733" y="7617430"/>
            <a:ext cx="6400800" cy="254000"/>
          </a:xfrm>
          <a:prstGeom prst="rect">
            <a:avLst/>
          </a:prstGeom>
          <a:gradFill>
            <a:gsLst>
              <a:gs pos="37000">
                <a:srgbClr val="B2DEF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06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AAAE-7722-0EA7-0958-6F486839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AEE8A-1CC6-41DF-9603-E62AC7C5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6B767-6E62-C30A-C85F-A4F87BD4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00C897-F5F1-62BF-B4BE-A6942DAE50B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F17D06-4F8C-8937-53F0-129E422C9BC7}"/>
              </a:ext>
            </a:extLst>
          </p:cNvPr>
          <p:cNvSpPr txBox="1"/>
          <p:nvPr/>
        </p:nvSpPr>
        <p:spPr>
          <a:xfrm>
            <a:off x="1134534" y="4182533"/>
            <a:ext cx="66378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Que tal criar um "programa" divertido para a criança entender suas finanças?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Como </a:t>
            </a:r>
            <a:r>
              <a:rPr lang="pt-BR" sz="2400" dirty="0" err="1">
                <a:solidFill>
                  <a:schemeClr val="bg1"/>
                </a:solidFill>
              </a:rPr>
              <a:t>usar:Alterne</a:t>
            </a:r>
            <a:r>
              <a:rPr lang="pt-BR" sz="2400" dirty="0">
                <a:solidFill>
                  <a:schemeClr val="bg1"/>
                </a:solidFill>
              </a:rPr>
              <a:t> os valores de "recebido" para simular diferentes cenários. Isso torna a lição interativa.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16B0CD-AF2E-42B1-B8B9-20776F38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76" y="5037520"/>
            <a:ext cx="6324123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6AAD-49C7-7E86-5FC6-B03ACD150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234AF-9A3B-535C-4C08-0BE762C0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2C44-916D-8050-8237-0AC830C7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1B24B6-A50C-55A8-2C98-DB6864282EB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15BAA-CD1D-664F-A033-5FCE5D756E5D}"/>
              </a:ext>
            </a:extLst>
          </p:cNvPr>
          <p:cNvSpPr txBox="1"/>
          <p:nvPr/>
        </p:nvSpPr>
        <p:spPr>
          <a:xfrm>
            <a:off x="1236133" y="4849562"/>
            <a:ext cx="7128933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07BCDE-AB34-593D-DC8A-EF32C00C8366}"/>
              </a:ext>
            </a:extLst>
          </p:cNvPr>
          <p:cNvSpPr txBox="1"/>
          <p:nvPr/>
        </p:nvSpPr>
        <p:spPr>
          <a:xfrm>
            <a:off x="1117600" y="5680559"/>
            <a:ext cx="71289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Conclusão: Transforme poupar em um hábito divertido!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BA27DD-0815-6C1A-1BFD-BA455D972F28}"/>
              </a:ext>
            </a:extLst>
          </p:cNvPr>
          <p:cNvSpPr/>
          <p:nvPr/>
        </p:nvSpPr>
        <p:spPr>
          <a:xfrm>
            <a:off x="1845733" y="7617430"/>
            <a:ext cx="6400800" cy="254000"/>
          </a:xfrm>
          <a:prstGeom prst="rect">
            <a:avLst/>
          </a:prstGeom>
          <a:gradFill>
            <a:gsLst>
              <a:gs pos="37000">
                <a:srgbClr val="B2DEF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43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576</Words>
  <Application>Microsoft Office PowerPoint</Application>
  <PresentationFormat>Papel A3 (297 x 420 mm)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FangSong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2.1. Entender de onde vem o dinheiro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Gomes</dc:creator>
  <cp:lastModifiedBy>Rodrigo Gomes</cp:lastModifiedBy>
  <cp:revision>3</cp:revision>
  <dcterms:created xsi:type="dcterms:W3CDTF">2024-11-27T00:19:51Z</dcterms:created>
  <dcterms:modified xsi:type="dcterms:W3CDTF">2025-01-28T22:45:47Z</dcterms:modified>
</cp:coreProperties>
</file>