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59"/>
  </p:notesMasterIdLst>
  <p:sldIdLst>
    <p:sldId id="257" r:id="rId5"/>
    <p:sldId id="259" r:id="rId6"/>
    <p:sldId id="258" r:id="rId7"/>
    <p:sldId id="272" r:id="rId8"/>
    <p:sldId id="273" r:id="rId9"/>
    <p:sldId id="274" r:id="rId10"/>
    <p:sldId id="262" r:id="rId11"/>
    <p:sldId id="261" r:id="rId12"/>
    <p:sldId id="275" r:id="rId13"/>
    <p:sldId id="276" r:id="rId14"/>
    <p:sldId id="277" r:id="rId15"/>
    <p:sldId id="263" r:id="rId16"/>
    <p:sldId id="278" r:id="rId17"/>
    <p:sldId id="279" r:id="rId18"/>
    <p:sldId id="280" r:id="rId19"/>
    <p:sldId id="264" r:id="rId20"/>
    <p:sldId id="281" r:id="rId21"/>
    <p:sldId id="282" r:id="rId22"/>
    <p:sldId id="283" r:id="rId23"/>
    <p:sldId id="265" r:id="rId24"/>
    <p:sldId id="284" r:id="rId25"/>
    <p:sldId id="285" r:id="rId26"/>
    <p:sldId id="266" r:id="rId27"/>
    <p:sldId id="286" r:id="rId28"/>
    <p:sldId id="287" r:id="rId29"/>
    <p:sldId id="288" r:id="rId30"/>
    <p:sldId id="271" r:id="rId31"/>
    <p:sldId id="304" r:id="rId32"/>
    <p:sldId id="305" r:id="rId33"/>
    <p:sldId id="306" r:id="rId34"/>
    <p:sldId id="307" r:id="rId35"/>
    <p:sldId id="267" r:id="rId36"/>
    <p:sldId id="289" r:id="rId37"/>
    <p:sldId id="290" r:id="rId38"/>
    <p:sldId id="291" r:id="rId39"/>
    <p:sldId id="292" r:id="rId40"/>
    <p:sldId id="268" r:id="rId41"/>
    <p:sldId id="293" r:id="rId42"/>
    <p:sldId id="294" r:id="rId43"/>
    <p:sldId id="295" r:id="rId44"/>
    <p:sldId id="296" r:id="rId45"/>
    <p:sldId id="297" r:id="rId46"/>
    <p:sldId id="269" r:id="rId47"/>
    <p:sldId id="298" r:id="rId48"/>
    <p:sldId id="299" r:id="rId49"/>
    <p:sldId id="300" r:id="rId50"/>
    <p:sldId id="301" r:id="rId51"/>
    <p:sldId id="270" r:id="rId52"/>
    <p:sldId id="302" r:id="rId53"/>
    <p:sldId id="303" r:id="rId54"/>
    <p:sldId id="308" r:id="rId55"/>
    <p:sldId id="309" r:id="rId56"/>
    <p:sldId id="260" r:id="rId57"/>
    <p:sldId id="311" r:id="rId58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C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36" d="100"/>
          <a:sy n="36" d="100"/>
        </p:scale>
        <p:origin x="1710" y="78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ED801-00FA-418C-A425-F85FBFC0F9D2}" type="datetimeFigureOut">
              <a:rPr lang="pt-BR" smtClean="0"/>
              <a:t>18/10/2025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C329E-337E-4505-84B1-893850E397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863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66F0-43DF-4B3C-A3CA-FACDB0F328C3}" type="datetime1">
              <a:rPr lang="pt-BR" smtClean="0"/>
              <a:t>18/10/2025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64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039D-034D-41BC-AAE3-E97FAC90C442}" type="datetime1">
              <a:rPr lang="pt-BR" smtClean="0"/>
              <a:t>18/10/2025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68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627E-12C8-4143-9C97-5EFA96E50B1B}" type="datetime1">
              <a:rPr lang="pt-BR" smtClean="0"/>
              <a:t>18/10/2025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38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B0E3-716C-4DF5-803F-46B8512508A5}" type="datetime1">
              <a:rPr lang="pt-BR" smtClean="0"/>
              <a:t>18/10/2025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64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B86D-9428-46A0-A0E4-EE712BD59EA4}" type="datetime1">
              <a:rPr lang="pt-BR" smtClean="0"/>
              <a:t>18/10/2025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76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B1C6-C7D3-43EA-B4B6-72CA70C704C7}" type="datetime1">
              <a:rPr lang="pt-BR" smtClean="0"/>
              <a:t>18/10/2025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9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33D-1575-4514-ADF2-A69CEDC9630D}" type="datetime1">
              <a:rPr lang="pt-BR" smtClean="0"/>
              <a:t>18/10/2025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85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129D-3DE2-4A3A-821A-9AA03F9E279A}" type="datetime1">
              <a:rPr lang="pt-BR" smtClean="0"/>
              <a:t>18/10/2025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61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0E33-9FED-4529-87A6-1F78C3710CA5}" type="datetime1">
              <a:rPr lang="pt-BR" smtClean="0"/>
              <a:t>18/10/2025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24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A8DF-9507-4EA3-9BCF-F210AE6A4211}" type="datetime1">
              <a:rPr lang="pt-BR" smtClean="0"/>
              <a:t>18/10/2025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42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56D5-7F07-472B-B335-C32E6E68CBCA}" type="datetime1">
              <a:rPr lang="pt-BR" smtClean="0"/>
              <a:t>18/10/2025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64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F1AFF9-8B8D-416B-A255-DFEBA2FB933F}" type="datetime1">
              <a:rPr lang="pt-BR" smtClean="0"/>
              <a:t>18/10/2025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Descomplicando Data Science - Rodrigo Alves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675EE6-C684-454A-83C1-E25B960264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79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oas12/a-data-science-ebook-with-AI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EBEA0-32A9-785C-B50E-A456A1F67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9F21E0D-9E2A-5BB9-DDA6-7C196F30B2A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12C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Uma imagem contendo objeto, relógio, quarto&#10;&#10;O conteúdo gerado por IA pode estar incorreto.">
            <a:extLst>
              <a:ext uri="{FF2B5EF4-FFF2-40B4-BE49-F238E27FC236}">
                <a16:creationId xmlns:a16="http://schemas.microsoft.com/office/drawing/2014/main" id="{D4BC497F-327E-1DB1-B683-9073BF296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60" y="3457156"/>
            <a:ext cx="7017064" cy="854913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7F032F3-3B80-E450-15FC-DDE11F8CFB66}"/>
              </a:ext>
            </a:extLst>
          </p:cNvPr>
          <p:cNvSpPr txBox="1"/>
          <p:nvPr/>
        </p:nvSpPr>
        <p:spPr>
          <a:xfrm>
            <a:off x="592930" y="673092"/>
            <a:ext cx="8543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8BIT WONDER" panose="00000400000000000000" pitchFamily="2" charset="0"/>
              </a:rPr>
              <a:t>Descomplicando o Data </a:t>
            </a:r>
            <a:r>
              <a:rPr lang="pt-BR" sz="3600" dirty="0" err="1">
                <a:solidFill>
                  <a:schemeClr val="bg1"/>
                </a:solidFill>
                <a:latin typeface="8BIT WONDER" panose="00000400000000000000" pitchFamily="2" charset="0"/>
              </a:rPr>
              <a:t>SciencE</a:t>
            </a:r>
            <a:endParaRPr lang="pt-BR" sz="3600" dirty="0">
              <a:solidFill>
                <a:schemeClr val="bg1"/>
              </a:solidFill>
              <a:latin typeface="8BIT WONDER" panose="00000400000000000000" pitchFamily="2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4158EFF-5A3F-5304-8B45-EA1B97F9839B}"/>
              </a:ext>
            </a:extLst>
          </p:cNvPr>
          <p:cNvSpPr/>
          <p:nvPr/>
        </p:nvSpPr>
        <p:spPr>
          <a:xfrm>
            <a:off x="0" y="2484061"/>
            <a:ext cx="9601200" cy="7429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06E63C-D26D-BEA3-FF04-B6EAC7D03B56}"/>
              </a:ext>
            </a:extLst>
          </p:cNvPr>
          <p:cNvSpPr txBox="1"/>
          <p:nvPr/>
        </p:nvSpPr>
        <p:spPr>
          <a:xfrm>
            <a:off x="192881" y="2569517"/>
            <a:ext cx="934402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 em resultados com Machine Learning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8C98D45-3485-64B3-0F94-B8CC933612F0}"/>
              </a:ext>
            </a:extLst>
          </p:cNvPr>
          <p:cNvSpPr txBox="1"/>
          <p:nvPr/>
        </p:nvSpPr>
        <p:spPr>
          <a:xfrm>
            <a:off x="3021804" y="12006458"/>
            <a:ext cx="3686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Rodrigo Alves de Souza</a:t>
            </a:r>
          </a:p>
        </p:txBody>
      </p:sp>
    </p:spTree>
    <p:extLst>
      <p:ext uri="{BB962C8B-B14F-4D97-AF65-F5344CB8AC3E}">
        <p14:creationId xmlns:p14="http://schemas.microsoft.com/office/powerpoint/2010/main" val="3644827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DD388-8AB8-945C-71EA-78E76A2C3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D3C58-4B0D-2F03-78C9-221BEC98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1147230"/>
          </a:xfrm>
        </p:spPr>
        <p:txBody>
          <a:bodyPr>
            <a:normAutofit/>
          </a:bodyPr>
          <a:lstStyle/>
          <a:p>
            <a:r>
              <a:rPr lang="pt-BR" sz="4800" b="1" dirty="0"/>
              <a:t>Definição das Métricas 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111A68-113C-B2A0-8BA0-B62699AC3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800" b="1" dirty="0"/>
              <a:t>Clusterização</a:t>
            </a:r>
            <a:endParaRPr lang="pt-BR" sz="2800" dirty="0"/>
          </a:p>
          <a:p>
            <a:pPr marL="0" indent="0">
              <a:buNone/>
            </a:pPr>
            <a:r>
              <a:rPr lang="pt-BR" sz="2800" dirty="0"/>
              <a:t>Usada para agrupar dados sem rótulo. Métodos mais comuns:</a:t>
            </a:r>
          </a:p>
          <a:p>
            <a:pPr lvl="0"/>
            <a:r>
              <a:rPr lang="pt-BR" sz="2800" b="1" dirty="0" err="1"/>
              <a:t>Silhouette</a:t>
            </a:r>
            <a:r>
              <a:rPr lang="pt-BR" sz="2800" b="1" dirty="0"/>
              <a:t> Score:</a:t>
            </a:r>
            <a:r>
              <a:rPr lang="pt-BR" sz="2800" dirty="0"/>
              <a:t> mede separação entre clusters.</a:t>
            </a:r>
          </a:p>
          <a:p>
            <a:pPr lvl="0"/>
            <a:r>
              <a:rPr lang="pt-BR" sz="2800" b="1" dirty="0"/>
              <a:t>Davies-</a:t>
            </a:r>
            <a:r>
              <a:rPr lang="pt-BR" sz="2800" b="1" dirty="0" err="1"/>
              <a:t>Bouldin</a:t>
            </a:r>
            <a:r>
              <a:rPr lang="pt-BR" sz="2800" b="1" dirty="0"/>
              <a:t> Index:</a:t>
            </a:r>
            <a:r>
              <a:rPr lang="pt-BR" sz="2800" dirty="0"/>
              <a:t> avalia coesão dos grupos.</a:t>
            </a:r>
          </a:p>
          <a:p>
            <a:pPr marL="0" indent="0">
              <a:buNone/>
            </a:pPr>
            <a:endParaRPr lang="pt-BR" sz="2800" b="1" dirty="0"/>
          </a:p>
          <a:p>
            <a:pPr marL="0" indent="0">
              <a:buNone/>
            </a:pPr>
            <a:r>
              <a:rPr lang="pt-BR" sz="2800" b="1" dirty="0"/>
              <a:t>Métricas de Negócio</a:t>
            </a:r>
            <a:endParaRPr lang="pt-BR" sz="2800" dirty="0"/>
          </a:p>
          <a:p>
            <a:pPr marL="0" indent="0">
              <a:buNone/>
            </a:pPr>
            <a:r>
              <a:rPr lang="pt-BR" sz="2800" dirty="0"/>
              <a:t>Além das métricas técnicas, sempre defina </a:t>
            </a:r>
            <a:r>
              <a:rPr lang="pt-BR" sz="2800" b="1" dirty="0"/>
              <a:t>métricas de impacto real</a:t>
            </a:r>
            <a:r>
              <a:rPr lang="pt-BR" sz="2800" dirty="0"/>
              <a:t>:</a:t>
            </a:r>
          </a:p>
          <a:p>
            <a:pPr marL="0" indent="0">
              <a:buNone/>
            </a:pPr>
            <a:endParaRPr lang="pt-BR" sz="2800" dirty="0"/>
          </a:p>
          <a:p>
            <a:pPr lvl="0"/>
            <a:r>
              <a:rPr lang="pt-BR" sz="2800" dirty="0"/>
              <a:t>Redução de custo</a:t>
            </a:r>
          </a:p>
          <a:p>
            <a:pPr lvl="0"/>
            <a:r>
              <a:rPr lang="pt-BR" sz="2800" dirty="0"/>
              <a:t>Aumento de conversão</a:t>
            </a:r>
          </a:p>
          <a:p>
            <a:pPr lvl="0"/>
            <a:r>
              <a:rPr lang="pt-BR" sz="2800" dirty="0"/>
              <a:t>Retenção de clientes</a:t>
            </a:r>
          </a:p>
          <a:p>
            <a:pPr lvl="0"/>
            <a:r>
              <a:rPr lang="pt-BR" sz="2800" dirty="0"/>
              <a:t>Economia de tempo operacional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8D63CDB-BD2A-0EBB-DF6F-C1829503146E}"/>
              </a:ext>
            </a:extLst>
          </p:cNvPr>
          <p:cNvSpPr txBox="1">
            <a:spLocks/>
          </p:cNvSpPr>
          <p:nvPr/>
        </p:nvSpPr>
        <p:spPr>
          <a:xfrm>
            <a:off x="660082" y="1828800"/>
            <a:ext cx="8281035" cy="114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Tipos de Métricas</a:t>
            </a:r>
            <a:endParaRPr lang="pt-BR" sz="32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9C8883-04C6-01C8-E2CA-7C04F8DD1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AF08E0-8F09-114B-246D-166560AB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28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34E0A-129B-D427-B1E4-0097A5419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6F94A-2CAE-8420-51E7-38FE9B533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1147230"/>
          </a:xfrm>
        </p:spPr>
        <p:txBody>
          <a:bodyPr>
            <a:normAutofit/>
          </a:bodyPr>
          <a:lstStyle/>
          <a:p>
            <a:r>
              <a:rPr lang="pt-BR" sz="4800" b="1" dirty="0"/>
              <a:t>Definição das Métricas 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3308E5-A966-F586-491C-884E4A488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pt-BR" sz="2800" dirty="0"/>
              <a:t>Nunca escolha </a:t>
            </a:r>
            <a:r>
              <a:rPr lang="pt-BR" sz="2800" b="1" dirty="0"/>
              <a:t>apenas acurácia</a:t>
            </a:r>
            <a:r>
              <a:rPr lang="pt-BR" sz="2800" dirty="0"/>
              <a:t> para problemas com dados desbalanceados.</a:t>
            </a:r>
          </a:p>
          <a:p>
            <a:pPr lvl="0"/>
            <a:r>
              <a:rPr lang="pt-BR" sz="2800" dirty="0"/>
              <a:t>Prefira </a:t>
            </a:r>
            <a:r>
              <a:rPr lang="pt-BR" sz="2800" b="1" dirty="0"/>
              <a:t>F1-Score</a:t>
            </a:r>
            <a:r>
              <a:rPr lang="pt-BR" sz="2800" dirty="0"/>
              <a:t> quando o custo de erro for alto.</a:t>
            </a:r>
          </a:p>
          <a:p>
            <a:pPr lvl="0"/>
            <a:r>
              <a:rPr lang="pt-BR" sz="2800" dirty="0"/>
              <a:t>Alinhe a escolha das métricas com o time de negócio.</a:t>
            </a:r>
          </a:p>
          <a:p>
            <a:pPr lvl="0"/>
            <a:r>
              <a:rPr lang="pt-BR" sz="2800" dirty="0"/>
              <a:t>Defina uma </a:t>
            </a:r>
            <a:r>
              <a:rPr lang="pt-BR" sz="2800" b="1" dirty="0"/>
              <a:t>métrica de sucesso antes de modelar</a:t>
            </a:r>
            <a:r>
              <a:rPr lang="pt-BR" sz="28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59BDFE1-3A98-559A-7D31-21D8544EB687}"/>
              </a:ext>
            </a:extLst>
          </p:cNvPr>
          <p:cNvSpPr txBox="1">
            <a:spLocks/>
          </p:cNvSpPr>
          <p:nvPr/>
        </p:nvSpPr>
        <p:spPr>
          <a:xfrm>
            <a:off x="660082" y="1828800"/>
            <a:ext cx="8281035" cy="114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Dicas e Sugestões do Capítulo 2</a:t>
            </a:r>
            <a:endParaRPr lang="pt-BR" sz="32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EF2AF5-777C-97BC-61CE-8263EC77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207E04-143D-573F-D1C9-44B796E5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80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21674-9CD1-5E2E-8AE1-D3BC3EE47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2C98A2A-6440-DB28-ABA7-532FA4E1F726}"/>
              </a:ext>
            </a:extLst>
          </p:cNvPr>
          <p:cNvSpPr/>
          <p:nvPr/>
        </p:nvSpPr>
        <p:spPr>
          <a:xfrm>
            <a:off x="-1" y="0"/>
            <a:ext cx="9601200" cy="12801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7D1AFA-9A34-6CEC-B9D9-C819AED22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1" y="7851773"/>
            <a:ext cx="8281035" cy="2474384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/>
              <a:t>Definição dos Dados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8E4BB27-C61B-CDA8-F793-1A810F7201C4}"/>
              </a:ext>
            </a:extLst>
          </p:cNvPr>
          <p:cNvSpPr txBox="1">
            <a:spLocks/>
          </p:cNvSpPr>
          <p:nvPr/>
        </p:nvSpPr>
        <p:spPr>
          <a:xfrm>
            <a:off x="660082" y="3530596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1300" dirty="0"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  <a:noFill/>
              </a:rPr>
              <a:t>03</a:t>
            </a:r>
            <a:endParaRPr lang="pt-BR" sz="8800" dirty="0"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  <a:noFill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AC1D2D-D4FF-4398-1A5D-F0CE4B6C0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12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46A6BE23-DCCC-D98F-F065-441B87E5F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</p:spTree>
    <p:extLst>
      <p:ext uri="{BB962C8B-B14F-4D97-AF65-F5344CB8AC3E}">
        <p14:creationId xmlns:p14="http://schemas.microsoft.com/office/powerpoint/2010/main" val="1475841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A2DF1-10F6-23C3-F3DA-8F4185E7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274A2-AF60-5C64-EEE6-48DF8098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1147230"/>
          </a:xfrm>
        </p:spPr>
        <p:txBody>
          <a:bodyPr>
            <a:normAutofit/>
          </a:bodyPr>
          <a:lstStyle/>
          <a:p>
            <a:r>
              <a:rPr lang="pt-BR" sz="4800" b="1" dirty="0"/>
              <a:t>Definição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2D38B-0DE0-B32C-683B-927E81FC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800" dirty="0"/>
              <a:t>Depois de entender claramente o problema e definir as métricas de sucesso, precisamos pensar em quais dados serão necessários para construir a solução. Nesta fase, ainda não precisamos ter os dados em mãos — o objetivo é </a:t>
            </a:r>
            <a:r>
              <a:rPr lang="pt-BR" sz="2800" b="1" dirty="0"/>
              <a:t>mapear todas as fontes possíveis de informação</a:t>
            </a:r>
            <a:r>
              <a:rPr lang="pt-BR" sz="2800" dirty="0"/>
              <a:t> que podem contribuir.</a:t>
            </a:r>
          </a:p>
          <a:p>
            <a:pPr marL="0" indent="0">
              <a:buNone/>
            </a:pPr>
            <a:r>
              <a:rPr lang="pt-BR" sz="2800" dirty="0"/>
              <a:t>O maior erro aqui é pensar apenas nos dados que já temos disponíveis. Em ciência de dados</a:t>
            </a:r>
            <a:r>
              <a:rPr lang="pt-BR" sz="2800" b="1" dirty="0"/>
              <a:t>, </a:t>
            </a:r>
            <a:r>
              <a:rPr lang="pt-BR" sz="2800" dirty="0"/>
              <a:t>o que importa é resolver o problema, e muitas vezes isso exige</a:t>
            </a:r>
            <a:r>
              <a:rPr lang="pt-BR" sz="2800" b="1" dirty="0"/>
              <a:t> buscar dados externos, coletar novos dados ou integrar diferentes bases.</a:t>
            </a:r>
          </a:p>
          <a:p>
            <a:pPr marL="0" indent="0">
              <a:buNone/>
            </a:pPr>
            <a:r>
              <a:rPr lang="pt-BR" sz="2800" b="1" dirty="0"/>
              <a:t>O que significa definir dados necessários?</a:t>
            </a:r>
            <a:endParaRPr lang="pt-BR" sz="2800" dirty="0"/>
          </a:p>
          <a:p>
            <a:pPr marL="0" indent="0">
              <a:buNone/>
            </a:pPr>
            <a:r>
              <a:rPr lang="pt-BR" sz="2800" dirty="0"/>
              <a:t>É listar quais informações podem ajudar o modelo a aprender padrões relevantes. Esses dados podem ser:</a:t>
            </a:r>
          </a:p>
          <a:p>
            <a:pPr lvl="0"/>
            <a:r>
              <a:rPr lang="pt-BR" sz="2800" b="1" dirty="0"/>
              <a:t>Obrigatórios</a:t>
            </a:r>
            <a:r>
              <a:rPr lang="pt-BR" sz="2800" dirty="0"/>
              <a:t> – essenciais para treinar o modelo</a:t>
            </a:r>
          </a:p>
          <a:p>
            <a:pPr lvl="0"/>
            <a:r>
              <a:rPr lang="pt-BR" sz="2800" b="1" dirty="0"/>
              <a:t>Importantes</a:t>
            </a:r>
            <a:r>
              <a:rPr lang="pt-BR" sz="2800" dirty="0"/>
              <a:t> – úteis para aumentar desempenho</a:t>
            </a:r>
          </a:p>
          <a:p>
            <a:pPr lvl="0"/>
            <a:r>
              <a:rPr lang="pt-BR" sz="2800" b="1" dirty="0"/>
              <a:t>Opcionais</a:t>
            </a:r>
            <a:r>
              <a:rPr lang="pt-BR" sz="2800" dirty="0"/>
              <a:t> – podem ser incluídos depois</a:t>
            </a:r>
          </a:p>
          <a:p>
            <a:endParaRPr lang="pt-BR" sz="24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D96CC34-9D8F-EDA6-9368-27E5175C6349}"/>
              </a:ext>
            </a:extLst>
          </p:cNvPr>
          <p:cNvSpPr txBox="1">
            <a:spLocks/>
          </p:cNvSpPr>
          <p:nvPr/>
        </p:nvSpPr>
        <p:spPr>
          <a:xfrm>
            <a:off x="660082" y="1828800"/>
            <a:ext cx="8281035" cy="114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O que precisamos para resolver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E4EC7E-B46D-E80D-2D05-3039A44E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C19BA2-673B-212C-7FFF-03ABE118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983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A2DF1-10F6-23C3-F3DA-8F4185E7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274A2-AF60-5C64-EEE6-48DF8098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1147230"/>
          </a:xfrm>
        </p:spPr>
        <p:txBody>
          <a:bodyPr>
            <a:normAutofit/>
          </a:bodyPr>
          <a:lstStyle/>
          <a:p>
            <a:r>
              <a:rPr lang="pt-BR" sz="4800" b="1" dirty="0"/>
              <a:t>Definição dos Dados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2D38B-0DE0-B32C-683B-927E81FC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2800" dirty="0"/>
              <a:t>Vamos manter consistência ao longo do </a:t>
            </a:r>
            <a:r>
              <a:rPr lang="pt-BR" sz="2800" dirty="0" err="1"/>
              <a:t>eBook</a:t>
            </a:r>
            <a:r>
              <a:rPr lang="pt-BR" sz="2800" dirty="0"/>
              <a:t> e usar exemplos reais do conjunto de dados de diagnóstico cardíaco. Para prever se um paciente tem risco de doença cardíaca, podemos precisar das seguintes variáveis:</a:t>
            </a: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/>
              <a:t>Fontes de dados possíveis</a:t>
            </a:r>
          </a:p>
          <a:p>
            <a:pPr lvl="0"/>
            <a:r>
              <a:rPr lang="pt-BR" sz="2800" dirty="0"/>
              <a:t>Banco de dados médico interno</a:t>
            </a:r>
          </a:p>
          <a:p>
            <a:pPr lvl="0"/>
            <a:r>
              <a:rPr lang="pt-BR" sz="2800" dirty="0"/>
              <a:t>Planilhas hospitalares (CSV/Excel)</a:t>
            </a:r>
          </a:p>
          <a:p>
            <a:pPr lvl="0"/>
            <a:r>
              <a:rPr lang="pt-BR" sz="2800" dirty="0"/>
              <a:t>APIs de saúde pública</a:t>
            </a:r>
          </a:p>
          <a:p>
            <a:pPr lvl="0"/>
            <a:r>
              <a:rPr lang="pt-BR" sz="2800" dirty="0"/>
              <a:t>Dados coletados via formulários</a:t>
            </a:r>
          </a:p>
          <a:p>
            <a:pPr marL="0" indent="0" algn="just">
              <a:buNone/>
            </a:pPr>
            <a:endParaRPr lang="pt-BR" sz="28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D96CC34-9D8F-EDA6-9368-27E5175C6349}"/>
              </a:ext>
            </a:extLst>
          </p:cNvPr>
          <p:cNvSpPr txBox="1">
            <a:spLocks/>
          </p:cNvSpPr>
          <p:nvPr/>
        </p:nvSpPr>
        <p:spPr>
          <a:xfrm>
            <a:off x="660082" y="1828800"/>
            <a:ext cx="8281035" cy="114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Exemplo: Doenças Cardíacas</a:t>
            </a:r>
            <a:endParaRPr lang="pt-BR" sz="3200" dirty="0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0A9C61C5-9F07-8D5C-65FE-4253D6A57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65902"/>
              </p:ext>
            </p:extLst>
          </p:nvPr>
        </p:nvGraphicFramePr>
        <p:xfrm>
          <a:off x="660082" y="5430904"/>
          <a:ext cx="8280400" cy="2479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0200">
                  <a:extLst>
                    <a:ext uri="{9D8B030D-6E8A-4147-A177-3AD203B41FA5}">
                      <a16:colId xmlns:a16="http://schemas.microsoft.com/office/drawing/2014/main" val="3531656275"/>
                    </a:ext>
                  </a:extLst>
                </a:gridCol>
                <a:gridCol w="4140200">
                  <a:extLst>
                    <a:ext uri="{9D8B030D-6E8A-4147-A177-3AD203B41FA5}">
                      <a16:colId xmlns:a16="http://schemas.microsoft.com/office/drawing/2014/main" val="734969346"/>
                    </a:ext>
                  </a:extLst>
                </a:gridCol>
              </a:tblGrid>
              <a:tr h="4133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90" kern="100" dirty="0">
                          <a:effectLst/>
                        </a:rPr>
                        <a:t>Categoria</a:t>
                      </a:r>
                      <a:endParaRPr lang="pt-BR" sz="189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90" kern="100" dirty="0">
                          <a:effectLst/>
                        </a:rPr>
                        <a:t>Exemplos de Dados</a:t>
                      </a:r>
                      <a:endParaRPr lang="pt-BR" sz="189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85678"/>
                  </a:ext>
                </a:extLst>
              </a:tr>
              <a:tr h="4133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90" kern="100" dirty="0">
                          <a:effectLst/>
                        </a:rPr>
                        <a:t>Perfil</a:t>
                      </a:r>
                      <a:endParaRPr lang="pt-BR" sz="189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90" kern="100">
                          <a:effectLst/>
                        </a:rPr>
                        <a:t>idade, gênero</a:t>
                      </a:r>
                      <a:endParaRPr lang="pt-BR" sz="189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65598122"/>
                  </a:ext>
                </a:extLst>
              </a:tr>
              <a:tr h="4133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90" kern="100" dirty="0">
                          <a:effectLst/>
                        </a:rPr>
                        <a:t>Saúde geral</a:t>
                      </a:r>
                      <a:endParaRPr lang="pt-BR" sz="189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90" kern="100" dirty="0">
                          <a:effectLst/>
                        </a:rPr>
                        <a:t>pressão arterial, colesterol</a:t>
                      </a:r>
                      <a:endParaRPr lang="pt-BR" sz="189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13240201"/>
                  </a:ext>
                </a:extLst>
              </a:tr>
              <a:tr h="4133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90" kern="100" dirty="0">
                          <a:effectLst/>
                        </a:rPr>
                        <a:t>Hábitos</a:t>
                      </a:r>
                      <a:endParaRPr lang="pt-BR" sz="189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90" kern="100" dirty="0">
                          <a:effectLst/>
                        </a:rPr>
                        <a:t>tabagismo, consumo de álcool</a:t>
                      </a:r>
                      <a:endParaRPr lang="pt-BR" sz="189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45522582"/>
                  </a:ext>
                </a:extLst>
              </a:tr>
              <a:tr h="4133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90" kern="100" dirty="0">
                          <a:effectLst/>
                        </a:rPr>
                        <a:t>Exames clínicos</a:t>
                      </a:r>
                      <a:endParaRPr lang="pt-BR" sz="189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90" kern="100" dirty="0">
                          <a:effectLst/>
                        </a:rPr>
                        <a:t>ECG, frequência cardíaca máxima</a:t>
                      </a:r>
                      <a:endParaRPr lang="pt-BR" sz="189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1317705"/>
                  </a:ext>
                </a:extLst>
              </a:tr>
              <a:tr h="4133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90" kern="100" dirty="0">
                          <a:effectLst/>
                        </a:rPr>
                        <a:t>Histórico médico</a:t>
                      </a:r>
                      <a:endParaRPr lang="pt-BR" sz="189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90" kern="100" dirty="0">
                          <a:effectLst/>
                        </a:rPr>
                        <a:t>diabetes, histórico familiar</a:t>
                      </a:r>
                      <a:endParaRPr lang="pt-BR" sz="189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80349788"/>
                  </a:ext>
                </a:extLst>
              </a:tr>
            </a:tbl>
          </a:graphicData>
        </a:graphic>
      </p:graphicFrame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0705D268-F3D1-21E8-B2B7-B329013A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CF71FE80-A5C5-3647-B905-3020C6A7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905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A2DF1-10F6-23C3-F3DA-8F4185E7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274A2-AF60-5C64-EEE6-48DF8098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1147230"/>
          </a:xfrm>
        </p:spPr>
        <p:txBody>
          <a:bodyPr>
            <a:normAutofit/>
          </a:bodyPr>
          <a:lstStyle/>
          <a:p>
            <a:r>
              <a:rPr lang="pt-BR" sz="4800" b="1" dirty="0"/>
              <a:t>Definição dos Dados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2D38B-0DE0-B32C-683B-927E81FC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Não limite seu pensamento apenas aos dados disponíveis.</a:t>
            </a:r>
          </a:p>
          <a:p>
            <a:pPr lvl="0"/>
            <a:r>
              <a:rPr lang="pt-BR" sz="2800" dirty="0"/>
              <a:t>Priorize dados que tenham relação com o problema.</a:t>
            </a:r>
          </a:p>
          <a:p>
            <a:pPr lvl="0"/>
            <a:r>
              <a:rPr lang="pt-BR" sz="2800" dirty="0"/>
              <a:t>Registre tudo em um </a:t>
            </a:r>
            <a:r>
              <a:rPr lang="pt-BR" sz="2800" b="1" dirty="0"/>
              <a:t>dicionário de dados</a:t>
            </a:r>
            <a:r>
              <a:rPr lang="pt-BR" sz="2800" dirty="0"/>
              <a:t>.</a:t>
            </a:r>
          </a:p>
          <a:p>
            <a:pPr lvl="0"/>
            <a:r>
              <a:rPr lang="pt-BR" sz="2800" dirty="0"/>
              <a:t>Avalie a </a:t>
            </a:r>
            <a:r>
              <a:rPr lang="pt-BR" sz="2800" b="1" dirty="0"/>
              <a:t>qualidade</a:t>
            </a:r>
            <a:r>
              <a:rPr lang="pt-BR" sz="2800" dirty="0"/>
              <a:t> e </a:t>
            </a:r>
            <a:r>
              <a:rPr lang="pt-BR" sz="2800" b="1" dirty="0"/>
              <a:t>origem</a:t>
            </a:r>
            <a:r>
              <a:rPr lang="pt-BR" sz="2800" dirty="0"/>
              <a:t> de cada dado.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D96CC34-9D8F-EDA6-9368-27E5175C6349}"/>
              </a:ext>
            </a:extLst>
          </p:cNvPr>
          <p:cNvSpPr txBox="1">
            <a:spLocks/>
          </p:cNvSpPr>
          <p:nvPr/>
        </p:nvSpPr>
        <p:spPr>
          <a:xfrm>
            <a:off x="660082" y="1828800"/>
            <a:ext cx="8281035" cy="114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Dicas e Sugestões do Capítulo 3</a:t>
            </a:r>
            <a:endParaRPr lang="pt-BR" sz="32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1D87E6-9F08-879A-B9F5-EDFBEFFA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556937-0F58-E896-CB5C-C2A251D6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932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B7713-3969-A356-F4FD-88CF402D5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06E81B8-8B91-9029-BCAC-7F2A8DA45318}"/>
              </a:ext>
            </a:extLst>
          </p:cNvPr>
          <p:cNvSpPr/>
          <p:nvPr/>
        </p:nvSpPr>
        <p:spPr>
          <a:xfrm>
            <a:off x="-1" y="0"/>
            <a:ext cx="9601200" cy="12801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4A1C8B-94BF-67E2-CDBC-40D23BE04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1" y="7851773"/>
            <a:ext cx="8281035" cy="2474384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/>
              <a:t>Aquisição de Dados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6E1B8F-5A99-18F4-711A-477A77772663}"/>
              </a:ext>
            </a:extLst>
          </p:cNvPr>
          <p:cNvSpPr txBox="1">
            <a:spLocks/>
          </p:cNvSpPr>
          <p:nvPr/>
        </p:nvSpPr>
        <p:spPr>
          <a:xfrm>
            <a:off x="660082" y="3530596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1300" dirty="0"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  <a:noFill/>
              </a:rPr>
              <a:t>04</a:t>
            </a:r>
            <a:endParaRPr lang="pt-BR" sz="8800" dirty="0"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  <a:noFill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FA6439-AF1E-13B1-C3A1-1AA4B944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16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F571D891-C1CB-5ACD-D692-74FB936C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</p:spTree>
    <p:extLst>
      <p:ext uri="{BB962C8B-B14F-4D97-AF65-F5344CB8AC3E}">
        <p14:creationId xmlns:p14="http://schemas.microsoft.com/office/powerpoint/2010/main" val="3083961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A2DF1-10F6-23C3-F3DA-8F4185E7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274A2-AF60-5C64-EEE6-48DF8098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1147230"/>
          </a:xfrm>
        </p:spPr>
        <p:txBody>
          <a:bodyPr>
            <a:normAutofit/>
          </a:bodyPr>
          <a:lstStyle/>
          <a:p>
            <a:r>
              <a:rPr lang="pt-BR" sz="4800" b="1" dirty="0"/>
              <a:t>Aquisição de Dados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2D38B-0DE0-B32C-683B-927E81FC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Nesta etapa colocamos em prática o planejamento feito no capítulo anterior. Agora é hora de buscar e reunir os dados necessários para o projeto. A aquisição pode envolver diferentes formatos, fontes e métodos, dependendo do contexto e da disponibilidade das informações.</a:t>
            </a:r>
          </a:p>
          <a:p>
            <a:pPr marL="0" indent="0">
              <a:buNone/>
            </a:pPr>
            <a:r>
              <a:rPr lang="pt-BR" sz="2800" b="1" dirty="0"/>
              <a:t>Onde os dados podem estar?</a:t>
            </a:r>
          </a:p>
          <a:p>
            <a:pPr marL="0" indent="0">
              <a:buNone/>
            </a:pPr>
            <a:r>
              <a:rPr lang="pt-BR" sz="2800" dirty="0"/>
              <a:t>Os dados podem vir de:</a:t>
            </a:r>
          </a:p>
          <a:p>
            <a:pPr lvl="0"/>
            <a:r>
              <a:rPr lang="pt-BR" sz="2800" dirty="0"/>
              <a:t>Arquivos locais (CSV, Excel, JSON)</a:t>
            </a:r>
          </a:p>
          <a:p>
            <a:pPr lvl="0"/>
            <a:r>
              <a:rPr lang="pt-BR" sz="2800" dirty="0"/>
              <a:t>Bancos de dados (MySQL, PostgreSQL, SQL Server)</a:t>
            </a:r>
          </a:p>
          <a:p>
            <a:pPr lvl="0"/>
            <a:r>
              <a:rPr lang="pt-BR" sz="2800" dirty="0"/>
              <a:t>APIs públicas (dados governamentais ou de plataformas)</a:t>
            </a:r>
          </a:p>
          <a:p>
            <a:pPr lvl="0"/>
            <a:r>
              <a:rPr lang="pt-BR" sz="2800" dirty="0"/>
              <a:t>Coleta manual (planilhas preenchidas por especialistas)</a:t>
            </a:r>
          </a:p>
          <a:p>
            <a:pPr lvl="0"/>
            <a:r>
              <a:rPr lang="pt-BR" sz="2800" dirty="0"/>
              <a:t>Data </a:t>
            </a:r>
            <a:r>
              <a:rPr lang="pt-BR" sz="2800" dirty="0" err="1"/>
              <a:t>lakes</a:t>
            </a:r>
            <a:r>
              <a:rPr lang="pt-BR" sz="2800" dirty="0"/>
              <a:t> ou data </a:t>
            </a:r>
            <a:r>
              <a:rPr lang="pt-BR" sz="2800" dirty="0" err="1"/>
              <a:t>warehouses</a:t>
            </a:r>
            <a:r>
              <a:rPr lang="pt-BR" sz="2800" dirty="0"/>
              <a:t> corporativos</a:t>
            </a:r>
          </a:p>
          <a:p>
            <a:endParaRPr lang="pt-BR" sz="24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D96CC34-9D8F-EDA6-9368-27E5175C6349}"/>
              </a:ext>
            </a:extLst>
          </p:cNvPr>
          <p:cNvSpPr txBox="1">
            <a:spLocks/>
          </p:cNvSpPr>
          <p:nvPr/>
        </p:nvSpPr>
        <p:spPr>
          <a:xfrm>
            <a:off x="660082" y="1828800"/>
            <a:ext cx="8281035" cy="114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Onde captar os dados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5750F7-7BA9-3C51-26B0-1E9F9346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F26B34-DBE9-65BD-E382-3D695163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06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A2DF1-10F6-23C3-F3DA-8F4185E7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274A2-AF60-5C64-EEE6-48DF8098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1147230"/>
          </a:xfrm>
        </p:spPr>
        <p:txBody>
          <a:bodyPr>
            <a:normAutofit/>
          </a:bodyPr>
          <a:lstStyle/>
          <a:p>
            <a:r>
              <a:rPr lang="pt-BR" sz="4800" b="1" dirty="0"/>
              <a:t>Aquisição de Dados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2D38B-0DE0-B32C-683B-927E81FC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sz="2800" b="1" dirty="0"/>
          </a:p>
          <a:p>
            <a:pPr marL="0" indent="0">
              <a:buNone/>
            </a:pPr>
            <a:r>
              <a:rPr lang="pt-BR" sz="2800" b="1" dirty="0"/>
              <a:t>Organização </a:t>
            </a:r>
            <a:r>
              <a:rPr lang="pt-BR" sz="2800" b="1" dirty="0" err="1"/>
              <a:t>pós-coleta</a:t>
            </a: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/>
              <a:t>Após adquirir os dados, organize:</a:t>
            </a:r>
          </a:p>
          <a:p>
            <a:pPr lvl="0"/>
            <a:r>
              <a:rPr lang="pt-BR" sz="2800" dirty="0"/>
              <a:t>Nome das fontes</a:t>
            </a:r>
          </a:p>
          <a:p>
            <a:pPr lvl="0"/>
            <a:r>
              <a:rPr lang="pt-BR" sz="2800" dirty="0"/>
              <a:t>Caminho de armazenamento</a:t>
            </a:r>
          </a:p>
          <a:p>
            <a:pPr lvl="0"/>
            <a:r>
              <a:rPr lang="pt-BR" sz="2800" dirty="0"/>
              <a:t>Data da extração</a:t>
            </a:r>
          </a:p>
          <a:p>
            <a:pPr lvl="0"/>
            <a:r>
              <a:rPr lang="pt-BR" sz="2800" dirty="0"/>
              <a:t>Descrição dos campos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D96CC34-9D8F-EDA6-9368-27E5175C6349}"/>
              </a:ext>
            </a:extLst>
          </p:cNvPr>
          <p:cNvSpPr txBox="1">
            <a:spLocks/>
          </p:cNvSpPr>
          <p:nvPr/>
        </p:nvSpPr>
        <p:spPr>
          <a:xfrm>
            <a:off x="660082" y="1828800"/>
            <a:ext cx="8281035" cy="114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defTabSz="91440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t-BR" altLang="pt-BR" sz="32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Cuidados importantes ao adquirir dados</a:t>
            </a:r>
            <a:endParaRPr lang="pt-BR" altLang="pt-BR" sz="4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4E5A7B3-682B-5FA0-EE4C-BC2ADAB89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807371"/>
              </p:ext>
            </p:extLst>
          </p:nvPr>
        </p:nvGraphicFramePr>
        <p:xfrm>
          <a:off x="660081" y="3407833"/>
          <a:ext cx="8281036" cy="24170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0518">
                  <a:extLst>
                    <a:ext uri="{9D8B030D-6E8A-4147-A177-3AD203B41FA5}">
                      <a16:colId xmlns:a16="http://schemas.microsoft.com/office/drawing/2014/main" val="2579869690"/>
                    </a:ext>
                  </a:extLst>
                </a:gridCol>
                <a:gridCol w="4140518">
                  <a:extLst>
                    <a:ext uri="{9D8B030D-6E8A-4147-A177-3AD203B41FA5}">
                      <a16:colId xmlns:a16="http://schemas.microsoft.com/office/drawing/2014/main" val="3203986621"/>
                    </a:ext>
                  </a:extLst>
                </a:gridCol>
              </a:tblGrid>
              <a:tr h="4834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90" kern="100" dirty="0">
                          <a:effectLst/>
                        </a:rPr>
                        <a:t>Atenção</a:t>
                      </a:r>
                      <a:endParaRPr lang="pt-BR" sz="189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90" kern="100" dirty="0">
                          <a:effectLst/>
                        </a:rPr>
                        <a:t>O que fazer</a:t>
                      </a:r>
                      <a:endParaRPr lang="pt-BR" sz="189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336520"/>
                  </a:ext>
                </a:extLst>
              </a:tr>
              <a:tr h="4834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90" kern="100" dirty="0">
                          <a:effectLst/>
                        </a:rPr>
                        <a:t>Privacidade (LGPD)</a:t>
                      </a:r>
                      <a:endParaRPr lang="pt-BR" sz="189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90" kern="100" dirty="0">
                          <a:effectLst/>
                        </a:rPr>
                        <a:t>Remover dados pessoais sensíveis</a:t>
                      </a:r>
                      <a:endParaRPr lang="pt-BR" sz="189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79478592"/>
                  </a:ext>
                </a:extLst>
              </a:tr>
              <a:tr h="4834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90" kern="100" dirty="0">
                          <a:effectLst/>
                        </a:rPr>
                        <a:t>Integridade</a:t>
                      </a:r>
                      <a:endParaRPr lang="pt-BR" sz="189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90" kern="100" dirty="0">
                          <a:effectLst/>
                        </a:rPr>
                        <a:t>Verificar se a coleta foi completa</a:t>
                      </a:r>
                      <a:endParaRPr lang="pt-BR" sz="189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01897266"/>
                  </a:ext>
                </a:extLst>
              </a:tr>
              <a:tr h="4834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90" kern="100" dirty="0">
                          <a:effectLst/>
                        </a:rPr>
                        <a:t>Segurança</a:t>
                      </a:r>
                      <a:endParaRPr lang="pt-BR" sz="189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90" kern="100" dirty="0">
                          <a:effectLst/>
                        </a:rPr>
                        <a:t>Usar conexões seguras (HTTPS/SSL)</a:t>
                      </a:r>
                      <a:endParaRPr lang="pt-BR" sz="189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85607709"/>
                  </a:ext>
                </a:extLst>
              </a:tr>
              <a:tr h="4834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90" kern="100" dirty="0">
                          <a:effectLst/>
                        </a:rPr>
                        <a:t>Versões dos dados</a:t>
                      </a:r>
                      <a:endParaRPr lang="pt-BR" sz="189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90" kern="100" dirty="0">
                          <a:effectLst/>
                        </a:rPr>
                        <a:t>Registrar data de extração</a:t>
                      </a:r>
                      <a:endParaRPr lang="pt-BR" sz="189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2331776"/>
                  </a:ext>
                </a:extLst>
              </a:tr>
            </a:tbl>
          </a:graphicData>
        </a:graphic>
      </p:graphicFrame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3E92574E-872E-2885-B3E6-933C22B4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B1ADD1DE-1ACF-1390-FC4C-4F367877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992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A2DF1-10F6-23C3-F3DA-8F4185E7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274A2-AF60-5C64-EEE6-48DF8098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1147230"/>
          </a:xfrm>
        </p:spPr>
        <p:txBody>
          <a:bodyPr>
            <a:normAutofit/>
          </a:bodyPr>
          <a:lstStyle/>
          <a:p>
            <a:r>
              <a:rPr lang="pt-BR" sz="4800" b="1" dirty="0"/>
              <a:t>Aquisição de Dados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2D38B-0DE0-B32C-683B-927E81FC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Sempre salve uma </a:t>
            </a:r>
            <a:r>
              <a:rPr lang="pt-BR" b="1" dirty="0"/>
              <a:t>cópia de backup</a:t>
            </a:r>
            <a:r>
              <a:rPr lang="pt-BR" dirty="0"/>
              <a:t> dos dados originais.</a:t>
            </a:r>
          </a:p>
          <a:p>
            <a:pPr lvl="0"/>
            <a:r>
              <a:rPr lang="pt-BR" dirty="0"/>
              <a:t>Documente </a:t>
            </a:r>
            <a:r>
              <a:rPr lang="pt-BR" b="1" dirty="0"/>
              <a:t>como e de onde</a:t>
            </a:r>
            <a:r>
              <a:rPr lang="pt-BR" dirty="0"/>
              <a:t> os dados foram obtidos.</a:t>
            </a:r>
          </a:p>
          <a:p>
            <a:pPr lvl="0"/>
            <a:r>
              <a:rPr lang="pt-BR" dirty="0"/>
              <a:t>Evite alterar os dados originais nesta etapa.</a:t>
            </a:r>
          </a:p>
          <a:p>
            <a:pPr lvl="0"/>
            <a:r>
              <a:rPr lang="pt-BR" dirty="0"/>
              <a:t>Verifique </a:t>
            </a:r>
            <a:r>
              <a:rPr lang="pt-BR" b="1" dirty="0"/>
              <a:t>permissões e direitos de uso</a:t>
            </a:r>
            <a:r>
              <a:rPr lang="pt-BR" dirty="0"/>
              <a:t> para os dados.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D96CC34-9D8F-EDA6-9368-27E5175C6349}"/>
              </a:ext>
            </a:extLst>
          </p:cNvPr>
          <p:cNvSpPr txBox="1">
            <a:spLocks/>
          </p:cNvSpPr>
          <p:nvPr/>
        </p:nvSpPr>
        <p:spPr>
          <a:xfrm>
            <a:off x="660082" y="1828800"/>
            <a:ext cx="8281035" cy="114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Dicas e Sugestões do Capítulo 4</a:t>
            </a:r>
            <a:endParaRPr lang="pt-BR" sz="32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A60541-8CEF-CAF2-C5A4-607E5868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5E580F-8E73-381F-EFEA-A698809C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61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1F7010A-A899-5DDE-47E3-5F7F4245AEA0}"/>
              </a:ext>
            </a:extLst>
          </p:cNvPr>
          <p:cNvSpPr/>
          <p:nvPr/>
        </p:nvSpPr>
        <p:spPr>
          <a:xfrm>
            <a:off x="-1" y="0"/>
            <a:ext cx="9601200" cy="12801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3E8720-72D3-D274-EE0A-FD3BBA754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1" y="7851773"/>
            <a:ext cx="8281035" cy="2474384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/>
              <a:t>Entendimento do Problema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0998DB1-996B-6510-2426-2E30CDB4C49C}"/>
              </a:ext>
            </a:extLst>
          </p:cNvPr>
          <p:cNvSpPr txBox="1">
            <a:spLocks/>
          </p:cNvSpPr>
          <p:nvPr/>
        </p:nvSpPr>
        <p:spPr>
          <a:xfrm>
            <a:off x="660082" y="3530596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1300" dirty="0"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  <a:noFill/>
              </a:rPr>
              <a:t>01</a:t>
            </a:r>
            <a:endParaRPr lang="pt-BR" sz="8800" dirty="0"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  <a:noFill/>
            </a:endParaRP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720AF8-17BF-9F23-3EF2-FA1568C29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2</a:t>
            </a:fld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4B3F8551-45E4-DDB3-C40D-47720ED6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</p:spTree>
    <p:extLst>
      <p:ext uri="{BB962C8B-B14F-4D97-AF65-F5344CB8AC3E}">
        <p14:creationId xmlns:p14="http://schemas.microsoft.com/office/powerpoint/2010/main" val="1278934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3A191-EF12-A12F-ED03-3F3C88973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E5B50E9-3BD2-7A27-A9C1-687395DD8428}"/>
              </a:ext>
            </a:extLst>
          </p:cNvPr>
          <p:cNvSpPr/>
          <p:nvPr/>
        </p:nvSpPr>
        <p:spPr>
          <a:xfrm>
            <a:off x="-1" y="0"/>
            <a:ext cx="9601200" cy="12801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858CED-9888-E559-2CD8-32CEB2D2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1" y="7851773"/>
            <a:ext cx="8281035" cy="2474384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/>
              <a:t>Pré-Processamento de Dados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5D2CB6F-BEA3-A6BC-ADBE-A6581614A749}"/>
              </a:ext>
            </a:extLst>
          </p:cNvPr>
          <p:cNvSpPr txBox="1">
            <a:spLocks/>
          </p:cNvSpPr>
          <p:nvPr/>
        </p:nvSpPr>
        <p:spPr>
          <a:xfrm>
            <a:off x="660082" y="3530596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1300" dirty="0"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  <a:noFill/>
              </a:rPr>
              <a:t>05</a:t>
            </a:r>
            <a:endParaRPr lang="pt-BR" sz="8800" dirty="0"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  <a:noFill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227402-D63C-5A25-F2CB-49187C6B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20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0D136653-AC60-6663-10B0-9967C4738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</p:spTree>
    <p:extLst>
      <p:ext uri="{BB962C8B-B14F-4D97-AF65-F5344CB8AC3E}">
        <p14:creationId xmlns:p14="http://schemas.microsoft.com/office/powerpoint/2010/main" val="3952808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A2DF1-10F6-23C3-F3DA-8F4185E7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274A2-AF60-5C64-EEE6-48DF8098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1147230"/>
          </a:xfrm>
        </p:spPr>
        <p:txBody>
          <a:bodyPr>
            <a:normAutofit/>
          </a:bodyPr>
          <a:lstStyle/>
          <a:p>
            <a:r>
              <a:rPr lang="pt-BR" sz="4800" b="1" dirty="0"/>
              <a:t>Pré-processamento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2D38B-0DE0-B32C-683B-927E81FC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O pré-processamento é uma etapa essencial em projetos de Data Science. Antes de treinar qualquer modelo de Machine Learning, é necessário garantir que os dados estejam limpos, organizados e padronizados.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/>
              <a:t>Principais etapas do pré-processamento:</a:t>
            </a:r>
          </a:p>
          <a:p>
            <a:r>
              <a:rPr lang="pt-BR" sz="2800" dirty="0"/>
              <a:t>Remoção de duplicidades</a:t>
            </a:r>
          </a:p>
          <a:p>
            <a:r>
              <a:rPr lang="pt-BR" sz="2800" dirty="0"/>
              <a:t>Tratamento de dados faltantes (nulos)</a:t>
            </a:r>
          </a:p>
          <a:p>
            <a:r>
              <a:rPr lang="pt-BR" sz="2800" dirty="0"/>
              <a:t>Conversão de tipos de dados</a:t>
            </a:r>
          </a:p>
          <a:p>
            <a:r>
              <a:rPr lang="pt-BR" sz="2800" dirty="0"/>
              <a:t>Transformação de variáveis categóricas</a:t>
            </a:r>
          </a:p>
          <a:p>
            <a:r>
              <a:rPr lang="pt-BR" sz="2800" dirty="0"/>
              <a:t>Normalização ou padronização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D96CC34-9D8F-EDA6-9368-27E5175C6349}"/>
              </a:ext>
            </a:extLst>
          </p:cNvPr>
          <p:cNvSpPr txBox="1">
            <a:spLocks/>
          </p:cNvSpPr>
          <p:nvPr/>
        </p:nvSpPr>
        <p:spPr>
          <a:xfrm>
            <a:off x="660082" y="1828800"/>
            <a:ext cx="8281035" cy="114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Tratando os dados coletados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6854C2-3D76-FA02-956D-81A2805E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3E7A16-3310-8CE4-3B34-2592A2350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500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A2DF1-10F6-23C3-F3DA-8F4185E7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274A2-AF60-5C64-EEE6-48DF8098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1147230"/>
          </a:xfrm>
        </p:spPr>
        <p:txBody>
          <a:bodyPr>
            <a:normAutofit/>
          </a:bodyPr>
          <a:lstStyle/>
          <a:p>
            <a:r>
              <a:rPr lang="pt-BR" sz="4000" b="1" dirty="0"/>
              <a:t>Pré-processamento de Dados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2D38B-0DE0-B32C-683B-927E81FC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Guarde sempre uma cópia dos dados originais</a:t>
            </a:r>
          </a:p>
          <a:p>
            <a:r>
              <a:rPr lang="pt-BR" dirty="0"/>
              <a:t>Documente cada transformação aplicada</a:t>
            </a:r>
          </a:p>
          <a:p>
            <a:r>
              <a:rPr lang="pt-BR" dirty="0"/>
              <a:t>Use pipelines para organizar o pré-processamento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D96CC34-9D8F-EDA6-9368-27E5175C6349}"/>
              </a:ext>
            </a:extLst>
          </p:cNvPr>
          <p:cNvSpPr txBox="1">
            <a:spLocks/>
          </p:cNvSpPr>
          <p:nvPr/>
        </p:nvSpPr>
        <p:spPr>
          <a:xfrm>
            <a:off x="660082" y="1828800"/>
            <a:ext cx="8281035" cy="114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Dicas e Sugestões do Capítulo 5</a:t>
            </a:r>
            <a:endParaRPr lang="pt-BR" sz="32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D2896D-8C52-19B8-1747-DAA97972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89E6BD-0156-277B-2488-17D36D56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310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CCBE2-EC54-A8F4-1323-945A53E9A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511335E-FA49-2891-961D-9E244E78A136}"/>
              </a:ext>
            </a:extLst>
          </p:cNvPr>
          <p:cNvSpPr/>
          <p:nvPr/>
        </p:nvSpPr>
        <p:spPr>
          <a:xfrm>
            <a:off x="-1" y="0"/>
            <a:ext cx="9601200" cy="12801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A94816-BE5D-44E3-56DE-0D5824E3B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1" y="7851773"/>
            <a:ext cx="8281035" cy="2474384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/>
              <a:t>Análise Exploratória de Dados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2FBB20D-8DE6-0089-62ED-78E23E3F84D0}"/>
              </a:ext>
            </a:extLst>
          </p:cNvPr>
          <p:cNvSpPr txBox="1">
            <a:spLocks/>
          </p:cNvSpPr>
          <p:nvPr/>
        </p:nvSpPr>
        <p:spPr>
          <a:xfrm>
            <a:off x="660082" y="3530596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1300" dirty="0"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  <a:noFill/>
              </a:rPr>
              <a:t>06</a:t>
            </a:r>
            <a:endParaRPr lang="pt-BR" sz="8800" dirty="0"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  <a:noFill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41061AF-3676-308B-86BE-A99F12E9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23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9AA9AB5-48A4-19EE-3814-07818B51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</p:spTree>
    <p:extLst>
      <p:ext uri="{BB962C8B-B14F-4D97-AF65-F5344CB8AC3E}">
        <p14:creationId xmlns:p14="http://schemas.microsoft.com/office/powerpoint/2010/main" val="3367622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A2DF1-10F6-23C3-F3DA-8F4185E7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274A2-AF60-5C64-EEE6-48DF8098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1147230"/>
          </a:xfrm>
        </p:spPr>
        <p:txBody>
          <a:bodyPr>
            <a:normAutofit/>
          </a:bodyPr>
          <a:lstStyle/>
          <a:p>
            <a:r>
              <a:rPr lang="pt-BR" sz="4800" b="1" dirty="0"/>
              <a:t>Análise Exploratória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2D38B-0DE0-B32C-683B-927E81FC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A Análise Exploratória de Dados (EDA – </a:t>
            </a:r>
            <a:r>
              <a:rPr lang="pt-BR" dirty="0" err="1"/>
              <a:t>Exploratory</a:t>
            </a:r>
            <a:r>
              <a:rPr lang="pt-BR" dirty="0"/>
              <a:t> Data </a:t>
            </a:r>
            <a:r>
              <a:rPr lang="pt-BR" dirty="0" err="1"/>
              <a:t>Analysis</a:t>
            </a:r>
            <a:r>
              <a:rPr lang="pt-BR" dirty="0"/>
              <a:t>) é uma etapa essencial para entender profundamente o conjunto de dados antes da modelagem. </a:t>
            </a:r>
          </a:p>
          <a:p>
            <a:pPr marL="0" indent="0" algn="just">
              <a:buNone/>
            </a:pPr>
            <a:r>
              <a:rPr lang="pt-BR" dirty="0"/>
              <a:t>Seu objetivo é revelar padrões, correlações, distribuições e possíveis problemas que impactam o desempenho dos modelos de Machine Learning.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dirty="0"/>
              <a:t>Durante a EDA buscamos responder perguntas como:</a:t>
            </a:r>
          </a:p>
          <a:p>
            <a:r>
              <a:rPr lang="pt-BR" dirty="0"/>
              <a:t>Como os dados estão distribuídos?</a:t>
            </a:r>
          </a:p>
          <a:p>
            <a:r>
              <a:rPr lang="pt-BR" dirty="0"/>
              <a:t>Existem outliers (valores extremos)?</a:t>
            </a:r>
          </a:p>
          <a:p>
            <a:r>
              <a:rPr lang="pt-BR" dirty="0"/>
              <a:t>Como as variáveis se relacionam entre si?</a:t>
            </a:r>
          </a:p>
          <a:p>
            <a:r>
              <a:rPr lang="pt-BR" dirty="0"/>
              <a:t>Qual variável mais impacta o resultado?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D96CC34-9D8F-EDA6-9368-27E5175C6349}"/>
              </a:ext>
            </a:extLst>
          </p:cNvPr>
          <p:cNvSpPr txBox="1">
            <a:spLocks/>
          </p:cNvSpPr>
          <p:nvPr/>
        </p:nvSpPr>
        <p:spPr>
          <a:xfrm>
            <a:off x="660082" y="1828800"/>
            <a:ext cx="8281035" cy="114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Brincando de detetive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3D4C21-E983-09DC-EDAE-7932323E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A1C1C3-EDD6-34CB-A77B-F04A5156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328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A2DF1-10F6-23C3-F3DA-8F4185E7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274A2-AF60-5C64-EEE6-48DF8098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1147230"/>
          </a:xfrm>
        </p:spPr>
        <p:txBody>
          <a:bodyPr>
            <a:normAutofit/>
          </a:bodyPr>
          <a:lstStyle/>
          <a:p>
            <a:r>
              <a:rPr lang="pt-BR" sz="4800" b="1" dirty="0"/>
              <a:t>Análise Exploratória de Dados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2D38B-0DE0-B32C-683B-927E81FC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podemos descobrir na EDA?</a:t>
            </a:r>
          </a:p>
          <a:p>
            <a:r>
              <a:rPr lang="pt-BR" dirty="0"/>
              <a:t>Variáveis mais relacionadas ao risco cardíaco</a:t>
            </a:r>
          </a:p>
          <a:p>
            <a:r>
              <a:rPr lang="pt-BR" dirty="0"/>
              <a:t>Comportamento das variáveis numéricas</a:t>
            </a:r>
          </a:p>
          <a:p>
            <a:r>
              <a:rPr lang="pt-BR" dirty="0"/>
              <a:t>Distribuição e variação de valores</a:t>
            </a:r>
          </a:p>
          <a:p>
            <a:r>
              <a:rPr lang="pt-BR" dirty="0"/>
              <a:t>Indícios de necessidade de transformar variáveis</a:t>
            </a:r>
          </a:p>
          <a:p>
            <a:endParaRPr lang="pt-BR" sz="24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D96CC34-9D8F-EDA6-9368-27E5175C6349}"/>
              </a:ext>
            </a:extLst>
          </p:cNvPr>
          <p:cNvSpPr txBox="1">
            <a:spLocks/>
          </p:cNvSpPr>
          <p:nvPr/>
        </p:nvSpPr>
        <p:spPr>
          <a:xfrm>
            <a:off x="660082" y="1828800"/>
            <a:ext cx="8281035" cy="114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Exemplo: Doenças Cardíacas</a:t>
            </a:r>
            <a:endParaRPr lang="pt-BR" sz="32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00B756-47CD-E3F5-640F-646414310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247496-05D3-B7B6-4E1D-56FA6F2B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724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A2DF1-10F6-23C3-F3DA-8F4185E7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274A2-AF60-5C64-EEE6-48DF8098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1147230"/>
          </a:xfrm>
        </p:spPr>
        <p:txBody>
          <a:bodyPr>
            <a:normAutofit/>
          </a:bodyPr>
          <a:lstStyle/>
          <a:p>
            <a:r>
              <a:rPr lang="pt-BR" sz="4800" b="1" dirty="0"/>
              <a:t>Análise Exploratória de Dados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2D38B-0DE0-B32C-683B-927E81FC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Visualize sempre os dados antes de modelar</a:t>
            </a:r>
          </a:p>
          <a:p>
            <a:r>
              <a:rPr lang="pt-BR" dirty="0"/>
              <a:t>Use gráficos simples: histograma, </a:t>
            </a:r>
            <a:r>
              <a:rPr lang="pt-BR" dirty="0" err="1"/>
              <a:t>boxplot</a:t>
            </a:r>
            <a:r>
              <a:rPr lang="pt-BR" dirty="0"/>
              <a:t>, </a:t>
            </a:r>
            <a:r>
              <a:rPr lang="pt-BR" dirty="0" err="1"/>
              <a:t>scatter</a:t>
            </a:r>
            <a:endParaRPr lang="pt-BR" dirty="0"/>
          </a:p>
          <a:p>
            <a:r>
              <a:rPr lang="pt-BR" dirty="0"/>
              <a:t>Procure por padrões escondidos ou tendências</a:t>
            </a:r>
          </a:p>
          <a:p>
            <a:r>
              <a:rPr lang="pt-BR" dirty="0"/>
              <a:t>Documente os principais insights da análise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D96CC34-9D8F-EDA6-9368-27E5175C6349}"/>
              </a:ext>
            </a:extLst>
          </p:cNvPr>
          <p:cNvSpPr txBox="1">
            <a:spLocks/>
          </p:cNvSpPr>
          <p:nvPr/>
        </p:nvSpPr>
        <p:spPr>
          <a:xfrm>
            <a:off x="660082" y="1828800"/>
            <a:ext cx="8281035" cy="114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Dicas e Sugestões do Capítulo 6</a:t>
            </a:r>
            <a:endParaRPr lang="pt-BR" sz="32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AD6CEC-DF8C-459C-4394-47A296C6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0E4C98-0D4D-7961-8D2D-98555CAE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539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CAE9D-4B50-DA5D-B928-E3EB6632B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7F2E42B-BA48-2FB5-4A16-7FC016C33280}"/>
              </a:ext>
            </a:extLst>
          </p:cNvPr>
          <p:cNvSpPr/>
          <p:nvPr/>
        </p:nvSpPr>
        <p:spPr>
          <a:xfrm>
            <a:off x="-1" y="0"/>
            <a:ext cx="9601200" cy="12801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89F7ED-EA88-9DAD-9138-B04584FFF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1" y="7851773"/>
            <a:ext cx="8281035" cy="2474384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/>
              <a:t>Feature </a:t>
            </a:r>
            <a:r>
              <a:rPr lang="pt-BR" sz="8800" b="1" dirty="0" err="1"/>
              <a:t>Engineering</a:t>
            </a:r>
            <a:endParaRPr lang="pt-BR" sz="8800" b="1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FAB3A59-5F59-57D9-A03A-B8163C923047}"/>
              </a:ext>
            </a:extLst>
          </p:cNvPr>
          <p:cNvSpPr txBox="1">
            <a:spLocks/>
          </p:cNvSpPr>
          <p:nvPr/>
        </p:nvSpPr>
        <p:spPr>
          <a:xfrm>
            <a:off x="660082" y="3530596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1300" dirty="0"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  <a:noFill/>
              </a:rPr>
              <a:t>07</a:t>
            </a:r>
            <a:endParaRPr lang="pt-BR" sz="8800" dirty="0"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  <a:noFill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2C467D-49FF-24ED-35B8-7E410AC6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27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0DD199-C1BF-D044-482C-36B50118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</p:spTree>
    <p:extLst>
      <p:ext uri="{BB962C8B-B14F-4D97-AF65-F5344CB8AC3E}">
        <p14:creationId xmlns:p14="http://schemas.microsoft.com/office/powerpoint/2010/main" val="187263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A2DF1-10F6-23C3-F3DA-8F4185E7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274A2-AF60-5C64-EEE6-48DF8098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1147230"/>
          </a:xfrm>
        </p:spPr>
        <p:txBody>
          <a:bodyPr>
            <a:normAutofit/>
          </a:bodyPr>
          <a:lstStyle/>
          <a:p>
            <a:r>
              <a:rPr lang="pt-BR" sz="4800" b="1" dirty="0"/>
              <a:t>Feature </a:t>
            </a:r>
            <a:r>
              <a:rPr lang="pt-BR" sz="4800" b="1" dirty="0" err="1"/>
              <a:t>Engineering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2D38B-0DE0-B32C-683B-927E81FC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A etapa de Feature </a:t>
            </a:r>
            <a:r>
              <a:rPr lang="pt-BR" sz="2800" dirty="0" err="1"/>
              <a:t>Engineering</a:t>
            </a:r>
            <a:r>
              <a:rPr lang="pt-BR" sz="2800" dirty="0"/>
              <a:t> é uma das mais importantes em um projeto de Data Science. Muitas vezes, um bom modelo não depende só do algoritmo escolhido, mas da qualidade das features (variáveis explicativas) utilizadas. </a:t>
            </a:r>
          </a:p>
          <a:p>
            <a:pPr marL="0" indent="0" algn="just">
              <a:buNone/>
            </a:pPr>
            <a:r>
              <a:rPr lang="pt-BR" sz="2800" dirty="0"/>
              <a:t>Nesta fase, transformamos os dados brutos em informações úteis para que o modelo aprenda melhor.</a:t>
            </a: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r>
              <a:rPr lang="pt-BR" sz="2800" dirty="0"/>
              <a:t>Isso envolve:</a:t>
            </a:r>
          </a:p>
          <a:p>
            <a:pPr marL="0" indent="0" algn="just">
              <a:buNone/>
            </a:pPr>
            <a:endParaRPr lang="pt-BR" sz="2800" dirty="0"/>
          </a:p>
          <a:p>
            <a:pPr algn="just"/>
            <a:r>
              <a:rPr lang="pt-BR" sz="2800" dirty="0"/>
              <a:t>Criar novas variáveis a partir de dados existentes  </a:t>
            </a:r>
          </a:p>
          <a:p>
            <a:pPr algn="just"/>
            <a:r>
              <a:rPr lang="pt-BR" sz="2800" dirty="0"/>
              <a:t>Transformar variáveis numéricas ou categóricas  </a:t>
            </a:r>
          </a:p>
          <a:p>
            <a:pPr algn="just"/>
            <a:r>
              <a:rPr lang="pt-BR" sz="2800" dirty="0"/>
              <a:t>Reduzir dimensionalidade  </a:t>
            </a:r>
          </a:p>
          <a:p>
            <a:pPr algn="just"/>
            <a:r>
              <a:rPr lang="pt-BR" sz="2800" dirty="0"/>
              <a:t>Selecionar apenas as features mais importantes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D96CC34-9D8F-EDA6-9368-27E5175C6349}"/>
              </a:ext>
            </a:extLst>
          </p:cNvPr>
          <p:cNvSpPr txBox="1">
            <a:spLocks/>
          </p:cNvSpPr>
          <p:nvPr/>
        </p:nvSpPr>
        <p:spPr>
          <a:xfrm>
            <a:off x="660082" y="1828800"/>
            <a:ext cx="8281035" cy="114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2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7334A8-DFDB-07BB-9868-1E2D7535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533D15-FAFF-6FC3-A0B6-EDBF98C2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811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A2DF1-10F6-23C3-F3DA-8F4185E7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274A2-AF60-5C64-EEE6-48DF8098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1147230"/>
          </a:xfrm>
        </p:spPr>
        <p:txBody>
          <a:bodyPr>
            <a:normAutofit/>
          </a:bodyPr>
          <a:lstStyle/>
          <a:p>
            <a:r>
              <a:rPr lang="pt-BR" sz="4800" b="1" dirty="0"/>
              <a:t>Feature </a:t>
            </a:r>
            <a:r>
              <a:rPr lang="pt-BR" sz="4800" b="1" dirty="0" err="1"/>
              <a:t>Engineering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2D38B-0DE0-B32C-683B-927E81FC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/>
              <a:t>Codificação de Variáveis Categóricas</a:t>
            </a:r>
            <a:endParaRPr lang="pt-BR" sz="2800" dirty="0"/>
          </a:p>
          <a:p>
            <a:pPr marL="0" indent="0">
              <a:buNone/>
            </a:pPr>
            <a:r>
              <a:rPr lang="pt-BR" sz="2800" dirty="0"/>
              <a:t>Modelos não entendem texto. Então precisamos converter categorias em números: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r>
              <a:rPr lang="pt-BR" sz="2800" b="1" dirty="0"/>
              <a:t>Normalização e Padronização</a:t>
            </a:r>
          </a:p>
          <a:p>
            <a:pPr marL="0" indent="0">
              <a:buNone/>
            </a:pPr>
            <a:r>
              <a:rPr lang="pt-BR" sz="2800" dirty="0"/>
              <a:t>Alguns algoritmos funcionam melhor quando os dados têm a mesma escala.</a:t>
            </a:r>
          </a:p>
          <a:p>
            <a:pPr marL="0" indent="0">
              <a:buNone/>
            </a:pPr>
            <a:r>
              <a:rPr lang="pt-BR" sz="2800" b="1" dirty="0"/>
              <a:t>Tratamento de Datas e Tempo</a:t>
            </a:r>
          </a:p>
          <a:p>
            <a:pPr marL="0" indent="0">
              <a:buNone/>
            </a:pPr>
            <a:r>
              <a:rPr lang="pt-BR" sz="2800" dirty="0"/>
              <a:t>Datas têm muita informação escondida:</a:t>
            </a:r>
          </a:p>
          <a:p>
            <a:r>
              <a:rPr lang="pt-BR" sz="2800" dirty="0"/>
              <a:t>Mês</a:t>
            </a:r>
          </a:p>
          <a:p>
            <a:r>
              <a:rPr lang="pt-BR" sz="2800" dirty="0"/>
              <a:t>Dia da semana</a:t>
            </a:r>
          </a:p>
          <a:p>
            <a:r>
              <a:rPr lang="pt-BR" sz="2800" dirty="0"/>
              <a:t>Sazonalidade</a:t>
            </a:r>
          </a:p>
          <a:p>
            <a:pPr marL="0" indent="0">
              <a:buNone/>
            </a:pPr>
            <a:r>
              <a:rPr lang="pt-BR" sz="2800" b="1" dirty="0"/>
              <a:t>Interações Entre Features</a:t>
            </a:r>
          </a:p>
          <a:p>
            <a:pPr marL="0" indent="0">
              <a:buNone/>
            </a:pPr>
            <a:r>
              <a:rPr lang="pt-BR" sz="2800" dirty="0"/>
              <a:t>Criar novas features combinando outras colunas.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D96CC34-9D8F-EDA6-9368-27E5175C6349}"/>
              </a:ext>
            </a:extLst>
          </p:cNvPr>
          <p:cNvSpPr txBox="1">
            <a:spLocks/>
          </p:cNvSpPr>
          <p:nvPr/>
        </p:nvSpPr>
        <p:spPr>
          <a:xfrm>
            <a:off x="660082" y="1828800"/>
            <a:ext cx="8281035" cy="114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Tipos de Transformações Comuns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C3E12AC-5E39-9D24-43F6-F9850CCDF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937664"/>
              </p:ext>
            </p:extLst>
          </p:nvPr>
        </p:nvGraphicFramePr>
        <p:xfrm>
          <a:off x="660081" y="4770215"/>
          <a:ext cx="8281035" cy="1138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45">
                  <a:extLst>
                    <a:ext uri="{9D8B030D-6E8A-4147-A177-3AD203B41FA5}">
                      <a16:colId xmlns:a16="http://schemas.microsoft.com/office/drawing/2014/main" val="3502081567"/>
                    </a:ext>
                  </a:extLst>
                </a:gridCol>
                <a:gridCol w="2760345">
                  <a:extLst>
                    <a:ext uri="{9D8B030D-6E8A-4147-A177-3AD203B41FA5}">
                      <a16:colId xmlns:a16="http://schemas.microsoft.com/office/drawing/2014/main" val="2448011802"/>
                    </a:ext>
                  </a:extLst>
                </a:gridCol>
                <a:gridCol w="2760345">
                  <a:extLst>
                    <a:ext uri="{9D8B030D-6E8A-4147-A177-3AD203B41FA5}">
                      <a16:colId xmlns:a16="http://schemas.microsoft.com/office/drawing/2014/main" val="1620545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Método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Quando usar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Exemplo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859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Label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Encoding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Ordens naturais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Baixo &lt; Médio &lt; Alto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014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One</a:t>
                      </a:r>
                      <a:r>
                        <a:rPr lang="pt-BR" dirty="0"/>
                        <a:t>-Hot </a:t>
                      </a:r>
                      <a:r>
                        <a:rPr lang="pt-BR" dirty="0" err="1"/>
                        <a:t>Encoding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Categorias sem ordem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Cidades, produtos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43391"/>
                  </a:ext>
                </a:extLst>
              </a:tr>
            </a:tbl>
          </a:graphicData>
        </a:graphic>
      </p:graphicFrame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E21DC2-B262-3AEB-B4C1-7CEB8AEB9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6A71B0-4824-F431-1C3C-5671A94C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73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AE1BC-13DA-1E3D-5685-D34B9B95F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1147230"/>
          </a:xfrm>
        </p:spPr>
        <p:txBody>
          <a:bodyPr>
            <a:normAutofit/>
          </a:bodyPr>
          <a:lstStyle/>
          <a:p>
            <a:r>
              <a:rPr lang="pt-BR" sz="4800" b="1" dirty="0"/>
              <a:t>Entendimento do Problema 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C7CAEA-564F-3310-04D7-2FDD73B37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dirty="0"/>
              <a:t>O ponto de partida de qualquer projeto de Data Science é compreender claramente o problema a ser resolvido. Antes de pensar em algoritmos, dados ou modelos de IA, é necessário entender a motivação do projeto: </a:t>
            </a:r>
            <a:r>
              <a:rPr lang="pt-BR" sz="2800" b="1" dirty="0"/>
              <a:t>Qual dor do negócio queremos resolver</a:t>
            </a:r>
            <a:r>
              <a:rPr lang="pt-BR" sz="2800" dirty="0"/>
              <a:t>? </a:t>
            </a:r>
            <a:r>
              <a:rPr lang="pt-BR" sz="2800" b="1" dirty="0"/>
              <a:t>Qual decisão será tomada a partir do modelo?</a:t>
            </a:r>
            <a:r>
              <a:rPr lang="pt-BR" sz="2800" dirty="0"/>
              <a:t> </a:t>
            </a:r>
          </a:p>
          <a:p>
            <a:pPr marL="0" indent="0" algn="just">
              <a:buNone/>
            </a:pPr>
            <a:r>
              <a:rPr lang="pt-BR" sz="2800" dirty="0"/>
              <a:t>Sem clareza sobre essas questões, o projeto corre o risco de gerar resultados tecnicamente corretos, mas sem qualquer impacto real.</a:t>
            </a:r>
          </a:p>
          <a:p>
            <a:pPr marL="0" indent="0" algn="just">
              <a:buNone/>
            </a:pPr>
            <a:r>
              <a:rPr lang="pt-BR" sz="2800" b="1" dirty="0"/>
              <a:t>O que significa entender o problema?</a:t>
            </a:r>
            <a:endParaRPr lang="pt-BR" sz="2800" dirty="0"/>
          </a:p>
          <a:p>
            <a:pPr marL="0" indent="0" algn="just">
              <a:buNone/>
            </a:pPr>
            <a:r>
              <a:rPr lang="pt-BR" sz="2800" dirty="0"/>
              <a:t>Nesta etapa, buscamos traduzir o contexto do negócio para perguntas que possam ser respondidas com dados. Para isso, é comum conduzir entrevistas com especialistas da área, gestores e futuros usuários da solução. </a:t>
            </a:r>
          </a:p>
          <a:p>
            <a:pPr marL="0" indent="0" algn="just">
              <a:buNone/>
            </a:pPr>
            <a:r>
              <a:rPr lang="pt-BR" sz="2800" dirty="0"/>
              <a:t>O cientista de dados assume aqui o papel de investigador: coleta informações, busca evidências e tenta transformar necessidades subjetivas em requisitos objetivos.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036F136-041B-794C-C89C-BC30951CBABE}"/>
              </a:ext>
            </a:extLst>
          </p:cNvPr>
          <p:cNvSpPr txBox="1">
            <a:spLocks/>
          </p:cNvSpPr>
          <p:nvPr/>
        </p:nvSpPr>
        <p:spPr>
          <a:xfrm>
            <a:off x="660082" y="1828800"/>
            <a:ext cx="8281035" cy="114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O primeiro grande passo de todo projeto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1A3E21-5B83-4009-5025-C18DE01EE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3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7CBB694-D3F6-92C2-FB79-296597FC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</p:spTree>
    <p:extLst>
      <p:ext uri="{BB962C8B-B14F-4D97-AF65-F5344CB8AC3E}">
        <p14:creationId xmlns:p14="http://schemas.microsoft.com/office/powerpoint/2010/main" val="3767902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A2DF1-10F6-23C3-F3DA-8F4185E7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274A2-AF60-5C64-EEE6-48DF8098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1147230"/>
          </a:xfrm>
        </p:spPr>
        <p:txBody>
          <a:bodyPr>
            <a:normAutofit/>
          </a:bodyPr>
          <a:lstStyle/>
          <a:p>
            <a:r>
              <a:rPr lang="pt-BR" sz="4800" b="1" dirty="0"/>
              <a:t>Feature </a:t>
            </a:r>
            <a:r>
              <a:rPr lang="pt-BR" sz="4800" b="1" dirty="0" err="1"/>
              <a:t>Engineering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2D38B-0DE0-B32C-683B-927E81FC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Selecionar boas features é tão importante quanto criá-las. Features ruins só adicionam ruído.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800" b="1" dirty="0"/>
              <a:t>Redução de Dimensionalidade</a:t>
            </a:r>
          </a:p>
          <a:p>
            <a:pPr marL="0" indent="0">
              <a:buNone/>
            </a:pPr>
            <a:r>
              <a:rPr lang="pt-BR" sz="2800" dirty="0"/>
              <a:t>Quando há muitas variáveis, podemos reduzir mantendo a informação essencial usando </a:t>
            </a:r>
            <a:r>
              <a:rPr lang="pt-BR" sz="2800" b="1" dirty="0"/>
              <a:t>PCA (Principal </a:t>
            </a:r>
            <a:r>
              <a:rPr lang="pt-BR" sz="2800" b="1" dirty="0" err="1"/>
              <a:t>Component</a:t>
            </a:r>
            <a:r>
              <a:rPr lang="pt-BR" sz="2800" b="1" dirty="0"/>
              <a:t> </a:t>
            </a:r>
            <a:r>
              <a:rPr lang="pt-BR" sz="2800" b="1" dirty="0" err="1"/>
              <a:t>Analysis</a:t>
            </a:r>
            <a:r>
              <a:rPr lang="pt-BR" sz="2800" b="1" dirty="0"/>
              <a:t>)</a:t>
            </a:r>
            <a:r>
              <a:rPr lang="pt-BR" sz="28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D96CC34-9D8F-EDA6-9368-27E5175C6349}"/>
              </a:ext>
            </a:extLst>
          </p:cNvPr>
          <p:cNvSpPr txBox="1">
            <a:spLocks/>
          </p:cNvSpPr>
          <p:nvPr/>
        </p:nvSpPr>
        <p:spPr>
          <a:xfrm>
            <a:off x="660082" y="1828800"/>
            <a:ext cx="8281035" cy="114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Seleção de Features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47FD129-FCB8-E3C6-F21D-00B0E9D8A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332768"/>
              </p:ext>
            </p:extLst>
          </p:nvPr>
        </p:nvGraphicFramePr>
        <p:xfrm>
          <a:off x="660081" y="4882896"/>
          <a:ext cx="8281036" cy="151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518">
                  <a:extLst>
                    <a:ext uri="{9D8B030D-6E8A-4147-A177-3AD203B41FA5}">
                      <a16:colId xmlns:a16="http://schemas.microsoft.com/office/drawing/2014/main" val="1072621188"/>
                    </a:ext>
                  </a:extLst>
                </a:gridCol>
                <a:gridCol w="4140518">
                  <a:extLst>
                    <a:ext uri="{9D8B030D-6E8A-4147-A177-3AD203B41FA5}">
                      <a16:colId xmlns:a16="http://schemas.microsoft.com/office/drawing/2014/main" val="1758960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Método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Como funciona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2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Correlação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/>
                        <a:t>Remove variáveis redundantes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83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/>
                        <a:t>Árvores de decisão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Mede importância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2228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Testes estatísticos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Usa ANOVA, Chi²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2964"/>
                  </a:ext>
                </a:extLst>
              </a:tr>
            </a:tbl>
          </a:graphicData>
        </a:graphic>
      </p:graphicFrame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FA8F7C51-0677-6FFA-5EB0-AEDEF8E2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F70EDC4F-A35F-8F25-C197-67BC8922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472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A2DF1-10F6-23C3-F3DA-8F4185E7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274A2-AF60-5C64-EEE6-48DF8098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1147230"/>
          </a:xfrm>
        </p:spPr>
        <p:txBody>
          <a:bodyPr>
            <a:normAutofit/>
          </a:bodyPr>
          <a:lstStyle/>
          <a:p>
            <a:r>
              <a:rPr lang="pt-BR" sz="4800" b="1" dirty="0"/>
              <a:t>Feature </a:t>
            </a:r>
            <a:r>
              <a:rPr lang="pt-BR" sz="4800" b="1" dirty="0" err="1"/>
              <a:t>Engineering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2D38B-0DE0-B32C-683B-927E81FC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Entenda o problema antes de criar features</a:t>
            </a:r>
          </a:p>
          <a:p>
            <a:r>
              <a:rPr lang="pt-BR" sz="2400" dirty="0"/>
              <a:t>Use conhecimento de negócio para criar variáveis relevantes</a:t>
            </a:r>
          </a:p>
          <a:p>
            <a:r>
              <a:rPr lang="pt-BR" sz="2400" dirty="0"/>
              <a:t>Teste impacto das novas features com validação</a:t>
            </a:r>
          </a:p>
          <a:p>
            <a:r>
              <a:rPr lang="pt-BR" sz="2400" dirty="0"/>
              <a:t>Evite vazamento de dados (</a:t>
            </a:r>
            <a:r>
              <a:rPr lang="pt-BR" sz="2400" i="1" dirty="0"/>
              <a:t>data </a:t>
            </a:r>
            <a:r>
              <a:rPr lang="pt-BR" sz="2400" i="1" dirty="0" err="1"/>
              <a:t>leakage</a:t>
            </a:r>
            <a:r>
              <a:rPr lang="pt-BR" sz="2400" dirty="0"/>
              <a:t>)</a:t>
            </a:r>
          </a:p>
          <a:p>
            <a:r>
              <a:rPr lang="pt-BR" sz="2400" dirty="0"/>
              <a:t>Documente cada transformação aplicada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D96CC34-9D8F-EDA6-9368-27E5175C6349}"/>
              </a:ext>
            </a:extLst>
          </p:cNvPr>
          <p:cNvSpPr txBox="1">
            <a:spLocks/>
          </p:cNvSpPr>
          <p:nvPr/>
        </p:nvSpPr>
        <p:spPr>
          <a:xfrm>
            <a:off x="660082" y="1828800"/>
            <a:ext cx="8281035" cy="114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Dicas e Sugestões do Capítulo 7</a:t>
            </a:r>
            <a:endParaRPr lang="pt-BR" sz="32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ADAB06-44F4-A524-A2CE-2EB65E0B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A9DF62-5473-0697-944D-4A874B85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071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646E3-EDCF-0488-89C3-ECCF1C4BD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AF80159-8C4C-EF0E-81D6-22265F280E4D}"/>
              </a:ext>
            </a:extLst>
          </p:cNvPr>
          <p:cNvSpPr/>
          <p:nvPr/>
        </p:nvSpPr>
        <p:spPr>
          <a:xfrm>
            <a:off x="-1" y="0"/>
            <a:ext cx="9601200" cy="12801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9267C3-6BC2-A0A8-D39B-9ED521FA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1" y="7851773"/>
            <a:ext cx="8281035" cy="2474384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/>
              <a:t>Construção e Avaliação do Modelo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8CF13A8-97E3-7CEE-9CEF-BDDF58DCC6C5}"/>
              </a:ext>
            </a:extLst>
          </p:cNvPr>
          <p:cNvSpPr txBox="1">
            <a:spLocks/>
          </p:cNvSpPr>
          <p:nvPr/>
        </p:nvSpPr>
        <p:spPr>
          <a:xfrm>
            <a:off x="660082" y="3530596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1300" dirty="0"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  <a:noFill/>
              </a:rPr>
              <a:t>08</a:t>
            </a:r>
            <a:endParaRPr lang="pt-BR" sz="8800" dirty="0"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  <a:noFill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566C51-BB54-BA62-F508-DD202C02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32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F18974E-7473-5DB9-A0AE-8C225AFB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</p:spTree>
    <p:extLst>
      <p:ext uri="{BB962C8B-B14F-4D97-AF65-F5344CB8AC3E}">
        <p14:creationId xmlns:p14="http://schemas.microsoft.com/office/powerpoint/2010/main" val="831038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A2DF1-10F6-23C3-F3DA-8F4185E7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274A2-AF60-5C64-EEE6-48DF8098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1147230"/>
          </a:xfrm>
        </p:spPr>
        <p:txBody>
          <a:bodyPr>
            <a:noAutofit/>
          </a:bodyPr>
          <a:lstStyle/>
          <a:p>
            <a:r>
              <a:rPr lang="pt-BR" sz="4800" b="1" dirty="0"/>
              <a:t>Construção e Avaliação do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2D38B-0DE0-B32C-683B-927E81FC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Depois de preparar e entender os dados, chega a hora de construir modelos de Machine Learning. Essa é uma das etapas mais empolgantes do CRISP-DM, pois é aqui que colocamos a inteligência do projeto em ação.</a:t>
            </a:r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pPr marL="0" indent="0">
              <a:buNone/>
            </a:pPr>
            <a:r>
              <a:rPr lang="pt-BR" dirty="0"/>
              <a:t>O objetivo desta etapa é:</a:t>
            </a:r>
          </a:p>
          <a:p>
            <a:r>
              <a:rPr lang="pt-BR" dirty="0"/>
              <a:t>Selecionar algoritmos adequados ao problema;</a:t>
            </a:r>
          </a:p>
          <a:p>
            <a:r>
              <a:rPr lang="pt-BR" dirty="0"/>
              <a:t>Treinar modelos;</a:t>
            </a:r>
          </a:p>
          <a:p>
            <a:r>
              <a:rPr lang="pt-BR" dirty="0"/>
              <a:t>Ajustar </a:t>
            </a:r>
            <a:r>
              <a:rPr lang="pt-BR" dirty="0" err="1"/>
              <a:t>hiperparâmetros</a:t>
            </a:r>
            <a:r>
              <a:rPr lang="pt-BR" dirty="0"/>
              <a:t>;</a:t>
            </a:r>
          </a:p>
          <a:p>
            <a:r>
              <a:rPr lang="pt-BR" dirty="0"/>
              <a:t>Avaliar o desempenho usando métricas;</a:t>
            </a:r>
          </a:p>
          <a:p>
            <a:r>
              <a:rPr lang="pt-BR" dirty="0"/>
              <a:t>Comparar modelos e escolher o melhor.</a:t>
            </a:r>
          </a:p>
          <a:p>
            <a:endParaRPr lang="pt-BR" sz="24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D96CC34-9D8F-EDA6-9368-27E5175C6349}"/>
              </a:ext>
            </a:extLst>
          </p:cNvPr>
          <p:cNvSpPr txBox="1">
            <a:spLocks/>
          </p:cNvSpPr>
          <p:nvPr/>
        </p:nvSpPr>
        <p:spPr>
          <a:xfrm>
            <a:off x="660082" y="1828800"/>
            <a:ext cx="8281035" cy="114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Colocando modelos em ação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A38136-25A1-216A-E1AE-FFADC78A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47AEE9-8FA7-C524-A8ED-DD1E10AC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340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A2DF1-10F6-23C3-F3DA-8F4185E7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274A2-AF60-5C64-EEE6-48DF8098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1147230"/>
          </a:xfrm>
        </p:spPr>
        <p:txBody>
          <a:bodyPr>
            <a:noAutofit/>
          </a:bodyPr>
          <a:lstStyle/>
          <a:p>
            <a:r>
              <a:rPr lang="pt-BR" sz="4800" b="1" dirty="0"/>
              <a:t>Construção e Avaliação do Modelo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2D38B-0DE0-B32C-683B-927E81FC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Antes de construir o modelo, precisamos identificar qual tipo de problema estamos resolvendo: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800" dirty="0"/>
              <a:t>Exemplos de Algoritmos</a:t>
            </a:r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D96CC34-9D8F-EDA6-9368-27E5175C6349}"/>
              </a:ext>
            </a:extLst>
          </p:cNvPr>
          <p:cNvSpPr txBox="1">
            <a:spLocks/>
          </p:cNvSpPr>
          <p:nvPr/>
        </p:nvSpPr>
        <p:spPr>
          <a:xfrm>
            <a:off x="660082" y="1828800"/>
            <a:ext cx="8281035" cy="114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Tipos de Modelos de Machine Learning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83C45CA6-70C9-64E2-5803-410E7F4BC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123038"/>
              </p:ext>
            </p:extLst>
          </p:nvPr>
        </p:nvGraphicFramePr>
        <p:xfrm>
          <a:off x="660082" y="4555063"/>
          <a:ext cx="8281036" cy="324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59">
                  <a:extLst>
                    <a:ext uri="{9D8B030D-6E8A-4147-A177-3AD203B41FA5}">
                      <a16:colId xmlns:a16="http://schemas.microsoft.com/office/drawing/2014/main" val="322033820"/>
                    </a:ext>
                  </a:extLst>
                </a:gridCol>
                <a:gridCol w="2070259">
                  <a:extLst>
                    <a:ext uri="{9D8B030D-6E8A-4147-A177-3AD203B41FA5}">
                      <a16:colId xmlns:a16="http://schemas.microsoft.com/office/drawing/2014/main" val="634470824"/>
                    </a:ext>
                  </a:extLst>
                </a:gridCol>
                <a:gridCol w="2070259">
                  <a:extLst>
                    <a:ext uri="{9D8B030D-6E8A-4147-A177-3AD203B41FA5}">
                      <a16:colId xmlns:a16="http://schemas.microsoft.com/office/drawing/2014/main" val="3295750266"/>
                    </a:ext>
                  </a:extLst>
                </a:gridCol>
                <a:gridCol w="2070259">
                  <a:extLst>
                    <a:ext uri="{9D8B030D-6E8A-4147-A177-3AD203B41FA5}">
                      <a16:colId xmlns:a16="http://schemas.microsoft.com/office/drawing/2014/main" val="1126377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9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 de problema </a:t>
                      </a:r>
                      <a:endParaRPr lang="pt-BR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9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Objetivo </a:t>
                      </a:r>
                      <a:endParaRPr lang="pt-BR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9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Saída </a:t>
                      </a:r>
                      <a:endParaRPr lang="pt-BR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9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Exemplos </a:t>
                      </a:r>
                      <a:endParaRPr lang="pt-BR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4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Classificação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Prever categorias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Discreta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Aprovado/Reprovado, Spam/Não Spam 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50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Regressão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Prever números 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Contínua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Preço de casas, previsão de vendas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477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Clusterização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Agrupar dados similares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 rótulos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Segmentação de clientes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6365454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4D97818-F1DE-FC74-1DBF-03AA23136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414925"/>
              </p:ext>
            </p:extLst>
          </p:nvPr>
        </p:nvGraphicFramePr>
        <p:xfrm>
          <a:off x="660081" y="8948412"/>
          <a:ext cx="8281035" cy="2347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45">
                  <a:extLst>
                    <a:ext uri="{9D8B030D-6E8A-4147-A177-3AD203B41FA5}">
                      <a16:colId xmlns:a16="http://schemas.microsoft.com/office/drawing/2014/main" val="3467232471"/>
                    </a:ext>
                  </a:extLst>
                </a:gridCol>
                <a:gridCol w="2760345">
                  <a:extLst>
                    <a:ext uri="{9D8B030D-6E8A-4147-A177-3AD203B41FA5}">
                      <a16:colId xmlns:a16="http://schemas.microsoft.com/office/drawing/2014/main" val="543981267"/>
                    </a:ext>
                  </a:extLst>
                </a:gridCol>
                <a:gridCol w="2760345">
                  <a:extLst>
                    <a:ext uri="{9D8B030D-6E8A-4147-A177-3AD203B41FA5}">
                      <a16:colId xmlns:a16="http://schemas.microsoft.com/office/drawing/2014/main" val="870554429"/>
                    </a:ext>
                  </a:extLst>
                </a:gridCol>
              </a:tblGrid>
              <a:tr h="506097">
                <a:tc>
                  <a:txBody>
                    <a:bodyPr/>
                    <a:lstStyle/>
                    <a:p>
                      <a:pPr algn="ctr"/>
                      <a:r>
                        <a:rPr lang="pt-BR" sz="189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Classificação </a:t>
                      </a:r>
                      <a:endParaRPr lang="pt-BR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9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Regressão </a:t>
                      </a:r>
                      <a:endParaRPr lang="pt-BR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9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Clusterização </a:t>
                      </a:r>
                      <a:endParaRPr lang="pt-BR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300642"/>
                  </a:ext>
                </a:extLst>
              </a:tr>
              <a:tr h="506097">
                <a:tc>
                  <a:txBody>
                    <a:bodyPr/>
                    <a:lstStyle/>
                    <a:p>
                      <a:pPr algn="ctr"/>
                      <a:r>
                        <a:rPr lang="en-US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 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Regression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K-Means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418854"/>
                  </a:ext>
                </a:extLst>
              </a:tr>
              <a:tr h="506097">
                <a:tc>
                  <a:txBody>
                    <a:bodyPr/>
                    <a:lstStyle/>
                    <a:p>
                      <a:pPr algn="ctr"/>
                      <a:r>
                        <a:rPr lang="en-US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 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Regressor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DBSCAN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6205173"/>
                  </a:ext>
                </a:extLst>
              </a:tr>
              <a:tr h="506097">
                <a:tc>
                  <a:txBody>
                    <a:bodyPr/>
                    <a:lstStyle/>
                    <a:p>
                      <a:pPr algn="ctr"/>
                      <a:r>
                        <a:rPr lang="en-US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Vector Machine (SVM) 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Ridge Regression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Agglomerative Clustering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0543596"/>
                  </a:ext>
                </a:extLst>
              </a:tr>
            </a:tbl>
          </a:graphicData>
        </a:graphic>
      </p:graphicFrame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4DF3BCA-E053-D691-67AB-26901F24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EFDC9E52-E23F-5672-581E-3A06F454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042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A2DF1-10F6-23C3-F3DA-8F4185E7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274A2-AF60-5C64-EEE6-48DF8098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1147230"/>
          </a:xfrm>
        </p:spPr>
        <p:txBody>
          <a:bodyPr>
            <a:noAutofit/>
          </a:bodyPr>
          <a:lstStyle/>
          <a:p>
            <a:r>
              <a:rPr lang="pt-BR" sz="4800" b="1" dirty="0"/>
              <a:t>Construção e Avaliação do Modelo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2D38B-0DE0-B32C-683B-927E81FC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1. Selecionar algoritmos base</a:t>
            </a:r>
          </a:p>
          <a:p>
            <a:pPr marL="0" indent="0">
              <a:buNone/>
            </a:pPr>
            <a:r>
              <a:rPr lang="pt-BR" sz="2800" dirty="0"/>
              <a:t>2. Dividir dados em treino e teste</a:t>
            </a:r>
          </a:p>
          <a:p>
            <a:pPr marL="0" indent="0">
              <a:buNone/>
            </a:pPr>
            <a:r>
              <a:rPr lang="pt-BR" sz="2800" dirty="0"/>
              <a:t>3. Treinar modelo</a:t>
            </a:r>
          </a:p>
          <a:p>
            <a:pPr marL="0" indent="0">
              <a:buNone/>
            </a:pPr>
            <a:r>
              <a:rPr lang="pt-BR" sz="2800" dirty="0"/>
              <a:t>4. Avaliar desempenho</a:t>
            </a:r>
          </a:p>
          <a:p>
            <a:pPr marL="0" indent="0">
              <a:buNone/>
            </a:pPr>
            <a:r>
              <a:rPr lang="pt-BR" sz="2800" dirty="0"/>
              <a:t>5. Ajustar </a:t>
            </a:r>
            <a:r>
              <a:rPr lang="pt-BR" sz="2800" dirty="0" err="1"/>
              <a:t>hiperparâmetros</a:t>
            </a:r>
            <a:r>
              <a:rPr lang="pt-BR" sz="2800" dirty="0"/>
              <a:t> (opcional nesta fase inicial)</a:t>
            </a:r>
          </a:p>
          <a:p>
            <a:pPr marL="0" indent="0">
              <a:buNone/>
            </a:pPr>
            <a:r>
              <a:rPr lang="pt-BR" sz="2800" dirty="0"/>
              <a:t>6. Comparar resultados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/>
              <a:t>Modelos possuem métricas de avaliação diferentes:</a:t>
            </a:r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D96CC34-9D8F-EDA6-9368-27E5175C6349}"/>
              </a:ext>
            </a:extLst>
          </p:cNvPr>
          <p:cNvSpPr txBox="1">
            <a:spLocks/>
          </p:cNvSpPr>
          <p:nvPr/>
        </p:nvSpPr>
        <p:spPr>
          <a:xfrm>
            <a:off x="660082" y="1828800"/>
            <a:ext cx="8281035" cy="114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Fluxo Simples de Modelagem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ED26A768-D5ED-E441-51A5-9696F3DBA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739909"/>
              </p:ext>
            </p:extLst>
          </p:nvPr>
        </p:nvGraphicFramePr>
        <p:xfrm>
          <a:off x="660082" y="8361363"/>
          <a:ext cx="8281034" cy="2024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517">
                  <a:extLst>
                    <a:ext uri="{9D8B030D-6E8A-4147-A177-3AD203B41FA5}">
                      <a16:colId xmlns:a16="http://schemas.microsoft.com/office/drawing/2014/main" val="1975360250"/>
                    </a:ext>
                  </a:extLst>
                </a:gridCol>
                <a:gridCol w="4140517">
                  <a:extLst>
                    <a:ext uri="{9D8B030D-6E8A-4147-A177-3AD203B41FA5}">
                      <a16:colId xmlns:a16="http://schemas.microsoft.com/office/drawing/2014/main" val="3850931687"/>
                    </a:ext>
                  </a:extLst>
                </a:gridCol>
              </a:tblGrid>
              <a:tr h="506097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BR" dirty="0"/>
                        <a:t>Tipo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Métricas comuns</a:t>
                      </a:r>
                      <a:r>
                        <a:rPr lang="pt-BR" sz="189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pt-BR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131897"/>
                  </a:ext>
                </a:extLst>
              </a:tr>
              <a:tr h="506097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BR" dirty="0"/>
                        <a:t>Classificação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BR" dirty="0"/>
                        <a:t>Acurácia, </a:t>
                      </a:r>
                      <a:r>
                        <a:rPr lang="pt-BR" dirty="0" err="1"/>
                        <a:t>Precision</a:t>
                      </a:r>
                      <a:r>
                        <a:rPr lang="pt-BR" dirty="0"/>
                        <a:t>, Recall, 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348792"/>
                  </a:ext>
                </a:extLst>
              </a:tr>
              <a:tr h="506097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BR" dirty="0"/>
                        <a:t>Regressão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BR" dirty="0"/>
                        <a:t>MAE, MSE, RMSE, R²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139979"/>
                  </a:ext>
                </a:extLst>
              </a:tr>
              <a:tr h="506097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BR" dirty="0"/>
                        <a:t>Clusterização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BR" dirty="0" err="1"/>
                        <a:t>Silhouette</a:t>
                      </a:r>
                      <a:r>
                        <a:rPr lang="pt-BR" dirty="0"/>
                        <a:t> Score, </a:t>
                      </a:r>
                      <a:r>
                        <a:rPr lang="pt-BR" dirty="0" err="1"/>
                        <a:t>Inertia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7308398"/>
                  </a:ext>
                </a:extLst>
              </a:tr>
            </a:tbl>
          </a:graphicData>
        </a:graphic>
      </p:graphicFrame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3631A96E-92A2-5454-14DB-E42E9201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2E6C666C-7F28-2BC1-84AD-E76BBFD0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663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A2DF1-10F6-23C3-F3DA-8F4185E7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274A2-AF60-5C64-EEE6-48DF8098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1147230"/>
          </a:xfrm>
        </p:spPr>
        <p:txBody>
          <a:bodyPr>
            <a:noAutofit/>
          </a:bodyPr>
          <a:lstStyle/>
          <a:p>
            <a:r>
              <a:rPr lang="pt-BR" sz="4800" b="1" dirty="0"/>
              <a:t>Construção e Avaliação do Modelo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2D38B-0DE0-B32C-683B-927E81FC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Sempre comece com modelos simples antes de usar redes neurais ou modelos complexos</a:t>
            </a:r>
          </a:p>
          <a:p>
            <a:r>
              <a:rPr lang="pt-BR" sz="2800" dirty="0"/>
              <a:t>Use validação cruzada para evitar </a:t>
            </a:r>
            <a:r>
              <a:rPr lang="pt-BR" sz="2800" dirty="0" err="1"/>
              <a:t>overfitting</a:t>
            </a:r>
            <a:endParaRPr lang="pt-BR" sz="2800" dirty="0"/>
          </a:p>
          <a:p>
            <a:r>
              <a:rPr lang="pt-BR" sz="2800" dirty="0"/>
              <a:t>Normalize ou padronize os dados quando usar SVM, KNN ou redes neurais</a:t>
            </a:r>
          </a:p>
          <a:p>
            <a:r>
              <a:rPr lang="pt-BR" sz="2800" dirty="0"/>
              <a:t>Avalie mais de um modelo antes de decidir qual seguir</a:t>
            </a:r>
          </a:p>
          <a:p>
            <a:r>
              <a:rPr lang="pt-BR" sz="2800" dirty="0"/>
              <a:t>Documente os resultados de cada teste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D96CC34-9D8F-EDA6-9368-27E5175C6349}"/>
              </a:ext>
            </a:extLst>
          </p:cNvPr>
          <p:cNvSpPr txBox="1">
            <a:spLocks/>
          </p:cNvSpPr>
          <p:nvPr/>
        </p:nvSpPr>
        <p:spPr>
          <a:xfrm>
            <a:off x="660082" y="1828800"/>
            <a:ext cx="8281035" cy="114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Dicas e Sugestões do Capítulo 8</a:t>
            </a:r>
            <a:endParaRPr lang="pt-BR" sz="32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5C9C5C-52FC-DC7A-DD12-8CAFD4F4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680B3A-EA55-4D42-C590-0CF4645B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6672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2A688-8D28-2844-CFE1-52D7BD170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1F8AB7B-9758-F4EA-3B24-638DAB31A7B3}"/>
              </a:ext>
            </a:extLst>
          </p:cNvPr>
          <p:cNvSpPr/>
          <p:nvPr/>
        </p:nvSpPr>
        <p:spPr>
          <a:xfrm>
            <a:off x="-1" y="0"/>
            <a:ext cx="9601200" cy="12801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DC849C-4431-C2C6-1683-6327B307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1" y="7851773"/>
            <a:ext cx="8281035" cy="2474384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/>
              <a:t>Comunicação dos Resultados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A7D9A38-2EF8-06E0-2F2B-5AC103EB18A5}"/>
              </a:ext>
            </a:extLst>
          </p:cNvPr>
          <p:cNvSpPr txBox="1">
            <a:spLocks/>
          </p:cNvSpPr>
          <p:nvPr/>
        </p:nvSpPr>
        <p:spPr>
          <a:xfrm>
            <a:off x="660082" y="3530596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1300" dirty="0"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  <a:noFill/>
              </a:rPr>
              <a:t>09</a:t>
            </a:r>
            <a:endParaRPr lang="pt-BR" sz="8800" dirty="0"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  <a:noFill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D403EA-0AB0-D113-D17B-F1CAB3A6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37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5AD5F81-E2C3-2D16-DFA2-354A027A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</p:spTree>
    <p:extLst>
      <p:ext uri="{BB962C8B-B14F-4D97-AF65-F5344CB8AC3E}">
        <p14:creationId xmlns:p14="http://schemas.microsoft.com/office/powerpoint/2010/main" val="31190783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A2DF1-10F6-23C3-F3DA-8F4185E7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274A2-AF60-5C64-EEE6-48DF8098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1147230"/>
          </a:xfrm>
        </p:spPr>
        <p:txBody>
          <a:bodyPr>
            <a:normAutofit/>
          </a:bodyPr>
          <a:lstStyle/>
          <a:p>
            <a:r>
              <a:rPr lang="pt-BR" sz="4800" b="1" dirty="0"/>
              <a:t>Comunicação dos 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2D38B-0DE0-B32C-683B-927E81FC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Construir um bom modelo não basta. Se os resultados não forem claros para quem toma as decisões, o projeto pode ser descartado — mesmo que tecnicamente esteja excelente. </a:t>
            </a:r>
          </a:p>
          <a:p>
            <a:pPr marL="0" indent="0" algn="just">
              <a:buNone/>
            </a:pPr>
            <a:r>
              <a:rPr lang="pt-BR" dirty="0"/>
              <a:t>Por isso, a comunicação é uma etapa essencial no ciclo CRISP-DM.</a:t>
            </a:r>
            <a:endParaRPr lang="pt-BR" sz="2400" dirty="0"/>
          </a:p>
          <a:p>
            <a:pPr marL="0" indent="0" algn="just">
              <a:buNone/>
            </a:pPr>
            <a:r>
              <a:rPr lang="pt-BR" dirty="0"/>
              <a:t>Aqui, o objetivo é transformar resultados técnicos em informações úteis para o negócio.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D96CC34-9D8F-EDA6-9368-27E5175C6349}"/>
              </a:ext>
            </a:extLst>
          </p:cNvPr>
          <p:cNvSpPr txBox="1">
            <a:spLocks/>
          </p:cNvSpPr>
          <p:nvPr/>
        </p:nvSpPr>
        <p:spPr>
          <a:xfrm>
            <a:off x="660082" y="1828800"/>
            <a:ext cx="8281035" cy="114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Como apresentar os resultados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90FB9D-6A99-5D5F-E80B-E9425C02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6FEEE7-04CB-CA88-3DAE-C539B8D4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9969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A2DF1-10F6-23C3-F3DA-8F4185E7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274A2-AF60-5C64-EEE6-48DF8098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1147230"/>
          </a:xfrm>
        </p:spPr>
        <p:txBody>
          <a:bodyPr>
            <a:normAutofit/>
          </a:bodyPr>
          <a:lstStyle/>
          <a:p>
            <a:r>
              <a:rPr lang="pt-BR" sz="4800" b="1" dirty="0"/>
              <a:t>Comunicação dos Resultados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2D38B-0DE0-B32C-683B-927E81FC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Nesta etapa, não falamos apenas de números. Precisamos conectar os resultados do modelo com os objetivos definidos no início do projeto.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dirty="0"/>
              <a:t>O que deve ser comunicado: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D96CC34-9D8F-EDA6-9368-27E5175C6349}"/>
              </a:ext>
            </a:extLst>
          </p:cNvPr>
          <p:cNvSpPr txBox="1">
            <a:spLocks/>
          </p:cNvSpPr>
          <p:nvPr/>
        </p:nvSpPr>
        <p:spPr>
          <a:xfrm>
            <a:off x="660082" y="1828800"/>
            <a:ext cx="8281035" cy="114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O Que Comunicar?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F0CAC9C-90B8-5AF4-5A56-1196A1FD7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019529"/>
              </p:ext>
            </p:extLst>
          </p:nvPr>
        </p:nvGraphicFramePr>
        <p:xfrm>
          <a:off x="660083" y="6400800"/>
          <a:ext cx="8281034" cy="2656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517">
                  <a:extLst>
                    <a:ext uri="{9D8B030D-6E8A-4147-A177-3AD203B41FA5}">
                      <a16:colId xmlns:a16="http://schemas.microsoft.com/office/drawing/2014/main" val="1068390688"/>
                    </a:ext>
                  </a:extLst>
                </a:gridCol>
                <a:gridCol w="4140517">
                  <a:extLst>
                    <a:ext uri="{9D8B030D-6E8A-4147-A177-3AD203B41FA5}">
                      <a16:colId xmlns:a16="http://schemas.microsoft.com/office/drawing/2014/main" val="2123769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9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 </a:t>
                      </a:r>
                      <a:endParaRPr lang="pt-BR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9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Descrição </a:t>
                      </a:r>
                      <a:endParaRPr lang="pt-BR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78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Problema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 problema está sendo resolvido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41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Estratégia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Algoritmos usados e por quê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80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Métricas principais do modelo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818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Ganho de negócio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Benefícios práticos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393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Limitações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Pontos de atenção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546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Próximos passos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Melhorias e plano futuro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45909"/>
                  </a:ext>
                </a:extLst>
              </a:tr>
            </a:tbl>
          </a:graphicData>
        </a:graphic>
      </p:graphicFrame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B62D3B-565A-2A14-F21A-526ADD438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4C489E-5DCB-A627-FD99-BFA7C313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90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63D45-1C8E-A924-CD74-51A449984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F465A-2C05-F471-ADA4-C16FAA59E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1147230"/>
          </a:xfrm>
        </p:spPr>
        <p:txBody>
          <a:bodyPr>
            <a:normAutofit/>
          </a:bodyPr>
          <a:lstStyle/>
          <a:p>
            <a:r>
              <a:rPr lang="pt-BR" sz="4800" b="1" dirty="0"/>
              <a:t>Entendimento do Problema 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C64C1D-440D-FDF0-54E2-0A065A42C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pt-BR" sz="2800" b="1" dirty="0"/>
              <a:t>Problema de </a:t>
            </a:r>
            <a:r>
              <a:rPr lang="pt-BR" sz="2800" b="1" dirty="0" err="1"/>
              <a:t>churn</a:t>
            </a:r>
            <a:r>
              <a:rPr lang="pt-BR" sz="2800" b="1" dirty="0"/>
              <a:t> (cancelamento de clientes):</a:t>
            </a:r>
            <a:r>
              <a:rPr lang="pt-BR" sz="2800" dirty="0"/>
              <a:t> "Como podemos prever quais clientes têm maior probabilidade de cancelar nossos serviços no próximo mês?"</a:t>
            </a:r>
          </a:p>
          <a:p>
            <a:pPr lvl="0"/>
            <a:r>
              <a:rPr lang="pt-BR" sz="2800" b="1" dirty="0"/>
              <a:t>Problema de inadimplência:</a:t>
            </a:r>
            <a:r>
              <a:rPr lang="pt-BR" sz="2800" dirty="0"/>
              <a:t> "Quais clientes têm maior risco de atrasar o pagamento de uma fatura?"</a:t>
            </a:r>
          </a:p>
          <a:p>
            <a:pPr lvl="0"/>
            <a:r>
              <a:rPr lang="pt-BR" sz="2800" b="1" dirty="0"/>
              <a:t>Problema de manutenção preditiva:</a:t>
            </a:r>
            <a:r>
              <a:rPr lang="pt-BR" sz="2800" dirty="0"/>
              <a:t> "Qual máquina da nossa linha de produção tem risco de falhar nos próximos 7 dias?"</a:t>
            </a: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r>
              <a:rPr lang="pt-BR" sz="2800" dirty="0"/>
              <a:t>Perceba que cada pergunta tem um foco claro e pode ser alinhada a uma ação prática. Isso é importante porque Data Science não deve ser apenas análise, mas uma ferramenta de tomada de decisão.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07E3DE1-E3CB-DEA8-C541-0AC1C2D81A1E}"/>
              </a:ext>
            </a:extLst>
          </p:cNvPr>
          <p:cNvSpPr txBox="1">
            <a:spLocks/>
          </p:cNvSpPr>
          <p:nvPr/>
        </p:nvSpPr>
        <p:spPr>
          <a:xfrm>
            <a:off x="660082" y="1828800"/>
            <a:ext cx="8281035" cy="114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Exemplos de definição de problema</a:t>
            </a:r>
            <a:endParaRPr lang="pt-BR" sz="320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B3B450-32D3-7A1F-E99A-672C74A0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4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F8AB77C-F16F-52A3-919E-1DA19742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</p:spTree>
    <p:extLst>
      <p:ext uri="{BB962C8B-B14F-4D97-AF65-F5344CB8AC3E}">
        <p14:creationId xmlns:p14="http://schemas.microsoft.com/office/powerpoint/2010/main" val="30997443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A2DF1-10F6-23C3-F3DA-8F4185E7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274A2-AF60-5C64-EEE6-48DF8098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1147230"/>
          </a:xfrm>
        </p:spPr>
        <p:txBody>
          <a:bodyPr>
            <a:normAutofit/>
          </a:bodyPr>
          <a:lstStyle/>
          <a:p>
            <a:r>
              <a:rPr lang="pt-BR" sz="4800" b="1" dirty="0"/>
              <a:t>Comunicação dos Resultados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2D38B-0DE0-B32C-683B-927E81FC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Públicos diferentes exigem abordagens diferentes: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800" dirty="0"/>
              <a:t>Ferramentas para Comunicação</a:t>
            </a:r>
          </a:p>
          <a:p>
            <a:pPr marL="0" indent="0">
              <a:buNone/>
            </a:pPr>
            <a:endParaRPr lang="pt-BR" sz="2800" dirty="0"/>
          </a:p>
          <a:p>
            <a:r>
              <a:rPr lang="pt-BR" dirty="0"/>
              <a:t>Gráficos e dashboards (Power BI, Tableau, </a:t>
            </a:r>
            <a:r>
              <a:rPr lang="pt-BR" dirty="0" err="1"/>
              <a:t>matplotlib</a:t>
            </a:r>
            <a:r>
              <a:rPr lang="pt-BR" dirty="0"/>
              <a:t>)</a:t>
            </a:r>
          </a:p>
          <a:p>
            <a:r>
              <a:rPr lang="pt-BR" dirty="0"/>
              <a:t>Relatórios executivos</a:t>
            </a:r>
          </a:p>
          <a:p>
            <a:r>
              <a:rPr lang="pt-BR" dirty="0"/>
              <a:t>Apresentações (PowerPoint, Google Slides)</a:t>
            </a:r>
          </a:p>
          <a:p>
            <a:r>
              <a:rPr lang="pt-BR" dirty="0"/>
              <a:t>Notebooks executáveis (</a:t>
            </a:r>
            <a:r>
              <a:rPr lang="pt-BR" dirty="0" err="1"/>
              <a:t>Jupyter</a:t>
            </a:r>
            <a:r>
              <a:rPr lang="pt-BR" dirty="0"/>
              <a:t>, Colab)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D96CC34-9D8F-EDA6-9368-27E5175C6349}"/>
              </a:ext>
            </a:extLst>
          </p:cNvPr>
          <p:cNvSpPr txBox="1">
            <a:spLocks/>
          </p:cNvSpPr>
          <p:nvPr/>
        </p:nvSpPr>
        <p:spPr>
          <a:xfrm>
            <a:off x="660082" y="1828800"/>
            <a:ext cx="8281035" cy="114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Para Quem Comunicar?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1A572D85-2374-3A9F-01D7-841F29BAD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204518"/>
              </p:ext>
            </p:extLst>
          </p:nvPr>
        </p:nvGraphicFramePr>
        <p:xfrm>
          <a:off x="660082" y="4123260"/>
          <a:ext cx="8281035" cy="2093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45">
                  <a:extLst>
                    <a:ext uri="{9D8B030D-6E8A-4147-A177-3AD203B41FA5}">
                      <a16:colId xmlns:a16="http://schemas.microsoft.com/office/drawing/2014/main" val="1068390688"/>
                    </a:ext>
                  </a:extLst>
                </a:gridCol>
                <a:gridCol w="2760345">
                  <a:extLst>
                    <a:ext uri="{9D8B030D-6E8A-4147-A177-3AD203B41FA5}">
                      <a16:colId xmlns:a16="http://schemas.microsoft.com/office/drawing/2014/main" val="2123769662"/>
                    </a:ext>
                  </a:extLst>
                </a:gridCol>
                <a:gridCol w="2760345">
                  <a:extLst>
                    <a:ext uri="{9D8B030D-6E8A-4147-A177-3AD203B41FA5}">
                      <a16:colId xmlns:a16="http://schemas.microsoft.com/office/drawing/2014/main" val="3941093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9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Público </a:t>
                      </a:r>
                      <a:endParaRPr lang="pt-BR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9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Linguagem recomendada </a:t>
                      </a:r>
                      <a:endParaRPr lang="pt-BR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9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Foco </a:t>
                      </a:r>
                      <a:endParaRPr lang="pt-BR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78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Diretoria / Stakeholders 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Simples e objetiva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ROI, impacto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41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Gerentes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Semi técnica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e riscos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80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técnico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Detalhada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Métricas, ajustes, comparações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818426"/>
                  </a:ext>
                </a:extLst>
              </a:tr>
            </a:tbl>
          </a:graphicData>
        </a:graphic>
      </p:graphicFrame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6C4081-CC01-A681-3406-3D9B066E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5313C3-7214-9370-F84D-A0BAD88A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8728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A2DF1-10F6-23C3-F3DA-8F4185E7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274A2-AF60-5C64-EEE6-48DF8098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1147230"/>
          </a:xfrm>
        </p:spPr>
        <p:txBody>
          <a:bodyPr>
            <a:normAutofit/>
          </a:bodyPr>
          <a:lstStyle/>
          <a:p>
            <a:r>
              <a:rPr lang="pt-BR" sz="4800" b="1" dirty="0"/>
              <a:t>Comunicação dos Resultados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2D38B-0DE0-B32C-683B-927E81FC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800" dirty="0"/>
              <a:t>Um roteiro de 7 slides para uma apresentação executiva:</a:t>
            </a:r>
          </a:p>
          <a:p>
            <a:r>
              <a:rPr lang="pt-BR" sz="2800" dirty="0"/>
              <a:t>Problema e contexto</a:t>
            </a:r>
          </a:p>
          <a:p>
            <a:r>
              <a:rPr lang="pt-BR" sz="2800" dirty="0"/>
              <a:t>Objetivo do projeto</a:t>
            </a:r>
          </a:p>
          <a:p>
            <a:r>
              <a:rPr lang="pt-BR" sz="2800" dirty="0"/>
              <a:t>Fonte e qualidade dos dados</a:t>
            </a:r>
          </a:p>
          <a:p>
            <a:r>
              <a:rPr lang="pt-BR" sz="2800" dirty="0"/>
              <a:t>Estratégia de modelagem</a:t>
            </a:r>
          </a:p>
          <a:p>
            <a:r>
              <a:rPr lang="pt-BR" sz="2800" dirty="0"/>
              <a:t>Resultados do modelo</a:t>
            </a:r>
          </a:p>
          <a:p>
            <a:r>
              <a:rPr lang="pt-BR" sz="2800" dirty="0"/>
              <a:t>Benefícios e limitações</a:t>
            </a:r>
          </a:p>
          <a:p>
            <a:r>
              <a:rPr lang="pt-BR" sz="2800" dirty="0"/>
              <a:t>Próximos passos e recomendações</a:t>
            </a:r>
          </a:p>
          <a:p>
            <a:pPr marL="0" indent="0">
              <a:buNone/>
            </a:pPr>
            <a:r>
              <a:rPr lang="pt-BR" sz="2800" b="1" dirty="0"/>
              <a:t>Boas Práticas de Comunicação</a:t>
            </a:r>
          </a:p>
          <a:p>
            <a:r>
              <a:rPr lang="pt-BR" sz="2800" dirty="0"/>
              <a:t>Explique em </a:t>
            </a:r>
            <a:r>
              <a:rPr lang="pt-BR" sz="2800" b="1" dirty="0"/>
              <a:t>linguagem simples</a:t>
            </a:r>
          </a:p>
          <a:p>
            <a:r>
              <a:rPr lang="pt-BR" sz="2800" dirty="0"/>
              <a:t>Use </a:t>
            </a:r>
            <a:r>
              <a:rPr lang="pt-BR" sz="2800" b="1" dirty="0"/>
              <a:t>exemplos reais </a:t>
            </a:r>
            <a:r>
              <a:rPr lang="pt-BR" sz="2800" dirty="0"/>
              <a:t>para ilustrar</a:t>
            </a:r>
          </a:p>
          <a:p>
            <a:r>
              <a:rPr lang="pt-BR" sz="2800" dirty="0"/>
              <a:t>Mostre </a:t>
            </a:r>
            <a:r>
              <a:rPr lang="pt-BR" sz="2800" b="1" dirty="0"/>
              <a:t>gráficos</a:t>
            </a:r>
            <a:r>
              <a:rPr lang="pt-BR" sz="2800" dirty="0"/>
              <a:t> e </a:t>
            </a:r>
            <a:r>
              <a:rPr lang="pt-BR" sz="2800" b="1" dirty="0"/>
              <a:t>resultados visuais</a:t>
            </a:r>
          </a:p>
          <a:p>
            <a:r>
              <a:rPr lang="pt-BR" sz="2800" b="1" dirty="0"/>
              <a:t>Evite jargões </a:t>
            </a:r>
            <a:r>
              <a:rPr lang="pt-BR" sz="2800" dirty="0"/>
              <a:t>como </a:t>
            </a:r>
            <a:r>
              <a:rPr lang="pt-BR" sz="2800" i="1" dirty="0" err="1"/>
              <a:t>overfitting</a:t>
            </a:r>
            <a:r>
              <a:rPr lang="pt-BR" sz="2800" dirty="0"/>
              <a:t>, </a:t>
            </a:r>
            <a:r>
              <a:rPr lang="pt-BR" sz="2800" i="1" dirty="0"/>
              <a:t>bias</a:t>
            </a:r>
            <a:r>
              <a:rPr lang="pt-BR" sz="2800" dirty="0"/>
              <a:t>, </a:t>
            </a:r>
            <a:r>
              <a:rPr lang="pt-BR" sz="2800" i="1" dirty="0" err="1"/>
              <a:t>variance</a:t>
            </a:r>
            <a:r>
              <a:rPr lang="pt-BR" sz="2800" dirty="0"/>
              <a:t> — a menos que seu público seja técnico</a:t>
            </a:r>
          </a:p>
          <a:p>
            <a:r>
              <a:rPr lang="pt-BR" sz="2800" dirty="0"/>
              <a:t>Destaque </a:t>
            </a:r>
            <a:r>
              <a:rPr lang="pt-BR" sz="2800" b="1" dirty="0"/>
              <a:t>impacto no negócio</a:t>
            </a:r>
            <a:r>
              <a:rPr lang="pt-BR" sz="2800" dirty="0"/>
              <a:t>, não apenas métricas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D96CC34-9D8F-EDA6-9368-27E5175C6349}"/>
              </a:ext>
            </a:extLst>
          </p:cNvPr>
          <p:cNvSpPr txBox="1">
            <a:spLocks/>
          </p:cNvSpPr>
          <p:nvPr/>
        </p:nvSpPr>
        <p:spPr>
          <a:xfrm>
            <a:off x="660082" y="1828800"/>
            <a:ext cx="8281035" cy="114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Estruturando uma Apresentação Simples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713C2D-D933-F0DD-930B-3A8945B2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327052-04DE-5B50-EDD1-D2F9F94A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8693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A2DF1-10F6-23C3-F3DA-8F4185E7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274A2-AF60-5C64-EEE6-48DF8098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1147230"/>
          </a:xfrm>
        </p:spPr>
        <p:txBody>
          <a:bodyPr>
            <a:normAutofit/>
          </a:bodyPr>
          <a:lstStyle/>
          <a:p>
            <a:r>
              <a:rPr lang="pt-BR" sz="4800" b="1" dirty="0"/>
              <a:t>Comunicação dos Resultados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2D38B-0DE0-B32C-683B-927E81FC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Conte uma história com dados</a:t>
            </a:r>
            <a:r>
              <a:rPr lang="pt-BR" dirty="0"/>
              <a:t>: apresente antes o problema, depois os resultados</a:t>
            </a:r>
          </a:p>
          <a:p>
            <a:r>
              <a:rPr lang="pt-BR" b="1" dirty="0"/>
              <a:t>Mostre clareza e objetividade</a:t>
            </a:r>
            <a:r>
              <a:rPr lang="pt-BR" dirty="0"/>
              <a:t>: menos slides, mais foco</a:t>
            </a:r>
          </a:p>
          <a:p>
            <a:r>
              <a:rPr lang="pt-BR" b="1" dirty="0"/>
              <a:t>Não esconda limitações</a:t>
            </a:r>
            <a:r>
              <a:rPr lang="pt-BR" dirty="0"/>
              <a:t>: isso dá credibilidade ao trabalho</a:t>
            </a:r>
          </a:p>
          <a:p>
            <a:r>
              <a:rPr lang="pt-BR" b="1" dirty="0"/>
              <a:t>Use visualizações limpas</a:t>
            </a:r>
            <a:r>
              <a:rPr lang="pt-BR" dirty="0"/>
              <a:t> e bem rotuladas</a:t>
            </a:r>
          </a:p>
          <a:p>
            <a:r>
              <a:rPr lang="pt-BR" b="1" dirty="0"/>
              <a:t>Prepare respostas</a:t>
            </a:r>
            <a:r>
              <a:rPr lang="pt-BR" dirty="0"/>
              <a:t> para perguntas comuns, como:</a:t>
            </a:r>
          </a:p>
          <a:p>
            <a:pPr lvl="1"/>
            <a:r>
              <a:rPr lang="pt-BR" dirty="0"/>
              <a:t>"O modelo é confiável?"</a:t>
            </a:r>
          </a:p>
          <a:p>
            <a:pPr lvl="1"/>
            <a:r>
              <a:rPr lang="pt-BR" dirty="0"/>
              <a:t>"Como vamos usar isso no dia a dia?"</a:t>
            </a:r>
          </a:p>
          <a:p>
            <a:pPr lvl="1"/>
            <a:r>
              <a:rPr lang="pt-BR" dirty="0"/>
              <a:t>"Qual o retorno esperado?"</a:t>
            </a:r>
          </a:p>
          <a:p>
            <a:endParaRPr lang="pt-BR" sz="24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D96CC34-9D8F-EDA6-9368-27E5175C6349}"/>
              </a:ext>
            </a:extLst>
          </p:cNvPr>
          <p:cNvSpPr txBox="1">
            <a:spLocks/>
          </p:cNvSpPr>
          <p:nvPr/>
        </p:nvSpPr>
        <p:spPr>
          <a:xfrm>
            <a:off x="660082" y="1828800"/>
            <a:ext cx="8281035" cy="114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Dicas e Sugestões do Capítulo 9</a:t>
            </a:r>
            <a:endParaRPr lang="pt-BR" sz="32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DD1F37-F254-FE83-4A93-358F1144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0595D7-AF11-7403-DF45-2539F689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9206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5E2A4-6413-C0DE-63F9-B1818FD68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7036E62-2845-64B0-0321-8640C5A9C0BC}"/>
              </a:ext>
            </a:extLst>
          </p:cNvPr>
          <p:cNvSpPr/>
          <p:nvPr/>
        </p:nvSpPr>
        <p:spPr>
          <a:xfrm>
            <a:off x="-1" y="0"/>
            <a:ext cx="9601200" cy="12801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3A88A6-F5EA-47F7-2D7E-75171C10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1" y="7851773"/>
            <a:ext cx="8281035" cy="2474384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/>
              <a:t>Implantação do Modelo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0DA28EE-3629-5DC2-80BD-2F2651920B7F}"/>
              </a:ext>
            </a:extLst>
          </p:cNvPr>
          <p:cNvSpPr txBox="1">
            <a:spLocks/>
          </p:cNvSpPr>
          <p:nvPr/>
        </p:nvSpPr>
        <p:spPr>
          <a:xfrm>
            <a:off x="660082" y="3530596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1300" dirty="0"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  <a:noFill/>
              </a:rPr>
              <a:t>10</a:t>
            </a:r>
            <a:endParaRPr lang="pt-BR" sz="8800" dirty="0"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  <a:noFill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67F8DF2-B0D7-999D-387D-9E3F1A39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43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6021AB64-6207-F205-0C73-FBFD6CF6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</p:spTree>
    <p:extLst>
      <p:ext uri="{BB962C8B-B14F-4D97-AF65-F5344CB8AC3E}">
        <p14:creationId xmlns:p14="http://schemas.microsoft.com/office/powerpoint/2010/main" val="40473645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A2DF1-10F6-23C3-F3DA-8F4185E7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274A2-AF60-5C64-EEE6-48DF8098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1147230"/>
          </a:xfrm>
        </p:spPr>
        <p:txBody>
          <a:bodyPr>
            <a:normAutofit/>
          </a:bodyPr>
          <a:lstStyle/>
          <a:p>
            <a:r>
              <a:rPr lang="pt-BR" sz="4800" b="1" dirty="0"/>
              <a:t>Implantação do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2D38B-0DE0-B32C-683B-927E81FC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Após construir, avaliar e comunicar os resultados do modelo, chega o momento de colocá-lo em produção. Implantar significa disponibilizar o modelo para ser usado por aplicações reais, processos de negócio ou sistemas automatizados.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/>
              <a:t>Objetivo da Implantação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/>
              <a:t>Transformar o modelo treinado em um serviço funcional que:</a:t>
            </a:r>
          </a:p>
          <a:p>
            <a:r>
              <a:rPr lang="pt-BR" sz="2800" dirty="0"/>
              <a:t>Recebe dados reais  </a:t>
            </a:r>
          </a:p>
          <a:p>
            <a:r>
              <a:rPr lang="pt-BR" sz="2800" dirty="0"/>
              <a:t>Realiza previsões automaticamente  </a:t>
            </a:r>
          </a:p>
          <a:p>
            <a:r>
              <a:rPr lang="pt-BR" sz="2800" dirty="0"/>
              <a:t>Se integra ao fluxo de negócio  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D96CC34-9D8F-EDA6-9368-27E5175C6349}"/>
              </a:ext>
            </a:extLst>
          </p:cNvPr>
          <p:cNvSpPr txBox="1">
            <a:spLocks/>
          </p:cNvSpPr>
          <p:nvPr/>
        </p:nvSpPr>
        <p:spPr>
          <a:xfrm>
            <a:off x="660082" y="1828800"/>
            <a:ext cx="8281035" cy="114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Aplicando em ambiente produtivo 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412188-8544-4F00-1AA5-1F6BA00E3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97A09E-44AA-8A3A-FCAD-6AD6639A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10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A2DF1-10F6-23C3-F3DA-8F4185E7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274A2-AF60-5C64-EEE6-48DF8098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1147230"/>
          </a:xfrm>
        </p:spPr>
        <p:txBody>
          <a:bodyPr>
            <a:normAutofit/>
          </a:bodyPr>
          <a:lstStyle/>
          <a:p>
            <a:r>
              <a:rPr lang="pt-BR" sz="4800" b="1" dirty="0"/>
              <a:t>Implantação do Modelo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2D38B-0DE0-B32C-683B-927E81FC2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3" y="3192681"/>
            <a:ext cx="8281035" cy="81224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800" dirty="0"/>
              <a:t>Fluxo Básico de </a:t>
            </a:r>
            <a:r>
              <a:rPr lang="pt-BR" sz="2800" dirty="0" err="1"/>
              <a:t>Deploy</a:t>
            </a:r>
            <a:r>
              <a:rPr lang="pt-BR" sz="2800" dirty="0"/>
              <a:t>: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/>
              <a:t>1. Salvar o modelo treinado</a:t>
            </a:r>
          </a:p>
          <a:p>
            <a:pPr marL="0" indent="0">
              <a:buNone/>
            </a:pPr>
            <a:r>
              <a:rPr lang="pt-BR" sz="2800" dirty="0"/>
              <a:t>2. Criar uma API para receber dados e gerar previsões</a:t>
            </a:r>
          </a:p>
          <a:p>
            <a:pPr marL="0" indent="0">
              <a:buNone/>
            </a:pPr>
            <a:r>
              <a:rPr lang="pt-BR" sz="2800" dirty="0"/>
              <a:t>3. Integrar com sistemas externos</a:t>
            </a:r>
          </a:p>
          <a:p>
            <a:pPr marL="0" indent="0">
              <a:buNone/>
            </a:pPr>
            <a:r>
              <a:rPr lang="pt-BR" sz="2800" dirty="0"/>
              <a:t>4. Testar desempenho em produção</a:t>
            </a:r>
          </a:p>
          <a:p>
            <a:pPr marL="0" indent="0">
              <a:buNone/>
            </a:pPr>
            <a:r>
              <a:rPr lang="pt-BR" sz="2800" dirty="0"/>
              <a:t>5. Monitorar funcionamento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D96CC34-9D8F-EDA6-9368-27E5175C6349}"/>
              </a:ext>
            </a:extLst>
          </p:cNvPr>
          <p:cNvSpPr txBox="1">
            <a:spLocks/>
          </p:cNvSpPr>
          <p:nvPr/>
        </p:nvSpPr>
        <p:spPr>
          <a:xfrm>
            <a:off x="660082" y="1828800"/>
            <a:ext cx="8281035" cy="114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Formas de Implantação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4BD1F18-40A0-9700-532E-E88EBB3CF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193909"/>
              </p:ext>
            </p:extLst>
          </p:nvPr>
        </p:nvGraphicFramePr>
        <p:xfrm>
          <a:off x="660081" y="3407833"/>
          <a:ext cx="8281035" cy="3049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45">
                  <a:extLst>
                    <a:ext uri="{9D8B030D-6E8A-4147-A177-3AD203B41FA5}">
                      <a16:colId xmlns:a16="http://schemas.microsoft.com/office/drawing/2014/main" val="1068390688"/>
                    </a:ext>
                  </a:extLst>
                </a:gridCol>
                <a:gridCol w="2760345">
                  <a:extLst>
                    <a:ext uri="{9D8B030D-6E8A-4147-A177-3AD203B41FA5}">
                      <a16:colId xmlns:a16="http://schemas.microsoft.com/office/drawing/2014/main" val="2123769662"/>
                    </a:ext>
                  </a:extLst>
                </a:gridCol>
                <a:gridCol w="2760345">
                  <a:extLst>
                    <a:ext uri="{9D8B030D-6E8A-4147-A177-3AD203B41FA5}">
                      <a16:colId xmlns:a16="http://schemas.microsoft.com/office/drawing/2014/main" val="3941093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9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 de uso </a:t>
                      </a:r>
                      <a:endParaRPr lang="pt-BR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9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Descrição</a:t>
                      </a:r>
                      <a:endParaRPr lang="pt-BR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9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Exemplo </a:t>
                      </a:r>
                      <a:endParaRPr lang="pt-BR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78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Processamento em lote, agendado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Previsão diária de vendas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41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Online (API)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Resposta em tempo real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Recomendação em e-commerce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80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9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Embedded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Modelo dentro da aplicação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 que roda modelo no celular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818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Streaming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Processamento contínuo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Monitoramento de fraudes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518519"/>
                  </a:ext>
                </a:extLst>
              </a:tr>
            </a:tbl>
          </a:graphicData>
        </a:graphic>
      </p:graphicFrame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65A57C-DEE3-61A1-0045-D98FA6EF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E1D7B0-11D6-B21B-36D6-A5AB3530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6836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A2DF1-10F6-23C3-F3DA-8F4185E7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274A2-AF60-5C64-EEE6-48DF8098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1147230"/>
          </a:xfrm>
        </p:spPr>
        <p:txBody>
          <a:bodyPr>
            <a:normAutofit/>
          </a:bodyPr>
          <a:lstStyle/>
          <a:p>
            <a:r>
              <a:rPr lang="pt-BR" sz="4800" b="1" dirty="0"/>
              <a:t>Implantação do Modelo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2D38B-0DE0-B32C-683B-927E81FC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Inclua tratamento de erros na API</a:t>
            </a:r>
          </a:p>
          <a:p>
            <a:r>
              <a:rPr lang="pt-BR" sz="2800" dirty="0"/>
              <a:t>Valide os dados de entrada</a:t>
            </a:r>
          </a:p>
          <a:p>
            <a:r>
              <a:rPr lang="pt-BR" sz="2800" dirty="0"/>
              <a:t>Logue todas as requisições</a:t>
            </a:r>
          </a:p>
          <a:p>
            <a:r>
              <a:rPr lang="pt-BR" sz="2800" dirty="0"/>
              <a:t>Documente o </a:t>
            </a:r>
            <a:r>
              <a:rPr lang="pt-BR" sz="2800" dirty="0" err="1"/>
              <a:t>endpoint</a:t>
            </a:r>
            <a:r>
              <a:rPr lang="pt-BR" sz="2800" dirty="0"/>
              <a:t> da API</a:t>
            </a:r>
          </a:p>
          <a:p>
            <a:r>
              <a:rPr lang="pt-BR" sz="2800" dirty="0"/>
              <a:t>Use ambientes virtuais (</a:t>
            </a:r>
            <a:r>
              <a:rPr lang="pt-BR" sz="2800" dirty="0" err="1"/>
              <a:t>venv</a:t>
            </a:r>
            <a:r>
              <a:rPr lang="pt-BR" sz="2800" dirty="0"/>
              <a:t>) e requirements.txt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b="1" dirty="0"/>
              <a:t>Tecnologias de </a:t>
            </a:r>
            <a:r>
              <a:rPr lang="pt-BR" sz="2800" b="1" dirty="0" err="1"/>
              <a:t>Deploy</a:t>
            </a:r>
            <a:endParaRPr lang="pt-BR" sz="2800" b="1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D96CC34-9D8F-EDA6-9368-27E5175C6349}"/>
              </a:ext>
            </a:extLst>
          </p:cNvPr>
          <p:cNvSpPr txBox="1">
            <a:spLocks/>
          </p:cNvSpPr>
          <p:nvPr/>
        </p:nvSpPr>
        <p:spPr>
          <a:xfrm>
            <a:off x="660082" y="1828800"/>
            <a:ext cx="8281035" cy="114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Boas Práticas de </a:t>
            </a:r>
            <a:r>
              <a:rPr lang="pt-BR" sz="3200" b="1" dirty="0" err="1"/>
              <a:t>Deploy</a:t>
            </a:r>
            <a:endParaRPr lang="pt-BR" sz="3200" b="1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4544B514-300C-5FA9-3DDA-23A2BE8E5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96551"/>
              </p:ext>
            </p:extLst>
          </p:nvPr>
        </p:nvGraphicFramePr>
        <p:xfrm>
          <a:off x="660081" y="7711129"/>
          <a:ext cx="8281036" cy="2276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518">
                  <a:extLst>
                    <a:ext uri="{9D8B030D-6E8A-4147-A177-3AD203B41FA5}">
                      <a16:colId xmlns:a16="http://schemas.microsoft.com/office/drawing/2014/main" val="1068390688"/>
                    </a:ext>
                  </a:extLst>
                </a:gridCol>
                <a:gridCol w="4140518">
                  <a:extLst>
                    <a:ext uri="{9D8B030D-6E8A-4147-A177-3AD203B41FA5}">
                      <a16:colId xmlns:a16="http://schemas.microsoft.com/office/drawing/2014/main" val="2123769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Categoria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Ferramentas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78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APIs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 err="1"/>
                        <a:t>Flask</a:t>
                      </a:r>
                      <a:r>
                        <a:rPr lang="pt-BR" dirty="0"/>
                        <a:t>, </a:t>
                      </a:r>
                      <a:r>
                        <a:rPr lang="pt-BR" dirty="0" err="1"/>
                        <a:t>FastAPI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41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Nuvem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AWS, Azure, Google Cloud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80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Contêineres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 err="1"/>
                        <a:t>Docker,Kubernetes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818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Workflow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 err="1"/>
                        <a:t>Airflow</a:t>
                      </a:r>
                      <a:r>
                        <a:rPr lang="pt-BR" dirty="0"/>
                        <a:t>, </a:t>
                      </a:r>
                      <a:r>
                        <a:rPr lang="pt-BR" dirty="0" err="1"/>
                        <a:t>MLflow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518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Monitoramento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 err="1"/>
                        <a:t>Prometheus</a:t>
                      </a:r>
                      <a:r>
                        <a:rPr lang="pt-BR" dirty="0"/>
                        <a:t>, </a:t>
                      </a:r>
                      <a:r>
                        <a:rPr lang="pt-BR" dirty="0" err="1"/>
                        <a:t>Grafana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0433779"/>
                  </a:ext>
                </a:extLst>
              </a:tr>
            </a:tbl>
          </a:graphicData>
        </a:graphic>
      </p:graphicFrame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9A402E01-763B-B7C9-FB5D-8E7FF967E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0E0BB8D5-AE88-603F-471F-70EE8276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7615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A2DF1-10F6-23C3-F3DA-8F4185E7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274A2-AF60-5C64-EEE6-48DF8098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1147230"/>
          </a:xfrm>
        </p:spPr>
        <p:txBody>
          <a:bodyPr>
            <a:normAutofit/>
          </a:bodyPr>
          <a:lstStyle/>
          <a:p>
            <a:r>
              <a:rPr lang="pt-BR" sz="4800" b="1" dirty="0"/>
              <a:t>Implantação do Modelo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2D38B-0DE0-B32C-683B-927E81FC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Comece com um </a:t>
            </a:r>
            <a:r>
              <a:rPr lang="pt-BR" sz="2800" dirty="0" err="1"/>
              <a:t>deploy</a:t>
            </a:r>
            <a:r>
              <a:rPr lang="pt-BR" sz="2800" dirty="0"/>
              <a:t> simples antes de ir para a nuvem</a:t>
            </a:r>
          </a:p>
          <a:p>
            <a:r>
              <a:rPr lang="pt-BR" sz="2800" dirty="0"/>
              <a:t>Teste com dados reais antes de integrar no sistema</a:t>
            </a:r>
          </a:p>
          <a:p>
            <a:r>
              <a:rPr lang="pt-BR" sz="2800" dirty="0"/>
              <a:t>Use logs e monitore erros desde o início</a:t>
            </a:r>
          </a:p>
          <a:p>
            <a:r>
              <a:rPr lang="pt-BR" sz="2800" dirty="0"/>
              <a:t>Garanta segurança: nunca exponha APIs sem autenticação</a:t>
            </a:r>
          </a:p>
          <a:p>
            <a:r>
              <a:rPr lang="pt-BR" sz="2800" dirty="0"/>
              <a:t>Automatize o máximo possível com pipelines</a:t>
            </a:r>
          </a:p>
          <a:p>
            <a:endParaRPr lang="pt-BR" sz="24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D96CC34-9D8F-EDA6-9368-27E5175C6349}"/>
              </a:ext>
            </a:extLst>
          </p:cNvPr>
          <p:cNvSpPr txBox="1">
            <a:spLocks/>
          </p:cNvSpPr>
          <p:nvPr/>
        </p:nvSpPr>
        <p:spPr>
          <a:xfrm>
            <a:off x="660082" y="1828800"/>
            <a:ext cx="8281035" cy="114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Dicas e Sugestões do Capítulo 10</a:t>
            </a:r>
            <a:endParaRPr lang="pt-BR" sz="32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EB8B35-0A89-F071-7B89-C97106EE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F11CB7-3511-7717-24C1-260806C7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2239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612F2-2B98-6408-E0B4-3A144928A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A7DB569-3198-484F-EB09-7BCE0DC96193}"/>
              </a:ext>
            </a:extLst>
          </p:cNvPr>
          <p:cNvSpPr/>
          <p:nvPr/>
        </p:nvSpPr>
        <p:spPr>
          <a:xfrm>
            <a:off x="-1" y="0"/>
            <a:ext cx="9601200" cy="12801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33AD6A-05FE-88C5-B8B3-FE161370E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1" y="7851773"/>
            <a:ext cx="8281035" cy="2474384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/>
              <a:t>Monitoramento e Manutenção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C3B6A51-F439-147F-2241-06C97979E83A}"/>
              </a:ext>
            </a:extLst>
          </p:cNvPr>
          <p:cNvSpPr txBox="1">
            <a:spLocks/>
          </p:cNvSpPr>
          <p:nvPr/>
        </p:nvSpPr>
        <p:spPr>
          <a:xfrm>
            <a:off x="660082" y="3530596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1300" dirty="0"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  <a:noFill/>
              </a:rPr>
              <a:t>11</a:t>
            </a:r>
            <a:endParaRPr lang="pt-BR" sz="8800" dirty="0"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  <a:noFill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15051F1-620F-32D5-911A-22E3F74D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48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94BB4B2-73E2-1A23-7C58-16D2F3D7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</p:spTree>
    <p:extLst>
      <p:ext uri="{BB962C8B-B14F-4D97-AF65-F5344CB8AC3E}">
        <p14:creationId xmlns:p14="http://schemas.microsoft.com/office/powerpoint/2010/main" val="8255422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A2DF1-10F6-23C3-F3DA-8F4185E7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274A2-AF60-5C64-EEE6-48DF8098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1147230"/>
          </a:xfrm>
        </p:spPr>
        <p:txBody>
          <a:bodyPr>
            <a:normAutofit/>
          </a:bodyPr>
          <a:lstStyle/>
          <a:p>
            <a:r>
              <a:rPr lang="pt-BR" sz="4800" b="1" dirty="0"/>
              <a:t>Monitoramento e Manutenção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2D38B-0DE0-B32C-683B-927E81FC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Implantar um modelo de Machine Learning não significa que o trabalho acabou — na verdade, é aí que começa uma nova fase.</a:t>
            </a:r>
          </a:p>
          <a:p>
            <a:pPr marL="0" indent="0" algn="just">
              <a:buNone/>
            </a:pPr>
            <a:r>
              <a:rPr lang="pt-BR" sz="2800" dirty="0"/>
              <a:t>O mundo muda, os dados evoluem e o comportamento dos usuários muda com o tempo. Isso pode degradar a performance do modelo. Por isso, o monitoramento contínuo é essencial no CRISP-DM.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b="1" dirty="0"/>
              <a:t>Por que monitorar?</a:t>
            </a:r>
          </a:p>
          <a:p>
            <a:pPr marL="0" indent="0">
              <a:buNone/>
            </a:pPr>
            <a:r>
              <a:rPr lang="pt-BR" sz="2800" dirty="0"/>
              <a:t>Mesmo após o </a:t>
            </a:r>
            <a:r>
              <a:rPr lang="pt-BR" sz="2800" dirty="0" err="1"/>
              <a:t>deploy</a:t>
            </a:r>
            <a:r>
              <a:rPr lang="pt-BR" sz="2800" dirty="0"/>
              <a:t>, um modelo pode perder qualidade devido a: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D96CC34-9D8F-EDA6-9368-27E5175C6349}"/>
              </a:ext>
            </a:extLst>
          </p:cNvPr>
          <p:cNvSpPr txBox="1">
            <a:spLocks/>
          </p:cNvSpPr>
          <p:nvPr/>
        </p:nvSpPr>
        <p:spPr>
          <a:xfrm>
            <a:off x="660082" y="1828800"/>
            <a:ext cx="8281035" cy="114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O trabalho é contínuo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CE8233F-17DD-1D06-0B72-60152C03B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985574"/>
              </p:ext>
            </p:extLst>
          </p:nvPr>
        </p:nvGraphicFramePr>
        <p:xfrm>
          <a:off x="660081" y="9075420"/>
          <a:ext cx="8281036" cy="189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119">
                  <a:extLst>
                    <a:ext uri="{9D8B030D-6E8A-4147-A177-3AD203B41FA5}">
                      <a16:colId xmlns:a16="http://schemas.microsoft.com/office/drawing/2014/main" val="1716588624"/>
                    </a:ext>
                  </a:extLst>
                </a:gridCol>
                <a:gridCol w="6197917">
                  <a:extLst>
                    <a:ext uri="{9D8B030D-6E8A-4147-A177-3AD203B41FA5}">
                      <a16:colId xmlns:a16="http://schemas.microsoft.com/office/drawing/2014/main" val="134364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89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Problema</a:t>
                      </a:r>
                      <a:endParaRPr lang="pt-BR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9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Descrição</a:t>
                      </a:r>
                      <a:endParaRPr lang="pt-BR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249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9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Drift</a:t>
                      </a:r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dados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Mudança no padrão dos dados de entrada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386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9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Drift</a:t>
                      </a:r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conceito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Mudança na relação entre entrada e saída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97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9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Overfitting</a:t>
                      </a:r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tardio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Modelo começa a errar em novos cenários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80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Falhas técnicas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 cai, latência alta, erro de servidor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126107"/>
                  </a:ext>
                </a:extLst>
              </a:tr>
            </a:tbl>
          </a:graphicData>
        </a:graphic>
      </p:graphicFrame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2E7A88-B5A6-924B-3E8D-B3CECF63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D8DFF6-6414-4F4F-E00E-81C73D96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184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9856D-4529-6392-7E26-4977F6416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1FABF-53A7-DBCC-F724-50A7222A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1147230"/>
          </a:xfrm>
        </p:spPr>
        <p:txBody>
          <a:bodyPr>
            <a:normAutofit/>
          </a:bodyPr>
          <a:lstStyle/>
          <a:p>
            <a:r>
              <a:rPr lang="pt-BR" sz="4800" b="1" dirty="0"/>
              <a:t>Entendimento do Problema 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0FCC0C-A8DF-7683-07E7-CF09043CC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sz="3000" dirty="0"/>
              <a:t>O escopo define </a:t>
            </a:r>
            <a:r>
              <a:rPr lang="pt-BR" sz="3000" i="1" dirty="0"/>
              <a:t>o que será feito</a:t>
            </a:r>
            <a:r>
              <a:rPr lang="pt-BR" sz="3000" dirty="0"/>
              <a:t> e </a:t>
            </a:r>
            <a:r>
              <a:rPr lang="pt-BR" sz="3000" i="1" dirty="0"/>
              <a:t>o que ficará de fora</a:t>
            </a:r>
            <a:r>
              <a:rPr lang="pt-BR" sz="3000" dirty="0"/>
              <a:t> do projeto. Um escopo bem definido evita desperdício de esforço e mantém o time alinhado.</a:t>
            </a:r>
          </a:p>
          <a:p>
            <a:pPr marL="0" indent="0" algn="just">
              <a:buNone/>
            </a:pPr>
            <a:r>
              <a:rPr lang="pt-BR" sz="3000" dirty="0"/>
              <a:t>Por exemplo, no caso do </a:t>
            </a:r>
            <a:r>
              <a:rPr lang="pt-BR" sz="3000" dirty="0" err="1"/>
              <a:t>churn</a:t>
            </a:r>
            <a:r>
              <a:rPr lang="pt-BR" sz="3000" dirty="0"/>
              <a:t>, é comum cair na tentação de tentar resolver tudo ao mesmo tempo: prever cancelamento, entender motivos do </a:t>
            </a:r>
            <a:r>
              <a:rPr lang="pt-BR" sz="3000" dirty="0" err="1"/>
              <a:t>churn</a:t>
            </a:r>
            <a:r>
              <a:rPr lang="pt-BR" sz="3000" dirty="0"/>
              <a:t>, fazer segmentação de clientes e ainda propor estratégias de retenção. Tudo isso pode ser feito, mas </a:t>
            </a:r>
            <a:r>
              <a:rPr lang="pt-BR" sz="3000" b="1" dirty="0"/>
              <a:t>não ao mesmo tempo</a:t>
            </a:r>
            <a:r>
              <a:rPr lang="pt-BR" sz="3000" dirty="0"/>
              <a:t>. Um bom escopo delimita uma entrega clara, como:</a:t>
            </a:r>
          </a:p>
          <a:p>
            <a:pPr marL="0" lvl="0" indent="0" algn="just">
              <a:buNone/>
            </a:pPr>
            <a:r>
              <a:rPr lang="pt-BR" sz="3000" dirty="0"/>
              <a:t>"Criar um modelo preditivo de </a:t>
            </a:r>
            <a:r>
              <a:rPr lang="pt-BR" sz="3000" dirty="0" err="1"/>
              <a:t>churn</a:t>
            </a:r>
            <a:r>
              <a:rPr lang="pt-BR" sz="3000" dirty="0"/>
              <a:t> com precisão mínima de 85% que será usado pelo time de marketing para campanhas de retenção.“</a:t>
            </a:r>
          </a:p>
          <a:p>
            <a:pPr marL="0" indent="0">
              <a:buNone/>
            </a:pPr>
            <a:endParaRPr lang="pt-BR" sz="3000" b="1" dirty="0"/>
          </a:p>
          <a:p>
            <a:pPr marL="0" indent="0">
              <a:buNone/>
            </a:pPr>
            <a:r>
              <a:rPr lang="pt-BR" sz="3000" b="1" dirty="0"/>
              <a:t>Checklist desta etapa</a:t>
            </a:r>
            <a:endParaRPr lang="pt-BR" sz="3000" dirty="0"/>
          </a:p>
          <a:p>
            <a:pPr lvl="0"/>
            <a:r>
              <a:rPr lang="pt-BR" sz="3000" dirty="0"/>
              <a:t>Qual problema queremos resolver?</a:t>
            </a:r>
          </a:p>
          <a:p>
            <a:pPr lvl="0"/>
            <a:r>
              <a:rPr lang="pt-BR" sz="3000" dirty="0"/>
              <a:t>Por que ele é importante?</a:t>
            </a:r>
          </a:p>
          <a:p>
            <a:pPr lvl="0"/>
            <a:r>
              <a:rPr lang="pt-BR" sz="3000" dirty="0"/>
              <a:t>Como será utilizada a solução?</a:t>
            </a:r>
          </a:p>
          <a:p>
            <a:pPr lvl="0"/>
            <a:r>
              <a:rPr lang="pt-BR" sz="3000" dirty="0"/>
              <a:t>Quais são as restrições do projeto (tempo, custo, recursos)?</a:t>
            </a:r>
          </a:p>
          <a:p>
            <a:pPr lvl="0"/>
            <a:r>
              <a:rPr lang="pt-BR" sz="3000" dirty="0"/>
              <a:t>Quais serão as entregas finais?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0E08382-7436-D83C-F681-BDB54DAEE7A2}"/>
              </a:ext>
            </a:extLst>
          </p:cNvPr>
          <p:cNvSpPr txBox="1">
            <a:spLocks/>
          </p:cNvSpPr>
          <p:nvPr/>
        </p:nvSpPr>
        <p:spPr>
          <a:xfrm>
            <a:off x="660082" y="1828800"/>
            <a:ext cx="8281035" cy="114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Delimitação do Escopo</a:t>
            </a:r>
            <a:endParaRPr lang="pt-BR" sz="320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9B54AA-01D9-D4F0-9D28-B5F8109C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5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6D6D029-48D0-95CB-6B66-8E557BFFB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</p:spTree>
    <p:extLst>
      <p:ext uri="{BB962C8B-B14F-4D97-AF65-F5344CB8AC3E}">
        <p14:creationId xmlns:p14="http://schemas.microsoft.com/office/powerpoint/2010/main" val="8363347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A2DF1-10F6-23C3-F3DA-8F4185E7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274A2-AF60-5C64-EEE6-48DF8098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1147230"/>
          </a:xfrm>
        </p:spPr>
        <p:txBody>
          <a:bodyPr>
            <a:normAutofit/>
          </a:bodyPr>
          <a:lstStyle/>
          <a:p>
            <a:r>
              <a:rPr lang="pt-BR" sz="4000" b="1" dirty="0"/>
              <a:t>Monitoramento e Manutenção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2D38B-0DE0-B32C-683B-927E81FC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b="1" dirty="0"/>
              <a:t>Ferramentas para Monitoramento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b="1" dirty="0"/>
              <a:t>Boas práticas</a:t>
            </a:r>
          </a:p>
          <a:p>
            <a:r>
              <a:rPr lang="pt-BR" sz="2800" dirty="0"/>
              <a:t>Defina alertas automáticos</a:t>
            </a:r>
          </a:p>
          <a:p>
            <a:r>
              <a:rPr lang="pt-BR" sz="2800" dirty="0"/>
              <a:t>Compare métricas atuais com as de treinamento</a:t>
            </a:r>
          </a:p>
          <a:p>
            <a:r>
              <a:rPr lang="pt-BR" sz="2800" dirty="0"/>
              <a:t>Monitore também o impacto no negócio</a:t>
            </a:r>
          </a:p>
          <a:p>
            <a:r>
              <a:rPr lang="pt-BR" sz="2800" dirty="0"/>
              <a:t>Mantenha histórico de versões do modelo</a:t>
            </a:r>
          </a:p>
          <a:p>
            <a:r>
              <a:rPr lang="pt-BR" sz="2800" dirty="0"/>
              <a:t>Automatize o pipeline de retreinamento quando possível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D96CC34-9D8F-EDA6-9368-27E5175C6349}"/>
              </a:ext>
            </a:extLst>
          </p:cNvPr>
          <p:cNvSpPr txBox="1">
            <a:spLocks/>
          </p:cNvSpPr>
          <p:nvPr/>
        </p:nvSpPr>
        <p:spPr>
          <a:xfrm>
            <a:off x="660082" y="1828800"/>
            <a:ext cx="8281035" cy="114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O que monitorar?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31C0278-CE26-8279-1C16-6CD17C7EC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036307"/>
              </p:ext>
            </p:extLst>
          </p:nvPr>
        </p:nvGraphicFramePr>
        <p:xfrm>
          <a:off x="660082" y="3024961"/>
          <a:ext cx="8281034" cy="2194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9259">
                  <a:extLst>
                    <a:ext uri="{9D8B030D-6E8A-4147-A177-3AD203B41FA5}">
                      <a16:colId xmlns:a16="http://schemas.microsoft.com/office/drawing/2014/main" val="654869438"/>
                    </a:ext>
                  </a:extLst>
                </a:gridCol>
                <a:gridCol w="5471775">
                  <a:extLst>
                    <a:ext uri="{9D8B030D-6E8A-4147-A177-3AD203B41FA5}">
                      <a16:colId xmlns:a16="http://schemas.microsoft.com/office/drawing/2014/main" val="2687985442"/>
                    </a:ext>
                  </a:extLst>
                </a:gridCol>
              </a:tblGrid>
              <a:tr h="300175">
                <a:tc>
                  <a:txBody>
                    <a:bodyPr/>
                    <a:lstStyle/>
                    <a:p>
                      <a:r>
                        <a:rPr lang="pt-BR" sz="189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Categoria </a:t>
                      </a:r>
                      <a:endParaRPr lang="pt-BR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9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Métricas recomendadas</a:t>
                      </a:r>
                      <a:endParaRPr lang="pt-BR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940714"/>
                  </a:ext>
                </a:extLst>
              </a:tr>
              <a:tr h="300175">
                <a:tc>
                  <a:txBody>
                    <a:bodyPr/>
                    <a:lstStyle/>
                    <a:p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Desempenho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Acurácia, F1, MAE, RMSE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707558"/>
                  </a:ext>
                </a:extLst>
              </a:tr>
              <a:tr h="528019">
                <a:tc>
                  <a:txBody>
                    <a:bodyPr/>
                    <a:lstStyle/>
                    <a:p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Média, desvio padrão, valores fora do padrão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706633"/>
                  </a:ext>
                </a:extLst>
              </a:tr>
              <a:tr h="528019">
                <a:tc>
                  <a:txBody>
                    <a:bodyPr/>
                    <a:lstStyle/>
                    <a:p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Erros na API, tempo de resposta, uso de CPU/RAM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482602"/>
                  </a:ext>
                </a:extLst>
              </a:tr>
              <a:tr h="300175">
                <a:tc>
                  <a:txBody>
                    <a:bodyPr/>
                    <a:lstStyle/>
                    <a:p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Negócio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9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KPIs como conversões, lucro, risco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436608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FD7D8A3-541A-6A6B-1810-A54C147A7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577374"/>
              </p:ext>
            </p:extLst>
          </p:nvPr>
        </p:nvGraphicFramePr>
        <p:xfrm>
          <a:off x="660082" y="5849770"/>
          <a:ext cx="8281034" cy="189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377">
                  <a:extLst>
                    <a:ext uri="{9D8B030D-6E8A-4147-A177-3AD203B41FA5}">
                      <a16:colId xmlns:a16="http://schemas.microsoft.com/office/drawing/2014/main" val="2071322206"/>
                    </a:ext>
                  </a:extLst>
                </a:gridCol>
                <a:gridCol w="6009657">
                  <a:extLst>
                    <a:ext uri="{9D8B030D-6E8A-4147-A177-3AD203B41FA5}">
                      <a16:colId xmlns:a16="http://schemas.microsoft.com/office/drawing/2014/main" val="2884396107"/>
                    </a:ext>
                  </a:extLst>
                </a:gridCol>
              </a:tblGrid>
              <a:tr h="3125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Categoria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Ferramentas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710428"/>
                  </a:ext>
                </a:extLst>
              </a:tr>
              <a:tr h="3125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Monitoramento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/>
                        <a:t>Prometheus, Grafana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726014"/>
                  </a:ext>
                </a:extLst>
              </a:tr>
              <a:tr h="3125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CI/CD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/>
                        <a:t>GitHub Actions, Jenkins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1189976"/>
                  </a:ext>
                </a:extLst>
              </a:tr>
              <a:tr h="3125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ML </a:t>
                      </a:r>
                      <a:r>
                        <a:rPr lang="pt-BR" dirty="0" err="1"/>
                        <a:t>Ops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 err="1"/>
                        <a:t>MLflow</a:t>
                      </a:r>
                      <a:r>
                        <a:rPr lang="pt-BR" dirty="0"/>
                        <a:t>, </a:t>
                      </a:r>
                      <a:r>
                        <a:rPr lang="pt-BR" dirty="0" err="1"/>
                        <a:t>Kubeflow</a:t>
                      </a:r>
                      <a:r>
                        <a:rPr lang="pt-BR" dirty="0"/>
                        <a:t>, </a:t>
                      </a:r>
                      <a:r>
                        <a:rPr lang="pt-BR" dirty="0" err="1"/>
                        <a:t>SageMaker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172153"/>
                  </a:ext>
                </a:extLst>
              </a:tr>
              <a:tr h="3125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Logs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 err="1"/>
                        <a:t>Elastic</a:t>
                      </a:r>
                      <a:r>
                        <a:rPr lang="pt-BR" dirty="0"/>
                        <a:t> Stack, </a:t>
                      </a:r>
                      <a:r>
                        <a:rPr lang="pt-BR" dirty="0" err="1"/>
                        <a:t>CloudWatch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9960133"/>
                  </a:ext>
                </a:extLst>
              </a:tr>
            </a:tbl>
          </a:graphicData>
        </a:graphic>
      </p:graphicFrame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382E33-D142-F115-3F99-8B2BE740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52AB4F7-B8AE-2D69-6381-630889D6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940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A2DF1-10F6-23C3-F3DA-8F4185E7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274A2-AF60-5C64-EEE6-48DF8098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1147230"/>
          </a:xfrm>
        </p:spPr>
        <p:txBody>
          <a:bodyPr>
            <a:normAutofit/>
          </a:bodyPr>
          <a:lstStyle/>
          <a:p>
            <a:r>
              <a:rPr lang="pt-BR" sz="4000" b="1" dirty="0"/>
              <a:t>Monitoramento e Manutenção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2D38B-0DE0-B32C-683B-927E81FC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Quando os dados mudam, o modelo precisa ser atualizado. Temos algumas estratégias para retreinamento.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800" b="1" dirty="0"/>
              <a:t>Checklist final do projeto</a:t>
            </a:r>
          </a:p>
          <a:p>
            <a:pPr marL="0" indent="0">
              <a:buNone/>
            </a:pPr>
            <a:r>
              <a:rPr lang="pt-BR" sz="2800" dirty="0"/>
              <a:t>Antes de encerrar um ciclo CRISP-DM, verifique:</a:t>
            </a:r>
          </a:p>
          <a:p>
            <a:r>
              <a:rPr lang="pt-BR" sz="2800" dirty="0"/>
              <a:t>Resultados comunicados</a:t>
            </a:r>
          </a:p>
          <a:p>
            <a:r>
              <a:rPr lang="pt-BR" sz="2800" dirty="0"/>
              <a:t>Modelo implantado e documentado</a:t>
            </a:r>
          </a:p>
          <a:p>
            <a:r>
              <a:rPr lang="pt-BR" sz="2800" dirty="0"/>
              <a:t>Métricas monitoradas</a:t>
            </a:r>
          </a:p>
          <a:p>
            <a:r>
              <a:rPr lang="pt-BR" sz="2800" dirty="0"/>
              <a:t>Processo de retreinamento definido</a:t>
            </a:r>
          </a:p>
          <a:p>
            <a:r>
              <a:rPr lang="pt-BR" sz="2800" dirty="0"/>
              <a:t>Feedback do negócio aplicado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endParaRPr lang="pt-BR" sz="24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D96CC34-9D8F-EDA6-9368-27E5175C6349}"/>
              </a:ext>
            </a:extLst>
          </p:cNvPr>
          <p:cNvSpPr txBox="1">
            <a:spLocks/>
          </p:cNvSpPr>
          <p:nvPr/>
        </p:nvSpPr>
        <p:spPr>
          <a:xfrm>
            <a:off x="660082" y="1828800"/>
            <a:ext cx="8281035" cy="114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Retreinamento do Modelo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F517D92-F60B-8110-96B2-2BAAD1476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854930"/>
              </p:ext>
            </p:extLst>
          </p:nvPr>
        </p:nvGraphicFramePr>
        <p:xfrm>
          <a:off x="660083" y="5378441"/>
          <a:ext cx="8281034" cy="151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517">
                  <a:extLst>
                    <a:ext uri="{9D8B030D-6E8A-4147-A177-3AD203B41FA5}">
                      <a16:colId xmlns:a16="http://schemas.microsoft.com/office/drawing/2014/main" val="4257142366"/>
                    </a:ext>
                  </a:extLst>
                </a:gridCol>
                <a:gridCol w="4140517">
                  <a:extLst>
                    <a:ext uri="{9D8B030D-6E8A-4147-A177-3AD203B41FA5}">
                      <a16:colId xmlns:a16="http://schemas.microsoft.com/office/drawing/2014/main" val="1901964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Estratégia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Quando usar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197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/>
                        <a:t>Retreinamento periódico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/>
                        <a:t>Dados estáveis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732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Retreinamento incremental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Dados chegam continuamente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090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Modelo substituto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Quando o desempenho cai muito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20978"/>
                  </a:ext>
                </a:extLst>
              </a:tr>
            </a:tbl>
          </a:graphicData>
        </a:graphic>
      </p:graphicFrame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AE8CA5C-0605-8022-637A-020DB4972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931ED315-69D8-4AD8-F5C7-BB557056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8606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A2DF1-10F6-23C3-F3DA-8F4185E7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274A2-AF60-5C64-EEE6-48DF8098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1147230"/>
          </a:xfrm>
        </p:spPr>
        <p:txBody>
          <a:bodyPr>
            <a:normAutofit/>
          </a:bodyPr>
          <a:lstStyle/>
          <a:p>
            <a:r>
              <a:rPr lang="pt-BR" sz="4800" b="1" dirty="0"/>
              <a:t>Monitoramento e Manutenção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2D38B-0DE0-B32C-683B-927E81FC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Monitore desde o primeiro dia de produção</a:t>
            </a:r>
          </a:p>
          <a:p>
            <a:r>
              <a:rPr lang="pt-BR" sz="2800" dirty="0"/>
              <a:t>Use logs e dashboards para ajustar decisões rapidamente</a:t>
            </a:r>
          </a:p>
          <a:p>
            <a:r>
              <a:rPr lang="pt-BR" sz="2800" dirty="0"/>
              <a:t>Envolva o time de negócio no monitoramento</a:t>
            </a:r>
          </a:p>
          <a:p>
            <a:r>
              <a:rPr lang="pt-BR" sz="2800" dirty="0"/>
              <a:t>Planeje o ciclo de vida do modelo</a:t>
            </a:r>
          </a:p>
          <a:p>
            <a:r>
              <a:rPr lang="pt-BR" sz="2800" dirty="0"/>
              <a:t>Adote boas práticas de </a:t>
            </a:r>
            <a:r>
              <a:rPr lang="pt-BR" sz="2800" dirty="0" err="1"/>
              <a:t>MLOps</a:t>
            </a:r>
            <a:r>
              <a:rPr lang="pt-BR" sz="2800" dirty="0"/>
              <a:t> para sustentação</a:t>
            </a:r>
          </a:p>
          <a:p>
            <a:endParaRPr lang="pt-BR" sz="24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D96CC34-9D8F-EDA6-9368-27E5175C6349}"/>
              </a:ext>
            </a:extLst>
          </p:cNvPr>
          <p:cNvSpPr txBox="1">
            <a:spLocks/>
          </p:cNvSpPr>
          <p:nvPr/>
        </p:nvSpPr>
        <p:spPr>
          <a:xfrm>
            <a:off x="660082" y="1828800"/>
            <a:ext cx="8281035" cy="114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Dicas e Sugestões do Capítulo 11</a:t>
            </a:r>
            <a:endParaRPr lang="pt-BR" sz="3200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2AFDED2D-EF6B-0265-255B-38DD527D7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82B22744-B323-4DA7-9FB2-211BE6A8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1989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51DB9-9DE7-18B7-E0F7-A4631E328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389A013-677D-41FF-DAFC-8E7980831961}"/>
              </a:ext>
            </a:extLst>
          </p:cNvPr>
          <p:cNvSpPr/>
          <p:nvPr/>
        </p:nvSpPr>
        <p:spPr>
          <a:xfrm>
            <a:off x="-1" y="0"/>
            <a:ext cx="9601200" cy="12801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68285C-583A-3721-C1B2-039A9EB4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2" y="4767788"/>
            <a:ext cx="8281035" cy="2474384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/>
              <a:t>Agradecimentos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01AD219-00C8-E3EB-B8F4-0CC2A0AFA949}"/>
              </a:ext>
            </a:extLst>
          </p:cNvPr>
          <p:cNvSpPr txBox="1">
            <a:spLocks/>
          </p:cNvSpPr>
          <p:nvPr/>
        </p:nvSpPr>
        <p:spPr>
          <a:xfrm>
            <a:off x="660082" y="3530596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8800" dirty="0"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  <a:noFill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A20B3F-E32E-83F5-F9F4-655B809F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F566A7-B376-BB4E-E70F-66883CB52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5824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A2DF1-10F6-23C3-F3DA-8F4185E7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274A2-AF60-5C64-EEE6-48DF8098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1147230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/>
              <a:t>Obrigado por ler até aqui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2D38B-0DE0-B32C-683B-927E81FC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/>
              <a:t>Esse Ebook foi gerado por IA, e revisado e diagramado por humano. </a:t>
            </a:r>
          </a:p>
          <a:p>
            <a:pPr algn="ctr"/>
            <a:endParaRPr lang="pt-BR" sz="2800" dirty="0"/>
          </a:p>
          <a:p>
            <a:pPr marL="0" indent="0" algn="ctr">
              <a:buNone/>
            </a:pPr>
            <a:r>
              <a:rPr lang="pt-BR" sz="2800" dirty="0"/>
              <a:t>Esse conteúdo foi gerado com fins didáticos de construção, não foi realizado uma validação cuidadosa humana no conteúdo e pode conter erros gerados por IA</a:t>
            </a:r>
            <a:r>
              <a:rPr lang="pt-BR" sz="2400" dirty="0"/>
              <a:t>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endParaRPr lang="pt-BR" sz="2400" dirty="0"/>
          </a:p>
        </p:txBody>
      </p:sp>
      <p:pic>
        <p:nvPicPr>
          <p:cNvPr id="9222" name="Picture 6" descr="Github Logo - Free social media icons">
            <a:extLst>
              <a:ext uri="{FF2B5EF4-FFF2-40B4-BE49-F238E27FC236}">
                <a16:creationId xmlns:a16="http://schemas.microsoft.com/office/drawing/2014/main" id="{6FE2D923-FC1E-9F19-E6E1-A10297B4A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668767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hlinkClick r:id="rId3"/>
            <a:extLst>
              <a:ext uri="{FF2B5EF4-FFF2-40B4-BE49-F238E27FC236}">
                <a16:creationId xmlns:a16="http://schemas.microsoft.com/office/drawing/2014/main" id="{7E6547F0-01C0-AA00-74CA-C1BCC7528E12}"/>
              </a:ext>
            </a:extLst>
          </p:cNvPr>
          <p:cNvSpPr txBox="1"/>
          <p:nvPr/>
        </p:nvSpPr>
        <p:spPr>
          <a:xfrm>
            <a:off x="660082" y="10058772"/>
            <a:ext cx="828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https://github.com/Digoas12/a-data-science-ebook-with-AI/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224EEA-354E-7ADA-82FD-7C355074F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FC5C7A-6EA8-EEDB-25CA-506A090E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3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5974A-063E-0FF5-6D26-97B1269E0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8130C-FBCA-364E-9D13-E2387A6DB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1147230"/>
          </a:xfrm>
        </p:spPr>
        <p:txBody>
          <a:bodyPr>
            <a:normAutofit/>
          </a:bodyPr>
          <a:lstStyle/>
          <a:p>
            <a:r>
              <a:rPr lang="pt-BR" sz="4800" b="1" dirty="0"/>
              <a:t>Entendimento do Problema 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939AD1-E69D-C0C3-11CC-1D9C4036B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Escreva o problema como uma </a:t>
            </a:r>
            <a:r>
              <a:rPr lang="pt-BR" sz="2800" b="1" dirty="0"/>
              <a:t>pergunta clara e objetiva</a:t>
            </a:r>
            <a:r>
              <a:rPr lang="pt-BR" sz="2800" dirty="0"/>
              <a:t>.</a:t>
            </a:r>
          </a:p>
          <a:p>
            <a:pPr lvl="0"/>
            <a:r>
              <a:rPr lang="pt-BR" sz="2800" dirty="0"/>
              <a:t>Conecte sempre o problema com um </a:t>
            </a:r>
            <a:r>
              <a:rPr lang="pt-BR" sz="2800" b="1" dirty="0"/>
              <a:t>objetivo de negócio</a:t>
            </a:r>
            <a:r>
              <a:rPr lang="pt-BR" sz="2800" dirty="0"/>
              <a:t>.</a:t>
            </a:r>
          </a:p>
          <a:p>
            <a:pPr lvl="0"/>
            <a:r>
              <a:rPr lang="pt-BR" sz="2800" dirty="0"/>
              <a:t>Evite escopo amplo. </a:t>
            </a:r>
            <a:r>
              <a:rPr lang="pt-BR" sz="2800" b="1" dirty="0"/>
              <a:t>Projetos menores entregam valor mais rápido</a:t>
            </a:r>
            <a:r>
              <a:rPr lang="pt-BR" sz="2800" dirty="0"/>
              <a:t>.</a:t>
            </a:r>
          </a:p>
          <a:p>
            <a:pPr lvl="0"/>
            <a:r>
              <a:rPr lang="pt-BR" sz="2800" dirty="0"/>
              <a:t>Faça reuniões de alinhamento com as partes interessadas e registre </a:t>
            </a:r>
            <a:r>
              <a:rPr lang="pt-BR" sz="2800" b="1" dirty="0"/>
              <a:t>todas as decisões</a:t>
            </a:r>
            <a:r>
              <a:rPr lang="pt-BR" sz="2800" dirty="0"/>
              <a:t>.</a:t>
            </a:r>
          </a:p>
          <a:p>
            <a:pPr lvl="0"/>
            <a:r>
              <a:rPr lang="pt-BR" sz="2800" dirty="0"/>
              <a:t>Ao final desta etapa, valide o entendimento com a pergunta: </a:t>
            </a:r>
            <a:r>
              <a:rPr lang="pt-BR" sz="2800" i="1" dirty="0"/>
              <a:t>"Se resolvermos este problema, isso realmente gera valor?"</a:t>
            </a:r>
            <a:endParaRPr lang="pt-BR" sz="2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3C774C4-6B10-9AAD-FB66-E22CA05A38F5}"/>
              </a:ext>
            </a:extLst>
          </p:cNvPr>
          <p:cNvSpPr txBox="1">
            <a:spLocks/>
          </p:cNvSpPr>
          <p:nvPr/>
        </p:nvSpPr>
        <p:spPr>
          <a:xfrm>
            <a:off x="660082" y="1828800"/>
            <a:ext cx="8281035" cy="114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Dicas e Sugestões do Capítulo 1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8B27D7-EC41-7FE0-FE09-1162C7F4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6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7CC890-F912-D1BD-93AD-2E4292D4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</p:spTree>
    <p:extLst>
      <p:ext uri="{BB962C8B-B14F-4D97-AF65-F5344CB8AC3E}">
        <p14:creationId xmlns:p14="http://schemas.microsoft.com/office/powerpoint/2010/main" val="315324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4E588-E9A3-FB35-7A89-F35AA4B22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556136F-9C4E-F002-2D01-890321EA221B}"/>
              </a:ext>
            </a:extLst>
          </p:cNvPr>
          <p:cNvSpPr/>
          <p:nvPr/>
        </p:nvSpPr>
        <p:spPr>
          <a:xfrm>
            <a:off x="-1" y="0"/>
            <a:ext cx="9601200" cy="12801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B367B2-3B77-D078-3EA4-4D413643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1" y="7851773"/>
            <a:ext cx="8281035" cy="2474384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/>
              <a:t>Definição das Métricas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F1D8CAC-6466-5F68-2FDA-08668C7E8DB0}"/>
              </a:ext>
            </a:extLst>
          </p:cNvPr>
          <p:cNvSpPr txBox="1">
            <a:spLocks/>
          </p:cNvSpPr>
          <p:nvPr/>
        </p:nvSpPr>
        <p:spPr>
          <a:xfrm>
            <a:off x="660082" y="3530596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1300" dirty="0"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  <a:noFill/>
              </a:rPr>
              <a:t>02</a:t>
            </a:r>
            <a:endParaRPr lang="pt-BR" sz="8800" dirty="0"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  <a:noFill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E1954D9-D49C-5B47-CF9D-952A81B2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7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458D460F-15C6-C512-AAE2-D6605ADF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</p:spTree>
    <p:extLst>
      <p:ext uri="{BB962C8B-B14F-4D97-AF65-F5344CB8AC3E}">
        <p14:creationId xmlns:p14="http://schemas.microsoft.com/office/powerpoint/2010/main" val="89590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A2DF1-10F6-23C3-F3DA-8F4185E7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274A2-AF60-5C64-EEE6-48DF8098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1147230"/>
          </a:xfrm>
        </p:spPr>
        <p:txBody>
          <a:bodyPr>
            <a:normAutofit/>
          </a:bodyPr>
          <a:lstStyle/>
          <a:p>
            <a:r>
              <a:rPr lang="pt-BR" sz="4800" b="1" dirty="0"/>
              <a:t>Definição das Métricas 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2D38B-0DE0-B32C-683B-927E81FC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Para saber se um projeto de Data Science está no caminho certo, precisamos medir resultados. Por isso, nesta etapa definimos </a:t>
            </a:r>
            <a:r>
              <a:rPr lang="pt-BR" sz="2800" b="1" dirty="0"/>
              <a:t>quais métricas irão dizer se o modelo é bom ou não</a:t>
            </a:r>
            <a:r>
              <a:rPr lang="pt-BR" sz="2800" dirty="0"/>
              <a:t>. Métricas são fundamentais porque orientam as decisões técnicas e garantem alinhamento com o objetivo do negócio.</a:t>
            </a:r>
          </a:p>
          <a:p>
            <a:pPr marL="0" indent="0" algn="just">
              <a:buNone/>
            </a:pPr>
            <a:r>
              <a:rPr lang="pt-BR" sz="2800" dirty="0"/>
              <a:t>Sem métricas claras, podemos criar modelos complexos que parecem funcionar, mas que falham no dia a dia. Por exemplo: um modelo de detecção de doenças que acerta 95% das vezes pode parecer ótimo. Mas se apenas 5% dos pacientes realmente têm a doença, um modelo que "sempre diz que ninguém está doente" também terá 95% de acurácia. </a:t>
            </a:r>
            <a:r>
              <a:rPr lang="pt-BR" sz="2800" b="1" dirty="0"/>
              <a:t>E isso seria desastroso na prática!</a:t>
            </a:r>
            <a:endParaRPr lang="pt-BR" sz="2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D96CC34-9D8F-EDA6-9368-27E5175C6349}"/>
              </a:ext>
            </a:extLst>
          </p:cNvPr>
          <p:cNvSpPr txBox="1">
            <a:spLocks/>
          </p:cNvSpPr>
          <p:nvPr/>
        </p:nvSpPr>
        <p:spPr>
          <a:xfrm>
            <a:off x="660082" y="1828800"/>
            <a:ext cx="8281035" cy="114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Como medir o sucesso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E5EB26-1906-2236-F745-2D4AA469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EBC480-5A79-5F28-A4A9-36EDF931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01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A2DF1-10F6-23C3-F3DA-8F4185E7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274A2-AF60-5C64-EEE6-48DF8098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1147230"/>
          </a:xfrm>
        </p:spPr>
        <p:txBody>
          <a:bodyPr>
            <a:normAutofit/>
          </a:bodyPr>
          <a:lstStyle/>
          <a:p>
            <a:r>
              <a:rPr lang="pt-BR" sz="4800" b="1" dirty="0"/>
              <a:t>Definição das Métricas 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2D38B-0DE0-B32C-683B-927E81FC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800" b="1" dirty="0"/>
              <a:t>Classificação</a:t>
            </a:r>
            <a:endParaRPr lang="pt-BR" sz="2800" dirty="0"/>
          </a:p>
          <a:p>
            <a:pPr marL="0" indent="0">
              <a:buNone/>
            </a:pPr>
            <a:r>
              <a:rPr lang="pt-BR" sz="2800" dirty="0"/>
              <a:t>Utilizada quando a saída é uma categoria (sim/não, positivo/negativo, aprovado/reprovado). Exemplos de métricas:</a:t>
            </a:r>
          </a:p>
          <a:p>
            <a:pPr lvl="0"/>
            <a:r>
              <a:rPr lang="pt-BR" sz="2800" b="1" dirty="0" err="1"/>
              <a:t>Accuracy</a:t>
            </a:r>
            <a:r>
              <a:rPr lang="pt-BR" sz="2800" b="1" dirty="0"/>
              <a:t> (Acurácia):</a:t>
            </a:r>
            <a:r>
              <a:rPr lang="pt-BR" sz="2800" dirty="0"/>
              <a:t> % de acertos totais.</a:t>
            </a:r>
          </a:p>
          <a:p>
            <a:pPr lvl="0"/>
            <a:r>
              <a:rPr lang="pt-BR" sz="2800" b="1" dirty="0" err="1"/>
              <a:t>Precision</a:t>
            </a:r>
            <a:r>
              <a:rPr lang="pt-BR" sz="2800" b="1" dirty="0"/>
              <a:t> (Precisão):</a:t>
            </a:r>
            <a:r>
              <a:rPr lang="pt-BR" sz="2800" dirty="0"/>
              <a:t> entre as previsões positivas, quantas estavam corretas.</a:t>
            </a:r>
          </a:p>
          <a:p>
            <a:pPr lvl="0"/>
            <a:r>
              <a:rPr lang="pt-BR" sz="2800" b="1" dirty="0"/>
              <a:t>Recall (Sensibilidade):</a:t>
            </a:r>
            <a:r>
              <a:rPr lang="pt-BR" sz="2800" dirty="0"/>
              <a:t> entre os casos realmente positivos, quantos foram detectados.</a:t>
            </a:r>
          </a:p>
          <a:p>
            <a:pPr lvl="0"/>
            <a:r>
              <a:rPr lang="pt-BR" sz="2800" b="1" dirty="0"/>
              <a:t>F1-Score:</a:t>
            </a:r>
            <a:r>
              <a:rPr lang="pt-BR" sz="2800" dirty="0"/>
              <a:t> equilíbrio entre precisão e recall.</a:t>
            </a:r>
          </a:p>
          <a:p>
            <a:pPr marL="0" indent="0">
              <a:buNone/>
            </a:pPr>
            <a:r>
              <a:rPr lang="pt-BR" sz="2800" b="1" dirty="0"/>
              <a:t>Regressão</a:t>
            </a:r>
            <a:endParaRPr lang="pt-BR" sz="2800" dirty="0"/>
          </a:p>
          <a:p>
            <a:pPr marL="0" indent="0">
              <a:buNone/>
            </a:pPr>
            <a:r>
              <a:rPr lang="pt-BR" sz="2800" dirty="0"/>
              <a:t>Utilizada quando a saída é numérica (preço, tempo, quantidade). Métricas comuns:</a:t>
            </a:r>
          </a:p>
          <a:p>
            <a:pPr lvl="0"/>
            <a:r>
              <a:rPr lang="pt-BR" sz="2800" b="1" dirty="0"/>
              <a:t>MAE (Erro Médio Absoluto):</a:t>
            </a:r>
            <a:r>
              <a:rPr lang="pt-BR" sz="2800" dirty="0"/>
              <a:t> erro médio das previsões.</a:t>
            </a:r>
          </a:p>
          <a:p>
            <a:pPr lvl="0"/>
            <a:r>
              <a:rPr lang="pt-BR" sz="2800" b="1" dirty="0"/>
              <a:t>RMSE:</a:t>
            </a:r>
            <a:r>
              <a:rPr lang="pt-BR" sz="2800" dirty="0"/>
              <a:t> dá mais peso a grandes erros.</a:t>
            </a:r>
          </a:p>
          <a:p>
            <a:pPr lvl="0"/>
            <a:r>
              <a:rPr lang="pt-BR" sz="2800" b="1" dirty="0"/>
              <a:t>R²:</a:t>
            </a:r>
            <a:r>
              <a:rPr lang="pt-BR" sz="2800" dirty="0"/>
              <a:t> mede a qualidade geral do ajuste.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D96CC34-9D8F-EDA6-9368-27E5175C6349}"/>
              </a:ext>
            </a:extLst>
          </p:cNvPr>
          <p:cNvSpPr txBox="1">
            <a:spLocks/>
          </p:cNvSpPr>
          <p:nvPr/>
        </p:nvSpPr>
        <p:spPr>
          <a:xfrm>
            <a:off x="660082" y="1828800"/>
            <a:ext cx="8281035" cy="114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Tipos de Métricas</a:t>
            </a:r>
            <a:endParaRPr lang="pt-BR" sz="32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42B890-EF5D-E313-8823-F37B4616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Descomplicando Data Science - Rodrigo Alves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4C67EB-1C58-BF74-33F2-33E0BE5F6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5EE6-C684-454A-83C1-E25B9602647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5357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FA07B3DA2245741B38C2939DBDBE4D2" ma:contentTypeVersion="4" ma:contentTypeDescription="Crie um novo documento." ma:contentTypeScope="" ma:versionID="165056ee307a6cc5defaeaab7ffbfbf1">
  <xsd:schema xmlns:xsd="http://www.w3.org/2001/XMLSchema" xmlns:xs="http://www.w3.org/2001/XMLSchema" xmlns:p="http://schemas.microsoft.com/office/2006/metadata/properties" xmlns:ns3="2966a2f4-9857-4dfa-aeb0-cbfc483aaa0c" targetNamespace="http://schemas.microsoft.com/office/2006/metadata/properties" ma:root="true" ma:fieldsID="3334c89cf064d0afe1940f11cd639454" ns3:_="">
    <xsd:import namespace="2966a2f4-9857-4dfa-aeb0-cbfc483aaa0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66a2f4-9857-4dfa-aeb0-cbfc483aaa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E0CFB2-B22B-4534-8EE3-CD4400922A96}">
  <ds:schemaRefs>
    <ds:schemaRef ds:uri="2966a2f4-9857-4dfa-aeb0-cbfc483aaa0c"/>
    <ds:schemaRef ds:uri="http://schemas.microsoft.com/office/infopath/2007/PartnerControls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0D04A13-C16A-4ADB-8354-1F17BEF968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28AC32-936F-41A2-A691-6EF4B08504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66a2f4-9857-4dfa-aeb0-cbfc483aaa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450</TotalTime>
  <Words>3698</Words>
  <Application>Microsoft Office PowerPoint</Application>
  <PresentationFormat>Papel A3 (297 x 420 mm)</PresentationFormat>
  <Paragraphs>702</Paragraphs>
  <Slides>54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59" baseType="lpstr">
      <vt:lpstr>8BIT WONDER</vt:lpstr>
      <vt:lpstr>Aptos</vt:lpstr>
      <vt:lpstr>Aptos Display</vt:lpstr>
      <vt:lpstr>Arial</vt:lpstr>
      <vt:lpstr>Tema do Office</vt:lpstr>
      <vt:lpstr>Apresentação do PowerPoint</vt:lpstr>
      <vt:lpstr>Entendimento do Problema</vt:lpstr>
      <vt:lpstr>Entendimento do Problema </vt:lpstr>
      <vt:lpstr>Entendimento do Problema </vt:lpstr>
      <vt:lpstr>Entendimento do Problema </vt:lpstr>
      <vt:lpstr>Entendimento do Problema </vt:lpstr>
      <vt:lpstr>Definição das Métricas </vt:lpstr>
      <vt:lpstr>Definição das Métricas </vt:lpstr>
      <vt:lpstr>Definição das Métricas </vt:lpstr>
      <vt:lpstr>Definição das Métricas </vt:lpstr>
      <vt:lpstr>Definição das Métricas </vt:lpstr>
      <vt:lpstr>Definição dos Dados</vt:lpstr>
      <vt:lpstr>Definição dos Dados</vt:lpstr>
      <vt:lpstr>Definição dos Dados</vt:lpstr>
      <vt:lpstr>Definição dos Dados</vt:lpstr>
      <vt:lpstr>Aquisição de Dados</vt:lpstr>
      <vt:lpstr>Aquisição de Dados</vt:lpstr>
      <vt:lpstr>Aquisição de Dados</vt:lpstr>
      <vt:lpstr>Aquisição de Dados</vt:lpstr>
      <vt:lpstr>Pré-Processamento de Dados</vt:lpstr>
      <vt:lpstr>Pré-processamento de Dados</vt:lpstr>
      <vt:lpstr>Pré-processamento de Dados</vt:lpstr>
      <vt:lpstr>Análise Exploratória de Dados</vt:lpstr>
      <vt:lpstr>Análise Exploratória de Dados</vt:lpstr>
      <vt:lpstr>Análise Exploratória de Dados</vt:lpstr>
      <vt:lpstr>Análise Exploratória de Dados</vt:lpstr>
      <vt:lpstr>Feature Engineering</vt:lpstr>
      <vt:lpstr>Feature Engineering</vt:lpstr>
      <vt:lpstr>Feature Engineering</vt:lpstr>
      <vt:lpstr>Feature Engineering</vt:lpstr>
      <vt:lpstr>Feature Engineering</vt:lpstr>
      <vt:lpstr>Construção e Avaliação do Modelo</vt:lpstr>
      <vt:lpstr>Construção e Avaliação do Modelo</vt:lpstr>
      <vt:lpstr>Construção e Avaliação do Modelo</vt:lpstr>
      <vt:lpstr>Construção e Avaliação do Modelo</vt:lpstr>
      <vt:lpstr>Construção e Avaliação do Modelo</vt:lpstr>
      <vt:lpstr>Comunicação dos Resultados</vt:lpstr>
      <vt:lpstr>Comunicação dos Resultados</vt:lpstr>
      <vt:lpstr>Comunicação dos Resultados</vt:lpstr>
      <vt:lpstr>Comunicação dos Resultados</vt:lpstr>
      <vt:lpstr>Comunicação dos Resultados</vt:lpstr>
      <vt:lpstr>Comunicação dos Resultados</vt:lpstr>
      <vt:lpstr>Implantação do Modelo</vt:lpstr>
      <vt:lpstr>Implantação do Modelo</vt:lpstr>
      <vt:lpstr>Implantação do Modelo</vt:lpstr>
      <vt:lpstr>Implantação do Modelo</vt:lpstr>
      <vt:lpstr>Implantação do Modelo</vt:lpstr>
      <vt:lpstr>Monitoramento e Manutenção</vt:lpstr>
      <vt:lpstr>Monitoramento e Manutenção</vt:lpstr>
      <vt:lpstr>Monitoramento e Manutenção</vt:lpstr>
      <vt:lpstr>Monitoramento e Manutenção</vt:lpstr>
      <vt:lpstr>Monitoramento e Manutenção</vt:lpstr>
      <vt:lpstr>Agradecimentos</vt:lpstr>
      <vt:lpstr>Obrigado por ler até aqui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Rodrigo Alves</dc:creator>
  <cp:lastModifiedBy>Rodrigo Alves</cp:lastModifiedBy>
  <cp:revision>4</cp:revision>
  <dcterms:created xsi:type="dcterms:W3CDTF">2025-10-18T19:02:21Z</dcterms:created>
  <dcterms:modified xsi:type="dcterms:W3CDTF">2025-10-19T02:33:56Z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0x010100BFA07B3DA2245741B38C2939DBDBE4D2</vt:lpwstr>
  </property>
</Properties>
</file>