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5" r:id="rId6"/>
    <p:sldId id="259" r:id="rId7"/>
    <p:sldId id="266" r:id="rId8"/>
    <p:sldId id="260" r:id="rId9"/>
    <p:sldId id="261" r:id="rId10"/>
    <p:sldId id="264" r:id="rId11"/>
    <p:sldId id="262" r:id="rId12"/>
    <p:sldId id="263" r:id="rId13"/>
  </p:sldIdLst>
  <p:sldSz cx="12192000" cy="6858000"/>
  <p:notesSz cx="7772400" cy="100584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8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ES_tradnl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_tradnl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A781D36-F11F-48CD-8542-AD307665724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8/11/20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6C7217-DBD0-4CB0-8D33-C703BA1C049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_tradnl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_tradnl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_tradn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_tradnl" sz="2800" b="0" strike="noStrike" spc="-1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_tradnl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_tradnl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_tradnl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_tradnl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4DAF06-5E73-4087-9313-F03774E07B8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8/11/20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536721D-AD30-4965-8CEA-2FB6A4B22D4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4960" y="2348280"/>
            <a:ext cx="92336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SCORING ANALYSIS OF RNA BACKBONE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74320" y="182880"/>
            <a:ext cx="2433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1RHT: 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NMR 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04" name="Imagen 103"/>
          <p:cNvPicPr/>
          <p:nvPr/>
        </p:nvPicPr>
        <p:blipFill>
          <a:blip r:embed="rId2"/>
          <a:stretch/>
        </p:blipFill>
        <p:spPr>
          <a:xfrm>
            <a:off x="4170960" y="246600"/>
            <a:ext cx="4150080" cy="1033560"/>
          </a:xfrm>
          <a:prstGeom prst="rect">
            <a:avLst/>
          </a:prstGeom>
          <a:ln>
            <a:noFill/>
          </a:ln>
        </p:spPr>
      </p:pic>
      <p:pic>
        <p:nvPicPr>
          <p:cNvPr id="105" name="Imagen 104"/>
          <p:cNvPicPr/>
          <p:nvPr/>
        </p:nvPicPr>
        <p:blipFill>
          <a:blip r:embed="rId3"/>
          <a:stretch/>
        </p:blipFill>
        <p:spPr>
          <a:xfrm>
            <a:off x="1667173" y="2440440"/>
            <a:ext cx="3196080" cy="413280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1111333" y="1824840"/>
            <a:ext cx="4510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veriNA3d + multi-gaussian scoring function</a:t>
            </a:r>
          </a:p>
        </p:txBody>
      </p:sp>
      <p:sp>
        <p:nvSpPr>
          <p:cNvPr id="107" name="TextShape 3"/>
          <p:cNvSpPr txBox="1"/>
          <p:nvPr/>
        </p:nvSpPr>
        <p:spPr>
          <a:xfrm>
            <a:off x="6079693" y="1824840"/>
            <a:ext cx="4891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veriNA3d + multi-gaussian BN scoring function</a:t>
            </a:r>
          </a:p>
        </p:txBody>
      </p:sp>
      <p:pic>
        <p:nvPicPr>
          <p:cNvPr id="108" name="Imagen 107"/>
          <p:cNvPicPr/>
          <p:nvPr/>
        </p:nvPicPr>
        <p:blipFill>
          <a:blip r:embed="rId4"/>
          <a:stretch/>
        </p:blipFill>
        <p:spPr>
          <a:xfrm>
            <a:off x="6966373" y="2171160"/>
            <a:ext cx="3515040" cy="468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63" y="1363134"/>
            <a:ext cx="4472847" cy="5280220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3912227" y="728906"/>
            <a:ext cx="4891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veriNA3d + multi-</a:t>
            </a:r>
            <a:r>
              <a:rPr lang="en-US" sz="1800" b="0" strike="noStrike" spc="-1" dirty="0" err="1">
                <a:latin typeface="Arial"/>
              </a:rPr>
              <a:t>gaussian</a:t>
            </a:r>
            <a:r>
              <a:rPr lang="en-US" sz="1800" b="0" strike="noStrike" spc="-1">
                <a:latin typeface="Arial"/>
              </a:rPr>
              <a:t> BN scoring </a:t>
            </a:r>
            <a:r>
              <a:rPr lang="en-US" sz="1800" b="0" strike="noStrike" spc="-1" smtClean="0">
                <a:latin typeface="Arial"/>
              </a:rPr>
              <a:t>function with n-1 and n+1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30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717920" y="2541600"/>
            <a:ext cx="8761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</a:rPr>
              <a:t>PDBs WITH GOOD VALIDATION RECORDS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3040" y="92520"/>
            <a:ext cx="2355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2B7G: 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NMR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85" name="Imagen 84"/>
          <p:cNvPicPr/>
          <p:nvPr/>
        </p:nvPicPr>
        <p:blipFill>
          <a:blip r:embed="rId2"/>
          <a:stretch/>
        </p:blipFill>
        <p:spPr>
          <a:xfrm>
            <a:off x="2072160" y="2377440"/>
            <a:ext cx="3129480" cy="438912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1094400" y="1761840"/>
            <a:ext cx="4510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veriNA3d + multi-gaussian scoring function</a:t>
            </a:r>
          </a:p>
        </p:txBody>
      </p:sp>
      <p:sp>
        <p:nvSpPr>
          <p:cNvPr id="87" name="TextShape 3"/>
          <p:cNvSpPr txBox="1"/>
          <p:nvPr/>
        </p:nvSpPr>
        <p:spPr>
          <a:xfrm>
            <a:off x="6062760" y="1761840"/>
            <a:ext cx="4891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veriNA3d + multi-gaussian BN scoring function</a:t>
            </a:r>
          </a:p>
        </p:txBody>
      </p:sp>
      <p:pic>
        <p:nvPicPr>
          <p:cNvPr id="88" name="Imagen 87"/>
          <p:cNvPicPr/>
          <p:nvPr/>
        </p:nvPicPr>
        <p:blipFill>
          <a:blip r:embed="rId3"/>
          <a:stretch/>
        </p:blipFill>
        <p:spPr>
          <a:xfrm>
            <a:off x="3840480" y="182880"/>
            <a:ext cx="4773240" cy="1188720"/>
          </a:xfrm>
          <a:prstGeom prst="rect">
            <a:avLst/>
          </a:prstGeom>
          <a:ln>
            <a:noFill/>
          </a:ln>
        </p:spPr>
      </p:pic>
      <p:pic>
        <p:nvPicPr>
          <p:cNvPr id="89" name="Imagen 88"/>
          <p:cNvPicPr/>
          <p:nvPr/>
        </p:nvPicPr>
        <p:blipFill>
          <a:blip r:embed="rId4"/>
          <a:stretch/>
        </p:blipFill>
        <p:spPr>
          <a:xfrm>
            <a:off x="7152480" y="2286000"/>
            <a:ext cx="3180240" cy="459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9" y="1312333"/>
            <a:ext cx="3712633" cy="5117882"/>
          </a:xfrm>
          <a:prstGeom prst="rect">
            <a:avLst/>
          </a:prstGeom>
        </p:spPr>
      </p:pic>
      <p:sp>
        <p:nvSpPr>
          <p:cNvPr id="5" name="TextShape 3"/>
          <p:cNvSpPr txBox="1"/>
          <p:nvPr/>
        </p:nvSpPr>
        <p:spPr>
          <a:xfrm>
            <a:off x="3912227" y="728906"/>
            <a:ext cx="4891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veriNA3d + multi-</a:t>
            </a:r>
            <a:r>
              <a:rPr lang="en-US" sz="1800" b="0" strike="noStrike" spc="-1" dirty="0" err="1">
                <a:latin typeface="Arial"/>
              </a:rPr>
              <a:t>gaussian</a:t>
            </a:r>
            <a:r>
              <a:rPr lang="en-US" sz="1800" b="0" strike="noStrike" spc="-1" dirty="0">
                <a:latin typeface="Arial"/>
              </a:rPr>
              <a:t> BN scoring </a:t>
            </a:r>
            <a:r>
              <a:rPr lang="en-US" sz="1800" b="0" strike="noStrike" spc="-1" dirty="0" smtClean="0">
                <a:latin typeface="Arial"/>
              </a:rPr>
              <a:t>function with n-1 and n+1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76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6960" y="143280"/>
            <a:ext cx="3957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5NQI: 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X-RAY 0.851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Calibri"/>
              </a:rPr>
              <a:t>Å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91" name="Imagen 90"/>
          <p:cNvPicPr/>
          <p:nvPr/>
        </p:nvPicPr>
        <p:blipFill>
          <a:blip r:embed="rId2"/>
          <a:stretch/>
        </p:blipFill>
        <p:spPr>
          <a:xfrm>
            <a:off x="1792800" y="2038320"/>
            <a:ext cx="3291840" cy="4938120"/>
          </a:xfrm>
          <a:prstGeom prst="rect">
            <a:avLst/>
          </a:prstGeom>
          <a:ln>
            <a:noFill/>
          </a:ln>
        </p:spPr>
      </p:pic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4684320" y="251280"/>
            <a:ext cx="4023360" cy="151632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1094400" y="1761840"/>
            <a:ext cx="4510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veriNA3d + multi-gaussian scoring function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6062760" y="1761840"/>
            <a:ext cx="4891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veriNA3d + multi-gaussian BN scoring function</a:t>
            </a:r>
          </a:p>
        </p:txBody>
      </p:sp>
      <p:pic>
        <p:nvPicPr>
          <p:cNvPr id="95" name="Imagen 94"/>
          <p:cNvPicPr/>
          <p:nvPr/>
        </p:nvPicPr>
        <p:blipFill>
          <a:blip r:embed="rId4"/>
          <a:stretch/>
        </p:blipFill>
        <p:spPr>
          <a:xfrm>
            <a:off x="7315200" y="2108160"/>
            <a:ext cx="2991240" cy="468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37" y="1289311"/>
            <a:ext cx="3365500" cy="5568689"/>
          </a:xfrm>
          <a:prstGeom prst="rect">
            <a:avLst/>
          </a:prstGeom>
        </p:spPr>
      </p:pic>
      <p:sp>
        <p:nvSpPr>
          <p:cNvPr id="5" name="TextShape 3"/>
          <p:cNvSpPr txBox="1"/>
          <p:nvPr/>
        </p:nvSpPr>
        <p:spPr>
          <a:xfrm>
            <a:off x="3912227" y="728906"/>
            <a:ext cx="4891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veriNA3d + multi-</a:t>
            </a:r>
            <a:r>
              <a:rPr lang="en-US" sz="1800" b="0" strike="noStrike" spc="-1" dirty="0" err="1">
                <a:latin typeface="Arial"/>
              </a:rPr>
              <a:t>gaussian</a:t>
            </a:r>
            <a:r>
              <a:rPr lang="en-US" sz="1800" b="0" strike="noStrike" spc="-1">
                <a:latin typeface="Arial"/>
              </a:rPr>
              <a:t> BN scoring </a:t>
            </a:r>
            <a:r>
              <a:rPr lang="en-US" sz="1800" b="0" strike="noStrike" spc="-1" smtClean="0">
                <a:latin typeface="Arial"/>
              </a:rPr>
              <a:t>function with n-1 and n+1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65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28880" y="2541600"/>
            <a:ext cx="83390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</a:rPr>
              <a:t>PDBs WITH BAD VALIDATION RECORDS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84680" y="182880"/>
            <a:ext cx="255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1QWA: 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NMR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2"/>
          <a:stretch/>
        </p:blipFill>
        <p:spPr>
          <a:xfrm>
            <a:off x="4206240" y="182880"/>
            <a:ext cx="4077720" cy="1015560"/>
          </a:xfrm>
          <a:prstGeom prst="rect">
            <a:avLst/>
          </a:prstGeom>
          <a:ln>
            <a:noFill/>
          </a:ln>
        </p:spPr>
      </p:pic>
      <p:pic>
        <p:nvPicPr>
          <p:cNvPr id="99" name="Imagen 98"/>
          <p:cNvPicPr/>
          <p:nvPr/>
        </p:nvPicPr>
        <p:blipFill>
          <a:blip r:embed="rId3"/>
          <a:stretch/>
        </p:blipFill>
        <p:spPr>
          <a:xfrm>
            <a:off x="1926720" y="2286000"/>
            <a:ext cx="2737080" cy="440712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1094400" y="1761840"/>
            <a:ext cx="4510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veriNA3d + multi-gaussian scoring function</a:t>
            </a:r>
          </a:p>
        </p:txBody>
      </p:sp>
      <p:sp>
        <p:nvSpPr>
          <p:cNvPr id="101" name="TextShape 3"/>
          <p:cNvSpPr txBox="1"/>
          <p:nvPr/>
        </p:nvSpPr>
        <p:spPr>
          <a:xfrm>
            <a:off x="6062760" y="1761840"/>
            <a:ext cx="4891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veriNA3d + multi-gaussian BN scoring function</a:t>
            </a:r>
          </a:p>
        </p:txBody>
      </p:sp>
      <p:pic>
        <p:nvPicPr>
          <p:cNvPr id="102" name="Imagen 101"/>
          <p:cNvPicPr/>
          <p:nvPr/>
        </p:nvPicPr>
        <p:blipFill>
          <a:blip r:embed="rId4"/>
          <a:stretch/>
        </p:blipFill>
        <p:spPr>
          <a:xfrm>
            <a:off x="7223760" y="2108160"/>
            <a:ext cx="2949480" cy="477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19" y="1075226"/>
            <a:ext cx="3979335" cy="6097963"/>
          </a:xfrm>
          <a:prstGeom prst="rect">
            <a:avLst/>
          </a:prstGeom>
        </p:spPr>
      </p:pic>
      <p:sp>
        <p:nvSpPr>
          <p:cNvPr id="5" name="TextShape 3"/>
          <p:cNvSpPr txBox="1"/>
          <p:nvPr/>
        </p:nvSpPr>
        <p:spPr>
          <a:xfrm>
            <a:off x="3912227" y="728906"/>
            <a:ext cx="4891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veriNA3d + multi-</a:t>
            </a:r>
            <a:r>
              <a:rPr lang="en-US" sz="1800" b="0" strike="noStrike" spc="-1" dirty="0" err="1">
                <a:latin typeface="Arial"/>
              </a:rPr>
              <a:t>gaussian</a:t>
            </a:r>
            <a:r>
              <a:rPr lang="en-US" sz="1800" b="0" strike="noStrike" spc="-1">
                <a:latin typeface="Arial"/>
              </a:rPr>
              <a:t> BN scoring </a:t>
            </a:r>
            <a:r>
              <a:rPr lang="en-US" sz="1800" b="0" strike="noStrike" spc="-1" smtClean="0">
                <a:latin typeface="Arial"/>
              </a:rPr>
              <a:t>function with n-1 and n+1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12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113</Words>
  <Application>Microsoft Macintosh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Calibri</vt:lpstr>
      <vt:lpstr>Calibri Light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Usuario de Microsoft Office</dc:creator>
  <dc:description/>
  <cp:lastModifiedBy>Usuario de Microsoft Office</cp:lastModifiedBy>
  <cp:revision>11</cp:revision>
  <dcterms:created xsi:type="dcterms:W3CDTF">2020-07-10T13:22:06Z</dcterms:created>
  <dcterms:modified xsi:type="dcterms:W3CDTF">2020-08-11T17:21:46Z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