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56"/>
  </p:normalViewPr>
  <p:slideViewPr>
    <p:cSldViewPr snapToGrid="0" snapToObjects="1">
      <p:cViewPr>
        <p:scale>
          <a:sx n="137" d="100"/>
          <a:sy n="137" d="100"/>
        </p:scale>
        <p:origin x="144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8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3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0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99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3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74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8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64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2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33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1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CB79-567F-8946-BDA2-208FB88AE551}" type="datetimeFigureOut">
              <a:rPr lang="es-ES_tradnl" smtClean="0"/>
              <a:t>8/6/20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FB0-F980-7849-A397-8E0AA5360CB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084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6266" y="391886"/>
            <a:ext cx="5113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Check all the plots generated</a:t>
            </a:r>
          </a:p>
          <a:p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1" y="1484416"/>
            <a:ext cx="3117418" cy="41860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52" y="1484416"/>
            <a:ext cx="3373886" cy="453043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89" y="1484416"/>
            <a:ext cx="3378204" cy="4536235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 flipV="1">
            <a:off x="5818908" y="2256312"/>
            <a:ext cx="914400" cy="3325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97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6266" y="311676"/>
            <a:ext cx="105782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New approach: Generate dataset sub-sampling with creating </a:t>
            </a:r>
          </a:p>
          <a:p>
            <a:r>
              <a:rPr lang="en-US" sz="3200" b="1" dirty="0" smtClean="0"/>
              <a:t>Leverage North-South conformations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46266" y="1665893"/>
            <a:ext cx="9880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· Generate 100 individual probability data from each of the random sampling dataset created</a:t>
            </a:r>
          </a:p>
          <a:p>
            <a:endParaRPr lang="en-US" dirty="0" smtClean="0"/>
          </a:p>
          <a:p>
            <a:r>
              <a:rPr lang="en-US" dirty="0" smtClean="0"/>
              <a:t>· Resulting </a:t>
            </a:r>
            <a:r>
              <a:rPr lang="en-US" dirty="0" err="1" smtClean="0"/>
              <a:t>dnorm</a:t>
            </a:r>
            <a:r>
              <a:rPr lang="en-US" dirty="0" smtClean="0"/>
              <a:t> will be the mean for each of the tests within the 100 sampling probabilities. 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 flipH="1">
            <a:off x="751572" y="4331368"/>
            <a:ext cx="102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Original</a:t>
            </a:r>
          </a:p>
          <a:p>
            <a:r>
              <a:rPr lang="es-ES_tradnl" dirty="0" err="1" smtClean="0"/>
              <a:t>Dataset</a:t>
            </a:r>
            <a:endParaRPr lang="es-ES_tradnl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25053" y="3433011"/>
            <a:ext cx="1235242" cy="134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1925053" y="4491789"/>
            <a:ext cx="1090863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925053" y="4780547"/>
            <a:ext cx="1235242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925053" y="4780547"/>
            <a:ext cx="1090863" cy="84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 flipH="1">
            <a:off x="3304674" y="3185256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Sample1</a:t>
            </a:r>
            <a:endParaRPr lang="es-ES_tradnl" dirty="0"/>
          </a:p>
        </p:txBody>
      </p:sp>
      <p:sp>
        <p:nvSpPr>
          <p:cNvPr id="20" name="CuadroTexto 19"/>
          <p:cNvSpPr txBox="1"/>
          <p:nvPr/>
        </p:nvSpPr>
        <p:spPr>
          <a:xfrm flipH="1">
            <a:off x="3304674" y="428520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Sample2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 flipH="1">
            <a:off x="3304674" y="482609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Sample3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 flipH="1">
            <a:off x="3304674" y="5375899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Sample4</a:t>
            </a:r>
            <a:endParaRPr lang="es-ES_tradnl" dirty="0"/>
          </a:p>
        </p:txBody>
      </p:sp>
      <p:sp>
        <p:nvSpPr>
          <p:cNvPr id="23" name="CuadroTexto 22"/>
          <p:cNvSpPr txBox="1"/>
          <p:nvPr/>
        </p:nvSpPr>
        <p:spPr>
          <a:xfrm flipH="1">
            <a:off x="3371249" y="6234151"/>
            <a:ext cx="15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Sample100</a:t>
            </a:r>
            <a:endParaRPr lang="es-ES_tradnl" dirty="0"/>
          </a:p>
        </p:txBody>
      </p:sp>
      <p:sp>
        <p:nvSpPr>
          <p:cNvPr id="24" name="CuadroTexto 23"/>
          <p:cNvSpPr txBox="1"/>
          <p:nvPr/>
        </p:nvSpPr>
        <p:spPr>
          <a:xfrm flipH="1">
            <a:off x="3499586" y="576343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r>
              <a:rPr lang="es-ES" dirty="0" smtClean="0"/>
              <a:t>.</a:t>
            </a:r>
            <a:endParaRPr lang="es-ES_tradnl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1925053" y="4780547"/>
            <a:ext cx="1379621" cy="163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9" idx="1"/>
          </p:cNvCxnSpPr>
          <p:nvPr/>
        </p:nvCxnSpPr>
        <p:spPr>
          <a:xfrm>
            <a:off x="4333776" y="3369922"/>
            <a:ext cx="62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333776" y="4469867"/>
            <a:ext cx="62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333776" y="4979840"/>
            <a:ext cx="62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4333776" y="5560565"/>
            <a:ext cx="62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528688" y="6418817"/>
            <a:ext cx="62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 flipH="1">
            <a:off x="5055017" y="3194908"/>
            <a:ext cx="186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Bayesian_data</a:t>
            </a:r>
            <a:endParaRPr lang="es-ES_tradnl" dirty="0"/>
          </a:p>
        </p:txBody>
      </p:sp>
      <p:sp>
        <p:nvSpPr>
          <p:cNvPr id="37" name="CuadroTexto 36"/>
          <p:cNvSpPr txBox="1"/>
          <p:nvPr/>
        </p:nvSpPr>
        <p:spPr>
          <a:xfrm flipH="1">
            <a:off x="5055017" y="4284218"/>
            <a:ext cx="186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Bayesian_data</a:t>
            </a:r>
            <a:endParaRPr lang="es-ES_tradnl" dirty="0"/>
          </a:p>
        </p:txBody>
      </p:sp>
      <p:sp>
        <p:nvSpPr>
          <p:cNvPr id="38" name="CuadroTexto 37"/>
          <p:cNvSpPr txBox="1"/>
          <p:nvPr/>
        </p:nvSpPr>
        <p:spPr>
          <a:xfrm flipH="1">
            <a:off x="5055017" y="4793033"/>
            <a:ext cx="186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Bayesian_data</a:t>
            </a:r>
            <a:endParaRPr lang="es-ES_tradnl" dirty="0"/>
          </a:p>
        </p:txBody>
      </p:sp>
      <p:sp>
        <p:nvSpPr>
          <p:cNvPr id="39" name="CuadroTexto 38"/>
          <p:cNvSpPr txBox="1"/>
          <p:nvPr/>
        </p:nvSpPr>
        <p:spPr>
          <a:xfrm flipH="1">
            <a:off x="5055017" y="5373528"/>
            <a:ext cx="186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Bayesian_data</a:t>
            </a:r>
            <a:endParaRPr lang="es-ES_tradnl" dirty="0"/>
          </a:p>
        </p:txBody>
      </p:sp>
      <p:sp>
        <p:nvSpPr>
          <p:cNvPr id="40" name="CuadroTexto 39"/>
          <p:cNvSpPr txBox="1"/>
          <p:nvPr/>
        </p:nvSpPr>
        <p:spPr>
          <a:xfrm flipH="1">
            <a:off x="5183354" y="6234151"/>
            <a:ext cx="186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Bayesian_data</a:t>
            </a:r>
            <a:endParaRPr lang="es-ES_tradnl" dirty="0"/>
          </a:p>
        </p:txBody>
      </p:sp>
      <p:sp>
        <p:nvSpPr>
          <p:cNvPr id="41" name="CuadroTexto 40"/>
          <p:cNvSpPr txBox="1"/>
          <p:nvPr/>
        </p:nvSpPr>
        <p:spPr>
          <a:xfrm flipH="1">
            <a:off x="8667550" y="4826091"/>
            <a:ext cx="329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mean(</a:t>
            </a:r>
            <a:r>
              <a:rPr lang="es-ES_tradnl" dirty="0" err="1" smtClean="0"/>
              <a:t>dnorm</a:t>
            </a:r>
            <a:r>
              <a:rPr lang="es-ES_tradnl" dirty="0" smtClean="0"/>
              <a:t>(x, mean, </a:t>
            </a:r>
            <a:r>
              <a:rPr lang="es-ES_tradnl" dirty="0" err="1" smtClean="0"/>
              <a:t>prop</a:t>
            </a:r>
            <a:r>
              <a:rPr lang="es-ES_tradnl" dirty="0" smtClean="0"/>
              <a:t>) </a:t>
            </a:r>
            <a:endParaRPr lang="es-ES_tradnl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6625835" y="3408039"/>
            <a:ext cx="1908565" cy="132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6625835" y="4491789"/>
            <a:ext cx="1880255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6690272" y="4936914"/>
            <a:ext cx="1815818" cy="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6625835" y="5195423"/>
            <a:ext cx="1908565" cy="40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6771521" y="5365017"/>
            <a:ext cx="1844841" cy="105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 flipH="1">
            <a:off x="9145813" y="2871209"/>
            <a:ext cx="186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*Use </a:t>
            </a:r>
            <a:r>
              <a:rPr lang="es-ES_tradnl" dirty="0" err="1" smtClean="0"/>
              <a:t>each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conditional</a:t>
            </a:r>
            <a:r>
              <a:rPr lang="es-ES_tradnl" dirty="0" smtClean="0"/>
              <a:t> </a:t>
            </a:r>
            <a:r>
              <a:rPr lang="es-ES_tradnl" dirty="0" err="1" smtClean="0"/>
              <a:t>probabilities</a:t>
            </a:r>
            <a:r>
              <a:rPr lang="es-ES_tradnl" dirty="0" smtClean="0"/>
              <a:t> to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dnorm</a:t>
            </a:r>
            <a:r>
              <a:rPr lang="es-ES_tradnl" dirty="0"/>
              <a:t>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doing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average</a:t>
            </a:r>
            <a:r>
              <a:rPr lang="es-ES_tradnl" dirty="0" smtClean="0"/>
              <a:t>. </a:t>
            </a:r>
            <a:endParaRPr lang="es-ES_tradnl" dirty="0"/>
          </a:p>
        </p:txBody>
      </p:sp>
      <p:sp>
        <p:nvSpPr>
          <p:cNvPr id="2" name="Rectángulo 1"/>
          <p:cNvSpPr/>
          <p:nvPr/>
        </p:nvSpPr>
        <p:spPr>
          <a:xfrm>
            <a:off x="5055017" y="3036498"/>
            <a:ext cx="1716504" cy="356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CuadroTexto 42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9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6266" y="391886"/>
            <a:ext cx="5113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Check all the plots generated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3" y="1596629"/>
            <a:ext cx="3562684" cy="4577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43" y="1599970"/>
            <a:ext cx="3667457" cy="45744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26" y="1599091"/>
            <a:ext cx="3681874" cy="45753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4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07" y="721894"/>
            <a:ext cx="4006671" cy="51013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06" y="721894"/>
            <a:ext cx="4032377" cy="511208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1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38" y="1253660"/>
            <a:ext cx="3856403" cy="49931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6266" y="68721"/>
            <a:ext cx="104867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Same problem for beta and chi – South conformation angles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64" y="1253660"/>
            <a:ext cx="3898862" cy="499743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46266" y="745829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err="1" smtClean="0"/>
              <a:t>IDs</a:t>
            </a:r>
            <a:r>
              <a:rPr lang="es-ES_tradnl" b="1" dirty="0" smtClean="0"/>
              <a:t>: </a:t>
            </a:r>
            <a:r>
              <a:rPr lang="es-ES_tradnl" dirty="0" smtClean="0"/>
              <a:t>1677 3233  771 5031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6266" y="391886"/>
            <a:ext cx="8564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Remove nucleotides &gt; 5 scoring on chi and beta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9524"/>
            <a:ext cx="3854116" cy="4921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8" y="1469524"/>
            <a:ext cx="3684782" cy="47245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7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8351" y="2493402"/>
            <a:ext cx="112194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Plots between direct </a:t>
            </a:r>
            <a:r>
              <a:rPr lang="en-US" sz="3200" b="1" dirty="0" err="1" smtClean="0"/>
              <a:t>ntinfo</a:t>
            </a:r>
            <a:r>
              <a:rPr lang="en-US" sz="3200" b="1" dirty="0" smtClean="0"/>
              <a:t> and subsampling converge quite</a:t>
            </a:r>
          </a:p>
          <a:p>
            <a:r>
              <a:rPr lang="en-US" sz="3200" b="1" dirty="0" smtClean="0"/>
              <a:t>good being a strong indicator of the robustness of the dataset as 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inor changes occur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2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753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4064" y="405809"/>
            <a:ext cx="114864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Ongoing: Re-scale based on local minimum and maximum for each</a:t>
            </a:r>
          </a:p>
          <a:p>
            <a:r>
              <a:rPr lang="en-US" sz="3200" b="1" dirty="0"/>
              <a:t>f</a:t>
            </a:r>
            <a:r>
              <a:rPr lang="en-US" sz="3200" b="1" dirty="0" smtClean="0"/>
              <a:t>or each of the peaks in a plot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54064" y="176002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u="sng" dirty="0" smtClean="0"/>
              <a:t>Gamma angle</a:t>
            </a:r>
            <a:endParaRPr lang="en-US" b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4" y="2355507"/>
            <a:ext cx="3398809" cy="4239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85" y="2355507"/>
            <a:ext cx="3398809" cy="4239376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7746521" y="2898475"/>
            <a:ext cx="862641" cy="181154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746521" y="2898475"/>
            <a:ext cx="431320" cy="300199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177841" y="4710023"/>
            <a:ext cx="431322" cy="119044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746520" y="2974198"/>
            <a:ext cx="0" cy="292627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8609162" y="3012060"/>
            <a:ext cx="0" cy="292627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7692923" y="6270433"/>
            <a:ext cx="969836" cy="1725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962181" y="5693434"/>
            <a:ext cx="431321" cy="39681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CuadroTexto 25"/>
          <p:cNvSpPr txBox="1"/>
          <p:nvPr/>
        </p:nvSpPr>
        <p:spPr>
          <a:xfrm>
            <a:off x="4756412" y="6085767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= (x1-x0)/2</a:t>
            </a:r>
            <a:endParaRPr lang="en-US" b="1" u="sng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545353" y="582257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x0</a:t>
            </a:r>
            <a:endParaRPr lang="en-US" b="1" u="sng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417338" y="58485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x1</a:t>
            </a:r>
            <a:endParaRPr lang="en-US" b="1" u="sng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3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4064" y="405809"/>
            <a:ext cx="15199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Output;</a:t>
            </a:r>
            <a:endParaRPr lang="en-US" sz="3200" b="1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51" y="405809"/>
            <a:ext cx="4368800" cy="593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11" y="1659267"/>
            <a:ext cx="3378200" cy="3733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3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0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" y="1501645"/>
            <a:ext cx="3222711" cy="43274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1" y="1461779"/>
            <a:ext cx="3222711" cy="43274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1" y="1501645"/>
            <a:ext cx="3163334" cy="42477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46266" y="391886"/>
            <a:ext cx="5113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Check all the plots generated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5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57" y="1033152"/>
            <a:ext cx="3820495" cy="51301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6266" y="391886"/>
            <a:ext cx="5113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Check all the plots generated</a:t>
            </a:r>
          </a:p>
          <a:p>
            <a:endParaRPr lang="en-US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6555179" y="1900052"/>
            <a:ext cx="914400" cy="3325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886" y="320634"/>
            <a:ext cx="83793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Stripe the highest values for beta and chi scores 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712576" y="1202119"/>
            <a:ext cx="28282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IDs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for</a:t>
            </a:r>
            <a:r>
              <a:rPr lang="es-ES_tradnl" sz="2000" b="1" u="sng" dirty="0" smtClean="0"/>
              <a:t> BETA:</a:t>
            </a:r>
          </a:p>
          <a:p>
            <a:endParaRPr lang="es-ES_tradnl" dirty="0"/>
          </a:p>
          <a:p>
            <a:r>
              <a:rPr lang="es-ES_tradnl" dirty="0" smtClean="0"/>
              <a:t>771 </a:t>
            </a:r>
          </a:p>
          <a:p>
            <a:r>
              <a:rPr lang="es-ES_tradnl" dirty="0" smtClean="0"/>
              <a:t>5031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5579455" y="1220405"/>
            <a:ext cx="282820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IDs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for</a:t>
            </a:r>
            <a:r>
              <a:rPr lang="es-ES_tradnl" sz="2000" b="1" u="sng" dirty="0" smtClean="0"/>
              <a:t> CHI:</a:t>
            </a:r>
          </a:p>
          <a:p>
            <a:endParaRPr lang="es-ES_tradnl" dirty="0"/>
          </a:p>
          <a:p>
            <a:r>
              <a:rPr lang="is-IS" dirty="0" smtClean="0"/>
              <a:t>1677 </a:t>
            </a:r>
          </a:p>
          <a:p>
            <a:r>
              <a:rPr lang="is-IS" dirty="0" smtClean="0"/>
              <a:t>3233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386978" y="2680638"/>
            <a:ext cx="7519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smtClean="0"/>
              <a:t>             </a:t>
            </a:r>
            <a:r>
              <a:rPr lang="es-ES_tradnl" sz="1400" dirty="0" err="1" smtClean="0"/>
              <a:t>alpha</a:t>
            </a:r>
            <a:r>
              <a:rPr lang="es-ES_tradnl" sz="1400" dirty="0" smtClean="0"/>
              <a:t>          beta         gamma   delta          </a:t>
            </a:r>
            <a:r>
              <a:rPr lang="es-ES_tradnl" sz="1400" dirty="0" err="1" smtClean="0"/>
              <a:t>epsilon</a:t>
            </a:r>
            <a:r>
              <a:rPr lang="es-ES_tradnl" sz="1400" dirty="0" smtClean="0"/>
              <a:t>        zeta          </a:t>
            </a:r>
            <a:r>
              <a:rPr lang="es-ES_tradnl" sz="1400" dirty="0" err="1" smtClean="0"/>
              <a:t>chi</a:t>
            </a:r>
            <a:endParaRPr lang="es-ES_tradnl" sz="1400" dirty="0" smtClean="0"/>
          </a:p>
          <a:p>
            <a:r>
              <a:rPr lang="es-ES_tradnl" sz="1400" dirty="0" smtClean="0"/>
              <a:t>1677    270.223   201.464     67.534    135.958   246.685    304.819     232.028</a:t>
            </a:r>
          </a:p>
          <a:p>
            <a:r>
              <a:rPr lang="es-ES_tradnl" sz="1400" dirty="0" smtClean="0"/>
              <a:t>3233     303.511  187.134     42.727    136.420   284.622      91.193     232.027</a:t>
            </a:r>
            <a:endParaRPr lang="es-ES_tradnl" sz="1400" dirty="0"/>
          </a:p>
        </p:txBody>
      </p:sp>
      <p:sp>
        <p:nvSpPr>
          <p:cNvPr id="8" name="Rectángulo 7"/>
          <p:cNvSpPr/>
          <p:nvPr/>
        </p:nvSpPr>
        <p:spPr>
          <a:xfrm>
            <a:off x="0" y="268063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400" dirty="0" smtClean="0"/>
              <a:t>               </a:t>
            </a:r>
            <a:r>
              <a:rPr lang="es-ES_tradnl" sz="1400" dirty="0" err="1" smtClean="0"/>
              <a:t>alpha</a:t>
            </a:r>
            <a:r>
              <a:rPr lang="es-ES_tradnl" sz="1400" dirty="0" smtClean="0"/>
              <a:t>        beta       gamma   delta         </a:t>
            </a:r>
            <a:r>
              <a:rPr lang="es-ES_tradnl" sz="1400" dirty="0" err="1" smtClean="0"/>
              <a:t>epsilon</a:t>
            </a:r>
            <a:r>
              <a:rPr lang="es-ES_tradnl" sz="1400" dirty="0" smtClean="0"/>
              <a:t>       zeta         </a:t>
            </a:r>
            <a:r>
              <a:rPr lang="es-ES_tradnl" sz="1400" dirty="0" err="1" smtClean="0"/>
              <a:t>chi</a:t>
            </a:r>
            <a:endParaRPr lang="es-ES_tradnl" sz="1400" dirty="0" smtClean="0"/>
          </a:p>
          <a:p>
            <a:r>
              <a:rPr lang="es-ES_tradnl" sz="1400" dirty="0" smtClean="0"/>
              <a:t>771    289.201    186.393   64.264    144.276.  274.418   85.945   225.393</a:t>
            </a:r>
          </a:p>
          <a:p>
            <a:r>
              <a:rPr lang="es-ES_tradnl" sz="1400" dirty="0" smtClean="0"/>
              <a:t>5031 305.376     186.394   57.141    159.383   292.826.  86.494   249.556</a:t>
            </a:r>
            <a:endParaRPr lang="es-ES_tradnl" sz="1400" dirty="0"/>
          </a:p>
        </p:txBody>
      </p:sp>
      <p:sp>
        <p:nvSpPr>
          <p:cNvPr id="9" name="Rectángulo 8"/>
          <p:cNvSpPr/>
          <p:nvPr/>
        </p:nvSpPr>
        <p:spPr>
          <a:xfrm>
            <a:off x="0" y="3911744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100" dirty="0" smtClean="0"/>
              <a:t>              </a:t>
            </a:r>
            <a:r>
              <a:rPr lang="es-ES_tradnl" sz="1100" dirty="0" err="1" smtClean="0"/>
              <a:t>alpha</a:t>
            </a:r>
            <a:r>
              <a:rPr lang="es-ES_tradnl" sz="1100" dirty="0" smtClean="0"/>
              <a:t>       beta             gamma      delta             </a:t>
            </a:r>
            <a:r>
              <a:rPr lang="es-ES_tradnl" sz="1100" dirty="0" err="1" smtClean="0"/>
              <a:t>epsilon</a:t>
            </a:r>
            <a:r>
              <a:rPr lang="es-ES_tradnl" sz="1100" dirty="0" smtClean="0"/>
              <a:t>           zeta             </a:t>
            </a:r>
            <a:r>
              <a:rPr lang="es-ES_tradnl" sz="1100" dirty="0" err="1" smtClean="0"/>
              <a:t>chi</a:t>
            </a:r>
            <a:r>
              <a:rPr lang="es-ES_tradnl" sz="1100" dirty="0" smtClean="0"/>
              <a:t>           total</a:t>
            </a:r>
          </a:p>
          <a:p>
            <a:r>
              <a:rPr lang="es-ES_tradnl" sz="1100" dirty="0" smtClean="0"/>
              <a:t>771    0.8973062 16.05909 0.5409483 0.4490677 0.47092283 0.3226892 0.6540827 2.770586</a:t>
            </a:r>
          </a:p>
          <a:p>
            <a:r>
              <a:rPr lang="es-ES_tradnl" sz="1100" dirty="0" smtClean="0"/>
              <a:t>5031  0.5285648 15.77888 0.6109064 0.1482734 0.09670432 0.1870816 0.3746445 2.532151</a:t>
            </a:r>
            <a:endParaRPr lang="es-ES_tradnl" sz="1100" dirty="0"/>
          </a:p>
        </p:txBody>
      </p:sp>
      <p:sp>
        <p:nvSpPr>
          <p:cNvPr id="10" name="Rectángulo 9"/>
          <p:cNvSpPr/>
          <p:nvPr/>
        </p:nvSpPr>
        <p:spPr>
          <a:xfrm>
            <a:off x="1045029" y="3911744"/>
            <a:ext cx="593766" cy="68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10"/>
          <p:cNvSpPr/>
          <p:nvPr/>
        </p:nvSpPr>
        <p:spPr>
          <a:xfrm>
            <a:off x="627515" y="3465468"/>
            <a:ext cx="3661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Scoring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by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Bayes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function</a:t>
            </a:r>
            <a:r>
              <a:rPr lang="es-ES_tradnl" sz="2000" b="1" u="sng" dirty="0" smtClean="0"/>
              <a:t>:</a:t>
            </a:r>
            <a:endParaRPr lang="es-ES_tradnl" dirty="0"/>
          </a:p>
        </p:txBody>
      </p:sp>
      <p:sp>
        <p:nvSpPr>
          <p:cNvPr id="12" name="Rectángulo 11"/>
          <p:cNvSpPr/>
          <p:nvPr/>
        </p:nvSpPr>
        <p:spPr>
          <a:xfrm>
            <a:off x="5579455" y="3491923"/>
            <a:ext cx="3661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Scoring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by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Bayes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function</a:t>
            </a:r>
            <a:r>
              <a:rPr lang="es-ES_tradnl" sz="2000" b="1" u="sng" dirty="0" smtClean="0"/>
              <a:t>:</a:t>
            </a:r>
            <a:endParaRPr lang="es-ES_tradnl" dirty="0"/>
          </a:p>
        </p:txBody>
      </p:sp>
      <p:sp>
        <p:nvSpPr>
          <p:cNvPr id="13" name="Rectángulo 12"/>
          <p:cNvSpPr/>
          <p:nvPr/>
        </p:nvSpPr>
        <p:spPr>
          <a:xfrm>
            <a:off x="5723231" y="3911744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100" dirty="0" smtClean="0"/>
              <a:t>              </a:t>
            </a:r>
            <a:r>
              <a:rPr lang="es-ES_tradnl" sz="1100" dirty="0" err="1" smtClean="0"/>
              <a:t>alpha</a:t>
            </a:r>
            <a:r>
              <a:rPr lang="es-ES_tradnl" sz="1100" dirty="0" smtClean="0"/>
              <a:t>            beta          gamma         delta          </a:t>
            </a:r>
            <a:r>
              <a:rPr lang="es-ES_tradnl" sz="1100" dirty="0" err="1" smtClean="0"/>
              <a:t>epsilon</a:t>
            </a:r>
            <a:r>
              <a:rPr lang="es-ES_tradnl" sz="1100" dirty="0" smtClean="0"/>
              <a:t>      zeta               </a:t>
            </a:r>
            <a:r>
              <a:rPr lang="es-ES_tradnl" sz="1100" dirty="0" err="1" smtClean="0"/>
              <a:t>chi</a:t>
            </a:r>
            <a:r>
              <a:rPr lang="es-ES_tradnl" sz="1100" dirty="0" smtClean="0"/>
              <a:t>          total</a:t>
            </a:r>
          </a:p>
          <a:p>
            <a:r>
              <a:rPr lang="es-ES_tradnl" sz="1100" dirty="0" smtClean="0"/>
              <a:t>1677 0.3167092 0.6932020 0.5414358 0.1373346 0.8894099 0.4993746 15.17293 2.607199</a:t>
            </a:r>
          </a:p>
          <a:p>
            <a:r>
              <a:rPr lang="es-ES_tradnl" sz="1100" dirty="0" smtClean="0"/>
              <a:t>3233 0.5621434 0.6215669 0.5625761 0.1392141 0.3949913 0.3781720 15.41195 2.581517</a:t>
            </a:r>
            <a:endParaRPr lang="es-ES_tradnl" sz="1100" dirty="0"/>
          </a:p>
        </p:txBody>
      </p:sp>
      <p:sp>
        <p:nvSpPr>
          <p:cNvPr id="14" name="Rectángulo 13"/>
          <p:cNvSpPr/>
          <p:nvPr/>
        </p:nvSpPr>
        <p:spPr>
          <a:xfrm>
            <a:off x="9939647" y="3911744"/>
            <a:ext cx="534389" cy="68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618922" y="4804295"/>
            <a:ext cx="3661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Scoring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by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cybeRNAting</a:t>
            </a:r>
            <a:r>
              <a:rPr lang="es-ES_tradnl" sz="2000" b="1" u="sng" dirty="0" smtClean="0"/>
              <a:t>:</a:t>
            </a:r>
            <a:endParaRPr lang="es-ES_tradnl" dirty="0"/>
          </a:p>
        </p:txBody>
      </p:sp>
      <p:sp>
        <p:nvSpPr>
          <p:cNvPr id="16" name="Rectángulo 15"/>
          <p:cNvSpPr/>
          <p:nvPr/>
        </p:nvSpPr>
        <p:spPr>
          <a:xfrm>
            <a:off x="5634873" y="4804295"/>
            <a:ext cx="3661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·</a:t>
            </a:r>
            <a:r>
              <a:rPr lang="es-ES_tradnl" sz="2000" b="1" u="sng" dirty="0" err="1" smtClean="0"/>
              <a:t>Scoring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by</a:t>
            </a:r>
            <a:r>
              <a:rPr lang="es-ES_tradnl" sz="2000" b="1" u="sng" dirty="0" smtClean="0"/>
              <a:t> </a:t>
            </a:r>
            <a:r>
              <a:rPr lang="es-ES_tradnl" sz="2000" b="1" u="sng" smtClean="0"/>
              <a:t>cybeRNAting:</a:t>
            </a:r>
            <a:endParaRPr lang="es-ES_tradnl" dirty="0"/>
          </a:p>
        </p:txBody>
      </p:sp>
      <p:sp>
        <p:nvSpPr>
          <p:cNvPr id="17" name="Rectángulo 16"/>
          <p:cNvSpPr/>
          <p:nvPr/>
        </p:nvSpPr>
        <p:spPr>
          <a:xfrm>
            <a:off x="0" y="54107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200" dirty="0" smtClean="0"/>
              <a:t>        </a:t>
            </a:r>
            <a:r>
              <a:rPr lang="es-ES_tradnl" sz="1200" dirty="0" err="1" smtClean="0"/>
              <a:t>alpha</a:t>
            </a:r>
            <a:r>
              <a:rPr lang="es-ES_tradnl" sz="1200" dirty="0" smtClean="0"/>
              <a:t>  beta gamma   delta   </a:t>
            </a:r>
            <a:r>
              <a:rPr lang="es-ES_tradnl" sz="1200" dirty="0" err="1" smtClean="0"/>
              <a:t>epsilon</a:t>
            </a:r>
            <a:r>
              <a:rPr lang="es-ES_tradnl" sz="1200" dirty="0" smtClean="0"/>
              <a:t>     zeta      </a:t>
            </a:r>
            <a:r>
              <a:rPr lang="es-ES_tradnl" sz="1200" dirty="0" err="1" smtClean="0"/>
              <a:t>chi</a:t>
            </a:r>
            <a:r>
              <a:rPr lang="es-ES_tradnl" sz="1200" dirty="0" smtClean="0"/>
              <a:t> </a:t>
            </a:r>
          </a:p>
          <a:p>
            <a:pPr marL="228600" indent="-228600">
              <a:buAutoNum type="arabicPlain"/>
            </a:pPr>
            <a:r>
              <a:rPr lang="es-ES_tradnl" sz="1200" dirty="0" smtClean="0"/>
              <a:t>0.922 0.262 0.441     0.015   0.024      0.012   0.079   </a:t>
            </a:r>
          </a:p>
          <a:p>
            <a:pPr marL="228600" indent="-228600">
              <a:buAutoNum type="arabicPlain"/>
            </a:pPr>
            <a:r>
              <a:rPr lang="de-DE" sz="1200" dirty="0" smtClean="0"/>
              <a:t>0.375 0.335 0.836     0.02     0.021      0.017   0.051   </a:t>
            </a:r>
            <a:endParaRPr lang="es-ES_tradnl" sz="1200" dirty="0"/>
          </a:p>
        </p:txBody>
      </p:sp>
      <p:sp>
        <p:nvSpPr>
          <p:cNvPr id="18" name="Rectángulo 17"/>
          <p:cNvSpPr/>
          <p:nvPr/>
        </p:nvSpPr>
        <p:spPr>
          <a:xfrm>
            <a:off x="5579455" y="5502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200" dirty="0" smtClean="0"/>
              <a:t>      </a:t>
            </a:r>
            <a:r>
              <a:rPr lang="es-ES_tradnl" sz="1200" dirty="0" err="1" smtClean="0"/>
              <a:t>alpha</a:t>
            </a:r>
            <a:r>
              <a:rPr lang="es-ES_tradnl" sz="1200" dirty="0" smtClean="0"/>
              <a:t>  beta   gamma delta   </a:t>
            </a:r>
            <a:r>
              <a:rPr lang="es-ES_tradnl" sz="1200" dirty="0" err="1" smtClean="0"/>
              <a:t>epsilon</a:t>
            </a:r>
            <a:r>
              <a:rPr lang="es-ES_tradnl" sz="1200" dirty="0" smtClean="0"/>
              <a:t>      zeta     </a:t>
            </a:r>
            <a:r>
              <a:rPr lang="es-ES_tradnl" sz="1200" dirty="0" err="1" smtClean="0"/>
              <a:t>chi</a:t>
            </a:r>
            <a:r>
              <a:rPr lang="es-ES_tradnl" sz="1200" dirty="0" smtClean="0"/>
              <a:t> </a:t>
            </a:r>
          </a:p>
          <a:p>
            <a:pPr marL="228600" indent="-228600">
              <a:buAutoNum type="arabicPlain"/>
            </a:pPr>
            <a:r>
              <a:rPr lang="es-ES_tradnl" sz="1200" dirty="0" smtClean="0"/>
              <a:t>0.138 0.087  0.29     0.047    0.109      0.128 0.094  </a:t>
            </a:r>
          </a:p>
          <a:p>
            <a:pPr marL="228600" indent="-228600">
              <a:buAutoNum type="arabicPlain"/>
            </a:pPr>
            <a:r>
              <a:rPr lang="de-DE" sz="1200" dirty="0" smtClean="0"/>
              <a:t>0.477 0.311  0.205.  0.043   0.032.     0.018  0.073</a:t>
            </a:r>
            <a:endParaRPr lang="es-ES_tradnl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5631" y="237507"/>
            <a:ext cx="1153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Remove those 4 nucleotides and check again plots for Beta and Chi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78" y="1260226"/>
            <a:ext cx="3798386" cy="51004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8" y="1355229"/>
            <a:ext cx="3727636" cy="50054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3772" y="1151906"/>
            <a:ext cx="10916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We are already normalizing with the </a:t>
            </a:r>
            <a:r>
              <a:rPr lang="en-US" sz="3200" b="1" dirty="0" err="1" smtClean="0"/>
              <a:t>max_dens</a:t>
            </a:r>
            <a:r>
              <a:rPr lang="en-US" sz="3200" b="1" dirty="0" smtClean="0"/>
              <a:t> dividing so that</a:t>
            </a:r>
          </a:p>
          <a:p>
            <a:pPr algn="ctr"/>
            <a:r>
              <a:rPr lang="en-US" sz="3200" b="1" dirty="0"/>
              <a:t>o</a:t>
            </a:r>
            <a:r>
              <a:rPr lang="en-US" sz="3200" b="1" dirty="0" smtClean="0"/>
              <a:t>ur data fits in the range of [0,1]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3111335" y="3519858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100" dirty="0" smtClean="0"/>
              <a:t>              </a:t>
            </a:r>
            <a:r>
              <a:rPr lang="es-ES_tradnl" sz="1100" dirty="0" err="1" smtClean="0"/>
              <a:t>alpha</a:t>
            </a:r>
            <a:r>
              <a:rPr lang="es-ES_tradnl" sz="1100" dirty="0" smtClean="0"/>
              <a:t>       beta             gamma      delta             </a:t>
            </a:r>
            <a:r>
              <a:rPr lang="es-ES_tradnl" sz="1100" dirty="0" err="1" smtClean="0"/>
              <a:t>epsilon</a:t>
            </a:r>
            <a:r>
              <a:rPr lang="es-ES_tradnl" sz="1100" dirty="0" smtClean="0"/>
              <a:t>           zeta             </a:t>
            </a:r>
            <a:r>
              <a:rPr lang="es-ES_tradnl" sz="1100" dirty="0" err="1" smtClean="0"/>
              <a:t>chi</a:t>
            </a:r>
            <a:r>
              <a:rPr lang="es-ES_tradnl" sz="1100" dirty="0" smtClean="0"/>
              <a:t>           total</a:t>
            </a:r>
          </a:p>
          <a:p>
            <a:r>
              <a:rPr lang="es-ES_tradnl" sz="1100" dirty="0" smtClean="0"/>
              <a:t>771    0.8973062 16.05909 0.5409483 0.4490677 0.47092283 0.3226892 0.6540827 2.770586</a:t>
            </a:r>
          </a:p>
          <a:p>
            <a:r>
              <a:rPr lang="es-ES_tradnl" sz="1100" dirty="0" smtClean="0"/>
              <a:t>5031  0.5285648 15.77888 0.6109064 0.1482734 0.09670432 0.1870816 0.3746445 2.532151</a:t>
            </a:r>
            <a:endParaRPr lang="es-ES_tradnl" sz="1100" dirty="0"/>
          </a:p>
        </p:txBody>
      </p:sp>
      <p:sp>
        <p:nvSpPr>
          <p:cNvPr id="6" name="Rectángulo 5"/>
          <p:cNvSpPr/>
          <p:nvPr/>
        </p:nvSpPr>
        <p:spPr>
          <a:xfrm>
            <a:off x="4156364" y="3519858"/>
            <a:ext cx="593766" cy="68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Conector recto 7"/>
          <p:cNvCxnSpPr/>
          <p:nvPr/>
        </p:nvCxnSpPr>
        <p:spPr>
          <a:xfrm>
            <a:off x="3681351" y="2980706"/>
            <a:ext cx="1460665" cy="18406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3681351" y="2980706"/>
            <a:ext cx="1460665" cy="19238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970779" y="4949841"/>
            <a:ext cx="5558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mtClean="0"/>
              <a:t>Does not make sense &gt; 1 values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886" y="320634"/>
            <a:ext cx="1178944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Deep analysis on the ID: 771. Solving its problem may solve problem</a:t>
            </a:r>
          </a:p>
          <a:p>
            <a:r>
              <a:rPr lang="en-US" sz="3200" b="1" dirty="0"/>
              <a:t>f</a:t>
            </a:r>
            <a:r>
              <a:rPr lang="en-US" sz="3200" b="1" dirty="0" smtClean="0"/>
              <a:t>or the others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84405" y="1554970"/>
            <a:ext cx="5400520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_tradnl" sz="1400" dirty="0" smtClean="0"/>
              <a:t>               </a:t>
            </a:r>
            <a:r>
              <a:rPr lang="es-ES_tradnl" sz="1400" dirty="0" err="1" smtClean="0"/>
              <a:t>alpha</a:t>
            </a:r>
            <a:r>
              <a:rPr lang="es-ES_tradnl" sz="1400" dirty="0" smtClean="0"/>
              <a:t>        beta       gamma   delta         </a:t>
            </a:r>
            <a:r>
              <a:rPr lang="es-ES_tradnl" sz="1400" dirty="0" err="1" smtClean="0"/>
              <a:t>epsilon</a:t>
            </a:r>
            <a:r>
              <a:rPr lang="es-ES_tradnl" sz="1400" dirty="0" smtClean="0"/>
              <a:t>       zeta         </a:t>
            </a:r>
            <a:r>
              <a:rPr lang="es-ES_tradnl" sz="1400" dirty="0" err="1" smtClean="0"/>
              <a:t>chi</a:t>
            </a:r>
            <a:endParaRPr lang="es-ES_tradnl" sz="1400" dirty="0" smtClean="0"/>
          </a:p>
          <a:p>
            <a:r>
              <a:rPr lang="es-ES_tradnl" sz="1400" dirty="0" smtClean="0"/>
              <a:t>771    289.201    186.393   64.264    144.276.  274.418   85.945   225.393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1886" y="2413514"/>
            <a:ext cx="3661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smtClean="0"/>
              <a:t>1) </a:t>
            </a:r>
            <a:r>
              <a:rPr lang="es-ES_tradnl" sz="2000" b="1" u="sng" dirty="0" err="1" smtClean="0"/>
              <a:t>Scoring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by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Bayes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function</a:t>
            </a:r>
            <a:r>
              <a:rPr lang="es-ES_tradnl" sz="2000" b="1" u="sng" dirty="0" smtClean="0"/>
              <a:t>: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391886" y="282747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100" dirty="0" smtClean="0"/>
              <a:t>              </a:t>
            </a:r>
            <a:r>
              <a:rPr lang="es-ES_tradnl" sz="1100" dirty="0" err="1" smtClean="0"/>
              <a:t>alpha</a:t>
            </a:r>
            <a:r>
              <a:rPr lang="es-ES_tradnl" sz="1100" dirty="0" smtClean="0"/>
              <a:t>       beta             gamma      delta             </a:t>
            </a:r>
            <a:r>
              <a:rPr lang="es-ES_tradnl" sz="1100" dirty="0" err="1" smtClean="0"/>
              <a:t>epsilon</a:t>
            </a:r>
            <a:r>
              <a:rPr lang="es-ES_tradnl" sz="1100" dirty="0" smtClean="0"/>
              <a:t>           zeta             </a:t>
            </a:r>
            <a:r>
              <a:rPr lang="es-ES_tradnl" sz="1100" dirty="0" err="1" smtClean="0"/>
              <a:t>chi</a:t>
            </a:r>
            <a:r>
              <a:rPr lang="es-ES_tradnl" sz="1100" dirty="0" smtClean="0"/>
              <a:t>           total</a:t>
            </a:r>
          </a:p>
          <a:p>
            <a:r>
              <a:rPr lang="es-ES_tradnl" sz="1100" dirty="0" smtClean="0"/>
              <a:t>771    0.8973062 </a:t>
            </a:r>
            <a:r>
              <a:rPr lang="es-ES_tradnl" sz="1100" b="1" dirty="0" smtClean="0"/>
              <a:t>16.05909</a:t>
            </a:r>
            <a:r>
              <a:rPr lang="es-ES_tradnl" sz="1100" dirty="0" smtClean="0"/>
              <a:t> 0.5409483 0.4490677 0.47092283 0.3226892 0.6540827 2.770586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91886" y="3432716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2) </a:t>
            </a:r>
            <a:r>
              <a:rPr lang="es-ES_tradnl" sz="2000" b="1" u="sng" dirty="0" err="1" smtClean="0"/>
              <a:t>Analysis</a:t>
            </a:r>
            <a:r>
              <a:rPr lang="es-ES_tradnl" sz="2000" b="1" u="sng" dirty="0" smtClean="0"/>
              <a:t> of </a:t>
            </a:r>
            <a:r>
              <a:rPr lang="es-ES_tradnl" sz="2000" b="1" u="sng" dirty="0" err="1" smtClean="0"/>
              <a:t>the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different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contributions</a:t>
            </a:r>
            <a:r>
              <a:rPr lang="es-ES_tradnl" sz="2000" b="1" u="sng" dirty="0"/>
              <a:t> </a:t>
            </a:r>
            <a:r>
              <a:rPr lang="es-ES_tradnl" sz="2000" b="1" u="sng" dirty="0" smtClean="0"/>
              <a:t>“beta”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3898638"/>
            <a:ext cx="5450774" cy="93753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91886" y="506747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1100" b="1" dirty="0" smtClean="0"/>
              <a:t>OUTPUT:   </a:t>
            </a:r>
            <a:r>
              <a:rPr lang="pl-PL" sz="1100" b="1" dirty="0" smtClean="0"/>
              <a:t>0.7346722  0.9257825  0.7290086  0.8479728 92.1275127  0.9895698</a:t>
            </a:r>
            <a:r>
              <a:rPr lang="es-ES_tradnl" sz="1100" b="1" dirty="0" smtClean="0"/>
              <a:t>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728852" y="5067471"/>
            <a:ext cx="73627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6032665" y="1221244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3) </a:t>
            </a:r>
            <a:r>
              <a:rPr lang="es-ES_tradnl" sz="2000" b="1" u="sng" dirty="0" err="1" smtClean="0"/>
              <a:t>Check</a:t>
            </a:r>
            <a:r>
              <a:rPr lang="es-ES_tradnl" sz="2000" b="1" u="sng" dirty="0" smtClean="0"/>
              <a:t> at </a:t>
            </a:r>
            <a:r>
              <a:rPr lang="es-ES_tradnl" sz="2000" b="1" u="sng" dirty="0" err="1" smtClean="0"/>
              <a:t>the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probability</a:t>
            </a:r>
            <a:r>
              <a:rPr lang="es-ES_tradnl" sz="2000" b="1" u="sng" dirty="0"/>
              <a:t> </a:t>
            </a:r>
            <a:r>
              <a:rPr lang="es-ES_tradnl" sz="2000" b="1" u="sng" dirty="0" err="1" smtClean="0"/>
              <a:t>function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for</a:t>
            </a:r>
            <a:r>
              <a:rPr lang="es-ES_tradnl" sz="2000" b="1" u="sng" dirty="0" smtClean="0"/>
              <a:t>: zeta – beta </a:t>
            </a:r>
            <a:r>
              <a:rPr lang="es-ES_tradnl" sz="2000" b="1" u="sng" dirty="0" err="1" smtClean="0"/>
              <a:t>pairs</a:t>
            </a:r>
            <a:r>
              <a:rPr lang="es-ES_tradnl" sz="2000" b="1" u="sng" dirty="0" smtClean="0"/>
              <a:t> </a:t>
            </a:r>
            <a:endParaRPr lang="es-ES_tradnl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749049"/>
            <a:ext cx="4069278" cy="285317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" y="1409535"/>
            <a:ext cx="4394200" cy="29464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8178" y="734356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/>
              <a:t>4</a:t>
            </a:r>
            <a:r>
              <a:rPr lang="es-ES_tradnl" sz="2000" b="1" u="sng" dirty="0" smtClean="0"/>
              <a:t>) </a:t>
            </a:r>
            <a:r>
              <a:rPr lang="es-ES_tradnl" sz="2000" b="1" u="sng" dirty="0" err="1" smtClean="0"/>
              <a:t>Dataframe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subset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for</a:t>
            </a:r>
            <a:r>
              <a:rPr lang="es-ES_tradnl" sz="2000" b="1" u="sng" dirty="0" smtClean="0"/>
              <a:t>: zeta = 86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1294410" y="1258784"/>
            <a:ext cx="665019" cy="3097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56" y="1409535"/>
            <a:ext cx="3175000" cy="13462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405087" y="796515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 smtClean="0"/>
              <a:t>5) </a:t>
            </a:r>
            <a:r>
              <a:rPr lang="es-ES_tradnl" sz="2000" b="1" u="sng" dirty="0" err="1" smtClean="0"/>
              <a:t>Fitted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gaussians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for</a:t>
            </a:r>
            <a:r>
              <a:rPr lang="es-ES_tradnl" sz="2000" b="1" u="sng" dirty="0" smtClean="0"/>
              <a:t> beta </a:t>
            </a:r>
            <a:r>
              <a:rPr lang="es-ES_tradnl" sz="2000" b="1" u="sng" dirty="0" err="1" smtClean="0"/>
              <a:t>when</a:t>
            </a:r>
            <a:r>
              <a:rPr lang="es-ES_tradnl" sz="2000" b="1" u="sng" dirty="0" smtClean="0"/>
              <a:t> zeta = 86</a:t>
            </a:r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5430324" y="3390746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/>
              <a:t>6</a:t>
            </a:r>
            <a:r>
              <a:rPr lang="es-ES_tradnl" sz="2000" b="1" u="sng" dirty="0" smtClean="0"/>
              <a:t>) Compute </a:t>
            </a:r>
            <a:r>
              <a:rPr lang="es-ES_tradnl" sz="2000" b="1" u="sng" dirty="0" err="1" smtClean="0"/>
              <a:t>dnorm</a:t>
            </a:r>
            <a:r>
              <a:rPr lang="es-ES_tradnl" sz="2000" b="1" u="sng" dirty="0" smtClean="0"/>
              <a:t>() </a:t>
            </a:r>
            <a:r>
              <a:rPr lang="es-ES_tradnl" sz="2000" b="1" u="sng" dirty="0" err="1" smtClean="0"/>
              <a:t>calculus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on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each</a:t>
            </a:r>
            <a:r>
              <a:rPr lang="es-ES_tradnl" sz="2000" b="1" u="sng" dirty="0" smtClean="0"/>
              <a:t> of </a:t>
            </a:r>
            <a:r>
              <a:rPr lang="es-ES_tradnl" sz="2000" b="1" u="sng" dirty="0" err="1" smtClean="0"/>
              <a:t>them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6" y="3954482"/>
            <a:ext cx="6279757" cy="135378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188703" y="4525587"/>
            <a:ext cx="884045" cy="782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/>
          <p:cNvSpPr/>
          <p:nvPr/>
        </p:nvSpPr>
        <p:spPr>
          <a:xfrm>
            <a:off x="8443356" y="421189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b="1" dirty="0" smtClean="0"/>
              <a:t>4th </a:t>
            </a:r>
            <a:r>
              <a:rPr lang="es-ES" sz="1100" b="1" dirty="0" err="1" smtClean="0"/>
              <a:t>Gaussian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gives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such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bad</a:t>
            </a:r>
            <a:r>
              <a:rPr lang="es-ES" sz="1100" b="1" dirty="0" smtClean="0"/>
              <a:t> </a:t>
            </a:r>
            <a:r>
              <a:rPr lang="es-ES" sz="1100" b="1" dirty="0" err="1" smtClean="0"/>
              <a:t>result</a:t>
            </a:r>
            <a:endParaRPr lang="es-ES_tradnl" sz="1100" b="1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255080" y="5175641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u="sng" dirty="0"/>
              <a:t>7</a:t>
            </a:r>
            <a:r>
              <a:rPr lang="es-ES_tradnl" sz="2000" b="1" u="sng" dirty="0" smtClean="0"/>
              <a:t>) Compute </a:t>
            </a:r>
            <a:r>
              <a:rPr lang="es-ES_tradnl" sz="2000" b="1" u="sng" dirty="0" err="1" smtClean="0"/>
              <a:t>dnorm</a:t>
            </a:r>
            <a:r>
              <a:rPr lang="es-ES_tradnl" sz="2000" b="1" u="sng" dirty="0" smtClean="0"/>
              <a:t>() </a:t>
            </a:r>
            <a:r>
              <a:rPr lang="es-ES_tradnl" sz="2000" b="1" u="sng" dirty="0" err="1" smtClean="0"/>
              <a:t>manually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on</a:t>
            </a:r>
            <a:r>
              <a:rPr lang="es-ES_tradnl" sz="2000" b="1" u="sng" dirty="0" smtClean="0"/>
              <a:t> </a:t>
            </a:r>
            <a:r>
              <a:rPr lang="es-ES_tradnl" sz="2000" b="1" u="sng" dirty="0" err="1" smtClean="0"/>
              <a:t>the</a:t>
            </a:r>
            <a:r>
              <a:rPr lang="es-ES_tradnl" sz="2000" b="1" u="sng" dirty="0" smtClean="0"/>
              <a:t> 4th </a:t>
            </a:r>
            <a:r>
              <a:rPr lang="es-ES_tradnl" sz="2000" b="1" u="sng" dirty="0" err="1" smtClean="0"/>
              <a:t>row</a:t>
            </a:r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0" y="5759614"/>
            <a:ext cx="5071729" cy="85626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5675" y="603727"/>
            <a:ext cx="553010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u="sng" dirty="0" smtClean="0"/>
              <a:t>PROBLEM:</a:t>
            </a:r>
          </a:p>
          <a:p>
            <a:endParaRPr lang="es-ES_tradnl" sz="2000" b="1" u="sng" dirty="0"/>
          </a:p>
          <a:p>
            <a:r>
              <a:rPr lang="es-ES_tradnl" sz="2000" dirty="0" smtClean="0"/>
              <a:t>·Standard </a:t>
            </a:r>
            <a:r>
              <a:rPr lang="es-ES_tradnl" sz="2000" dirty="0" err="1" smtClean="0"/>
              <a:t>deviation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is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too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low</a:t>
            </a:r>
            <a:r>
              <a:rPr lang="es-ES_tradnl" sz="2000" dirty="0" smtClean="0"/>
              <a:t> so </a:t>
            </a:r>
            <a:r>
              <a:rPr lang="es-ES_tradnl" sz="2000" dirty="0" err="1" smtClean="0"/>
              <a:t>minimal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changes</a:t>
            </a:r>
            <a:r>
              <a:rPr lang="es-ES_tradnl" sz="2000" dirty="0"/>
              <a:t> </a:t>
            </a:r>
            <a:r>
              <a:rPr lang="es-ES_tradnl" sz="2000" dirty="0" err="1" smtClean="0"/>
              <a:t>on</a:t>
            </a:r>
            <a:r>
              <a:rPr lang="es-ES_tradnl" sz="2000" dirty="0" smtClean="0"/>
              <a:t> x versus mean </a:t>
            </a:r>
            <a:r>
              <a:rPr lang="es-ES_tradnl" sz="2000" dirty="0" err="1" smtClean="0"/>
              <a:t>create</a:t>
            </a:r>
            <a:r>
              <a:rPr lang="es-ES_tradnl" sz="2000" dirty="0" smtClean="0"/>
              <a:t> a </a:t>
            </a:r>
            <a:r>
              <a:rPr lang="es-ES_tradnl" sz="2000" dirty="0" err="1" smtClean="0"/>
              <a:t>lot</a:t>
            </a:r>
            <a:r>
              <a:rPr lang="es-ES_tradnl" sz="2000" dirty="0" smtClean="0"/>
              <a:t> of </a:t>
            </a:r>
            <a:r>
              <a:rPr lang="es-ES_tradnl" sz="2000" dirty="0" err="1" smtClean="0"/>
              <a:t>change</a:t>
            </a:r>
            <a:r>
              <a:rPr lang="es-ES_tradnl" sz="2000" dirty="0" smtClean="0"/>
              <a:t> at </a:t>
            </a:r>
            <a:r>
              <a:rPr lang="es-ES_tradnl" sz="2000" dirty="0" err="1" smtClean="0"/>
              <a:t>dnorm</a:t>
            </a:r>
            <a:r>
              <a:rPr lang="es-ES_tradnl" sz="2000" dirty="0" smtClean="0"/>
              <a:t>()</a:t>
            </a:r>
          </a:p>
          <a:p>
            <a:endParaRPr lang="es-ES_tradnl" sz="2000" dirty="0"/>
          </a:p>
          <a:p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5986978" y="625563"/>
            <a:ext cx="64008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u="sng" dirty="0" smtClean="0"/>
              <a:t>SOLUTION:</a:t>
            </a:r>
          </a:p>
          <a:p>
            <a:endParaRPr lang="es-ES_tradnl" sz="2000" b="1" u="sng" dirty="0"/>
          </a:p>
          <a:p>
            <a:r>
              <a:rPr lang="es-ES_tradnl" sz="2000" dirty="0" smtClean="0"/>
              <a:t>·</a:t>
            </a:r>
            <a:r>
              <a:rPr lang="es-ES_tradnl" sz="2000" dirty="0" err="1" smtClean="0"/>
              <a:t>Apply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filtering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for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sd</a:t>
            </a:r>
            <a:endParaRPr lang="es-ES_tradnl" sz="2000" dirty="0" smtClean="0"/>
          </a:p>
          <a:p>
            <a:endParaRPr lang="es-ES_tradnl" sz="2000" dirty="0"/>
          </a:p>
          <a:p>
            <a:r>
              <a:rPr lang="es-ES_tradnl" sz="2000" dirty="0" smtClean="0"/>
              <a:t>·Data </a:t>
            </a:r>
            <a:r>
              <a:rPr lang="es-ES_tradnl" sz="2000" dirty="0" err="1" smtClean="0"/>
              <a:t>handling</a:t>
            </a:r>
            <a:endParaRPr lang="es-ES_tradnl" sz="2000" dirty="0" smtClean="0"/>
          </a:p>
          <a:p>
            <a:endParaRPr lang="es-ES_tradn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" y="4670136"/>
            <a:ext cx="6184900" cy="2006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55079" y="4184140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/>
              <a:t>****</a:t>
            </a:r>
            <a:r>
              <a:rPr lang="es-ES_tradnl" sz="2000" b="1" dirty="0" err="1" smtClean="0"/>
              <a:t>Trying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with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different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values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on</a:t>
            </a:r>
            <a:r>
              <a:rPr lang="es-ES_tradnl" sz="2000" b="1" dirty="0" smtClean="0"/>
              <a:t> x: 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11485456" y="6094814"/>
            <a:ext cx="3930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1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3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24473</TotalTime>
  <Words>635</Words>
  <Application>Microsoft Macintosh PowerPoint</Application>
  <PresentationFormat>Panorámica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15</cp:revision>
  <cp:lastPrinted>2020-06-11T14:11:27Z</cp:lastPrinted>
  <dcterms:created xsi:type="dcterms:W3CDTF">2020-06-08T20:28:59Z</dcterms:created>
  <dcterms:modified xsi:type="dcterms:W3CDTF">2020-06-25T20:22:12Z</dcterms:modified>
</cp:coreProperties>
</file>