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5" r:id="rId2"/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7"/>
    <p:restoredTop sz="93878"/>
  </p:normalViewPr>
  <p:slideViewPr>
    <p:cSldViewPr snapToGrid="0" snapToObjects="1">
      <p:cViewPr>
        <p:scale>
          <a:sx n="66" d="100"/>
          <a:sy n="66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2C27A-BE9F-3B40-9DD0-6A86C2107380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6CB7-791D-8645-817F-20433337DF5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72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56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81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81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95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91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199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9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07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949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087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E0DB-CF88-AD4A-8489-E3382DFAFC38}" type="datetimeFigureOut">
              <a:rPr lang="es-ES_tradnl" smtClean="0"/>
              <a:t>7/7/20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016-A30F-0C4E-BC15-F6F694243D8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5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61062" y="2380299"/>
            <a:ext cx="459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b="1" dirty="0" smtClean="0"/>
              <a:t>ANALYSIS OF 1BAU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54683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3853" y="298579"/>
            <a:ext cx="11280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WIDE DATA EXPLORATION IN THE NTINFO OF THE SOUTH ANGLES</a:t>
            </a:r>
          </a:p>
          <a:p>
            <a:r>
              <a:rPr lang="es-ES_tradnl" sz="3200" b="1" dirty="0" smtClean="0"/>
              <a:t>DISTRIBUTION</a:t>
            </a:r>
            <a:endParaRPr lang="es-ES_tradnl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853" y="1685064"/>
            <a:ext cx="756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South </a:t>
            </a:r>
            <a:r>
              <a:rPr lang="es-ES_tradnl" sz="2400" b="1" dirty="0" err="1" smtClean="0"/>
              <a:t>angles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have</a:t>
            </a:r>
            <a:r>
              <a:rPr lang="es-ES_tradnl" sz="2400" b="1" dirty="0" smtClean="0"/>
              <a:t> a </a:t>
            </a:r>
            <a:r>
              <a:rPr lang="es-ES_tradnl" sz="2400" b="1" dirty="0" err="1" smtClean="0"/>
              <a:t>pu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distribution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between</a:t>
            </a:r>
            <a:r>
              <a:rPr lang="es-ES_tradnl" sz="2400" b="1" dirty="0" smtClean="0"/>
              <a:t> 144º to 180º</a:t>
            </a:r>
            <a:endParaRPr lang="es-ES_tradnl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2625652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8440" y="2125464"/>
            <a:ext cx="871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             </a:t>
            </a:r>
            <a:r>
              <a:rPr lang="es-ES_tradnl" b="1" dirty="0" err="1" smtClean="0"/>
              <a:t>alpha</a:t>
            </a:r>
            <a:r>
              <a:rPr lang="es-ES_tradnl" b="1" dirty="0" smtClean="0"/>
              <a:t>       beta         gamma     delta       </a:t>
            </a:r>
            <a:r>
              <a:rPr lang="es-ES_tradnl" b="1" dirty="0" err="1" smtClean="0"/>
              <a:t>epsilon</a:t>
            </a:r>
            <a:r>
              <a:rPr lang="es-ES_tradnl" b="1" dirty="0" smtClean="0"/>
              <a:t>      zeta         </a:t>
            </a:r>
            <a:r>
              <a:rPr lang="es-ES_tradnl" b="1" dirty="0" err="1" smtClean="0"/>
              <a:t>chi</a:t>
            </a:r>
            <a:r>
              <a:rPr lang="es-ES_tradnl" b="1" dirty="0" smtClean="0"/>
              <a:t>            </a:t>
            </a:r>
            <a:r>
              <a:rPr lang="es-ES_tradnl" b="1" dirty="0" err="1" smtClean="0"/>
              <a:t>pu_round</a:t>
            </a:r>
            <a:endParaRPr lang="es-ES_tradnl" b="1" dirty="0" smtClean="0"/>
          </a:p>
          <a:p>
            <a:r>
              <a:rPr lang="es-ES_tradnl" dirty="0" smtClean="0"/>
              <a:t>68       299.258   165.397     61.142    148.099   257.194.   286.109  236.654       158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853" y="298579"/>
            <a:ext cx="910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HIGHEST SCORING ANGLE EN SOUTH – </a:t>
            </a:r>
            <a:r>
              <a:rPr lang="es-ES_tradnl" sz="3200" b="1" dirty="0" err="1" smtClean="0"/>
              <a:t>ntinfo</a:t>
            </a:r>
            <a:r>
              <a:rPr lang="es-ES_tradnl" sz="3200" b="1" dirty="0" smtClean="0"/>
              <a:t> ID = 68</a:t>
            </a:r>
            <a:endParaRPr lang="es-ES_tradnl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698440" y="3690739"/>
            <a:ext cx="9607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            </a:t>
            </a:r>
            <a:r>
              <a:rPr lang="es-ES_tradnl" b="1" dirty="0" err="1" smtClean="0"/>
              <a:t>alpha</a:t>
            </a:r>
            <a:r>
              <a:rPr lang="es-ES_tradnl" b="1" dirty="0" smtClean="0"/>
              <a:t>       beta          gamma          delta        </a:t>
            </a:r>
            <a:r>
              <a:rPr lang="es-ES_tradnl" b="1" dirty="0" err="1" smtClean="0"/>
              <a:t>epsilon</a:t>
            </a:r>
            <a:r>
              <a:rPr lang="es-ES_tradnl" b="1" dirty="0" smtClean="0"/>
              <a:t>         zeta               </a:t>
            </a:r>
            <a:r>
              <a:rPr lang="es-ES_tradnl" b="1" dirty="0" err="1" smtClean="0"/>
              <a:t>chi</a:t>
            </a:r>
            <a:r>
              <a:rPr lang="es-ES_tradnl" b="1" dirty="0" smtClean="0"/>
              <a:t>             total</a:t>
            </a:r>
          </a:p>
          <a:p>
            <a:r>
              <a:rPr lang="es-ES_tradnl" dirty="0" smtClean="0"/>
              <a:t>68   0.8970308 0.8658455 0.8112619 0.4725056 0.5948475 0.8748036 0.5023992 </a:t>
            </a:r>
            <a:r>
              <a:rPr lang="es-ES_tradnl" b="1" dirty="0" smtClean="0"/>
              <a:t>0.7169563</a:t>
            </a: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98440" y="1663799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 smtClean="0"/>
              <a:t>Angles</a:t>
            </a:r>
            <a:endParaRPr lang="es-ES_tradnl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98440" y="3258556"/>
            <a:ext cx="111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 smtClean="0"/>
              <a:t>Scoring</a:t>
            </a:r>
            <a:endParaRPr lang="es-ES_tradnl" sz="3200" b="1" dirty="0"/>
          </a:p>
        </p:txBody>
      </p:sp>
    </p:spTree>
    <p:extLst>
      <p:ext uri="{BB962C8B-B14F-4D97-AF65-F5344CB8AC3E}">
        <p14:creationId xmlns:p14="http://schemas.microsoft.com/office/powerpoint/2010/main" val="325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3853" y="298579"/>
            <a:ext cx="983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ANALYSE SCORING FOR SOUTH ANGLES IN PDB ID = 1bau</a:t>
            </a:r>
            <a:endParaRPr lang="es-ES_tradnl" sz="3200" b="1" dirty="0"/>
          </a:p>
        </p:txBody>
      </p:sp>
      <p:sp>
        <p:nvSpPr>
          <p:cNvPr id="5" name="Rectángulo 4"/>
          <p:cNvSpPr/>
          <p:nvPr/>
        </p:nvSpPr>
        <p:spPr>
          <a:xfrm>
            <a:off x="503853" y="2079813"/>
            <a:ext cx="8424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        </a:t>
            </a:r>
            <a:r>
              <a:rPr lang="es-ES_tradnl" b="1" dirty="0" err="1" smtClean="0"/>
              <a:t>alpha</a:t>
            </a:r>
            <a:r>
              <a:rPr lang="es-ES_tradnl" b="1" dirty="0" smtClean="0"/>
              <a:t>      beta         gamma          delta       </a:t>
            </a:r>
            <a:r>
              <a:rPr lang="es-ES_tradnl" b="1" dirty="0" err="1" smtClean="0"/>
              <a:t>epsilon</a:t>
            </a:r>
            <a:r>
              <a:rPr lang="es-ES_tradnl" b="1" dirty="0" smtClean="0"/>
              <a:t>          zeta          </a:t>
            </a:r>
            <a:r>
              <a:rPr lang="es-ES_tradnl" b="1" dirty="0" err="1" smtClean="0"/>
              <a:t>chi</a:t>
            </a:r>
            <a:r>
              <a:rPr lang="es-ES_tradnl" b="1" dirty="0" smtClean="0"/>
              <a:t>      </a:t>
            </a:r>
            <a:r>
              <a:rPr lang="es-ES_tradnl" b="1" dirty="0" err="1" smtClean="0"/>
              <a:t>pu_round</a:t>
            </a:r>
            <a:endParaRPr lang="es-ES_tradnl" b="1" dirty="0" smtClean="0"/>
          </a:p>
          <a:p>
            <a:r>
              <a:rPr lang="es-ES_tradnl" dirty="0" smtClean="0"/>
              <a:t>7  305.282   168.243      61.872      148.267     223.491     297.652    212.508      162</a:t>
            </a:r>
          </a:p>
          <a:p>
            <a:r>
              <a:rPr lang="es-ES_tradnl" dirty="0" smtClean="0"/>
              <a:t>30 305.223.  168.209    61.856      148.268      223.503    297.705    212.583      162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719705" y="1325179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 smtClean="0"/>
              <a:t>Angles</a:t>
            </a:r>
            <a:endParaRPr lang="es-ES_tradnl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19705" y="3737937"/>
            <a:ext cx="111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smtClean="0"/>
              <a:t>Scoring</a:t>
            </a:r>
            <a:endParaRPr lang="es-ES_tradnl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506649" y="4472731"/>
            <a:ext cx="7170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     </a:t>
            </a:r>
            <a:r>
              <a:rPr lang="es-ES_tradnl" b="1" dirty="0" err="1" smtClean="0"/>
              <a:t>alpha</a:t>
            </a:r>
            <a:r>
              <a:rPr lang="es-ES_tradnl" b="1" dirty="0" smtClean="0"/>
              <a:t>  beta     gamma   delta.   </a:t>
            </a:r>
            <a:r>
              <a:rPr lang="es-ES_tradnl" b="1" dirty="0" err="1" smtClean="0"/>
              <a:t>epsilon</a:t>
            </a:r>
            <a:r>
              <a:rPr lang="es-ES_tradnl" b="1" dirty="0" smtClean="0"/>
              <a:t>    zeta       </a:t>
            </a:r>
            <a:r>
              <a:rPr lang="es-ES_tradnl" b="1" dirty="0" err="1" smtClean="0"/>
              <a:t>chi</a:t>
            </a:r>
            <a:r>
              <a:rPr lang="es-ES_tradnl" b="1" dirty="0" smtClean="0"/>
              <a:t>          total</a:t>
            </a:r>
          </a:p>
          <a:p>
            <a:r>
              <a:rPr lang="es-ES_tradnl" dirty="0" smtClean="0"/>
              <a:t>7  0.687   0.941.   0.612.   0.204    0.839     0.729    0.452     </a:t>
            </a:r>
            <a:r>
              <a:rPr lang="es-ES_tradnl" b="1" dirty="0" smtClean="0"/>
              <a:t>0.638</a:t>
            </a:r>
          </a:p>
          <a:p>
            <a:r>
              <a:rPr lang="es-ES_tradnl" dirty="0" smtClean="0"/>
              <a:t>30 0.707   0.940   0.633    0.225    0.839     0.714    0.469     </a:t>
            </a:r>
            <a:r>
              <a:rPr lang="es-ES_tradnl" b="1" dirty="0" smtClean="0"/>
              <a:t>0.647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899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3853" y="204294"/>
            <a:ext cx="11223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WIDE DATA EXPLORATION IN THE NTINFO OF THE NORTH ANGLES</a:t>
            </a:r>
          </a:p>
          <a:p>
            <a:r>
              <a:rPr lang="es-ES_tradnl" sz="3200" b="1" dirty="0" smtClean="0"/>
              <a:t>DISTRIBUTION</a:t>
            </a:r>
            <a:endParaRPr lang="es-ES_tradnl" sz="3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0387"/>
          <a:stretch/>
        </p:blipFill>
        <p:spPr>
          <a:xfrm>
            <a:off x="6659114" y="2636874"/>
            <a:ext cx="5068389" cy="3402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9302"/>
          <a:stretch/>
        </p:blipFill>
        <p:spPr>
          <a:xfrm>
            <a:off x="333353" y="2636874"/>
            <a:ext cx="5068389" cy="34768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18086" y="879450"/>
            <a:ext cx="75403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b="1" dirty="0" smtClean="0"/>
              <a:t>GOOD</a:t>
            </a:r>
            <a:r>
              <a:rPr lang="es-ES_tradnl" sz="2400" dirty="0" smtClean="0"/>
              <a:t>: SELECTED ANGLES IN NORTH WITH SCORING &gt; 0.75</a:t>
            </a:r>
          </a:p>
          <a:p>
            <a:r>
              <a:rPr lang="es-ES_tradnl" sz="2400" b="1" dirty="0" smtClean="0"/>
              <a:t>BAD</a:t>
            </a:r>
            <a:r>
              <a:rPr lang="es-ES_tradnl" sz="2400" dirty="0" smtClean="0"/>
              <a:t>: SELECTED ANGLES IN NORTH WITH SCORING &lt; 0.5</a:t>
            </a:r>
            <a:endParaRPr lang="es-ES_tradnl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33353" y="1746138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 smtClean="0"/>
              <a:t>Angles</a:t>
            </a:r>
            <a:endParaRPr lang="es-ES_tradnl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583196" y="1744725"/>
            <a:ext cx="127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 smtClean="0"/>
              <a:t>Scoring</a:t>
            </a:r>
            <a:endParaRPr lang="es-ES_tradnl" sz="3200" b="1" dirty="0"/>
          </a:p>
        </p:txBody>
      </p:sp>
    </p:spTree>
    <p:extLst>
      <p:ext uri="{BB962C8B-B14F-4D97-AF65-F5344CB8AC3E}">
        <p14:creationId xmlns:p14="http://schemas.microsoft.com/office/powerpoint/2010/main" val="19179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3853" y="204294"/>
            <a:ext cx="11223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WIDE DATA EXPLORATION IN THE NTINFO OF THE NORTH ANGLES</a:t>
            </a:r>
          </a:p>
          <a:p>
            <a:r>
              <a:rPr lang="es-ES_tradnl" sz="3200" b="1" dirty="0" smtClean="0"/>
              <a:t>DISTRIBUTION</a:t>
            </a:r>
            <a:endParaRPr lang="es-ES_tradnl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33353" y="1746138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 smtClean="0"/>
              <a:t>Angles</a:t>
            </a:r>
            <a:endParaRPr lang="es-ES_tradnl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583196" y="1744725"/>
            <a:ext cx="127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 smtClean="0"/>
              <a:t>Scoring</a:t>
            </a:r>
            <a:endParaRPr lang="es-ES_tradnl" sz="32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69"/>
          <a:stretch/>
        </p:blipFill>
        <p:spPr>
          <a:xfrm>
            <a:off x="0" y="2731158"/>
            <a:ext cx="6318235" cy="20322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3"/>
          <a:stretch/>
        </p:blipFill>
        <p:spPr>
          <a:xfrm>
            <a:off x="6583196" y="2731158"/>
            <a:ext cx="6242627" cy="20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21" y="2573079"/>
            <a:ext cx="6734436" cy="2790364"/>
          </a:xfrm>
        </p:spPr>
      </p:pic>
      <p:sp>
        <p:nvSpPr>
          <p:cNvPr id="5" name="CuadroTexto 4"/>
          <p:cNvSpPr txBox="1"/>
          <p:nvPr/>
        </p:nvSpPr>
        <p:spPr>
          <a:xfrm>
            <a:off x="184876" y="183028"/>
            <a:ext cx="11688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 smtClean="0"/>
              <a:t>ANALYSIS OF THE MEAN FOR EVERY ANGLE AND FOR THE</a:t>
            </a:r>
          </a:p>
          <a:p>
            <a:r>
              <a:rPr lang="es-ES_tradnl" sz="3200" b="1" dirty="0" smtClean="0"/>
              <a:t>GOOD-NORTH AND BAD-NORTH DISTRIBUTION</a:t>
            </a:r>
            <a:endParaRPr lang="es-ES_tradnl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7102549" y="2828260"/>
            <a:ext cx="1679944" cy="361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0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3853" y="204294"/>
            <a:ext cx="264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smtClean="0"/>
              <a:t>CONCLUSIONS</a:t>
            </a:r>
            <a:endParaRPr lang="es-ES_tradnl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853" y="1129450"/>
            <a:ext cx="10502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/>
              <a:t>· </a:t>
            </a:r>
            <a:r>
              <a:rPr lang="es-ES_tradnl" sz="2800" dirty="0" err="1" smtClean="0"/>
              <a:t>Alpha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seems</a:t>
            </a:r>
            <a:r>
              <a:rPr lang="es-ES_tradnl" sz="2800" dirty="0" smtClean="0"/>
              <a:t> to be a </a:t>
            </a:r>
            <a:r>
              <a:rPr lang="es-ES_tradnl" sz="2800" dirty="0" err="1" smtClean="0"/>
              <a:t>determinant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angle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between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good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scored</a:t>
            </a:r>
            <a:r>
              <a:rPr lang="es-ES_tradnl" sz="2800" dirty="0" smtClean="0"/>
              <a:t> and</a:t>
            </a:r>
          </a:p>
          <a:p>
            <a:r>
              <a:rPr lang="es-ES_tradnl" sz="2800" dirty="0" err="1"/>
              <a:t>b</a:t>
            </a:r>
            <a:r>
              <a:rPr lang="es-ES_tradnl" sz="2800" dirty="0" err="1" smtClean="0"/>
              <a:t>ad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scored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angles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within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north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distribution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470165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224</Words>
  <Application>Microsoft Macintosh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15</cp:revision>
  <dcterms:created xsi:type="dcterms:W3CDTF">2020-07-07T09:15:38Z</dcterms:created>
  <dcterms:modified xsi:type="dcterms:W3CDTF">2020-07-10T14:17:16Z</dcterms:modified>
</cp:coreProperties>
</file>