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Lst>
  <p:sldSz cy="5143500" cx="9144000"/>
  <p:notesSz cx="6858000" cy="9144000"/>
  <p:embeddedFontLst>
    <p:embeddedFont>
      <p:font typeface="Oxygen"/>
      <p:regular r:id="rId259"/>
      <p:bold r:id="rId260"/>
    </p:embeddedFont>
    <p:embeddedFont>
      <p:font typeface="Montserrat"/>
      <p:regular r:id="rId261"/>
      <p:bold r:id="rId262"/>
      <p:italic r:id="rId263"/>
      <p:boldItalic r:id="rId2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DBDCA6-65AC-4A5F-96D9-D4F4EF47D8AA}">
  <a:tblStyle styleId="{E0DBDCA6-65AC-4A5F-96D9-D4F4EF47D8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font" Target="fonts/Montserrat-boldItalic.fntdata"/><Relationship Id="rId142" Type="http://schemas.openxmlformats.org/officeDocument/2006/relationships/slide" Target="slides/slide137.xml"/><Relationship Id="rId263" Type="http://schemas.openxmlformats.org/officeDocument/2006/relationships/font" Target="fonts/Montserrat-italic.fntdata"/><Relationship Id="rId141" Type="http://schemas.openxmlformats.org/officeDocument/2006/relationships/slide" Target="slides/slide136.xml"/><Relationship Id="rId262" Type="http://schemas.openxmlformats.org/officeDocument/2006/relationships/font" Target="fonts/Montserrat-bold.fntdata"/><Relationship Id="rId140" Type="http://schemas.openxmlformats.org/officeDocument/2006/relationships/slide" Target="slides/slide135.xml"/><Relationship Id="rId261" Type="http://schemas.openxmlformats.org/officeDocument/2006/relationships/font" Target="fonts/Montserrat-regular.fntdata"/><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font" Target="fonts/Oxygen-bold.fntdata"/><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font" Target="fonts/Oxygen-regular.fntdata"/><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50b5b935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0b5b935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550b5b935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50b5b935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550b5b93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550b5b93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550b5b93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550b5b93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550b5b935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50b5b935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550b5b9355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550b5b9355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50f1596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50f1596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550b5b9355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550b5b9355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550b5b9355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550b5b9355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550b5b935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50b5b935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550b5b9355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550b5b9355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50b5b935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0b5b935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50f1596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0f15965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g50f1596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9" name="Google Shape;1229;g50f15965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50f159650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50f159650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550b5b935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550b5b935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550b5b9355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550b5b9355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550b5b9355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550b5b9355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50f15965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50f15965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550b5b93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550b5b93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550b5b93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550b5b93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550b5b9355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550b5b9355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50b5b9355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50b5b9355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550b5b9355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550b5b9355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50f1596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50f1596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50f15965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50f15965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50f159650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50f159650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50f159650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50f159650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50f159650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50f159650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50f159650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0f15965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50f15965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0f15965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50f15965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50f15965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50f15965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50f15965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50b5b9355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50b5b9355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50f15965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50f15965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50f159650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50f159650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50f159650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50f159650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50f159650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50f159650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550b5b935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550b5b935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50f1596500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0f1596500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50f1596500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50f15965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g50f159650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8" name="Google Shape;1448;g50f15965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50f159650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50f159650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50f159650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50f159650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50b5b9355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50b5b9355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g50f159650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50f159650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50f159650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50f159650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g50f159650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9" name="Google Shape;1489;g50f159650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50f159650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50f159650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50f159650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50f159650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50f159650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50f159650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50f159650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50f159650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50f1596500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50f159650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50f1596500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50f1596500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50f159650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50f159650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50b5b9355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50b5b9355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50f159650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50f159650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50f159650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50f159650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50f159650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50f159650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50f15965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50f15965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50f159650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50f159650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50f159650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50f159650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50f159650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50f159650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50f1596500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50f1596500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g50f159650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1" name="Google Shape;1631;g50f159650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550b5b9355_0_1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550b5b9355_0_1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50b5b9355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50b5b9355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550b5b9355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550b5b9355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g50f159650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50f159650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550b5b9355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550b5b9355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550b5b9355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550b5b9355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550b5b9355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550b5b9355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550b5b9355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550b5b9355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550b5b9355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550b5b9355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2" name="Shape 1702"/>
        <p:cNvGrpSpPr/>
        <p:nvPr/>
      </p:nvGrpSpPr>
      <p:grpSpPr>
        <a:xfrm>
          <a:off x="0" y="0"/>
          <a:ext cx="0" cy="0"/>
          <a:chOff x="0" y="0"/>
          <a:chExt cx="0" cy="0"/>
        </a:xfrm>
      </p:grpSpPr>
      <p:sp>
        <p:nvSpPr>
          <p:cNvPr id="1703" name="Google Shape;1703;g550b5b935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4" name="Google Shape;1704;g550b5b935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g550b5b9355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2" name="Google Shape;1712;g550b5b9355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550b5b9355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550b5b9355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50b5b9355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50b5b9355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550b5b935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550b5b935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550b5b93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550b5b93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550b5b9355_0_1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550b5b9355_0_1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550b5b9355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550b5b9355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550b5b935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550b5b935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550b5b9355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550b5b9355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50f159650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50f159650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550b5b93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550b5b93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550b5b935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550b5b935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550b5b935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550b5b935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50b5b9355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50b5b9355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8" name="Shape 1808"/>
        <p:cNvGrpSpPr/>
        <p:nvPr/>
      </p:nvGrpSpPr>
      <p:grpSpPr>
        <a:xfrm>
          <a:off x="0" y="0"/>
          <a:ext cx="0" cy="0"/>
          <a:chOff x="0" y="0"/>
          <a:chExt cx="0" cy="0"/>
        </a:xfrm>
      </p:grpSpPr>
      <p:sp>
        <p:nvSpPr>
          <p:cNvPr id="1809" name="Google Shape;1809;g550b5b93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0" name="Google Shape;1810;g550b5b93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50f159650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50f159650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g50f159650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6" name="Google Shape;1826;g50f159650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550b5b93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550b5b93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g50f1596500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2" name="Google Shape;1842;g50f1596500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563601f72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563601f72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563601f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563601f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563601f7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563601f7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563601f7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563601f7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563601f7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563601f7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50b5b935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5b935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563601f7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563601f7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563601f7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563601f7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563601f7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563601f7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563601f72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563601f72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563601f7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563601f7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563601f72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563601f72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1" name="Shape 1951"/>
        <p:cNvGrpSpPr/>
        <p:nvPr/>
      </p:nvGrpSpPr>
      <p:grpSpPr>
        <a:xfrm>
          <a:off x="0" y="0"/>
          <a:ext cx="0" cy="0"/>
          <a:chOff x="0" y="0"/>
          <a:chExt cx="0" cy="0"/>
        </a:xfrm>
      </p:grpSpPr>
      <p:sp>
        <p:nvSpPr>
          <p:cNvPr id="1952" name="Google Shape;1952;g563601f72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3" name="Google Shape;1953;g563601f72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563601f72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563601f72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563601f72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563601f72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8" name="Shape 1978"/>
        <p:cNvGrpSpPr/>
        <p:nvPr/>
      </p:nvGrpSpPr>
      <p:grpSpPr>
        <a:xfrm>
          <a:off x="0" y="0"/>
          <a:ext cx="0" cy="0"/>
          <a:chOff x="0" y="0"/>
          <a:chExt cx="0" cy="0"/>
        </a:xfrm>
      </p:grpSpPr>
      <p:sp>
        <p:nvSpPr>
          <p:cNvPr id="1979" name="Google Shape;1979;g563601f7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0" name="Google Shape;1980;g563601f7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50b5b9355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50b5b9355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563601f7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563601f7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4" name="Shape 1994"/>
        <p:cNvGrpSpPr/>
        <p:nvPr/>
      </p:nvGrpSpPr>
      <p:grpSpPr>
        <a:xfrm>
          <a:off x="0" y="0"/>
          <a:ext cx="0" cy="0"/>
          <a:chOff x="0" y="0"/>
          <a:chExt cx="0" cy="0"/>
        </a:xfrm>
      </p:grpSpPr>
      <p:sp>
        <p:nvSpPr>
          <p:cNvPr id="1995" name="Google Shape;1995;g563601f7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6" name="Google Shape;1996;g563601f7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563601f7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563601f7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563601f72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563601f72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564596e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564596e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564596ea7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564596ea7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564596ea7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564596ea7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564596ea7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564596ea7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3" name="Shape 2053"/>
        <p:cNvGrpSpPr/>
        <p:nvPr/>
      </p:nvGrpSpPr>
      <p:grpSpPr>
        <a:xfrm>
          <a:off x="0" y="0"/>
          <a:ext cx="0" cy="0"/>
          <a:chOff x="0" y="0"/>
          <a:chExt cx="0" cy="0"/>
        </a:xfrm>
      </p:grpSpPr>
      <p:sp>
        <p:nvSpPr>
          <p:cNvPr id="2054" name="Google Shape;2054;g564596ea7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5" name="Google Shape;2055;g564596ea7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564596ea76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564596ea76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50b5b935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0b5b935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564596ea7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564596ea7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564596ea7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564596ea7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 name="Shape 2097"/>
        <p:cNvGrpSpPr/>
        <p:nvPr/>
      </p:nvGrpSpPr>
      <p:grpSpPr>
        <a:xfrm>
          <a:off x="0" y="0"/>
          <a:ext cx="0" cy="0"/>
          <a:chOff x="0" y="0"/>
          <a:chExt cx="0" cy="0"/>
        </a:xfrm>
      </p:grpSpPr>
      <p:sp>
        <p:nvSpPr>
          <p:cNvPr id="2098" name="Google Shape;2098;g564596ea7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9" name="Google Shape;2099;g564596ea7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564596ea76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564596ea7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564596ea7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564596ea7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564596ea7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564596ea7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g564596ea76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3" name="Google Shape;2143;g564596ea7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564596ea7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564596ea7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564596ea76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564596ea76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5652f849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5652f849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550b5b935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50b5b935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3" name="Shape 2173"/>
        <p:cNvGrpSpPr/>
        <p:nvPr/>
      </p:nvGrpSpPr>
      <p:grpSpPr>
        <a:xfrm>
          <a:off x="0" y="0"/>
          <a:ext cx="0" cy="0"/>
          <a:chOff x="0" y="0"/>
          <a:chExt cx="0" cy="0"/>
        </a:xfrm>
      </p:grpSpPr>
      <p:sp>
        <p:nvSpPr>
          <p:cNvPr id="2174" name="Google Shape;2174;g5652f8494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5" name="Google Shape;2175;g5652f8494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5652f8494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5652f8494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5652f849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5652f849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5652f8494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5652f8494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5" name="Shape 2205"/>
        <p:cNvGrpSpPr/>
        <p:nvPr/>
      </p:nvGrpSpPr>
      <p:grpSpPr>
        <a:xfrm>
          <a:off x="0" y="0"/>
          <a:ext cx="0" cy="0"/>
          <a:chOff x="0" y="0"/>
          <a:chExt cx="0" cy="0"/>
        </a:xfrm>
      </p:grpSpPr>
      <p:sp>
        <p:nvSpPr>
          <p:cNvPr id="2206" name="Google Shape;2206;g50f159650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7" name="Google Shape;2207;g50f159650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5652f849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5652f849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5652f849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5652f849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5652f8494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5652f8494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3" name="Shape 2243"/>
        <p:cNvGrpSpPr/>
        <p:nvPr/>
      </p:nvGrpSpPr>
      <p:grpSpPr>
        <a:xfrm>
          <a:off x="0" y="0"/>
          <a:ext cx="0" cy="0"/>
          <a:chOff x="0" y="0"/>
          <a:chExt cx="0" cy="0"/>
        </a:xfrm>
      </p:grpSpPr>
      <p:sp>
        <p:nvSpPr>
          <p:cNvPr id="2244" name="Google Shape;2244;g5652f8494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5652f8494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5652f849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5652f849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50b5b9355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0b5b9355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g5652f849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6" name="Google Shape;2266;g5652f849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5652f849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5652f849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5652f849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5652f849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5652f8494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5652f849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50f159650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0f159650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5652f849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5652f849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1" name="Shape 2311"/>
        <p:cNvGrpSpPr/>
        <p:nvPr/>
      </p:nvGrpSpPr>
      <p:grpSpPr>
        <a:xfrm>
          <a:off x="0" y="0"/>
          <a:ext cx="0" cy="0"/>
          <a:chOff x="0" y="0"/>
          <a:chExt cx="0" cy="0"/>
        </a:xfrm>
      </p:grpSpPr>
      <p:sp>
        <p:nvSpPr>
          <p:cNvPr id="2312" name="Google Shape;2312;g5652f8494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3" name="Google Shape;2313;g5652f8494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5652f8494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5652f8494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5652f84948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5652f84948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g5652f849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9" name="Google Shape;2339;g5652f849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50b5b935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50b5b935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6" name="Shape 2346"/>
        <p:cNvGrpSpPr/>
        <p:nvPr/>
      </p:nvGrpSpPr>
      <p:grpSpPr>
        <a:xfrm>
          <a:off x="0" y="0"/>
          <a:ext cx="0" cy="0"/>
          <a:chOff x="0" y="0"/>
          <a:chExt cx="0" cy="0"/>
        </a:xfrm>
      </p:grpSpPr>
      <p:sp>
        <p:nvSpPr>
          <p:cNvPr id="2347" name="Google Shape;2347;g5652f849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8" name="Google Shape;2348;g5652f849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g5652f8494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6" name="Google Shape;2356;g5652f8494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g5652f8494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4" name="Google Shape;2364;g5652f8494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g5652f8494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5652f8494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g564596ea76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0" name="Google Shape;2380;g564596ea76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g5652f8494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8" name="Google Shape;2388;g5652f8494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5" name="Shape 2395"/>
        <p:cNvGrpSpPr/>
        <p:nvPr/>
      </p:nvGrpSpPr>
      <p:grpSpPr>
        <a:xfrm>
          <a:off x="0" y="0"/>
          <a:ext cx="0" cy="0"/>
          <a:chOff x="0" y="0"/>
          <a:chExt cx="0" cy="0"/>
        </a:xfrm>
      </p:grpSpPr>
      <p:sp>
        <p:nvSpPr>
          <p:cNvPr id="2396" name="Google Shape;2396;g5652f8494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7" name="Google Shape;2397;g5652f8494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g5652f8494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6" name="Google Shape;2406;g5652f8494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3" name="Shape 2413"/>
        <p:cNvGrpSpPr/>
        <p:nvPr/>
      </p:nvGrpSpPr>
      <p:grpSpPr>
        <a:xfrm>
          <a:off x="0" y="0"/>
          <a:ext cx="0" cy="0"/>
          <a:chOff x="0" y="0"/>
          <a:chExt cx="0" cy="0"/>
        </a:xfrm>
      </p:grpSpPr>
      <p:sp>
        <p:nvSpPr>
          <p:cNvPr id="2414" name="Google Shape;2414;g564596ea7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5" name="Google Shape;2415;g564596ea7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1" name="Shape 2421"/>
        <p:cNvGrpSpPr/>
        <p:nvPr/>
      </p:nvGrpSpPr>
      <p:grpSpPr>
        <a:xfrm>
          <a:off x="0" y="0"/>
          <a:ext cx="0" cy="0"/>
          <a:chOff x="0" y="0"/>
          <a:chExt cx="0" cy="0"/>
        </a:xfrm>
      </p:grpSpPr>
      <p:sp>
        <p:nvSpPr>
          <p:cNvPr id="2422" name="Google Shape;2422;g564596ea7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3" name="Google Shape;2423;g564596ea76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50b5b9355_0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50b5b9355_0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9" name="Shape 2429"/>
        <p:cNvGrpSpPr/>
        <p:nvPr/>
      </p:nvGrpSpPr>
      <p:grpSpPr>
        <a:xfrm>
          <a:off x="0" y="0"/>
          <a:ext cx="0" cy="0"/>
          <a:chOff x="0" y="0"/>
          <a:chExt cx="0" cy="0"/>
        </a:xfrm>
      </p:grpSpPr>
      <p:sp>
        <p:nvSpPr>
          <p:cNvPr id="2430" name="Google Shape;2430;g5652f8494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1" name="Google Shape;2431;g5652f8494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7" name="Shape 2437"/>
        <p:cNvGrpSpPr/>
        <p:nvPr/>
      </p:nvGrpSpPr>
      <p:grpSpPr>
        <a:xfrm>
          <a:off x="0" y="0"/>
          <a:ext cx="0" cy="0"/>
          <a:chOff x="0" y="0"/>
          <a:chExt cx="0" cy="0"/>
        </a:xfrm>
      </p:grpSpPr>
      <p:sp>
        <p:nvSpPr>
          <p:cNvPr id="2438" name="Google Shape;2438;g5652f849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9" name="Google Shape;2439;g5652f849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5" name="Shape 2445"/>
        <p:cNvGrpSpPr/>
        <p:nvPr/>
      </p:nvGrpSpPr>
      <p:grpSpPr>
        <a:xfrm>
          <a:off x="0" y="0"/>
          <a:ext cx="0" cy="0"/>
          <a:chOff x="0" y="0"/>
          <a:chExt cx="0" cy="0"/>
        </a:xfrm>
      </p:grpSpPr>
      <p:sp>
        <p:nvSpPr>
          <p:cNvPr id="2446" name="Google Shape;2446;g50f159650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7" name="Google Shape;2447;g50f159650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g50f1596500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5" name="Google Shape;2455;g50f1596500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50b5b9355_0_1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50b5b9355_0_1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550b5b9355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50b5b9355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550b5b9355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50b5b9355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50b5b935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50b5b935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50b5b935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0b5b935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50b5b9355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50b5b9355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50b5b9355_0_1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50b5b9355_0_1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50b5b935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50b5b935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50b5b935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50b5b935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550b5b9355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50b5b935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50b5b9355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50b5b9355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550b5b935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50b5b935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550b5b935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50b5b935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50b5b9355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50b5b9355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50b5b9355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0b5b9355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50b5b935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50b5b935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50b5b935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50b5b935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550b5b9355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550b5b9355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50b5b9355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0b5b9355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50b5b935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50b5b935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550b5b9355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50b5b9355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550b5b9355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550b5b9355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50b5b9355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50b5b935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50b5b9355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50b5b9355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550b5b935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550b5b935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550b5b9355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550b5b9355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50b5b9355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50b5b9355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550b5b935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550b5b935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550b5b935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50b5b935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550b5b935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550b5b935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550b5b9355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550b5b9355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550b5b935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50b5b935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50b5b9355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0b5b9355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550b5b9355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550b5b9355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550b5b9355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550b5b9355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50b5b935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50b5b935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550b5b935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550b5b935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50b5b9355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0b5b9355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550b5b9355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550b5b9355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550b5b935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550b5b935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550b5b9355_0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550b5b9355_0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550b5b9355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550b5b9355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550b5b9355_0_1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550b5b9355_0_1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550b5b935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550b5b935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550b5b9355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550b5b9355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550b5b9355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50b5b9355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550b5b935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550b5b935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550b5b9355_0_1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550b5b9355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50b5b93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50b5b93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550b5b9355_0_1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50b5b9355_0_1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550b5b9355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550b5b9355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550b5b9355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550b5b9355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50b5b9355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50b5b9355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550b5b9355_0_1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50b5b9355_0_1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550b5b935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550b5b935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550b5b9355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550b5b9355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550b5b935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550b5b935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550b5b9355_0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550b5b9355_0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550b5b9355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550b5b9355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50b5b935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0b5b935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550b5b9355_0_1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550b5b9355_0_1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550b5b9355_0_1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550b5b9355_0_1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550b5b93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550b5b93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550b5b9355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50b5b9355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550b5b9355_0_1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550b5b9355_0_1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550b5b935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550b5b935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550b5b935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550b5b935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550b5b9355_0_1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50b5b9355_0_1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550b5b935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550b5b935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550b5b9355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550b5b9355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50b5b935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50b5b935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550b5b9355_0_1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550b5b9355_0_1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550b5b9355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550b5b9355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550b5b9355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550b5b9355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550b5b9355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550b5b9355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550b5b9355_0_1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550b5b9355_0_1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550b5b9355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550b5b9355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550b5b9355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550b5b9355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550b5b9355_0_1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550b5b9355_0_1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550b5b9355_0_1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550b5b9355_0_1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550b5b9355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550b5b9355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1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 Id="rId4" Type="http://schemas.openxmlformats.org/officeDocument/2006/relationships/image" Target="../media/image1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2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 Id="rId4" Type="http://schemas.openxmlformats.org/officeDocument/2006/relationships/image" Target="../media/image15.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 Id="rId4" Type="http://schemas.openxmlformats.org/officeDocument/2006/relationships/image" Target="../media/image10.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 Id="rId4" Type="http://schemas.openxmlformats.org/officeDocument/2006/relationships/image" Target="../media/image10.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 Id="rId4" Type="http://schemas.openxmlformats.org/officeDocument/2006/relationships/image" Target="../media/image10.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 Id="rId4" Type="http://schemas.openxmlformats.org/officeDocument/2006/relationships/image" Target="../media/image10.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jpg"/><Relationship Id="rId4" Type="http://schemas.openxmlformats.org/officeDocument/2006/relationships/image" Target="../media/image10.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 Id="rId4" Type="http://schemas.openxmlformats.org/officeDocument/2006/relationships/image" Target="../media/image1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 Id="rId4" Type="http://schemas.openxmlformats.org/officeDocument/2006/relationships/image" Target="../media/image13.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 Id="rId4" Type="http://schemas.openxmlformats.org/officeDocument/2006/relationships/image" Target="../media/image9.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jpg"/><Relationship Id="rId4" Type="http://schemas.openxmlformats.org/officeDocument/2006/relationships/image" Target="../media/image18.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jpg"/><Relationship Id="rId4"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 Id="rId3" Type="http://schemas.openxmlformats.org/officeDocument/2006/relationships/image" Target="../media/image1.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 Id="rId4" Type="http://schemas.openxmlformats.org/officeDocument/2006/relationships/image" Target="../media/image14.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1.jpg"/><Relationship Id="rId4" Type="http://schemas.openxmlformats.org/officeDocument/2006/relationships/image" Target="../media/image14.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 Id="rId4" Type="http://schemas.openxmlformats.org/officeDocument/2006/relationships/image" Target="../media/image14.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 Id="rId4" Type="http://schemas.openxmlformats.org/officeDocument/2006/relationships/image" Target="../media/image14.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 Id="rId4" Type="http://schemas.openxmlformats.org/officeDocument/2006/relationships/image" Target="../media/image14.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 Id="rId4" Type="http://schemas.openxmlformats.org/officeDocument/2006/relationships/image" Target="../media/image14.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 Id="rId4" Type="http://schemas.openxmlformats.org/officeDocument/2006/relationships/image" Target="../media/image14.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 Id="rId4" Type="http://schemas.openxmlformats.org/officeDocument/2006/relationships/image" Target="../media/image14.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 Id="rId4" Type="http://schemas.openxmlformats.org/officeDocument/2006/relationships/image" Target="../media/image14.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 Id="rId4" Type="http://schemas.openxmlformats.org/officeDocument/2006/relationships/image" Target="../media/image27.png"/><Relationship Id="rId5" Type="http://schemas.openxmlformats.org/officeDocument/2006/relationships/image" Target="../media/image26.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4.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2.xml"/><Relationship Id="rId3" Type="http://schemas.openxmlformats.org/officeDocument/2006/relationships/image" Target="../media/image1.jp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3.xml"/><Relationship Id="rId3" Type="http://schemas.openxmlformats.org/officeDocument/2006/relationships/image" Target="../media/image1.jp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4.xml"/><Relationship Id="rId3" Type="http://schemas.openxmlformats.org/officeDocument/2006/relationships/image" Target="../media/image1.jpg"/><Relationship Id="rId4" Type="http://schemas.openxmlformats.org/officeDocument/2006/relationships/image" Target="../media/image24.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5.xml"/><Relationship Id="rId3" Type="http://schemas.openxmlformats.org/officeDocument/2006/relationships/image" Target="../media/image1.jp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6.xml"/><Relationship Id="rId3" Type="http://schemas.openxmlformats.org/officeDocument/2006/relationships/image" Target="../media/image1.jpg"/><Relationship Id="rId4" Type="http://schemas.openxmlformats.org/officeDocument/2006/relationships/image" Target="../media/image19.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7.xml"/><Relationship Id="rId3" Type="http://schemas.openxmlformats.org/officeDocument/2006/relationships/image" Target="../media/image1.jpg"/><Relationship Id="rId4" Type="http://schemas.openxmlformats.org/officeDocument/2006/relationships/image" Target="../media/image19.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8.xml"/><Relationship Id="rId3" Type="http://schemas.openxmlformats.org/officeDocument/2006/relationships/image" Target="../media/image1.jpg"/><Relationship Id="rId4" Type="http://schemas.openxmlformats.org/officeDocument/2006/relationships/image" Target="../media/image19.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9.xml"/><Relationship Id="rId3" Type="http://schemas.openxmlformats.org/officeDocument/2006/relationships/image" Target="../media/image1.jp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0.xml"/><Relationship Id="rId3" Type="http://schemas.openxmlformats.org/officeDocument/2006/relationships/image" Target="../media/image1.jp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1.xml"/><Relationship Id="rId3" Type="http://schemas.openxmlformats.org/officeDocument/2006/relationships/image" Target="../media/image1.jp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2.xml"/><Relationship Id="rId3" Type="http://schemas.openxmlformats.org/officeDocument/2006/relationships/image" Target="../media/image1.jp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3.xml"/><Relationship Id="rId3" Type="http://schemas.openxmlformats.org/officeDocument/2006/relationships/image" Target="../media/image1.jp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 Id="rId3" Type="http://schemas.openxmlformats.org/officeDocument/2006/relationships/image" Target="../media/image1.jp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5.xml"/><Relationship Id="rId3" Type="http://schemas.openxmlformats.org/officeDocument/2006/relationships/image" Target="../media/image1.jp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6.xml"/><Relationship Id="rId3" Type="http://schemas.openxmlformats.org/officeDocument/2006/relationships/image" Target="../media/image1.jp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7.xml"/><Relationship Id="rId3" Type="http://schemas.openxmlformats.org/officeDocument/2006/relationships/image" Target="../media/image1.jpg"/><Relationship Id="rId4" Type="http://schemas.openxmlformats.org/officeDocument/2006/relationships/image" Target="../media/image19.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8.xml"/><Relationship Id="rId3" Type="http://schemas.openxmlformats.org/officeDocument/2006/relationships/image" Target="../media/image1.jpg"/><Relationship Id="rId4" Type="http://schemas.openxmlformats.org/officeDocument/2006/relationships/image" Target="../media/image19.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9.xml"/><Relationship Id="rId3" Type="http://schemas.openxmlformats.org/officeDocument/2006/relationships/image" Target="../media/image1.jp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5.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0.xml"/><Relationship Id="rId3" Type="http://schemas.openxmlformats.org/officeDocument/2006/relationships/image" Target="../media/image1.jp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1.xml"/><Relationship Id="rId3" Type="http://schemas.openxmlformats.org/officeDocument/2006/relationships/image" Target="../media/image1.jp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2.xml"/><Relationship Id="rId3" Type="http://schemas.openxmlformats.org/officeDocument/2006/relationships/image" Target="../media/image1.jp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3.xml"/><Relationship Id="rId3" Type="http://schemas.openxmlformats.org/officeDocument/2006/relationships/image" Target="../media/image1.jp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1.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5.xml"/><Relationship Id="rId3" Type="http://schemas.openxmlformats.org/officeDocument/2006/relationships/image" Target="../media/image1.jpg"/><Relationship Id="rId4" Type="http://schemas.openxmlformats.org/officeDocument/2006/relationships/image" Target="../media/image19.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6.xml"/><Relationship Id="rId3" Type="http://schemas.openxmlformats.org/officeDocument/2006/relationships/image" Target="../media/image1.jpg"/><Relationship Id="rId4" Type="http://schemas.openxmlformats.org/officeDocument/2006/relationships/image" Target="../media/image22.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7.xml"/><Relationship Id="rId3" Type="http://schemas.openxmlformats.org/officeDocument/2006/relationships/image" Target="../media/image1.jpg"/><Relationship Id="rId4" Type="http://schemas.openxmlformats.org/officeDocument/2006/relationships/image" Target="../media/image2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8.xml"/><Relationship Id="rId3" Type="http://schemas.openxmlformats.org/officeDocument/2006/relationships/image" Target="../media/image1.jp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0.xml"/><Relationship Id="rId3" Type="http://schemas.openxmlformats.org/officeDocument/2006/relationships/image" Target="../media/image1.jp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1.xml"/><Relationship Id="rId3" Type="http://schemas.openxmlformats.org/officeDocument/2006/relationships/image" Target="../media/image1.jp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 Id="rId3" Type="http://schemas.openxmlformats.org/officeDocument/2006/relationships/image" Target="../media/image1.jp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General Forecasting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Test Train Split</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1" name="Google Shape;1141;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by focusing on a special case of ARIMA, where the I and MA components are zero, leaving us with a simplified AR model.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42" name="Google Shape;1142;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149" name="Google Shape;1149;p1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0" name="Google Shape;1150;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57" name="Google Shape;1157;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moving average model as we saw with Holt-Winters, we forecast the variable of interest using a linear combination of predictors. </a:t>
            </a:r>
            <a:endParaRPr sz="3000">
              <a:solidFill>
                <a:srgbClr val="434343"/>
              </a:solidFill>
              <a:latin typeface="Montserrat"/>
              <a:ea typeface="Montserrat"/>
              <a:cs typeface="Montserrat"/>
              <a:sym typeface="Montserrat"/>
            </a:endParaRPr>
          </a:p>
        </p:txBody>
      </p:sp>
      <p:pic>
        <p:nvPicPr>
          <p:cNvPr descr="watermark.jpg" id="1158" name="Google Shape;1158;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65" name="Google Shape;1165;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example we forecasted numbers of airline passengers in thousands based on a set of level, trend and seasonal predictors.</a:t>
            </a:r>
            <a:endParaRPr sz="3000">
              <a:solidFill>
                <a:srgbClr val="434343"/>
              </a:solidFill>
              <a:latin typeface="Montserrat"/>
              <a:ea typeface="Montserrat"/>
              <a:cs typeface="Montserrat"/>
              <a:sym typeface="Montserrat"/>
            </a:endParaRPr>
          </a:p>
        </p:txBody>
      </p:sp>
      <p:pic>
        <p:nvPicPr>
          <p:cNvPr descr="watermark.jpg" id="1166" name="Google Shape;1166;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73" name="Google Shape;1173;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stands for AutoRegression Integrated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we drop the Integrated and Moving Average components, then we’re only left with AR.</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74" name="Google Shape;1174;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1" name="Google Shape;1181;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revisit the idea of a full ARIMA model, but for now, let’s explore the </a:t>
            </a:r>
            <a:r>
              <a:rPr lang="en" sz="3000">
                <a:solidFill>
                  <a:srgbClr val="434343"/>
                </a:solidFill>
                <a:latin typeface="Montserrat"/>
                <a:ea typeface="Montserrat"/>
                <a:cs typeface="Montserrat"/>
                <a:sym typeface="Montserrat"/>
              </a:rPr>
              <a:t>simplified</a:t>
            </a:r>
            <a:r>
              <a:rPr lang="en" sz="3000">
                <a:solidFill>
                  <a:srgbClr val="434343"/>
                </a:solidFill>
                <a:latin typeface="Montserrat"/>
                <a:ea typeface="Montserrat"/>
                <a:cs typeface="Montserrat"/>
                <a:sym typeface="Montserrat"/>
              </a:rPr>
              <a:t> AR model.</a:t>
            </a:r>
            <a:endParaRPr sz="3000">
              <a:solidFill>
                <a:srgbClr val="434343"/>
              </a:solidFill>
              <a:latin typeface="Montserrat"/>
              <a:ea typeface="Montserrat"/>
              <a:cs typeface="Montserrat"/>
              <a:sym typeface="Montserrat"/>
            </a:endParaRPr>
          </a:p>
        </p:txBody>
      </p:sp>
      <p:pic>
        <p:nvPicPr>
          <p:cNvPr descr="watermark.jpg" id="1182" name="Google Shape;1182;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89" name="Google Shape;1189;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an autoregression model, we forecast using a linear combination of past values of the variable. The term autoregression describes a regression of the variable against itself. An autoregression is run against a set of lagged values of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190" name="Google Shape;119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7" name="Google Shape;1197;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autoregressive model specifies that the output variable depends linearly on its own previous values and on a stochastic term (an imperfectly predictable term).</a:t>
            </a:r>
            <a:endParaRPr sz="3000">
              <a:solidFill>
                <a:srgbClr val="434343"/>
              </a:solidFill>
              <a:latin typeface="Montserrat"/>
              <a:ea typeface="Montserrat"/>
              <a:cs typeface="Montserrat"/>
              <a:sym typeface="Montserrat"/>
            </a:endParaRPr>
          </a:p>
        </p:txBody>
      </p:sp>
      <p:pic>
        <p:nvPicPr>
          <p:cNvPr descr="watermark.jpg" id="1198" name="Google Shape;1198;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05" name="Google Shape;120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Together with the moving-average (MA) model, it is a special case and key component of the more general ARMA and ARIMA models of time series, which have a more complicated stochastic structure; it is also a special case of the vector autoregressive model (VAR).</a:t>
            </a:r>
            <a:endParaRPr sz="3000">
              <a:solidFill>
                <a:srgbClr val="434343"/>
              </a:solidFill>
              <a:latin typeface="Montserrat"/>
              <a:ea typeface="Montserrat"/>
              <a:cs typeface="Montserrat"/>
              <a:sym typeface="Montserrat"/>
            </a:endParaRPr>
          </a:p>
        </p:txBody>
      </p:sp>
      <p:pic>
        <p:nvPicPr>
          <p:cNvPr descr="watermark.jpg" id="1206" name="Google Shape;1206;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13" name="Google Shape;121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14" name="Google Shape;1214;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16" name="Google Shape;1216;p121"/>
          <p:cNvPicPr preferRelativeResize="0"/>
          <p:nvPr/>
        </p:nvPicPr>
        <p:blipFill>
          <a:blip r:embed="rId4">
            <a:alphaModFix/>
          </a:blip>
          <a:stretch>
            <a:fillRect/>
          </a:stretch>
        </p:blipFill>
        <p:spPr>
          <a:xfrm>
            <a:off x="823086" y="3612608"/>
            <a:ext cx="7432975" cy="693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sets will be the most recent end of the data.</a:t>
            </a:r>
            <a:endParaRPr sz="3000">
              <a:solidFill>
                <a:srgbClr val="434343"/>
              </a:solidFill>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38" name="Google Shape;138;p23"/>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22" name="Google Shape;1222;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23" name="Google Shape;1223;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4" name="Google Shape;1224;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25" name="Google Shape;1225;p122"/>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26" name="Google Shape;1226;p122"/>
          <p:cNvSpPr/>
          <p:nvPr/>
        </p:nvSpPr>
        <p:spPr>
          <a:xfrm>
            <a:off x="902000" y="3693875"/>
            <a:ext cx="4941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32" name="Google Shape;1232;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33" name="Google Shape;123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4" name="Google Shape;123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35" name="Google Shape;1235;p123"/>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36" name="Google Shape;1236;p123"/>
          <p:cNvSpPr/>
          <p:nvPr/>
        </p:nvSpPr>
        <p:spPr>
          <a:xfrm>
            <a:off x="2265725" y="3672400"/>
            <a:ext cx="11544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23"/>
          <p:cNvSpPr/>
          <p:nvPr/>
        </p:nvSpPr>
        <p:spPr>
          <a:xfrm>
            <a:off x="3785150" y="3672400"/>
            <a:ext cx="1234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23"/>
          <p:cNvSpPr/>
          <p:nvPr/>
        </p:nvSpPr>
        <p:spPr>
          <a:xfrm>
            <a:off x="6131400" y="3672400"/>
            <a:ext cx="125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44" name="Google Shape;124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check out the formula for AR.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is a constant,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_1</a:t>
            </a:r>
            <a:r>
              <a:rPr lang="en" sz="3000">
                <a:solidFill>
                  <a:srgbClr val="434343"/>
                </a:solidFill>
                <a:latin typeface="Montserrat"/>
                <a:ea typeface="Montserrat"/>
                <a:cs typeface="Montserrat"/>
                <a:sym typeface="Montserrat"/>
              </a:rPr>
              <a:t> and </a:t>
            </a:r>
            <a:r>
              <a:rPr b="1" i="1" lang="en" sz="3000">
                <a:solidFill>
                  <a:srgbClr val="434343"/>
                </a:solidFill>
                <a:latin typeface="Montserrat"/>
                <a:ea typeface="Montserrat"/>
                <a:cs typeface="Montserrat"/>
                <a:sym typeface="Montserrat"/>
              </a:rPr>
              <a:t>ф</a:t>
            </a:r>
            <a:r>
              <a:rPr b="1" lang="en" sz="3000">
                <a:solidFill>
                  <a:srgbClr val="434343"/>
                </a:solidFill>
                <a:latin typeface="Montserrat"/>
                <a:ea typeface="Montserrat"/>
                <a:cs typeface="Montserrat"/>
                <a:sym typeface="Montserrat"/>
              </a:rPr>
              <a:t>_2</a:t>
            </a:r>
            <a:r>
              <a:rPr i="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lag coefficients up to order </a:t>
            </a: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and </a:t>
            </a:r>
            <a:r>
              <a:rPr b="1" lang="en" sz="3800">
                <a:solidFill>
                  <a:srgbClr val="434343"/>
                </a:solidFill>
                <a:latin typeface="Montserrat"/>
                <a:ea typeface="Montserrat"/>
                <a:cs typeface="Montserrat"/>
                <a:sym typeface="Montserrat"/>
              </a:rPr>
              <a:t>ε</a:t>
            </a:r>
            <a:r>
              <a:rPr b="1" lang="en" sz="3000">
                <a:solidFill>
                  <a:srgbClr val="434343"/>
                </a:solidFill>
                <a:latin typeface="Montserrat"/>
                <a:ea typeface="Montserrat"/>
                <a:cs typeface="Montserrat"/>
                <a:sym typeface="Montserrat"/>
              </a:rPr>
              <a:t>_t</a:t>
            </a:r>
            <a:r>
              <a:rPr lang="en" sz="3000">
                <a:solidFill>
                  <a:srgbClr val="434343"/>
                </a:solidFill>
                <a:latin typeface="Montserrat"/>
                <a:ea typeface="Montserrat"/>
                <a:cs typeface="Montserrat"/>
                <a:sym typeface="Montserrat"/>
              </a:rPr>
              <a:t> is white noise</a:t>
            </a:r>
            <a:endParaRPr sz="3000">
              <a:solidFill>
                <a:srgbClr val="434343"/>
              </a:solidFill>
              <a:latin typeface="Montserrat"/>
              <a:ea typeface="Montserrat"/>
              <a:cs typeface="Montserrat"/>
              <a:sym typeface="Montserrat"/>
            </a:endParaRPr>
          </a:p>
        </p:txBody>
      </p:sp>
      <p:pic>
        <p:nvPicPr>
          <p:cNvPr descr="watermark.jpg" id="1245" name="Google Shape;124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6" name="Google Shape;124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47" name="Google Shape;1247;p124"/>
          <p:cNvPicPr preferRelativeResize="0"/>
          <p:nvPr/>
        </p:nvPicPr>
        <p:blipFill>
          <a:blip r:embed="rId4">
            <a:alphaModFix/>
          </a:blip>
          <a:stretch>
            <a:fillRect/>
          </a:stretch>
        </p:blipFill>
        <p:spPr>
          <a:xfrm>
            <a:off x="823086" y="3612608"/>
            <a:ext cx="7432975" cy="693118"/>
          </a:xfrm>
          <a:prstGeom prst="rect">
            <a:avLst/>
          </a:prstGeom>
          <a:noFill/>
          <a:ln>
            <a:noFill/>
          </a:ln>
        </p:spPr>
      </p:pic>
      <p:sp>
        <p:nvSpPr>
          <p:cNvPr id="1248" name="Google Shape;1248;p124"/>
          <p:cNvSpPr/>
          <p:nvPr/>
        </p:nvSpPr>
        <p:spPr>
          <a:xfrm>
            <a:off x="1744925" y="3672400"/>
            <a:ext cx="2685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24"/>
          <p:cNvSpPr/>
          <p:nvPr/>
        </p:nvSpPr>
        <p:spPr>
          <a:xfrm>
            <a:off x="7726000" y="3645550"/>
            <a:ext cx="418800" cy="499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55" name="Google Shape;1255;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an AR(1) model would follow the formula:</a:t>
            </a:r>
            <a:endParaRPr sz="3000">
              <a:solidFill>
                <a:srgbClr val="434343"/>
              </a:solidFill>
              <a:latin typeface="Montserrat"/>
              <a:ea typeface="Montserrat"/>
              <a:cs typeface="Montserrat"/>
              <a:sym typeface="Montserrat"/>
            </a:endParaRPr>
          </a:p>
        </p:txBody>
      </p:sp>
      <p:pic>
        <p:nvPicPr>
          <p:cNvPr descr="watermark.jpg" id="1256" name="Google Shape;1256;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7" name="Google Shape;1257;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58" name="Google Shape;1258;p125"/>
          <p:cNvPicPr preferRelativeResize="0"/>
          <p:nvPr/>
        </p:nvPicPr>
        <p:blipFill>
          <a:blip r:embed="rId4">
            <a:alphaModFix/>
          </a:blip>
          <a:stretch>
            <a:fillRect/>
          </a:stretch>
        </p:blipFill>
        <p:spPr>
          <a:xfrm>
            <a:off x="2171699" y="2657899"/>
            <a:ext cx="3868500" cy="679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64" name="Google Shape;1264;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AR(2) model would follow the formula</a:t>
            </a:r>
            <a:endParaRPr sz="3000">
              <a:solidFill>
                <a:srgbClr val="434343"/>
              </a:solidFill>
              <a:latin typeface="Montserrat"/>
              <a:ea typeface="Montserrat"/>
              <a:cs typeface="Montserrat"/>
              <a:sym typeface="Montserrat"/>
            </a:endParaRPr>
          </a:p>
        </p:txBody>
      </p:sp>
      <p:pic>
        <p:nvPicPr>
          <p:cNvPr descr="watermark.jpg" id="1265" name="Google Shape;1265;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6" name="Google Shape;1266;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67" name="Google Shape;1267;p126"/>
          <p:cNvPicPr preferRelativeResize="0"/>
          <p:nvPr/>
        </p:nvPicPr>
        <p:blipFill>
          <a:blip r:embed="rId4">
            <a:alphaModFix/>
          </a:blip>
          <a:stretch>
            <a:fillRect/>
          </a:stretch>
        </p:blipFill>
        <p:spPr>
          <a:xfrm>
            <a:off x="1952250" y="2228774"/>
            <a:ext cx="5639175" cy="73827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73" name="Google Shape;127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Higher order AR models become </a:t>
            </a:r>
            <a:r>
              <a:rPr lang="en" sz="3000">
                <a:solidFill>
                  <a:srgbClr val="434343"/>
                </a:solidFill>
                <a:latin typeface="Montserrat"/>
                <a:ea typeface="Montserrat"/>
                <a:cs typeface="Montserrat"/>
                <a:sym typeface="Montserrat"/>
              </a:rPr>
              <a:t>mathematically</a:t>
            </a:r>
            <a:r>
              <a:rPr lang="en" sz="3000">
                <a:solidFill>
                  <a:srgbClr val="434343"/>
                </a:solidFill>
                <a:latin typeface="Montserrat"/>
                <a:ea typeface="Montserrat"/>
                <a:cs typeface="Montserrat"/>
                <a:sym typeface="Montserrat"/>
              </a:rPr>
              <a:t> very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Fortunately for us, we can let statsmodels library choose the best order for the model.</a:t>
            </a:r>
            <a:endParaRPr sz="3000">
              <a:solidFill>
                <a:srgbClr val="434343"/>
              </a:solidFill>
              <a:latin typeface="Montserrat"/>
              <a:ea typeface="Montserrat"/>
              <a:cs typeface="Montserrat"/>
              <a:sym typeface="Montserrat"/>
            </a:endParaRPr>
          </a:p>
        </p:txBody>
      </p:sp>
      <p:pic>
        <p:nvPicPr>
          <p:cNvPr descr="watermark.jpg" id="1274" name="Google Shape;1274;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5" name="Google Shape;1275;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1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AutoRegression - AR</a:t>
            </a:r>
            <a:endParaRPr b="1">
              <a:latin typeface="Montserrat"/>
              <a:ea typeface="Montserrat"/>
              <a:cs typeface="Montserrat"/>
              <a:sym typeface="Montserrat"/>
            </a:endParaRPr>
          </a:p>
        </p:txBody>
      </p:sp>
      <p:sp>
        <p:nvSpPr>
          <p:cNvPr id="1281" name="Google Shape;1281;p1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STATSMODELS</a:t>
            </a:r>
            <a:endParaRPr/>
          </a:p>
        </p:txBody>
      </p:sp>
      <p:pic>
        <p:nvPicPr>
          <p:cNvPr descr="watermark.jpg" id="1282" name="Google Shape;1282;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3" name="Google Shape;1283;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289" name="Google Shape;1289;p1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290" name="Google Shape;1290;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1" name="Google Shape;1291;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297" name="Google Shape;1297;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upcoming lectures we'll talk about different forecasting models like ARMA, ARIMA, Seasonal ARIMA and others. Each model addresses a different type of time series. </a:t>
            </a:r>
            <a:endParaRPr sz="3000">
              <a:solidFill>
                <a:srgbClr val="434343"/>
              </a:solidFill>
              <a:latin typeface="Montserrat"/>
              <a:ea typeface="Montserrat"/>
              <a:cs typeface="Montserrat"/>
              <a:sym typeface="Montserrat"/>
            </a:endParaRPr>
          </a:p>
        </p:txBody>
      </p:sp>
      <p:pic>
        <p:nvPicPr>
          <p:cNvPr descr="watermark.jpg" id="1298" name="Google Shape;1298;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9" name="Google Shape;1299;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05" name="Google Shape;1305;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this reason, in order to select an appropriate model we need to know something about the data.</a:t>
            </a:r>
            <a:endParaRPr sz="3000">
              <a:solidFill>
                <a:srgbClr val="434343"/>
              </a:solidFill>
              <a:latin typeface="Montserrat"/>
              <a:ea typeface="Montserrat"/>
              <a:cs typeface="Montserrat"/>
              <a:sym typeface="Montserrat"/>
            </a:endParaRPr>
          </a:p>
        </p:txBody>
      </p:sp>
      <p:pic>
        <p:nvPicPr>
          <p:cNvPr descr="watermark.jpg" id="1306" name="Google Shape;1306;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7" name="Google Shape;1307;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decide how large the test data should be?</a:t>
            </a:r>
            <a:endParaRPr sz="3000">
              <a:solidFill>
                <a:srgbClr val="434343"/>
              </a:solidFill>
              <a:latin typeface="Montserrat"/>
              <a:ea typeface="Montserrat"/>
              <a:cs typeface="Montserrat"/>
              <a:sym typeface="Montserrat"/>
            </a:endParaRPr>
          </a:p>
        </p:txBody>
      </p:sp>
      <p:pic>
        <p:nvPicPr>
          <p:cNvPr descr="watermark.jpg" id="145" name="Google Shape;14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 name="Google Shape;14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 name="Google Shape;147;p24"/>
          <p:cNvPicPr preferRelativeResize="0"/>
          <p:nvPr/>
        </p:nvPicPr>
        <p:blipFill>
          <a:blip r:embed="rId4">
            <a:alphaModFix/>
          </a:blip>
          <a:stretch>
            <a:fillRect/>
          </a:stretch>
        </p:blipFill>
        <p:spPr>
          <a:xfrm>
            <a:off x="1581925" y="2674125"/>
            <a:ext cx="6163050" cy="61447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13" name="Google Shape;1313;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variety of built in tests to explore the underlying attributes of a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learn how to determine if a time series is stationary, if it's independent, and if two series demonstrate causality.</a:t>
            </a:r>
            <a:endParaRPr sz="3000">
              <a:solidFill>
                <a:srgbClr val="434343"/>
              </a:solidFill>
              <a:latin typeface="Montserrat"/>
              <a:ea typeface="Montserrat"/>
              <a:cs typeface="Montserrat"/>
              <a:sym typeface="Montserrat"/>
            </a:endParaRPr>
          </a:p>
        </p:txBody>
      </p:sp>
      <p:pic>
        <p:nvPicPr>
          <p:cNvPr descr="watermark.jpg" id="1314" name="Google Shape;1314;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5" name="Google Shape;1315;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1" name="Google Shape;1321;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Tests for Stationarity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determine whether a series is stationary we can use the augmented 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performs a test in the form of a classic null hypothesis test and returns a p value.</a:t>
            </a:r>
            <a:endParaRPr sz="3000">
              <a:solidFill>
                <a:srgbClr val="434343"/>
              </a:solidFill>
              <a:latin typeface="Montserrat"/>
              <a:ea typeface="Montserrat"/>
              <a:cs typeface="Montserrat"/>
              <a:sym typeface="Montserrat"/>
            </a:endParaRPr>
          </a:p>
        </p:txBody>
      </p:sp>
      <p:pic>
        <p:nvPicPr>
          <p:cNvPr descr="watermark.jpg" id="1322" name="Google Shape;132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3" name="Google Shape;132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29" name="Google Shape;1329;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low (&lt;0.05) we reject the null hypothesis, so we assume the dataset is stationary.</a:t>
            </a:r>
            <a:endParaRPr sz="3000">
              <a:solidFill>
                <a:srgbClr val="434343"/>
              </a:solidFill>
              <a:latin typeface="Montserrat"/>
              <a:ea typeface="Montserrat"/>
              <a:cs typeface="Montserrat"/>
              <a:sym typeface="Montserrat"/>
            </a:endParaRPr>
          </a:p>
        </p:txBody>
      </p:sp>
      <p:pic>
        <p:nvPicPr>
          <p:cNvPr descr="watermark.jpg" id="1330" name="Google Shape;133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1" name="Google Shape;133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37" name="Google Shape;1337;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test the null hypothesis states that Φ = 1 (this is also called a unit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p value is high (&gt;0.05) we </a:t>
            </a:r>
            <a:r>
              <a:rPr b="1" lang="en" sz="3000">
                <a:solidFill>
                  <a:srgbClr val="434343"/>
                </a:solidFill>
                <a:latin typeface="Montserrat"/>
                <a:ea typeface="Montserrat"/>
                <a:cs typeface="Montserrat"/>
                <a:sym typeface="Montserrat"/>
              </a:rPr>
              <a:t>fail to reject</a:t>
            </a:r>
            <a:r>
              <a:rPr lang="en" sz="3000">
                <a:solidFill>
                  <a:srgbClr val="434343"/>
                </a:solidFill>
                <a:latin typeface="Montserrat"/>
                <a:ea typeface="Montserrat"/>
                <a:cs typeface="Montserrat"/>
                <a:sym typeface="Montserrat"/>
              </a:rPr>
              <a:t> the null hypothesis.</a:t>
            </a:r>
            <a:endParaRPr sz="3000">
              <a:solidFill>
                <a:srgbClr val="434343"/>
              </a:solidFill>
              <a:latin typeface="Montserrat"/>
              <a:ea typeface="Montserrat"/>
              <a:cs typeface="Montserrat"/>
              <a:sym typeface="Montserrat"/>
            </a:endParaRPr>
          </a:p>
        </p:txBody>
      </p:sp>
      <p:pic>
        <p:nvPicPr>
          <p:cNvPr descr="watermark.jpg" id="1338" name="Google Shape;1338;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9" name="Google Shape;1339;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45" name="Google Shape;1345;p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Dickey-Fuller Test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can be tricky to remember the null hypothesis, so later on we will develop a nice function that returns an easy to read report!</a:t>
            </a:r>
            <a:endParaRPr sz="3000">
              <a:solidFill>
                <a:srgbClr val="434343"/>
              </a:solidFill>
              <a:latin typeface="Montserrat"/>
              <a:ea typeface="Montserrat"/>
              <a:cs typeface="Montserrat"/>
              <a:sym typeface="Montserrat"/>
            </a:endParaRPr>
          </a:p>
        </p:txBody>
      </p:sp>
      <p:pic>
        <p:nvPicPr>
          <p:cNvPr descr="watermark.jpg" id="1346" name="Google Shape;1346;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7" name="Google Shape;1347;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53" name="Google Shape;1353;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Granger causality test is a hypothesis test to determine if one time series is useful in forecasting another. </a:t>
            </a:r>
            <a:endParaRPr sz="3000">
              <a:solidFill>
                <a:srgbClr val="434343"/>
              </a:solidFill>
              <a:latin typeface="Montserrat"/>
              <a:ea typeface="Montserrat"/>
              <a:cs typeface="Montserrat"/>
              <a:sym typeface="Montserrat"/>
            </a:endParaRPr>
          </a:p>
        </p:txBody>
      </p:sp>
      <p:pic>
        <p:nvPicPr>
          <p:cNvPr descr="watermark.jpg" id="1354" name="Google Shape;1354;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5" name="Google Shape;1355;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1" name="Google Shape;1361;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it is fairly easy to measure correlations between series it's another thing to observe changes in one series correlated to changes in another after a consistent amount of time.</a:t>
            </a:r>
            <a:endParaRPr sz="3000">
              <a:solidFill>
                <a:srgbClr val="434343"/>
              </a:solidFill>
              <a:latin typeface="Montserrat"/>
              <a:ea typeface="Montserrat"/>
              <a:cs typeface="Montserrat"/>
              <a:sym typeface="Montserrat"/>
            </a:endParaRPr>
          </a:p>
        </p:txBody>
      </p:sp>
      <p:pic>
        <p:nvPicPr>
          <p:cNvPr descr="watermark.jpg" id="1362" name="Google Shape;1362;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3" name="Google Shape;1363;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69" name="Google Shape;1369;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Granger Causality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test is used to see if there is an indication of causality, but keep in mind, it could always be some outside factor unaccounted for!</a:t>
            </a:r>
            <a:endParaRPr sz="3000">
              <a:solidFill>
                <a:srgbClr val="434343"/>
              </a:solidFill>
              <a:latin typeface="Montserrat"/>
              <a:ea typeface="Montserrat"/>
              <a:cs typeface="Montserrat"/>
              <a:sym typeface="Montserrat"/>
            </a:endParaRPr>
          </a:p>
        </p:txBody>
      </p:sp>
      <p:pic>
        <p:nvPicPr>
          <p:cNvPr descr="watermark.jpg" id="1370" name="Google Shape;1370;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1" name="Google Shape;1371;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77" name="Google Shape;1377;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Evaluating Forecasts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already familiar with:</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RMSE</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still haven’t touched on AIC and BIC</a:t>
            </a:r>
            <a:endParaRPr sz="3000">
              <a:solidFill>
                <a:srgbClr val="434343"/>
              </a:solidFill>
              <a:latin typeface="Montserrat"/>
              <a:ea typeface="Montserrat"/>
              <a:cs typeface="Montserrat"/>
              <a:sym typeface="Montserrat"/>
            </a:endParaRPr>
          </a:p>
        </p:txBody>
      </p:sp>
      <p:pic>
        <p:nvPicPr>
          <p:cNvPr descr="watermark.jpg" id="1378" name="Google Shape;1378;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9" name="Google Shape;1379;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pic>
        <p:nvPicPr>
          <p:cNvPr descr="watermark.jpg" id="1384" name="Google Shape;1384;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86" name="Google Shape;1386;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by Hirotugu Akaike in 1971.</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His publication on it is one of the top 100 most cited publications of all time!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is now such a common metric, many writers no longer cite the original paper.</a:t>
            </a:r>
            <a:endParaRPr sz="3000">
              <a:solidFill>
                <a:srgbClr val="434343"/>
              </a:solidFill>
              <a:latin typeface="Montserrat"/>
              <a:ea typeface="Montserrat"/>
              <a:cs typeface="Montserrat"/>
              <a:sym typeface="Montserrat"/>
            </a:endParaRPr>
          </a:p>
        </p:txBody>
      </p:sp>
      <p:pic>
        <p:nvPicPr>
          <p:cNvPr descr="watermark.jpg" id="1387" name="Google Shape;1387;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3" name="Google Shape;15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size of the test set is typically about 20% of the total sample, although this value depends on how long the sample is and how far ahead you want to forecast. The test set should ideally be at least as large as the maximum forecast horizon required.</a:t>
            </a:r>
            <a:endParaRPr sz="3000">
              <a:solidFill>
                <a:srgbClr val="434343"/>
              </a:solidFill>
              <a:latin typeface="Montserrat"/>
              <a:ea typeface="Montserrat"/>
              <a:cs typeface="Montserrat"/>
              <a:sym typeface="Montserrat"/>
            </a:endParaRPr>
          </a:p>
        </p:txBody>
      </p:sp>
      <p:pic>
        <p:nvPicPr>
          <p:cNvPr descr="watermark.jpg" id="154" name="Google Shape;15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 name="Google Shape;15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393" name="Google Shape;1393;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AIC evaluates a collection of models and estimates the quality of each model </a:t>
            </a:r>
            <a:r>
              <a:rPr b="1" lang="en" sz="3000">
                <a:solidFill>
                  <a:srgbClr val="434343"/>
                </a:solidFill>
                <a:latin typeface="Montserrat"/>
                <a:ea typeface="Montserrat"/>
                <a:cs typeface="Montserrat"/>
                <a:sym typeface="Montserrat"/>
              </a:rPr>
              <a:t>relative</a:t>
            </a:r>
            <a:r>
              <a:rPr lang="en" sz="3000">
                <a:solidFill>
                  <a:srgbClr val="434343"/>
                </a:solidFill>
                <a:latin typeface="Montserrat"/>
                <a:ea typeface="Montserrat"/>
                <a:cs typeface="Montserrat"/>
                <a:sym typeface="Montserrat"/>
              </a:rPr>
              <a:t> to the others.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Penalties</a:t>
            </a:r>
            <a:r>
              <a:rPr lang="en" sz="3000">
                <a:solidFill>
                  <a:srgbClr val="434343"/>
                </a:solidFill>
                <a:latin typeface="Montserrat"/>
                <a:ea typeface="Montserrat"/>
                <a:cs typeface="Montserrat"/>
                <a:sym typeface="Montserrat"/>
              </a:rPr>
              <a:t> are provided for the n</a:t>
            </a:r>
            <a:r>
              <a:rPr b="1" lang="en" sz="3000">
                <a:solidFill>
                  <a:srgbClr val="434343"/>
                </a:solidFill>
                <a:latin typeface="Montserrat"/>
                <a:ea typeface="Montserrat"/>
                <a:cs typeface="Montserrat"/>
                <a:sym typeface="Montserrat"/>
              </a:rPr>
              <a:t>umber of parameters </a:t>
            </a:r>
            <a:r>
              <a:rPr lang="en" sz="3000">
                <a:solidFill>
                  <a:srgbClr val="434343"/>
                </a:solidFill>
                <a:latin typeface="Montserrat"/>
                <a:ea typeface="Montserrat"/>
                <a:cs typeface="Montserrat"/>
                <a:sym typeface="Montserrat"/>
              </a:rPr>
              <a:t>used in an effort to thwart overfitting. </a:t>
            </a:r>
            <a:endParaRPr sz="3000">
              <a:solidFill>
                <a:srgbClr val="434343"/>
              </a:solidFill>
              <a:latin typeface="Montserrat"/>
              <a:ea typeface="Montserrat"/>
              <a:cs typeface="Montserrat"/>
              <a:sym typeface="Montserrat"/>
            </a:endParaRPr>
          </a:p>
        </p:txBody>
      </p:sp>
      <p:pic>
        <p:nvPicPr>
          <p:cNvPr descr="watermark.jpg" id="1394" name="Google Shape;1394;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1" name="Google Shape;1401;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 Akaike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Overfitting results in performing very well on training data, but poorly on new unseen data.</a:t>
            </a:r>
            <a:endParaRPr sz="3000">
              <a:solidFill>
                <a:srgbClr val="434343"/>
              </a:solidFill>
              <a:latin typeface="Montserrat"/>
              <a:ea typeface="Montserrat"/>
              <a:cs typeface="Montserrat"/>
              <a:sym typeface="Montserrat"/>
            </a:endParaRPr>
          </a:p>
        </p:txBody>
      </p:sp>
      <p:pic>
        <p:nvPicPr>
          <p:cNvPr descr="watermark.jpg" id="1402" name="Google Shape;1402;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09" name="Google Shape;140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IC - </a:t>
            </a:r>
            <a:r>
              <a:rPr lang="en" sz="3000">
                <a:solidFill>
                  <a:srgbClr val="434343"/>
                </a:solidFill>
                <a:latin typeface="Montserrat"/>
                <a:ea typeface="Montserrat"/>
                <a:cs typeface="Montserrat"/>
                <a:sym typeface="Montserrat"/>
              </a:rPr>
              <a:t>Bayesian</a:t>
            </a:r>
            <a:r>
              <a:rPr lang="en" sz="3000">
                <a:solidFill>
                  <a:srgbClr val="434343"/>
                </a:solidFill>
                <a:latin typeface="Montserrat"/>
                <a:ea typeface="Montserrat"/>
                <a:cs typeface="Montserrat"/>
                <a:sym typeface="Montserrat"/>
              </a:rPr>
              <a:t> Information Criterion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Very similar to AIC, just the mathematics behind the model comparisons utilize a Bayesian approach.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Developed in 1978 by Gideon Schwarz</a:t>
            </a:r>
            <a:endParaRPr sz="3000">
              <a:solidFill>
                <a:srgbClr val="434343"/>
              </a:solidFill>
              <a:latin typeface="Montserrat"/>
              <a:ea typeface="Montserrat"/>
              <a:cs typeface="Montserrat"/>
              <a:sym typeface="Montserrat"/>
            </a:endParaRPr>
          </a:p>
        </p:txBody>
      </p:sp>
      <p:pic>
        <p:nvPicPr>
          <p:cNvPr descr="watermark.jpg" id="1410" name="Google Shape;141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17" name="Google Shape;1417;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explore Seasonality Plots.</a:t>
            </a:r>
            <a:endParaRPr sz="3000">
              <a:solidFill>
                <a:srgbClr val="434343"/>
              </a:solidFill>
              <a:latin typeface="Montserrat"/>
              <a:ea typeface="Montserrat"/>
              <a:cs typeface="Montserrat"/>
              <a:sym typeface="Montserrat"/>
            </a:endParaRPr>
          </a:p>
        </p:txBody>
      </p:sp>
      <p:pic>
        <p:nvPicPr>
          <p:cNvPr descr="watermark.jpg" id="1418" name="Google Shape;141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20" name="Google Shape;1420;p145"/>
          <p:cNvPicPr preferRelativeResize="0"/>
          <p:nvPr/>
        </p:nvPicPr>
        <p:blipFill>
          <a:blip r:embed="rId4">
            <a:alphaModFix/>
          </a:blip>
          <a:stretch>
            <a:fillRect/>
          </a:stretch>
        </p:blipFill>
        <p:spPr>
          <a:xfrm>
            <a:off x="527550" y="1962175"/>
            <a:ext cx="3600450" cy="2400300"/>
          </a:xfrm>
          <a:prstGeom prst="rect">
            <a:avLst/>
          </a:prstGeom>
          <a:noFill/>
          <a:ln>
            <a:noFill/>
          </a:ln>
        </p:spPr>
      </p:pic>
      <p:pic>
        <p:nvPicPr>
          <p:cNvPr id="1421" name="Google Shape;1421;p145"/>
          <p:cNvPicPr preferRelativeResize="0"/>
          <p:nvPr/>
        </p:nvPicPr>
        <p:blipFill>
          <a:blip r:embed="rId5">
            <a:alphaModFix/>
          </a:blip>
          <a:stretch>
            <a:fillRect/>
          </a:stretch>
        </p:blipFill>
        <p:spPr>
          <a:xfrm>
            <a:off x="4942925" y="1962175"/>
            <a:ext cx="3600450" cy="24003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27" name="Google Shape;1427;p1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28" name="Google Shape;1428;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9" name="Google Shape;1429;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Descriptive Statistics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Tests</a:t>
            </a:r>
            <a:endParaRPr b="1">
              <a:latin typeface="Montserrat"/>
              <a:ea typeface="Montserrat"/>
              <a:cs typeface="Montserrat"/>
              <a:sym typeface="Montserrat"/>
            </a:endParaRPr>
          </a:p>
        </p:txBody>
      </p:sp>
      <p:sp>
        <p:nvSpPr>
          <p:cNvPr id="1435" name="Google Shape;1435;p14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436" name="Google Shape;143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7" name="Google Shape;1437;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Theory</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1443" name="Google Shape;1443;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444" name="Google Shape;1444;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5" name="Google Shape;144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1" name="Google Shape;1451;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dive into how to choose orders for full ARIMA models, let’s do a quick review of the actual formulas for ARIMA.</a:t>
            </a:r>
            <a:endParaRPr sz="3000">
              <a:solidFill>
                <a:srgbClr val="434343"/>
              </a:solidFill>
              <a:latin typeface="Montserrat"/>
              <a:ea typeface="Montserrat"/>
              <a:cs typeface="Montserrat"/>
              <a:sym typeface="Montserrat"/>
            </a:endParaRPr>
          </a:p>
        </p:txBody>
      </p:sp>
      <p:pic>
        <p:nvPicPr>
          <p:cNvPr descr="watermark.jpg" id="1452" name="Google Shape;14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3" name="Google Shape;1453;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9" name="Google Shape;1459;p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3 components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p:txBody>
      </p:sp>
      <p:pic>
        <p:nvPicPr>
          <p:cNvPr descr="watermark.jpg" id="1460" name="Google Shape;146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1" name="Google Shape;146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67" name="Google Shape;1467;p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AR part of ARIMA indicates that the evolving variable of interest is regressed on its own lagged (i.e., prior)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68" name="Google Shape;1468;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9" name="Google Shape;1469;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test set should ideally be at least as large as the maximum forecast horizon required.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the longer the forecast horizon, the more likely your prediction becomes </a:t>
            </a:r>
            <a:r>
              <a:rPr lang="en" sz="3000">
                <a:solidFill>
                  <a:srgbClr val="434343"/>
                </a:solidFill>
                <a:latin typeface="Montserrat"/>
                <a:ea typeface="Montserrat"/>
                <a:cs typeface="Montserrat"/>
                <a:sym typeface="Montserrat"/>
              </a:rPr>
              <a:t>less accurate</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162" name="Google Shape;16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 name="Google Shape;16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75" name="Google Shape;1475;p1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 AutoRegression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Building the regression model off of previous y values: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76" name="Google Shape;14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7" name="Google Shape;1477;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78" name="Google Shape;1478;p152"/>
          <p:cNvPicPr preferRelativeResize="0"/>
          <p:nvPr/>
        </p:nvPicPr>
        <p:blipFill>
          <a:blip r:embed="rId4">
            <a:alphaModFix/>
          </a:blip>
          <a:stretch>
            <a:fillRect/>
          </a:stretch>
        </p:blipFill>
        <p:spPr>
          <a:xfrm>
            <a:off x="1344586" y="2991108"/>
            <a:ext cx="7432975" cy="693118"/>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84" name="Google Shape;1484;p1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Indicates the regression error is </a:t>
            </a:r>
            <a:r>
              <a:rPr lang="en" sz="3000">
                <a:solidFill>
                  <a:srgbClr val="434343"/>
                </a:solidFill>
                <a:latin typeface="Montserrat"/>
                <a:ea typeface="Montserrat"/>
                <a:cs typeface="Montserrat"/>
                <a:sym typeface="Montserrat"/>
              </a:rPr>
              <a:t>actually a</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linear </a:t>
            </a:r>
            <a:r>
              <a:rPr lang="en" sz="3000">
                <a:solidFill>
                  <a:srgbClr val="434343"/>
                </a:solidFill>
                <a:latin typeface="Montserrat"/>
                <a:ea typeface="Montserrat"/>
                <a:cs typeface="Montserrat"/>
                <a:sym typeface="Montserrat"/>
              </a:rPr>
              <a:t>combination of </a:t>
            </a:r>
            <a:r>
              <a:rPr b="1" lang="en" sz="3000">
                <a:solidFill>
                  <a:srgbClr val="434343"/>
                </a:solidFill>
                <a:latin typeface="Montserrat"/>
                <a:ea typeface="Montserrat"/>
                <a:cs typeface="Montserrat"/>
                <a:sym typeface="Montserrat"/>
              </a:rPr>
              <a:t>error terms</a:t>
            </a:r>
            <a:r>
              <a:rPr lang="en" sz="3000">
                <a:solidFill>
                  <a:srgbClr val="434343"/>
                </a:solidFill>
                <a:latin typeface="Montserrat"/>
                <a:ea typeface="Montserrat"/>
                <a:cs typeface="Montserrat"/>
                <a:sym typeface="Montserrat"/>
              </a:rPr>
              <a:t> whose values occurred contemporaneously and at various times in the past.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85" name="Google Shape;1485;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86" name="Google Shape;1486;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2" name="Google Shape;1492;p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93" name="Google Shape;1493;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0" name="Google Shape;1500;p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that when we plotted out a moving average with pandas, it would “smooth” out the noise from the time series.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1" name="Google Shape;1501;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2" name="Google Shape;1502;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8" name="Google Shape;1508;p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set up another regression model, that focuses on this residual term between a moving average and the real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09" name="Google Shape;1509;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0" name="Google Shape;1510;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11" name="Google Shape;1511;p156"/>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7" name="Google Shape;1517;p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 Moving Average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then choose another order for this MA component.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18" name="Google Shape;1518;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9" name="Google Shape;1519;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20" name="Google Shape;1520;p157"/>
          <p:cNvPicPr preferRelativeResize="0"/>
          <p:nvPr/>
        </p:nvPicPr>
        <p:blipFill rotWithShape="1">
          <a:blip r:embed="rId4">
            <a:alphaModFix/>
          </a:blip>
          <a:srcRect b="0" l="55849" r="0" t="0"/>
          <a:stretch/>
        </p:blipFill>
        <p:spPr>
          <a:xfrm>
            <a:off x="2400307" y="3912650"/>
            <a:ext cx="3986949" cy="5727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6" name="Google Shape;1526;p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a:t>
            </a:r>
            <a:r>
              <a:rPr lang="en" sz="3000">
                <a:solidFill>
                  <a:srgbClr val="434343"/>
                </a:solidFill>
                <a:latin typeface="Montserrat"/>
                <a:ea typeface="Montserrat"/>
                <a:cs typeface="Montserrat"/>
                <a:sym typeface="Montserrat"/>
              </a:rPr>
              <a:t>ndicates that the data values have been replaced with the difference between their values and the previous values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27" name="Google Shape;1527;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8" name="Google Shape;1528;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4" name="Google Shape;1534;p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 Integrated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basically just means how many times did we have to difference the data to get it stationary so the AR and MA components could work.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35" name="Google Shape;1535;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6" name="Google Shape;1536;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2" name="Google Shape;1542;p1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 	</a:t>
            </a:r>
            <a:endParaRPr sz="3000">
              <a:solidFill>
                <a:srgbClr val="434343"/>
              </a:solidFill>
              <a:latin typeface="Montserrat"/>
              <a:ea typeface="Montserrat"/>
              <a:cs typeface="Montserrat"/>
              <a:sym typeface="Montserrat"/>
            </a:endParaRPr>
          </a:p>
        </p:txBody>
      </p:sp>
      <p:pic>
        <p:nvPicPr>
          <p:cNvPr descr="watermark.jpg" id="1543" name="Google Shape;1543;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4" name="Google Shape;1544;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0" name="Google Shape;1550;p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p</a:t>
            </a:r>
            <a:r>
              <a:rPr lang="en" sz="3000">
                <a:solidFill>
                  <a:srgbClr val="434343"/>
                </a:solidFill>
                <a:latin typeface="Montserrat"/>
                <a:ea typeface="Montserrat"/>
                <a:cs typeface="Montserrat"/>
                <a:sym typeface="Montserrat"/>
              </a:rPr>
              <a:t> is the order (number of time lags) of the autoregressive model, </a:t>
            </a:r>
            <a:r>
              <a:rPr b="1" lang="en" sz="3000">
                <a:solidFill>
                  <a:srgbClr val="434343"/>
                </a:solidFill>
                <a:latin typeface="Montserrat"/>
                <a:ea typeface="Montserrat"/>
                <a:cs typeface="Montserrat"/>
                <a:sym typeface="Montserrat"/>
              </a:rPr>
              <a:t>d</a:t>
            </a:r>
            <a:r>
              <a:rPr lang="en" sz="3000">
                <a:solidFill>
                  <a:srgbClr val="434343"/>
                </a:solidFill>
                <a:latin typeface="Montserrat"/>
                <a:ea typeface="Montserrat"/>
                <a:cs typeface="Montserrat"/>
                <a:sym typeface="Montserrat"/>
              </a:rPr>
              <a:t> is the degree of differencing (the number of times the data have had past values subtracted), and </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the order of the moving-average model.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551" name="Google Shape;1551;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2" name="Google Shape;1552;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Evaluating Predictions</a:t>
            </a:r>
            <a:endParaRPr b="1">
              <a:latin typeface="Montserrat"/>
              <a:ea typeface="Montserrat"/>
              <a:cs typeface="Montserrat"/>
              <a:sym typeface="Montserrat"/>
            </a:endParaRPr>
          </a:p>
        </p:txBody>
      </p:sp>
      <p:sp>
        <p:nvSpPr>
          <p:cNvPr id="169" name="Google Shape;16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0" name="Google Shape;17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 name="Google Shape;17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8" name="Google Shape;1558;p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does this equation actually look like?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first consider just ARMA (no differencing term).</a:t>
            </a:r>
            <a:endParaRPr sz="3000">
              <a:solidFill>
                <a:srgbClr val="434343"/>
              </a:solidFill>
              <a:latin typeface="Montserrat"/>
              <a:ea typeface="Montserrat"/>
              <a:cs typeface="Montserrat"/>
              <a:sym typeface="Montserrat"/>
            </a:endParaRPr>
          </a:p>
        </p:txBody>
      </p:sp>
      <p:pic>
        <p:nvPicPr>
          <p:cNvPr descr="watermark.jpg" id="1559" name="Google Shape;155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0" name="Google Shape;1560;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4" name="Shape 1564"/>
        <p:cNvGrpSpPr/>
        <p:nvPr/>
      </p:nvGrpSpPr>
      <p:grpSpPr>
        <a:xfrm>
          <a:off x="0" y="0"/>
          <a:ext cx="0" cy="0"/>
          <a:chOff x="0" y="0"/>
          <a:chExt cx="0" cy="0"/>
        </a:xfrm>
      </p:grpSpPr>
      <p:sp>
        <p:nvSpPr>
          <p:cNvPr id="1565" name="Google Shape;156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66" name="Google Shape;1566;p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67" name="Google Shape;156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8" name="Google Shape;1568;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69" name="Google Shape;1569;p163"/>
          <p:cNvPicPr preferRelativeResize="0"/>
          <p:nvPr/>
        </p:nvPicPr>
        <p:blipFill>
          <a:blip r:embed="rId4">
            <a:alphaModFix/>
          </a:blip>
          <a:stretch>
            <a:fillRect/>
          </a:stretch>
        </p:blipFill>
        <p:spPr>
          <a:xfrm>
            <a:off x="-6" y="2112425"/>
            <a:ext cx="9030468" cy="572700"/>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75" name="Google Shape;1575;p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X</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is the time series data (t is the index)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α </a:t>
            </a:r>
            <a:r>
              <a:rPr lang="en" sz="3000">
                <a:solidFill>
                  <a:srgbClr val="434343"/>
                </a:solidFill>
                <a:latin typeface="Montserrat"/>
                <a:ea typeface="Montserrat"/>
                <a:cs typeface="Montserrat"/>
                <a:sym typeface="Montserrat"/>
              </a:rPr>
              <a:t>are the parameters of the AR model</a:t>
            </a:r>
            <a:endParaRPr sz="3000">
              <a:solidFill>
                <a:srgbClr val="434343"/>
              </a:solidFill>
              <a:latin typeface="Montserrat"/>
              <a:ea typeface="Montserrat"/>
              <a:cs typeface="Montserrat"/>
              <a:sym typeface="Montserrat"/>
            </a:endParaRPr>
          </a:p>
        </p:txBody>
      </p:sp>
      <p:pic>
        <p:nvPicPr>
          <p:cNvPr descr="watermark.jpg" id="1576" name="Google Shape;1576;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7" name="Google Shape;1577;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8" name="Google Shape;1578;p164"/>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79" name="Google Shape;1579;p164"/>
          <p:cNvSpPr/>
          <p:nvPr/>
        </p:nvSpPr>
        <p:spPr>
          <a:xfrm>
            <a:off x="35775" y="2174725"/>
            <a:ext cx="46212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64"/>
          <p:cNvSpPr/>
          <p:nvPr/>
        </p:nvSpPr>
        <p:spPr>
          <a:xfrm>
            <a:off x="801225" y="127335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64"/>
          <p:cNvSpPr/>
          <p:nvPr/>
        </p:nvSpPr>
        <p:spPr>
          <a:xfrm>
            <a:off x="2198375"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87" name="Google Shape;1587;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ε</a:t>
            </a:r>
            <a:r>
              <a:rPr b="1" baseline="-25000" lang="en" sz="3000">
                <a:solidFill>
                  <a:srgbClr val="434343"/>
                </a:solidFill>
                <a:latin typeface="Montserrat"/>
                <a:ea typeface="Montserrat"/>
                <a:cs typeface="Montserrat"/>
                <a:sym typeface="Montserrat"/>
              </a:rPr>
              <a:t>t</a:t>
            </a:r>
            <a:r>
              <a:rPr lang="en" sz="3000">
                <a:solidFill>
                  <a:srgbClr val="434343"/>
                </a:solidFill>
                <a:latin typeface="Montserrat"/>
                <a:ea typeface="Montserrat"/>
                <a:cs typeface="Montserrat"/>
                <a:sym typeface="Montserrat"/>
              </a:rPr>
              <a:t> are the error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θ</a:t>
            </a:r>
            <a:r>
              <a:rPr b="1" lang="en" sz="3000">
                <a:solidFill>
                  <a:srgbClr val="434343"/>
                </a:solidFill>
                <a:latin typeface="Montserrat"/>
                <a:ea typeface="Montserrat"/>
                <a:cs typeface="Montserrat"/>
                <a:sym typeface="Montserrat"/>
              </a:rPr>
              <a:t> </a:t>
            </a:r>
            <a:r>
              <a:rPr lang="en" sz="3000">
                <a:solidFill>
                  <a:srgbClr val="434343"/>
                </a:solidFill>
                <a:latin typeface="Montserrat"/>
                <a:ea typeface="Montserrat"/>
                <a:cs typeface="Montserrat"/>
                <a:sym typeface="Montserrat"/>
              </a:rPr>
              <a:t>are the parameters of the MA model</a:t>
            </a:r>
            <a:endParaRPr sz="3000">
              <a:solidFill>
                <a:srgbClr val="434343"/>
              </a:solidFill>
              <a:latin typeface="Montserrat"/>
              <a:ea typeface="Montserrat"/>
              <a:cs typeface="Montserrat"/>
              <a:sym typeface="Montserrat"/>
            </a:endParaRPr>
          </a:p>
        </p:txBody>
      </p:sp>
      <p:pic>
        <p:nvPicPr>
          <p:cNvPr descr="watermark.jpg" id="1588" name="Google Shape;1588;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9" name="Google Shape;1589;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90" name="Google Shape;1590;p165"/>
          <p:cNvPicPr preferRelativeResize="0"/>
          <p:nvPr/>
        </p:nvPicPr>
        <p:blipFill>
          <a:blip r:embed="rId4">
            <a:alphaModFix/>
          </a:blip>
          <a:stretch>
            <a:fillRect/>
          </a:stretch>
        </p:blipFill>
        <p:spPr>
          <a:xfrm>
            <a:off x="-6" y="2112425"/>
            <a:ext cx="9030468" cy="572700"/>
          </a:xfrm>
          <a:prstGeom prst="rect">
            <a:avLst/>
          </a:prstGeom>
          <a:noFill/>
          <a:ln>
            <a:noFill/>
          </a:ln>
        </p:spPr>
      </p:pic>
      <p:sp>
        <p:nvSpPr>
          <p:cNvPr id="1591" name="Google Shape;1591;p165"/>
          <p:cNvSpPr/>
          <p:nvPr/>
        </p:nvSpPr>
        <p:spPr>
          <a:xfrm>
            <a:off x="5079100" y="2162675"/>
            <a:ext cx="3991800" cy="472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65"/>
          <p:cNvSpPr/>
          <p:nvPr/>
        </p:nvSpPr>
        <p:spPr>
          <a:xfrm>
            <a:off x="1423600" y="1245600"/>
            <a:ext cx="636600" cy="5727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65"/>
          <p:cNvSpPr/>
          <p:nvPr/>
        </p:nvSpPr>
        <p:spPr>
          <a:xfrm>
            <a:off x="2663350" y="1273350"/>
            <a:ext cx="405600" cy="5172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99" name="Google Shape;1599;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FFFFFF"/>
              </a:buClr>
              <a:buSzPts val="3000"/>
              <a:buFont typeface="Montserrat"/>
              <a:buChar char="●"/>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 is the lag operator</a:t>
            </a:r>
            <a:endParaRPr sz="3000">
              <a:solidFill>
                <a:srgbClr val="434343"/>
              </a:solidFill>
              <a:latin typeface="Montserrat"/>
              <a:ea typeface="Montserrat"/>
              <a:cs typeface="Montserrat"/>
              <a:sym typeface="Montserrat"/>
            </a:endParaRPr>
          </a:p>
        </p:txBody>
      </p:sp>
      <p:pic>
        <p:nvPicPr>
          <p:cNvPr descr="watermark.jpg" id="1600" name="Google Shape;1600;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1" name="Google Shape;1601;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02" name="Google Shape;1602;p166"/>
          <p:cNvPicPr preferRelativeResize="0"/>
          <p:nvPr/>
        </p:nvPicPr>
        <p:blipFill>
          <a:blip r:embed="rId4">
            <a:alphaModFix/>
          </a:blip>
          <a:stretch>
            <a:fillRect/>
          </a:stretch>
        </p:blipFill>
        <p:spPr>
          <a:xfrm>
            <a:off x="711325" y="1961863"/>
            <a:ext cx="7512324" cy="162392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08" name="Google Shape;1608;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09" name="Google Shape;1609;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0" name="Google Shape;1610;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11" name="Google Shape;1611;p167"/>
          <p:cNvPicPr preferRelativeResize="0"/>
          <p:nvPr/>
        </p:nvPicPr>
        <p:blipFill>
          <a:blip r:embed="rId4">
            <a:alphaModFix/>
          </a:blip>
          <a:stretch>
            <a:fillRect/>
          </a:stretch>
        </p:blipFill>
        <p:spPr>
          <a:xfrm>
            <a:off x="557013" y="2424513"/>
            <a:ext cx="8353425" cy="1476375"/>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ARIMA(p</a:t>
            </a:r>
            <a:r>
              <a:rPr b="1" lang="en" sz="3500">
                <a:solidFill>
                  <a:srgbClr val="434343"/>
                </a:solidFill>
                <a:latin typeface="Oxygen"/>
                <a:ea typeface="Oxygen"/>
                <a:cs typeface="Oxygen"/>
                <a:sym typeface="Oxygen"/>
              </a:rPr>
              <a:t>’</a:t>
            </a:r>
            <a:r>
              <a:rPr b="1" lang="en" sz="3000">
                <a:solidFill>
                  <a:srgbClr val="434343"/>
                </a:solidFill>
                <a:latin typeface="Montserrat"/>
                <a:ea typeface="Montserrat"/>
                <a:cs typeface="Montserrat"/>
                <a:sym typeface="Montserrat"/>
              </a:rPr>
              <a:t>,q,d)</a:t>
            </a:r>
            <a:r>
              <a:rPr lang="en" sz="3000">
                <a:solidFill>
                  <a:srgbClr val="434343"/>
                </a:solidFill>
                <a:latin typeface="Montserrat"/>
                <a:ea typeface="Montserrat"/>
                <a:cs typeface="Montserrat"/>
                <a:sym typeface="Montserrat"/>
              </a:rPr>
              <a:t> is defined by: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18" name="Google Shape;1618;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20" name="Google Shape;1620;p168"/>
          <p:cNvPicPr preferRelativeResize="0"/>
          <p:nvPr/>
        </p:nvPicPr>
        <p:blipFill>
          <a:blip r:embed="rId4">
            <a:alphaModFix/>
          </a:blip>
          <a:stretch>
            <a:fillRect/>
          </a:stretch>
        </p:blipFill>
        <p:spPr>
          <a:xfrm>
            <a:off x="585638" y="2009588"/>
            <a:ext cx="8353425" cy="1476375"/>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6" name="Google Shape;1626;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see here we have 3 main parameters to choose: p, d, and 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choose these (or let statsmodels choose them for us).</a:t>
            </a:r>
            <a:endParaRPr sz="3000">
              <a:solidFill>
                <a:srgbClr val="434343"/>
              </a:solidFill>
              <a:latin typeface="Montserrat"/>
              <a:ea typeface="Montserrat"/>
              <a:cs typeface="Montserrat"/>
              <a:sym typeface="Montserrat"/>
            </a:endParaRPr>
          </a:p>
        </p:txBody>
      </p:sp>
      <p:pic>
        <p:nvPicPr>
          <p:cNvPr descr="watermark.jpg" id="1627" name="Google Shape;162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8" name="Google Shape;1628;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1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634" name="Google Shape;1634;p1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635" name="Google Shape;1635;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6" name="Google Shape;1636;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lecture we will discuss the best way to figure out what p,d,q, and P,D,Q values to use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first discuss the “classical” method of reading ACF and PACF plots, then move on to discuss grid searches.</a:t>
            </a:r>
            <a:endParaRPr sz="3000">
              <a:solidFill>
                <a:srgbClr val="434343"/>
              </a:solidFill>
              <a:latin typeface="Montserrat"/>
              <a:ea typeface="Montserrat"/>
              <a:cs typeface="Montserrat"/>
              <a:sym typeface="Montserrat"/>
            </a:endParaRPr>
          </a:p>
        </p:txBody>
      </p:sp>
      <p:pic>
        <p:nvPicPr>
          <p:cNvPr descr="watermark.jpg" id="1643" name="Google Shape;1643;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take a quick break to discuss evaluating forecasting results.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After we fit a model on the training data, we forecast to match up to the test data dates.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Then we can compare our results for evaluation.</a:t>
            </a:r>
            <a:endParaRPr sz="3000">
              <a:latin typeface="Montserrat"/>
              <a:ea typeface="Montserrat"/>
              <a:cs typeface="Montserrat"/>
              <a:sym typeface="Montserrat"/>
            </a:endParaRPr>
          </a:p>
        </p:txBody>
      </p:sp>
      <p:pic>
        <p:nvPicPr>
          <p:cNvPr descr="watermark.jpg" id="178" name="Google Shape;178;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the orders for the AR and MA components, and if we need to difference our data (the I component).</a:t>
            </a:r>
            <a:endParaRPr sz="3000">
              <a:solidFill>
                <a:srgbClr val="434343"/>
              </a:solidFill>
              <a:latin typeface="Montserrat"/>
              <a:ea typeface="Montserrat"/>
              <a:cs typeface="Montserrat"/>
              <a:sym typeface="Montserrat"/>
            </a:endParaRPr>
          </a:p>
        </p:txBody>
      </p:sp>
      <p:pic>
        <p:nvPicPr>
          <p:cNvPr descr="watermark.jpg" id="1651" name="Google Shape;1651;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Depending on the dataset, it is quite common to only require AR or MA components, you may not need both!</a:t>
            </a:r>
            <a:endParaRPr sz="3000">
              <a:solidFill>
                <a:srgbClr val="434343"/>
              </a:solidFill>
              <a:latin typeface="Montserrat"/>
              <a:ea typeface="Montserrat"/>
              <a:cs typeface="Montserrat"/>
              <a:sym typeface="Montserrat"/>
            </a:endParaRPr>
          </a:p>
        </p:txBody>
      </p:sp>
      <p:pic>
        <p:nvPicPr>
          <p:cNvPr descr="watermark.jpg" id="1659" name="Google Shape;165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67" name="Google Shape;166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75" name="Google Shape;167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pic>
        <p:nvPicPr>
          <p:cNvPr descr="watermark.jpg" id="1681" name="Google Shape;1681;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2" name="Google Shape;1682;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83" name="Google Shape;1683;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84" name="Google Shape;1684;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0" name="Google Shape;1690;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91" name="Google Shape;1691;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93" name="Google Shape;1693;p17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99" name="Google Shape;1699;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0" name="Google Shape;1700;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1" name="Google Shape;1701;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5" name="Shape 1705"/>
        <p:cNvGrpSpPr/>
        <p:nvPr/>
      </p:nvGrpSpPr>
      <p:grpSpPr>
        <a:xfrm>
          <a:off x="0" y="0"/>
          <a:ext cx="0" cy="0"/>
          <a:chOff x="0" y="0"/>
          <a:chExt cx="0" cy="0"/>
        </a:xfrm>
      </p:grpSpPr>
      <p:sp>
        <p:nvSpPr>
          <p:cNvPr id="1706" name="Google Shape;170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07" name="Google Shape;170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08" name="Google Shape;170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9" name="Google Shape;170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15" name="Google Shape;1715;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16" name="Google Shape;1716;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7" name="Google Shape;1717;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3" name="Google Shape;1723;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24" name="Google Shape;1724;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5" name="Google Shape;1725;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 name="Google Shape;18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 may have heard of some evaluation metrics like accuracy or recall.</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These sort of metrics aren’t useful for time series forecasting problems, we need metrics designed for </a:t>
            </a:r>
            <a:r>
              <a:rPr b="1" lang="en" sz="3000">
                <a:latin typeface="Montserrat"/>
                <a:ea typeface="Montserrat"/>
                <a:cs typeface="Montserrat"/>
                <a:sym typeface="Montserrat"/>
              </a:rPr>
              <a:t>continuous</a:t>
            </a:r>
            <a:r>
              <a:rPr lang="en" sz="3000">
                <a:latin typeface="Montserrat"/>
                <a:ea typeface="Montserrat"/>
                <a:cs typeface="Montserrat"/>
                <a:sym typeface="Montserrat"/>
              </a:rPr>
              <a:t> values!</a:t>
            </a:r>
            <a:endParaRPr sz="3000">
              <a:latin typeface="Montserrat"/>
              <a:ea typeface="Montserrat"/>
              <a:cs typeface="Montserrat"/>
              <a:sym typeface="Montserrat"/>
            </a:endParaRPr>
          </a:p>
        </p:txBody>
      </p:sp>
      <p:pic>
        <p:nvPicPr>
          <p:cNvPr descr="watermark.jpg" id="186" name="Google Shape;186;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 name="Google Shape;18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1" name="Google Shape;1731;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a:t>
            </a:r>
            <a:r>
              <a:rPr lang="en" sz="3000">
                <a:solidFill>
                  <a:srgbClr val="434343"/>
                </a:solidFill>
                <a:latin typeface="Montserrat"/>
                <a:ea typeface="Montserrat"/>
                <a:cs typeface="Montserrat"/>
                <a:sym typeface="Montserrat"/>
              </a:rPr>
              <a:t>previously</a:t>
            </a:r>
            <a:r>
              <a:rPr lang="en" sz="3000">
                <a:solidFill>
                  <a:srgbClr val="434343"/>
                </a:solidFill>
                <a:latin typeface="Montserrat"/>
                <a:ea typeface="Montserrat"/>
                <a:cs typeface="Montserrat"/>
                <a:sym typeface="Montserrat"/>
              </a:rPr>
              <a:t> mentioned, it can be very difficult to read these plots, so it is often more effective to perform a grid search across various combinations of p,d,q values.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2" name="Google Shape;1732;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3" name="Google Shape;1733;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39" name="Google Shape;1739;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0" name="Google Shape;1740;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1" name="Google Shape;1741;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47" name="Google Shape;1747;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(Pyramid ARIMA) is a separate library designed to perform grid searches across multiple combinations of p,d,q, and P,D,Q.</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by far the most effective way to get good fitting models!</a:t>
            </a:r>
            <a:endParaRPr sz="3000">
              <a:solidFill>
                <a:srgbClr val="434343"/>
              </a:solidFill>
              <a:latin typeface="Montserrat"/>
              <a:ea typeface="Montserrat"/>
              <a:cs typeface="Montserrat"/>
              <a:sym typeface="Montserrat"/>
            </a:endParaRPr>
          </a:p>
        </p:txBody>
      </p:sp>
      <p:pic>
        <p:nvPicPr>
          <p:cNvPr descr="watermark.jpg" id="1748" name="Google Shape;1748;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55" name="Google Shape;1755;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pmdarima library utilizes the Akaike information criterion (AIC) as a metric to compare the performance of various ARIMA based models.</a:t>
            </a:r>
            <a:endParaRPr sz="3000">
              <a:solidFill>
                <a:srgbClr val="434343"/>
              </a:solidFill>
              <a:latin typeface="Montserrat"/>
              <a:ea typeface="Montserrat"/>
              <a:cs typeface="Montserrat"/>
              <a:sym typeface="Montserrat"/>
            </a:endParaRPr>
          </a:p>
        </p:txBody>
      </p:sp>
      <p:pic>
        <p:nvPicPr>
          <p:cNvPr descr="watermark.jpg" id="1756" name="Google Shape;1756;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63" name="Google Shape;1763;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AIC was developed by Hirotugu Akaike in the 1970s.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comparing models we want to minimize the AIC value.</a:t>
            </a:r>
            <a:endParaRPr sz="3000">
              <a:solidFill>
                <a:srgbClr val="434343"/>
              </a:solidFill>
              <a:latin typeface="Montserrat"/>
              <a:ea typeface="Montserrat"/>
              <a:cs typeface="Montserrat"/>
              <a:sym typeface="Montserrat"/>
            </a:endParaRPr>
          </a:p>
        </p:txBody>
      </p:sp>
      <p:pic>
        <p:nvPicPr>
          <p:cNvPr descr="watermark.jpg" id="1764" name="Google Shape;1764;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6" name="Google Shape;1766;p186"/>
          <p:cNvPicPr preferRelativeResize="0"/>
          <p:nvPr/>
        </p:nvPicPr>
        <p:blipFill>
          <a:blip r:embed="rId4">
            <a:alphaModFix/>
          </a:blip>
          <a:stretch>
            <a:fillRect/>
          </a:stretch>
        </p:blipFill>
        <p:spPr>
          <a:xfrm>
            <a:off x="2293148" y="3549723"/>
            <a:ext cx="4557700" cy="766075"/>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72" name="Google Shape;1772;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Suppose that we have a statistical model of some data. Let </a:t>
            </a:r>
            <a:r>
              <a:rPr b="1" lang="en" sz="3000">
                <a:solidFill>
                  <a:srgbClr val="434343"/>
                </a:solidFill>
                <a:latin typeface="Montserrat"/>
                <a:ea typeface="Montserrat"/>
                <a:cs typeface="Montserrat"/>
                <a:sym typeface="Montserrat"/>
              </a:rPr>
              <a:t>k</a:t>
            </a:r>
            <a:r>
              <a:rPr lang="en" sz="3000">
                <a:solidFill>
                  <a:srgbClr val="434343"/>
                </a:solidFill>
                <a:latin typeface="Montserrat"/>
                <a:ea typeface="Montserrat"/>
                <a:cs typeface="Montserrat"/>
                <a:sym typeface="Montserrat"/>
              </a:rPr>
              <a:t> be the number of estimated parameters in the model. Let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be the maximum value of the likelihood function for the model. </a:t>
            </a:r>
            <a:endParaRPr sz="3000">
              <a:solidFill>
                <a:srgbClr val="434343"/>
              </a:solidFill>
              <a:latin typeface="Montserrat"/>
              <a:ea typeface="Montserrat"/>
              <a:cs typeface="Montserrat"/>
              <a:sym typeface="Montserrat"/>
            </a:endParaRPr>
          </a:p>
        </p:txBody>
      </p:sp>
      <p:pic>
        <p:nvPicPr>
          <p:cNvPr descr="watermark.jpg" id="1773" name="Google Shape;1773;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4" name="Google Shape;1774;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5" name="Google Shape;1775;p187"/>
          <p:cNvPicPr preferRelativeResize="0"/>
          <p:nvPr/>
        </p:nvPicPr>
        <p:blipFill>
          <a:blip r:embed="rId4">
            <a:alphaModFix/>
          </a:blip>
          <a:stretch>
            <a:fillRect/>
          </a:stretch>
        </p:blipFill>
        <p:spPr>
          <a:xfrm>
            <a:off x="2293148" y="3952073"/>
            <a:ext cx="4557700" cy="7660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18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Choosing ARIMA Orders</a:t>
            </a:r>
            <a:endParaRPr b="1">
              <a:latin typeface="Montserrat"/>
              <a:ea typeface="Montserrat"/>
              <a:cs typeface="Montserrat"/>
              <a:sym typeface="Montserrat"/>
            </a:endParaRPr>
          </a:p>
        </p:txBody>
      </p:sp>
      <p:sp>
        <p:nvSpPr>
          <p:cNvPr id="1781" name="Google Shape;1781;p18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1782" name="Google Shape;1782;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3" name="Google Shape;1783;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ARMA and ARIMA</a:t>
            </a:r>
            <a:endParaRPr b="1">
              <a:latin typeface="Montserrat"/>
              <a:ea typeface="Montserrat"/>
              <a:cs typeface="Montserrat"/>
              <a:sym typeface="Montserrat"/>
            </a:endParaRPr>
          </a:p>
        </p:txBody>
      </p:sp>
      <p:sp>
        <p:nvSpPr>
          <p:cNvPr id="1789" name="Google Shape;1789;p1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90" name="Google Shape;1790;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97" name="Google Shape;1797;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t/>
            </a:r>
            <a:endParaRPr sz="3000">
              <a:solidFill>
                <a:srgbClr val="434343"/>
              </a:solidFill>
              <a:latin typeface="Montserrat"/>
              <a:ea typeface="Montserrat"/>
              <a:cs typeface="Montserrat"/>
              <a:sym typeface="Montserrat"/>
            </a:endParaRPr>
          </a:p>
        </p:txBody>
      </p:sp>
      <p:pic>
        <p:nvPicPr>
          <p:cNvPr descr="watermark.jpg" id="1798" name="Google Shape;1798;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9" name="Google Shape;1799;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1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a:t>
            </a:r>
            <a:endParaRPr b="1">
              <a:latin typeface="Montserrat"/>
              <a:ea typeface="Montserrat"/>
              <a:cs typeface="Montserrat"/>
              <a:sym typeface="Montserrat"/>
            </a:endParaRPr>
          </a:p>
        </p:txBody>
      </p:sp>
      <p:sp>
        <p:nvSpPr>
          <p:cNvPr id="1805" name="Google Shape;1805;p1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806" name="Google Shape;1806;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7" name="Google Shape;1807;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discuss some of the most common evaluation metrics for regression:</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Absolute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Mean Squared Error</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Root Mean Square Error</a:t>
            </a:r>
            <a:endParaRPr sz="3000">
              <a:latin typeface="Montserrat"/>
              <a:ea typeface="Montserrat"/>
              <a:cs typeface="Montserrat"/>
              <a:sym typeface="Montserrat"/>
            </a:endParaRPr>
          </a:p>
          <a:p>
            <a:pPr indent="0" lvl="0" marL="137160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194" name="Google Shape;19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 name="Google Shape;195;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3" name="Google Shape;1813;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Where ARIMA accepts the parameters (p,d,q), SARIMA accepts an additional set of parameters (P,D,Q)m that specifically describe the seasonal components of the model. </a:t>
            </a:r>
            <a:endParaRPr sz="3000">
              <a:solidFill>
                <a:srgbClr val="434343"/>
              </a:solidFill>
              <a:latin typeface="Montserrat"/>
              <a:ea typeface="Montserrat"/>
              <a:cs typeface="Montserrat"/>
              <a:sym typeface="Montserrat"/>
            </a:endParaRPr>
          </a:p>
        </p:txBody>
      </p:sp>
      <p:pic>
        <p:nvPicPr>
          <p:cNvPr descr="watermark.jpg" id="1814" name="Google Shape;1814;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5" name="Google Shape;1815;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1" name="Google Shape;1821;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P, D and Q represent the seasonal regression, differencing and moving average coefficients, and m represents the number of data points (rows) in each seasonal cycle.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22" name="Google Shape;1822;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3" name="Google Shape;1823;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29" name="Google Shape;1829;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We'll cover these in a future lecture.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30" name="Google Shape;1830;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1" name="Google Shape;1831;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19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t>
            </a:r>
            <a:r>
              <a:rPr b="1" lang="en">
                <a:latin typeface="Montserrat"/>
                <a:ea typeface="Montserrat"/>
                <a:cs typeface="Montserrat"/>
                <a:sym typeface="Montserrat"/>
              </a:rPr>
              <a:t>ARIMAX Models</a:t>
            </a:r>
            <a:endParaRPr b="1">
              <a:latin typeface="Montserrat"/>
              <a:ea typeface="Montserrat"/>
              <a:cs typeface="Montserrat"/>
              <a:sym typeface="Montserrat"/>
            </a:endParaRPr>
          </a:p>
        </p:txBody>
      </p:sp>
      <p:sp>
        <p:nvSpPr>
          <p:cNvPr id="1837" name="Google Shape;1837;p19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838" name="Google Shape;1838;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9" name="Google Shape;1839;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3" name="Shape 1843"/>
        <p:cNvGrpSpPr/>
        <p:nvPr/>
      </p:nvGrpSpPr>
      <p:grpSpPr>
        <a:xfrm>
          <a:off x="0" y="0"/>
          <a:ext cx="0" cy="0"/>
          <a:chOff x="0" y="0"/>
          <a:chExt cx="0" cy="0"/>
        </a:xfrm>
      </p:grpSpPr>
      <p:sp>
        <p:nvSpPr>
          <p:cNvPr id="1844" name="Google Shape;1844;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45" name="Google Shape;1845;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statsmodels implementation of SARIMA is called SARIMAX. The “X” added to the name means that the function also supports exogenous regressor variables. </a:t>
            </a:r>
            <a:endParaRPr sz="3000">
              <a:solidFill>
                <a:srgbClr val="434343"/>
              </a:solidFill>
              <a:latin typeface="Montserrat"/>
              <a:ea typeface="Montserrat"/>
              <a:cs typeface="Montserrat"/>
              <a:sym typeface="Montserrat"/>
            </a:endParaRPr>
          </a:p>
        </p:txBody>
      </p:sp>
      <p:pic>
        <p:nvPicPr>
          <p:cNvPr descr="watermark.jpg" id="1846" name="Google Shape;1846;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7" name="Google Shape;1847;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sp>
        <p:nvSpPr>
          <p:cNvPr id="1852" name="Google Shape;185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53" name="Google Shape;185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Quick Note: Label is the term we’ll be using for the column we’re trying to predict.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CO2 Level in Mauna Loa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Label was the Number of Passengers</a:t>
            </a:r>
            <a:endParaRPr sz="3000">
              <a:solidFill>
                <a:srgbClr val="434343"/>
              </a:solidFill>
              <a:latin typeface="Montserrat"/>
              <a:ea typeface="Montserrat"/>
              <a:cs typeface="Montserrat"/>
              <a:sym typeface="Montserrat"/>
            </a:endParaRPr>
          </a:p>
        </p:txBody>
      </p:sp>
      <p:pic>
        <p:nvPicPr>
          <p:cNvPr descr="watermark.jpg" id="1854" name="Google Shape;185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5" name="Google Shape;185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1" name="Google Shape;1861;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let’s imagine we were trying to forecast the number of visitors to a restaurant and we had historical data on previous visitor numbers.</a:t>
            </a:r>
            <a:endParaRPr sz="3000">
              <a:solidFill>
                <a:srgbClr val="434343"/>
              </a:solidFill>
              <a:latin typeface="Montserrat"/>
              <a:ea typeface="Montserrat"/>
              <a:cs typeface="Montserrat"/>
              <a:sym typeface="Montserrat"/>
            </a:endParaRPr>
          </a:p>
        </p:txBody>
      </p:sp>
      <p:pic>
        <p:nvPicPr>
          <p:cNvPr descr="watermark.jpg" id="1862" name="Google Shape;1862;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63" name="Google Shape;1863;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69" name="Google Shape;1869;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0" name="Google Shape;1870;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1" name="Google Shape;1871;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77" name="Google Shape;1877;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just this previous historical data, we could attempt to use a SARIMA based model to use historical lagged values to predict future visit numbers.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if we had some other features we wanted to include, like holidays?</a:t>
            </a:r>
            <a:endParaRPr sz="3000">
              <a:solidFill>
                <a:srgbClr val="434343"/>
              </a:solidFill>
              <a:latin typeface="Montserrat"/>
              <a:ea typeface="Montserrat"/>
              <a:cs typeface="Montserrat"/>
              <a:sym typeface="Montserrat"/>
            </a:endParaRPr>
          </a:p>
        </p:txBody>
      </p:sp>
      <p:pic>
        <p:nvPicPr>
          <p:cNvPr descr="watermark.jpg" id="1878" name="Google Shape;1878;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85" name="Google Shape;1885;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walk through an example data set, where our goal is to predict the number of total visitors across 4 </a:t>
            </a:r>
            <a:r>
              <a:rPr lang="en" sz="3000">
                <a:solidFill>
                  <a:srgbClr val="434343"/>
                </a:solidFill>
                <a:latin typeface="Montserrat"/>
                <a:ea typeface="Montserrat"/>
                <a:cs typeface="Montserrat"/>
                <a:sym typeface="Montserrat"/>
              </a:rPr>
              <a:t>restaurants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our previous approaches, the only data we can use is </a:t>
            </a:r>
            <a:r>
              <a:rPr b="1" lang="en" sz="3000">
                <a:solidFill>
                  <a:srgbClr val="434343"/>
                </a:solidFill>
                <a:latin typeface="Montserrat"/>
                <a:ea typeface="Montserrat"/>
                <a:cs typeface="Montserrat"/>
                <a:sym typeface="Montserrat"/>
              </a:rPr>
              <a:t>previous historical label data.</a:t>
            </a:r>
            <a:endParaRPr b="1" sz="3000">
              <a:solidFill>
                <a:srgbClr val="434343"/>
              </a:solidFill>
              <a:latin typeface="Montserrat"/>
              <a:ea typeface="Montserrat"/>
              <a:cs typeface="Montserrat"/>
              <a:sym typeface="Montserrat"/>
            </a:endParaRPr>
          </a:p>
        </p:txBody>
      </p:sp>
      <p:pic>
        <p:nvPicPr>
          <p:cNvPr descr="watermark.jpg" id="1886" name="Google Shape;1886;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7" name="Google Shape;1887;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1" name="Google Shape;201;p3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Whenever we perform a forecast for a continuous value on a test set, we have two values:</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y</a:t>
            </a:r>
            <a:r>
              <a:rPr b="1" lang="en" sz="3000">
                <a:latin typeface="Montserrat"/>
                <a:ea typeface="Montserrat"/>
                <a:cs typeface="Montserrat"/>
                <a:sym typeface="Montserrat"/>
              </a:rPr>
              <a:t> - </a:t>
            </a:r>
            <a:r>
              <a:rPr lang="en" sz="3000">
                <a:latin typeface="Montserrat"/>
                <a:ea typeface="Montserrat"/>
                <a:cs typeface="Montserrat"/>
                <a:sym typeface="Montserrat"/>
              </a:rPr>
              <a:t>the real value of the test data</a:t>
            </a:r>
            <a:endParaRPr sz="3000">
              <a:latin typeface="Montserrat"/>
              <a:ea typeface="Montserrat"/>
              <a:cs typeface="Montserrat"/>
              <a:sym typeface="Montserrat"/>
            </a:endParaRPr>
          </a:p>
          <a:p>
            <a:pPr indent="-419100" lvl="1" marL="914400" rtl="0" algn="l">
              <a:spcBef>
                <a:spcPts val="0"/>
              </a:spcBef>
              <a:spcAft>
                <a:spcPts val="0"/>
              </a:spcAft>
              <a:buSzPts val="3000"/>
              <a:buFont typeface="Montserrat"/>
              <a:buChar char="○"/>
            </a:pPr>
            <a:r>
              <a:rPr b="1" lang="en" sz="3000">
                <a:latin typeface="Montserrat"/>
                <a:ea typeface="Montserrat"/>
                <a:cs typeface="Montserrat"/>
                <a:sym typeface="Montserrat"/>
              </a:rPr>
              <a:t>ŷ</a:t>
            </a:r>
            <a:r>
              <a:rPr b="1" lang="en" sz="3000">
                <a:latin typeface="Montserrat"/>
                <a:ea typeface="Montserrat"/>
                <a:cs typeface="Montserrat"/>
                <a:sym typeface="Montserrat"/>
              </a:rPr>
              <a:t> - </a:t>
            </a:r>
            <a:r>
              <a:rPr lang="en" sz="3000">
                <a:latin typeface="Montserrat"/>
                <a:ea typeface="Montserrat"/>
                <a:cs typeface="Montserrat"/>
                <a:sym typeface="Montserrat"/>
              </a:rPr>
              <a:t>the predicted value from our forecast</a:t>
            </a:r>
            <a:endParaRPr sz="3000">
              <a:latin typeface="Montserrat"/>
              <a:ea typeface="Montserrat"/>
              <a:cs typeface="Montserrat"/>
              <a:sym typeface="Montserrat"/>
            </a:endParaRPr>
          </a:p>
        </p:txBody>
      </p:sp>
      <p:pic>
        <p:nvPicPr>
          <p:cNvPr descr="watermark.jpg" id="202" name="Google Shape;202;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 name="Google Shape;203;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93" name="Google Shape;1893;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 data sets without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a:t>
            </a:r>
            <a:endParaRPr sz="3000">
              <a:solidFill>
                <a:srgbClr val="434343"/>
              </a:solidFill>
              <a:latin typeface="Montserrat"/>
              <a:ea typeface="Montserrat"/>
              <a:cs typeface="Montserrat"/>
              <a:sym typeface="Montserrat"/>
            </a:endParaRPr>
          </a:p>
        </p:txBody>
      </p:sp>
      <p:pic>
        <p:nvPicPr>
          <p:cNvPr descr="watermark.jpg" id="1894" name="Google Shape;1894;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5" name="Google Shape;1895;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6" name="Google Shape;1896;p202"/>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897" name="Google Shape;1897;p202"/>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03" name="Google Shape;1903;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04" name="Google Shape;1904;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5" name="Google Shape;1905;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6" name="Google Shape;1906;p203"/>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07" name="Google Shape;1907;p203"/>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13" name="Google Shape;19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14" name="Google Shape;19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5" name="Google Shape;19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16" name="Google Shape;1916;p204"/>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17" name="Google Shape;1917;p204"/>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18" name="Google Shape;1918;p204"/>
          <p:cNvSpPr/>
          <p:nvPr/>
        </p:nvSpPr>
        <p:spPr>
          <a:xfrm>
            <a:off x="5861875" y="2270025"/>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04"/>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25" name="Google Shape;1925;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Total daily visitors across 4 restaurants.</a:t>
            </a:r>
            <a:endParaRPr sz="3000">
              <a:solidFill>
                <a:srgbClr val="434343"/>
              </a:solidFill>
              <a:latin typeface="Montserrat"/>
              <a:ea typeface="Montserrat"/>
              <a:cs typeface="Montserrat"/>
              <a:sym typeface="Montserrat"/>
            </a:endParaRPr>
          </a:p>
        </p:txBody>
      </p:sp>
      <p:pic>
        <p:nvPicPr>
          <p:cNvPr descr="watermark.jpg" id="1926" name="Google Shape;1926;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7" name="Google Shape;1927;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28" name="Google Shape;1928;p205"/>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29" name="Google Shape;1929;p205"/>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
        <p:nvSpPr>
          <p:cNvPr id="1930" name="Google Shape;1930;p205"/>
          <p:cNvSpPr/>
          <p:nvPr/>
        </p:nvSpPr>
        <p:spPr>
          <a:xfrm>
            <a:off x="4762225" y="2214738"/>
            <a:ext cx="546300" cy="2586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05"/>
          <p:cNvSpPr/>
          <p:nvPr/>
        </p:nvSpPr>
        <p:spPr>
          <a:xfrm>
            <a:off x="2634825" y="2614850"/>
            <a:ext cx="1027800" cy="2186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37" name="Google Shape;1937;p206"/>
          <p:cNvSpPr txBox="1"/>
          <p:nvPr>
            <p:ph idx="1" type="body"/>
          </p:nvPr>
        </p:nvSpPr>
        <p:spPr>
          <a:xfrm>
            <a:off x="83100" y="10118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that even though we have multiple columns, these are all still just the label!</a:t>
            </a:r>
            <a:endParaRPr sz="3000">
              <a:solidFill>
                <a:srgbClr val="434343"/>
              </a:solidFill>
              <a:latin typeface="Montserrat"/>
              <a:ea typeface="Montserrat"/>
              <a:cs typeface="Montserrat"/>
              <a:sym typeface="Montserrat"/>
            </a:endParaRPr>
          </a:p>
        </p:txBody>
      </p:sp>
      <p:pic>
        <p:nvPicPr>
          <p:cNvPr descr="watermark.jpg" id="1938" name="Google Shape;1938;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9" name="Google Shape;1939;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0" name="Google Shape;1940;p206"/>
          <p:cNvPicPr preferRelativeResize="0"/>
          <p:nvPr/>
        </p:nvPicPr>
        <p:blipFill rotWithShape="1">
          <a:blip r:embed="rId4">
            <a:alphaModFix/>
          </a:blip>
          <a:srcRect b="0" l="59143" r="0" t="0"/>
          <a:stretch/>
        </p:blipFill>
        <p:spPr>
          <a:xfrm>
            <a:off x="3662600" y="2214700"/>
            <a:ext cx="2745550" cy="2586675"/>
          </a:xfrm>
          <a:prstGeom prst="rect">
            <a:avLst/>
          </a:prstGeom>
          <a:noFill/>
          <a:ln>
            <a:noFill/>
          </a:ln>
        </p:spPr>
      </p:pic>
      <p:pic>
        <p:nvPicPr>
          <p:cNvPr id="1941" name="Google Shape;1941;p206"/>
          <p:cNvPicPr preferRelativeResize="0"/>
          <p:nvPr/>
        </p:nvPicPr>
        <p:blipFill rotWithShape="1">
          <a:blip r:embed="rId4">
            <a:alphaModFix/>
          </a:blip>
          <a:srcRect b="0" l="0" r="84706" t="0"/>
          <a:stretch/>
        </p:blipFill>
        <p:spPr>
          <a:xfrm>
            <a:off x="2634825" y="2214700"/>
            <a:ext cx="1027774" cy="2586675"/>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47" name="Google Shape;194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are outside information, not historical label data</a:t>
            </a:r>
            <a:endParaRPr sz="3000">
              <a:solidFill>
                <a:srgbClr val="434343"/>
              </a:solidFill>
              <a:latin typeface="Montserrat"/>
              <a:ea typeface="Montserrat"/>
              <a:cs typeface="Montserrat"/>
              <a:sym typeface="Montserrat"/>
            </a:endParaRPr>
          </a:p>
        </p:txBody>
      </p:sp>
      <p:pic>
        <p:nvPicPr>
          <p:cNvPr descr="watermark.jpg" id="1948" name="Google Shape;194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9" name="Google Shape;194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0" name="Google Shape;1950;p207"/>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4" name="Shape 1954"/>
        <p:cNvGrpSpPr/>
        <p:nvPr/>
      </p:nvGrpSpPr>
      <p:grpSpPr>
        <a:xfrm>
          <a:off x="0" y="0"/>
          <a:ext cx="0" cy="0"/>
          <a:chOff x="0" y="0"/>
          <a:chExt cx="0" cy="0"/>
        </a:xfrm>
      </p:grpSpPr>
      <p:sp>
        <p:nvSpPr>
          <p:cNvPr id="1955" name="Google Shape;1955;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56" name="Google Shape;1956;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add in exogenous variables such as holidays.</a:t>
            </a:r>
            <a:endParaRPr sz="3000">
              <a:solidFill>
                <a:srgbClr val="434343"/>
              </a:solidFill>
              <a:latin typeface="Montserrat"/>
              <a:ea typeface="Montserrat"/>
              <a:cs typeface="Montserrat"/>
              <a:sym typeface="Montserrat"/>
            </a:endParaRPr>
          </a:p>
        </p:txBody>
      </p:sp>
      <p:pic>
        <p:nvPicPr>
          <p:cNvPr descr="watermark.jpg" id="1957" name="Google Shape;1957;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8" name="Google Shape;1958;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9" name="Google Shape;1959;p208"/>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65" name="Google Shape;1965;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also attempt to feature engineer off of the weekday column.</a:t>
            </a:r>
            <a:endParaRPr sz="3000">
              <a:solidFill>
                <a:srgbClr val="434343"/>
              </a:solidFill>
              <a:latin typeface="Montserrat"/>
              <a:ea typeface="Montserrat"/>
              <a:cs typeface="Montserrat"/>
              <a:sym typeface="Montserrat"/>
            </a:endParaRPr>
          </a:p>
        </p:txBody>
      </p:sp>
      <p:pic>
        <p:nvPicPr>
          <p:cNvPr descr="watermark.jpg" id="1966" name="Google Shape;1966;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7" name="Google Shape;1967;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8" name="Google Shape;1968;p209"/>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74" name="Google Shape;1974;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create a 0/1 column for True or False if its a weekend or not.</a:t>
            </a:r>
            <a:endParaRPr sz="3000">
              <a:solidFill>
                <a:srgbClr val="434343"/>
              </a:solidFill>
              <a:latin typeface="Montserrat"/>
              <a:ea typeface="Montserrat"/>
              <a:cs typeface="Montserrat"/>
              <a:sym typeface="Montserrat"/>
            </a:endParaRPr>
          </a:p>
        </p:txBody>
      </p:sp>
      <p:pic>
        <p:nvPicPr>
          <p:cNvPr descr="watermark.jpg" id="1975" name="Google Shape;1975;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6" name="Google Shape;1976;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7" name="Google Shape;1977;p210"/>
          <p:cNvPicPr preferRelativeResize="0"/>
          <p:nvPr/>
        </p:nvPicPr>
        <p:blipFill>
          <a:blip r:embed="rId4">
            <a:alphaModFix/>
          </a:blip>
          <a:stretch>
            <a:fillRect/>
          </a:stretch>
        </p:blipFill>
        <p:spPr>
          <a:xfrm>
            <a:off x="1211850" y="2214700"/>
            <a:ext cx="6720300" cy="2586675"/>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1" name="Shape 1981"/>
        <p:cNvGrpSpPr/>
        <p:nvPr/>
      </p:nvGrpSpPr>
      <p:grpSpPr>
        <a:xfrm>
          <a:off x="0" y="0"/>
          <a:ext cx="0" cy="0"/>
          <a:chOff x="0" y="0"/>
          <a:chExt cx="0" cy="0"/>
        </a:xfrm>
      </p:grpSpPr>
      <p:sp>
        <p:nvSpPr>
          <p:cNvPr id="1982" name="Google Shape;1982;p2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83" name="Google Shape;1983;p2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statsmodels, exogenous variables should be converted to numerical values.</a:t>
            </a:r>
            <a:endParaRPr sz="3000">
              <a:solidFill>
                <a:srgbClr val="434343"/>
              </a:solidFill>
              <a:latin typeface="Montserrat"/>
              <a:ea typeface="Montserrat"/>
              <a:cs typeface="Montserrat"/>
              <a:sym typeface="Montserrat"/>
            </a:endParaRPr>
          </a:p>
        </p:txBody>
      </p:sp>
      <p:pic>
        <p:nvPicPr>
          <p:cNvPr descr="watermark.jpg" id="1984" name="Google Shape;1984;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have learned foundational tools for working and analyzing time series data, such as pandas, numpy,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have also worked with methods that can model time series behaviour.</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09" name="Google Shape;209;p3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Absolute Error (MAE)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absolute value of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Easy to understand</a:t>
            </a:r>
            <a:endParaRPr sz="3000">
              <a:latin typeface="Montserrat"/>
              <a:ea typeface="Montserrat"/>
              <a:cs typeface="Montserrat"/>
              <a:sym typeface="Montserrat"/>
            </a:endParaRPr>
          </a:p>
        </p:txBody>
      </p:sp>
      <p:pic>
        <p:nvPicPr>
          <p:cNvPr descr="watermark.jpg" id="210" name="Google Shape;2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 name="Google Shape;2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18 AM.png" id="212" name="Google Shape;212;p32"/>
          <p:cNvPicPr preferRelativeResize="0"/>
          <p:nvPr/>
        </p:nvPicPr>
        <p:blipFill>
          <a:blip r:embed="rId4">
            <a:alphaModFix/>
          </a:blip>
          <a:stretch>
            <a:fillRect/>
          </a:stretch>
        </p:blipFill>
        <p:spPr>
          <a:xfrm>
            <a:off x="2150100" y="3323477"/>
            <a:ext cx="5186449" cy="1626400"/>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1" name="Google Shape;1991;p21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 variety of ways to do this (e.g. one-hot encoding, dummy variables, etc…)</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usually involves just mapping values to some 0 or 1 True or False scale.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can be done with pandas with the </a:t>
            </a:r>
            <a:r>
              <a:rPr b="1" lang="en" sz="3000">
                <a:solidFill>
                  <a:srgbClr val="434343"/>
                </a:solidFill>
                <a:latin typeface="Montserrat"/>
                <a:ea typeface="Montserrat"/>
                <a:cs typeface="Montserrat"/>
                <a:sym typeface="Montserrat"/>
              </a:rPr>
              <a:t>pd.get_dummies()</a:t>
            </a:r>
            <a:r>
              <a:rPr lang="en" sz="3000">
                <a:solidFill>
                  <a:srgbClr val="434343"/>
                </a:solidFill>
                <a:latin typeface="Montserrat"/>
                <a:ea typeface="Montserrat"/>
                <a:cs typeface="Montserrat"/>
                <a:sym typeface="Montserrat"/>
              </a:rPr>
              <a:t> command.</a:t>
            </a:r>
            <a:endParaRPr sz="3000">
              <a:solidFill>
                <a:srgbClr val="434343"/>
              </a:solidFill>
              <a:latin typeface="Montserrat"/>
              <a:ea typeface="Montserrat"/>
              <a:cs typeface="Montserrat"/>
              <a:sym typeface="Montserrat"/>
            </a:endParaRPr>
          </a:p>
        </p:txBody>
      </p:sp>
      <p:pic>
        <p:nvPicPr>
          <p:cNvPr descr="watermark.jpg" id="1992" name="Google Shape;1992;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3" name="Google Shape;1993;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7" name="Shape 1997"/>
        <p:cNvGrpSpPr/>
        <p:nvPr/>
      </p:nvGrpSpPr>
      <p:grpSpPr>
        <a:xfrm>
          <a:off x="0" y="0"/>
          <a:ext cx="0" cy="0"/>
          <a:chOff x="0" y="0"/>
          <a:chExt cx="0" cy="0"/>
        </a:xfrm>
      </p:grpSpPr>
      <p:sp>
        <p:nvSpPr>
          <p:cNvPr id="1998" name="Google Shape;1998;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999" name="Google Shape;1999;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a:t>
            </a:r>
            <a:endParaRPr sz="3000">
              <a:solidFill>
                <a:srgbClr val="434343"/>
              </a:solidFill>
              <a:latin typeface="Montserrat"/>
              <a:ea typeface="Montserrat"/>
              <a:cs typeface="Montserrat"/>
              <a:sym typeface="Montserrat"/>
            </a:endParaRPr>
          </a:p>
        </p:txBody>
      </p:sp>
      <p:pic>
        <p:nvPicPr>
          <p:cNvPr descr="watermark.jpg" id="2000" name="Google Shape;2000;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1" name="Google Shape;2001;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2" name="Google Shape;2002;p213"/>
          <p:cNvPicPr preferRelativeResize="0"/>
          <p:nvPr/>
        </p:nvPicPr>
        <p:blipFill>
          <a:blip r:embed="rId4">
            <a:alphaModFix/>
          </a:blip>
          <a:stretch>
            <a:fillRect/>
          </a:stretch>
        </p:blipFill>
        <p:spPr>
          <a:xfrm>
            <a:off x="942975" y="1863775"/>
            <a:ext cx="2114550" cy="2857500"/>
          </a:xfrm>
          <a:prstGeom prst="rect">
            <a:avLst/>
          </a:prstGeom>
          <a:noFill/>
          <a:ln>
            <a:noFill/>
          </a:ln>
        </p:spPr>
      </p:pic>
      <p:pic>
        <p:nvPicPr>
          <p:cNvPr id="2003" name="Google Shape;2003;p213"/>
          <p:cNvPicPr preferRelativeResize="0"/>
          <p:nvPr/>
        </p:nvPicPr>
        <p:blipFill>
          <a:blip r:embed="rId5">
            <a:alphaModFix/>
          </a:blip>
          <a:stretch>
            <a:fillRect/>
          </a:stretch>
        </p:blipFill>
        <p:spPr>
          <a:xfrm>
            <a:off x="5235225" y="2030450"/>
            <a:ext cx="2857500" cy="2524125"/>
          </a:xfrm>
          <a:prstGeom prst="rect">
            <a:avLst/>
          </a:prstGeom>
          <a:noFill/>
          <a:ln>
            <a:noFill/>
          </a:ln>
        </p:spPr>
      </p:pic>
      <p:cxnSp>
        <p:nvCxnSpPr>
          <p:cNvPr id="2004" name="Google Shape;2004;p213"/>
          <p:cNvCxnSpPr>
            <a:stCxn id="2002" idx="3"/>
            <a:endCxn id="2003" idx="1"/>
          </p:cNvCxnSpPr>
          <p:nvPr/>
        </p:nvCxnSpPr>
        <p:spPr>
          <a:xfrm>
            <a:off x="3057525" y="3292525"/>
            <a:ext cx="2177700" cy="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10" name="Google Shape;2010;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should usually have some intuition about what relates to the column you are trying to forecast.</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SARIMAX makes it easy to add in additional columns as exogenous variables, let’s take a look!</a:t>
            </a:r>
            <a:endParaRPr sz="3000">
              <a:solidFill>
                <a:srgbClr val="434343"/>
              </a:solidFill>
              <a:latin typeface="Montserrat"/>
              <a:ea typeface="Montserrat"/>
              <a:cs typeface="Montserrat"/>
              <a:sym typeface="Montserrat"/>
            </a:endParaRPr>
          </a:p>
        </p:txBody>
      </p:sp>
      <p:pic>
        <p:nvPicPr>
          <p:cNvPr descr="watermark.jpg" id="2011" name="Google Shape;2011;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2" name="Google Shape;2012;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2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18" name="Google Shape;2018;p2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2019" name="Google Shape;2019;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0" name="Google Shape;2020;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2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SARIMAX Models</a:t>
            </a:r>
            <a:endParaRPr b="1">
              <a:latin typeface="Montserrat"/>
              <a:ea typeface="Montserrat"/>
              <a:cs typeface="Montserrat"/>
              <a:sym typeface="Montserrat"/>
            </a:endParaRPr>
          </a:p>
        </p:txBody>
      </p:sp>
      <p:sp>
        <p:nvSpPr>
          <p:cNvPr id="2026" name="Google Shape;2026;p2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pic>
        <p:nvPicPr>
          <p:cNvPr descr="watermark.jpg" id="2027" name="Google Shape;2027;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34" name="Google Shape;2034;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we’ve only run a SARIMA based model on our data, now let’s add in the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makes this easy, its simply an additional parameter call.</a:t>
            </a:r>
            <a:endParaRPr sz="3000">
              <a:solidFill>
                <a:srgbClr val="434343"/>
              </a:solidFill>
              <a:latin typeface="Montserrat"/>
              <a:ea typeface="Montserrat"/>
              <a:cs typeface="Montserrat"/>
              <a:sym typeface="Montserrat"/>
            </a:endParaRPr>
          </a:p>
        </p:txBody>
      </p:sp>
      <p:pic>
        <p:nvPicPr>
          <p:cNvPr descr="watermark.jpg" id="2035" name="Google Shape;2035;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6" name="Google Shape;2036;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42" name="Google Shape;2042;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is something important to note here!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know the future of this exogenous variable.</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does that mean exactly?</a:t>
            </a:r>
            <a:endParaRPr sz="3000">
              <a:solidFill>
                <a:srgbClr val="434343"/>
              </a:solidFill>
              <a:latin typeface="Montserrat"/>
              <a:ea typeface="Montserrat"/>
              <a:cs typeface="Montserrat"/>
              <a:sym typeface="Montserrat"/>
            </a:endParaRPr>
          </a:p>
        </p:txBody>
      </p:sp>
      <p:pic>
        <p:nvPicPr>
          <p:cNvPr descr="watermark.jpg" id="2043" name="Google Shape;2043;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4" name="Google Shape;2044;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50" name="Google Shape;2050;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the actual forecasting process for basic SARIMA: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first re-train on all our data</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set the future date span</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forecast values</a:t>
            </a:r>
            <a:endParaRPr sz="3000">
              <a:solidFill>
                <a:srgbClr val="434343"/>
              </a:solidFill>
              <a:latin typeface="Montserrat"/>
              <a:ea typeface="Montserrat"/>
              <a:cs typeface="Montserrat"/>
              <a:sym typeface="Montserrat"/>
            </a:endParaRPr>
          </a:p>
        </p:txBody>
      </p:sp>
      <p:pic>
        <p:nvPicPr>
          <p:cNvPr descr="watermark.jpg" id="2051" name="Google Shape;2051;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2" name="Google Shape;2052;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58" name="Google Shape;2058;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9" name="Google Shape;2059;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0" name="Google Shape;2060;p220"/>
          <p:cNvGraphicFramePr/>
          <p:nvPr/>
        </p:nvGraphicFramePr>
        <p:xfrm>
          <a:off x="871025" y="1344238"/>
          <a:ext cx="3000000" cy="3000000"/>
        </p:xfrm>
        <a:graphic>
          <a:graphicData uri="http://schemas.openxmlformats.org/drawingml/2006/table">
            <a:tbl>
              <a:tblPr>
                <a:noFill/>
                <a:tableStyleId>{E0DBDCA6-65AC-4A5F-96D9-D4F4EF47D8AA}</a:tableStyleId>
              </a:tblPr>
              <a:tblGrid>
                <a:gridCol w="814875"/>
                <a:gridCol w="803225"/>
              </a:tblGrid>
              <a:tr h="509625">
                <a:tc>
                  <a:txBody>
                    <a:bodyPr/>
                    <a:lstStyle/>
                    <a:p>
                      <a:pPr indent="0" lvl="0" marL="0" rtl="0" algn="ctr">
                        <a:spcBef>
                          <a:spcPts val="0"/>
                        </a:spcBef>
                        <a:spcAft>
                          <a:spcPts val="0"/>
                        </a:spcAft>
                        <a:buClr>
                          <a:schemeClr val="dk1"/>
                        </a:buClr>
                        <a:buSzPts val="1100"/>
                        <a:buFont typeface="Arial"/>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061" name="Google Shape;2061;p220"/>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sp>
        <p:nvSpPr>
          <p:cNvPr id="2066" name="Google Shape;206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67" name="Google Shape;2067;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8" name="Google Shape;2068;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69" name="Google Shape;2069;p221"/>
          <p:cNvGraphicFramePr/>
          <p:nvPr/>
        </p:nvGraphicFramePr>
        <p:xfrm>
          <a:off x="871025" y="1344238"/>
          <a:ext cx="3000000" cy="3000000"/>
        </p:xfrm>
        <a:graphic>
          <a:graphicData uri="http://schemas.openxmlformats.org/drawingml/2006/table">
            <a:tbl>
              <a:tblPr>
                <a:noFill/>
                <a:tableStyleId>{E0DBDCA6-65AC-4A5F-96D9-D4F4EF47D8AA}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70" name="Google Shape;2070;p221"/>
          <p:cNvGraphicFramePr/>
          <p:nvPr/>
        </p:nvGraphicFramePr>
        <p:xfrm>
          <a:off x="3762950" y="1344238"/>
          <a:ext cx="3000000" cy="3000000"/>
        </p:xfrm>
        <a:graphic>
          <a:graphicData uri="http://schemas.openxmlformats.org/drawingml/2006/table">
            <a:tbl>
              <a:tblPr>
                <a:noFill/>
                <a:tableStyleId>{E0DBDCA6-65AC-4A5F-96D9-D4F4EF47D8AA}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cxnSp>
        <p:nvCxnSpPr>
          <p:cNvPr id="2071" name="Google Shape;2071;p221"/>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72" name="Google Shape;2072;p221"/>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73" name="Google Shape;2073;p221"/>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 name="Google Shape;21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9" name="Google Shape;21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issue with MAE though, is that simply averaging the residuals won’t alert us if the forecast was really off for a few points.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want to be aware of any prediction errors that are very large (even if there only a few)</a:t>
            </a:r>
            <a:endParaRPr sz="3000">
              <a:latin typeface="Montserrat"/>
              <a:ea typeface="Montserrat"/>
              <a:cs typeface="Montserrat"/>
              <a:sym typeface="Montserrat"/>
            </a:endParaRPr>
          </a:p>
        </p:txBody>
      </p:sp>
      <p:pic>
        <p:nvPicPr>
          <p:cNvPr descr="watermark.jpg" id="220" name="Google Shape;22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079" name="Google Shape;2079;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0" name="Google Shape;2080;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81" name="Google Shape;2081;p222"/>
          <p:cNvGraphicFramePr/>
          <p:nvPr/>
        </p:nvGraphicFramePr>
        <p:xfrm>
          <a:off x="871025" y="1344238"/>
          <a:ext cx="3000000" cy="3000000"/>
        </p:xfrm>
        <a:graphic>
          <a:graphicData uri="http://schemas.openxmlformats.org/drawingml/2006/table">
            <a:tbl>
              <a:tblPr>
                <a:noFill/>
                <a:tableStyleId>{E0DBDCA6-65AC-4A5F-96D9-D4F4EF47D8AA}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graphicFrame>
        <p:nvGraphicFramePr>
          <p:cNvPr id="2082" name="Google Shape;2082;p222"/>
          <p:cNvGraphicFramePr/>
          <p:nvPr/>
        </p:nvGraphicFramePr>
        <p:xfrm>
          <a:off x="3762950" y="1344238"/>
          <a:ext cx="3000000" cy="3000000"/>
        </p:xfrm>
        <a:graphic>
          <a:graphicData uri="http://schemas.openxmlformats.org/drawingml/2006/table">
            <a:tbl>
              <a:tblPr>
                <a:noFill/>
                <a:tableStyleId>{E0DBDCA6-65AC-4A5F-96D9-D4F4EF47D8AA}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083" name="Google Shape;2083;p222"/>
          <p:cNvGraphicFramePr/>
          <p:nvPr/>
        </p:nvGraphicFramePr>
        <p:xfrm>
          <a:off x="6719850" y="1297675"/>
          <a:ext cx="3000000" cy="3000000"/>
        </p:xfrm>
        <a:graphic>
          <a:graphicData uri="http://schemas.openxmlformats.org/drawingml/2006/table">
            <a:tbl>
              <a:tblPr>
                <a:noFill/>
                <a:tableStyleId>{E0DBDCA6-65AC-4A5F-96D9-D4F4EF47D8AA}</a:tableStyleId>
              </a:tblPr>
              <a:tblGrid>
                <a:gridCol w="814875"/>
                <a:gridCol w="80322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Fore_8</a:t>
                      </a:r>
                      <a:endParaRPr/>
                    </a:p>
                  </a:txBody>
                  <a:tcPr marT="91425" marB="91425" marR="91425" marL="91425">
                    <a:solidFill>
                      <a:srgbClr val="F4CCCC"/>
                    </a:solidFill>
                  </a:tcPr>
                </a:tc>
              </a:tr>
            </a:tbl>
          </a:graphicData>
        </a:graphic>
      </p:graphicFrame>
      <p:cxnSp>
        <p:nvCxnSpPr>
          <p:cNvPr id="2084" name="Google Shape;2084;p222"/>
          <p:cNvCxnSpPr/>
          <p:nvPr/>
        </p:nvCxnSpPr>
        <p:spPr>
          <a:xfrm flipH="1" rot="10800000">
            <a:off x="2525200" y="2594950"/>
            <a:ext cx="1245300" cy="11700"/>
          </a:xfrm>
          <a:prstGeom prst="straightConnector1">
            <a:avLst/>
          </a:prstGeom>
          <a:noFill/>
          <a:ln cap="flat" cmpd="sng" w="38100">
            <a:solidFill>
              <a:schemeClr val="dk2"/>
            </a:solidFill>
            <a:prstDash val="solid"/>
            <a:round/>
            <a:headEnd len="med" w="med" type="none"/>
            <a:tailEnd len="med" w="med" type="triangle"/>
          </a:ln>
        </p:spPr>
      </p:cxnSp>
      <p:cxnSp>
        <p:nvCxnSpPr>
          <p:cNvPr id="2085" name="Google Shape;2085;p222"/>
          <p:cNvCxnSpPr/>
          <p:nvPr/>
        </p:nvCxnSpPr>
        <p:spPr>
          <a:xfrm flipH="1" rot="10800000">
            <a:off x="5427800" y="2565888"/>
            <a:ext cx="1245300" cy="11700"/>
          </a:xfrm>
          <a:prstGeom prst="straightConnector1">
            <a:avLst/>
          </a:prstGeom>
          <a:noFill/>
          <a:ln cap="flat" cmpd="sng" w="38100">
            <a:solidFill>
              <a:schemeClr val="dk2"/>
            </a:solidFill>
            <a:prstDash val="solid"/>
            <a:round/>
            <a:headEnd len="med" w="med" type="none"/>
            <a:tailEnd len="med" w="med" type="triangle"/>
          </a:ln>
        </p:spPr>
      </p:cxnSp>
      <p:sp>
        <p:nvSpPr>
          <p:cNvPr id="2086" name="Google Shape;2086;p222"/>
          <p:cNvSpPr txBox="1"/>
          <p:nvPr/>
        </p:nvSpPr>
        <p:spPr>
          <a:xfrm>
            <a:off x="872775"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
        <p:nvSpPr>
          <p:cNvPr id="2087" name="Google Shape;2087;p222"/>
          <p:cNvSpPr txBox="1"/>
          <p:nvPr/>
        </p:nvSpPr>
        <p:spPr>
          <a:xfrm>
            <a:off x="376290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088" name="Google Shape;2088;p222"/>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sp>
        <p:nvSpPr>
          <p:cNvPr id="2093" name="Google Shape;2093;p2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094" name="Google Shape;2094;p2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SARIMAX, we need to provide more information for the future dates.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provide the known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into the future.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t>
            </a:r>
            <a:r>
              <a:rPr b="1" lang="en" sz="3000">
                <a:solidFill>
                  <a:srgbClr val="434343"/>
                </a:solidFill>
                <a:latin typeface="Montserrat"/>
                <a:ea typeface="Montserrat"/>
                <a:cs typeface="Montserrat"/>
                <a:sym typeface="Montserrat"/>
              </a:rPr>
              <a:t>can not</a:t>
            </a:r>
            <a:r>
              <a:rPr lang="en" sz="3000">
                <a:solidFill>
                  <a:srgbClr val="434343"/>
                </a:solidFill>
                <a:latin typeface="Montserrat"/>
                <a:ea typeface="Montserrat"/>
                <a:cs typeface="Montserrat"/>
                <a:sym typeface="Montserrat"/>
              </a:rPr>
              <a:t> also predict this exogenous variables, because then we are attempting to predict 2 things at once!</a:t>
            </a:r>
            <a:endParaRPr sz="3000">
              <a:solidFill>
                <a:srgbClr val="434343"/>
              </a:solidFill>
              <a:latin typeface="Montserrat"/>
              <a:ea typeface="Montserrat"/>
              <a:cs typeface="Montserrat"/>
              <a:sym typeface="Montserrat"/>
            </a:endParaRPr>
          </a:p>
        </p:txBody>
      </p:sp>
      <p:pic>
        <p:nvPicPr>
          <p:cNvPr descr="watermark.jpg" id="2095" name="Google Shape;2095;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6" name="Google Shape;2096;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0" name="Shape 2100"/>
        <p:cNvGrpSpPr/>
        <p:nvPr/>
      </p:nvGrpSpPr>
      <p:grpSpPr>
        <a:xfrm>
          <a:off x="0" y="0"/>
          <a:ext cx="0" cy="0"/>
          <a:chOff x="0" y="0"/>
          <a:chExt cx="0" cy="0"/>
        </a:xfrm>
      </p:grpSpPr>
      <p:sp>
        <p:nvSpPr>
          <p:cNvPr id="2101" name="Google Shape;2101;p2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02" name="Google Shape;2102;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04" name="Google Shape;2104;p224"/>
          <p:cNvGraphicFramePr/>
          <p:nvPr/>
        </p:nvGraphicFramePr>
        <p:xfrm>
          <a:off x="152400" y="1414063"/>
          <a:ext cx="3000000" cy="3000000"/>
        </p:xfrm>
        <a:graphic>
          <a:graphicData uri="http://schemas.openxmlformats.org/drawingml/2006/table">
            <a:tbl>
              <a:tblPr>
                <a:noFill/>
                <a:tableStyleId>{E0DBDCA6-65AC-4A5F-96D9-D4F4EF47D8AA}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05" name="Google Shape;2105;p224"/>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2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11" name="Google Shape;2111;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12" name="Google Shape;2112;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13" name="Google Shape;2113;p225"/>
          <p:cNvGraphicFramePr/>
          <p:nvPr/>
        </p:nvGraphicFramePr>
        <p:xfrm>
          <a:off x="152400" y="1414063"/>
          <a:ext cx="3000000" cy="3000000"/>
        </p:xfrm>
        <a:graphic>
          <a:graphicData uri="http://schemas.openxmlformats.org/drawingml/2006/table">
            <a:tbl>
              <a:tblPr>
                <a:noFill/>
                <a:tableStyleId>{E0DBDCA6-65AC-4A5F-96D9-D4F4EF47D8AA}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14" name="Google Shape;2114;p225"/>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15" name="Google Shape;2115;p225"/>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sp>
        <p:nvSpPr>
          <p:cNvPr id="2116" name="Google Shape;2116;p225"/>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graphicFrame>
        <p:nvGraphicFramePr>
          <p:cNvPr id="2117" name="Google Shape;2117;p225"/>
          <p:cNvGraphicFramePr/>
          <p:nvPr/>
        </p:nvGraphicFramePr>
        <p:xfrm>
          <a:off x="3130225" y="1466563"/>
          <a:ext cx="3000000" cy="3000000"/>
        </p:xfrm>
        <a:graphic>
          <a:graphicData uri="http://schemas.openxmlformats.org/drawingml/2006/table">
            <a:tbl>
              <a:tblPr>
                <a:noFill/>
                <a:tableStyleId>{E0DBDCA6-65AC-4A5F-96D9-D4F4EF47D8AA}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2123" name="Google Shape;2123;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4" name="Google Shape;2124;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125" name="Google Shape;2125;p226"/>
          <p:cNvGraphicFramePr/>
          <p:nvPr/>
        </p:nvGraphicFramePr>
        <p:xfrm>
          <a:off x="152400" y="1414063"/>
          <a:ext cx="3000000" cy="3000000"/>
        </p:xfrm>
        <a:graphic>
          <a:graphicData uri="http://schemas.openxmlformats.org/drawingml/2006/table">
            <a:tbl>
              <a:tblPr>
                <a:noFill/>
                <a:tableStyleId>{E0DBDCA6-65AC-4A5F-96D9-D4F4EF47D8AA}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D1</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X1</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Y1</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D2</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X2</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Y2</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D3</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X3</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Y3</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D4</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X4</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Y4</a:t>
                      </a:r>
                      <a:endParaRPr/>
                    </a:p>
                  </a:txBody>
                  <a:tcPr marT="91425" marB="91425" marR="91425" marL="91425">
                    <a:solidFill>
                      <a:srgbClr val="F4CCCC"/>
                    </a:solidFill>
                  </a:tcPr>
                </a:tc>
              </a:tr>
            </a:tbl>
          </a:graphicData>
        </a:graphic>
      </p:graphicFrame>
      <p:sp>
        <p:nvSpPr>
          <p:cNvPr id="2126" name="Google Shape;2126;p226"/>
          <p:cNvSpPr txBox="1"/>
          <p:nvPr/>
        </p:nvSpPr>
        <p:spPr>
          <a:xfrm>
            <a:off x="418925" y="4014700"/>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TRAIN</a:t>
            </a:r>
            <a:endParaRPr b="1" sz="1800">
              <a:latin typeface="Montserrat"/>
              <a:ea typeface="Montserrat"/>
              <a:cs typeface="Montserrat"/>
              <a:sym typeface="Montserrat"/>
            </a:endParaRPr>
          </a:p>
        </p:txBody>
      </p:sp>
      <p:cxnSp>
        <p:nvCxnSpPr>
          <p:cNvPr id="2127" name="Google Shape;2127;p226"/>
          <p:cNvCxnSpPr/>
          <p:nvPr/>
        </p:nvCxnSpPr>
        <p:spPr>
          <a:xfrm>
            <a:off x="2352625" y="2693988"/>
            <a:ext cx="777600" cy="0"/>
          </a:xfrm>
          <a:prstGeom prst="straightConnector1">
            <a:avLst/>
          </a:prstGeom>
          <a:noFill/>
          <a:ln cap="flat" cmpd="sng" w="38100">
            <a:solidFill>
              <a:schemeClr val="dk2"/>
            </a:solidFill>
            <a:prstDash val="solid"/>
            <a:round/>
            <a:headEnd len="med" w="med" type="none"/>
            <a:tailEnd len="med" w="med" type="triangle"/>
          </a:ln>
        </p:spPr>
      </p:cxnSp>
      <p:cxnSp>
        <p:nvCxnSpPr>
          <p:cNvPr id="2128" name="Google Shape;2128;p226"/>
          <p:cNvCxnSpPr/>
          <p:nvPr/>
        </p:nvCxnSpPr>
        <p:spPr>
          <a:xfrm>
            <a:off x="5330450" y="2693975"/>
            <a:ext cx="1116300" cy="5700"/>
          </a:xfrm>
          <a:prstGeom prst="straightConnector1">
            <a:avLst/>
          </a:prstGeom>
          <a:noFill/>
          <a:ln cap="flat" cmpd="sng" w="38100">
            <a:solidFill>
              <a:schemeClr val="dk2"/>
            </a:solidFill>
            <a:prstDash val="solid"/>
            <a:round/>
            <a:headEnd len="med" w="med" type="none"/>
            <a:tailEnd len="med" w="med" type="triangle"/>
          </a:ln>
        </p:spPr>
      </p:cxnSp>
      <p:sp>
        <p:nvSpPr>
          <p:cNvPr id="2129" name="Google Shape;2129;p226"/>
          <p:cNvSpPr txBox="1"/>
          <p:nvPr/>
        </p:nvSpPr>
        <p:spPr>
          <a:xfrm>
            <a:off x="3495250" y="4003075"/>
            <a:ext cx="16182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FUTURE</a:t>
            </a:r>
            <a:endParaRPr b="1" sz="1800">
              <a:latin typeface="Montserrat"/>
              <a:ea typeface="Montserrat"/>
              <a:cs typeface="Montserrat"/>
              <a:sym typeface="Montserrat"/>
            </a:endParaRPr>
          </a:p>
          <a:p>
            <a:pPr indent="0" lvl="0" marL="0" rtl="0" algn="ctr">
              <a:spcBef>
                <a:spcPts val="0"/>
              </a:spcBef>
              <a:spcAft>
                <a:spcPts val="0"/>
              </a:spcAft>
              <a:buNone/>
            </a:pPr>
            <a:r>
              <a:rPr b="1" lang="en" sz="1800">
                <a:latin typeface="Montserrat"/>
                <a:ea typeface="Montserrat"/>
                <a:cs typeface="Montserrat"/>
                <a:sym typeface="Montserrat"/>
              </a:rPr>
              <a:t>DATES</a:t>
            </a:r>
            <a:endParaRPr b="1" sz="1800">
              <a:latin typeface="Montserrat"/>
              <a:ea typeface="Montserrat"/>
              <a:cs typeface="Montserrat"/>
              <a:sym typeface="Montserrat"/>
            </a:endParaRPr>
          </a:p>
        </p:txBody>
      </p:sp>
      <p:sp>
        <p:nvSpPr>
          <p:cNvPr id="2130" name="Google Shape;2130;p226"/>
          <p:cNvSpPr txBox="1"/>
          <p:nvPr/>
        </p:nvSpPr>
        <p:spPr>
          <a:xfrm>
            <a:off x="6786550" y="4003075"/>
            <a:ext cx="1824600" cy="4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Montserrat"/>
                <a:ea typeface="Montserrat"/>
                <a:cs typeface="Montserrat"/>
                <a:sym typeface="Montserrat"/>
              </a:rPr>
              <a:t>FORECASTED VALUES</a:t>
            </a:r>
            <a:endParaRPr b="1" sz="1800">
              <a:latin typeface="Montserrat"/>
              <a:ea typeface="Montserrat"/>
              <a:cs typeface="Montserrat"/>
              <a:sym typeface="Montserrat"/>
            </a:endParaRPr>
          </a:p>
        </p:txBody>
      </p:sp>
      <p:graphicFrame>
        <p:nvGraphicFramePr>
          <p:cNvPr id="2131" name="Google Shape;2131;p226"/>
          <p:cNvGraphicFramePr/>
          <p:nvPr/>
        </p:nvGraphicFramePr>
        <p:xfrm>
          <a:off x="3130225" y="1466563"/>
          <a:ext cx="3000000" cy="3000000"/>
        </p:xfrm>
        <a:graphic>
          <a:graphicData uri="http://schemas.openxmlformats.org/drawingml/2006/table">
            <a:tbl>
              <a:tblPr>
                <a:noFill/>
                <a:tableStyleId>{E0DBDCA6-65AC-4A5F-96D9-D4F4EF47D8AA}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a:t>
                      </a:r>
                      <a:endParaRPr/>
                    </a:p>
                  </a:txBody>
                  <a:tcPr marT="91425" marB="91425" marR="91425" marL="91425">
                    <a:solidFill>
                      <a:srgbClr val="F4CCCC"/>
                    </a:solidFill>
                  </a:tcPr>
                </a:tc>
              </a:tr>
            </a:tbl>
          </a:graphicData>
        </a:graphic>
      </p:graphicFrame>
      <p:graphicFrame>
        <p:nvGraphicFramePr>
          <p:cNvPr id="2132" name="Google Shape;2132;p226"/>
          <p:cNvGraphicFramePr/>
          <p:nvPr/>
        </p:nvGraphicFramePr>
        <p:xfrm>
          <a:off x="6446750" y="1414063"/>
          <a:ext cx="3000000" cy="3000000"/>
        </p:xfrm>
        <a:graphic>
          <a:graphicData uri="http://schemas.openxmlformats.org/drawingml/2006/table">
            <a:tbl>
              <a:tblPr>
                <a:noFill/>
                <a:tableStyleId>{E0DBDCA6-65AC-4A5F-96D9-D4F4EF47D8AA}</a:tableStyleId>
              </a:tblPr>
              <a:tblGrid>
                <a:gridCol w="663600"/>
                <a:gridCol w="745050"/>
                <a:gridCol w="791575"/>
              </a:tblGrid>
              <a:tr h="509625">
                <a:tc>
                  <a:txBody>
                    <a:bodyPr/>
                    <a:lstStyle/>
                    <a:p>
                      <a:pPr indent="0" lvl="0" marL="0" rtl="0" algn="ctr">
                        <a:spcBef>
                          <a:spcPts val="0"/>
                        </a:spcBef>
                        <a:spcAft>
                          <a:spcPts val="0"/>
                        </a:spcAft>
                        <a:buNone/>
                      </a:pPr>
                      <a:r>
                        <a:rPr lang="en">
                          <a:solidFill>
                            <a:schemeClr val="dk1"/>
                          </a:solidFill>
                        </a:rPr>
                        <a:t>Date</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EXO</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 Label</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D5</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X5</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Y5</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D6</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X6</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Y6</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D7</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X7</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Y7</a:t>
                      </a:r>
                      <a:endParaRPr/>
                    </a:p>
                  </a:txBody>
                  <a:tcPr marT="91425" marB="91425" marR="91425" marL="91425">
                    <a:solidFill>
                      <a:srgbClr val="F4CCCC"/>
                    </a:solidFill>
                  </a:tcPr>
                </a:tc>
              </a:tr>
              <a:tr h="509625">
                <a:tc>
                  <a:txBody>
                    <a:bodyPr/>
                    <a:lstStyle/>
                    <a:p>
                      <a:pPr indent="0" lvl="0" marL="0" rtl="0" algn="ctr">
                        <a:spcBef>
                          <a:spcPts val="0"/>
                        </a:spcBef>
                        <a:spcAft>
                          <a:spcPts val="0"/>
                        </a:spcAft>
                        <a:buNone/>
                      </a:pPr>
                      <a:r>
                        <a:rPr lang="en"/>
                        <a:t>D8</a:t>
                      </a:r>
                      <a:endParaRPr/>
                    </a:p>
                  </a:txBody>
                  <a:tcPr marT="91425" marB="91425" marR="91425" marL="91425">
                    <a:solidFill>
                      <a:srgbClr val="FFF2CC"/>
                    </a:solidFill>
                  </a:tcPr>
                </a:tc>
                <a:tc>
                  <a:txBody>
                    <a:bodyPr/>
                    <a:lstStyle/>
                    <a:p>
                      <a:pPr indent="0" lvl="0" marL="0" rtl="0" algn="ctr">
                        <a:spcBef>
                          <a:spcPts val="0"/>
                        </a:spcBef>
                        <a:spcAft>
                          <a:spcPts val="0"/>
                        </a:spcAft>
                        <a:buNone/>
                      </a:pPr>
                      <a:r>
                        <a:rPr lang="en"/>
                        <a:t>X8</a:t>
                      </a:r>
                      <a:endParaRPr/>
                    </a:p>
                  </a:txBody>
                  <a:tcPr marT="91425" marB="91425" marR="91425" marL="91425">
                    <a:solidFill>
                      <a:srgbClr val="D0E0E3"/>
                    </a:solidFill>
                  </a:tcPr>
                </a:tc>
                <a:tc>
                  <a:txBody>
                    <a:bodyPr/>
                    <a:lstStyle/>
                    <a:p>
                      <a:pPr indent="0" lvl="0" marL="0" rtl="0" algn="ctr">
                        <a:spcBef>
                          <a:spcPts val="0"/>
                        </a:spcBef>
                        <a:spcAft>
                          <a:spcPts val="0"/>
                        </a:spcAft>
                        <a:buNone/>
                      </a:pPr>
                      <a:r>
                        <a:rPr lang="en"/>
                        <a:t>Y8</a:t>
                      </a:r>
                      <a:endParaRPr/>
                    </a:p>
                  </a:txBody>
                  <a:tcPr marT="91425" marB="91425" marR="91425" marL="91425">
                    <a:solidFill>
                      <a:srgbClr val="F4CCCC"/>
                    </a:solidFill>
                  </a:tcPr>
                </a:tc>
              </a:tr>
            </a:tbl>
          </a:graphicData>
        </a:graphic>
      </p:graphicFrame>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38" name="Google Shape;2138;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we need to already know this future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information for certain, or at least have very confident estimations for it based on some other data.</a:t>
            </a:r>
            <a:endParaRPr sz="3000">
              <a:solidFill>
                <a:srgbClr val="434343"/>
              </a:solidFill>
              <a:latin typeface="Montserrat"/>
              <a:ea typeface="Montserrat"/>
              <a:cs typeface="Montserrat"/>
              <a:sym typeface="Montserrat"/>
            </a:endParaRPr>
          </a:p>
        </p:txBody>
      </p:sp>
      <p:pic>
        <p:nvPicPr>
          <p:cNvPr descr="watermark.jpg" id="2139" name="Google Shape;2139;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0" name="Google Shape;2140;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46" name="Google Shape;2146;p2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wouldn’t make sense to be predicting both exogenous and the y label into the future, since we just trained our model to predict y label based on the existing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 at that same timestamp.</a:t>
            </a:r>
            <a:endParaRPr sz="3000">
              <a:solidFill>
                <a:srgbClr val="434343"/>
              </a:solidFill>
              <a:latin typeface="Montserrat"/>
              <a:ea typeface="Montserrat"/>
              <a:cs typeface="Montserrat"/>
              <a:sym typeface="Montserrat"/>
            </a:endParaRPr>
          </a:p>
        </p:txBody>
      </p:sp>
      <p:pic>
        <p:nvPicPr>
          <p:cNvPr descr="watermark.jpg" id="2147" name="Google Shape;2147;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8" name="Google Shape;2148;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2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54" name="Google Shape;2154;p2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this process with statsmodels!</a:t>
            </a:r>
            <a:endParaRPr sz="3000">
              <a:solidFill>
                <a:srgbClr val="434343"/>
              </a:solidFill>
              <a:latin typeface="Montserrat"/>
              <a:ea typeface="Montserrat"/>
              <a:cs typeface="Montserrat"/>
              <a:sym typeface="Montserrat"/>
            </a:endParaRPr>
          </a:p>
        </p:txBody>
      </p:sp>
      <p:pic>
        <p:nvPicPr>
          <p:cNvPr descr="watermark.jpg" id="2155" name="Google Shape;215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6" name="Google Shape;215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2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 Models</a:t>
            </a:r>
            <a:endParaRPr b="1">
              <a:latin typeface="Montserrat"/>
              <a:ea typeface="Montserrat"/>
              <a:cs typeface="Montserrat"/>
              <a:sym typeface="Montserrat"/>
            </a:endParaRPr>
          </a:p>
        </p:txBody>
      </p:sp>
      <p:sp>
        <p:nvSpPr>
          <p:cNvPr id="2162" name="Google Shape;2162;p2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163" name="Google Shape;2163;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4" name="Google Shape;2164;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0" name="Google Shape;2170;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our previous SARIMAX example, the forecast variable </a:t>
            </a:r>
            <a:r>
              <a:rPr b="1" lang="en" sz="3000">
                <a:solidFill>
                  <a:srgbClr val="434343"/>
                </a:solidFill>
                <a:latin typeface="Montserrat"/>
                <a:ea typeface="Montserrat"/>
                <a:cs typeface="Montserrat"/>
                <a:sym typeface="Montserrat"/>
              </a:rPr>
              <a:t>y_t</a:t>
            </a:r>
            <a:r>
              <a:rPr lang="en" sz="3000">
                <a:solidFill>
                  <a:srgbClr val="434343"/>
                </a:solidFill>
                <a:latin typeface="Montserrat"/>
                <a:ea typeface="Montserrat"/>
                <a:cs typeface="Montserrat"/>
                <a:sym typeface="Montserrat"/>
              </a:rPr>
              <a:t> was influenced by the exogenous predictor variable, but not vice versa.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the occurrence of a holiday affected restaurant patronage but not the other way around.</a:t>
            </a:r>
            <a:endParaRPr sz="3000">
              <a:solidFill>
                <a:srgbClr val="434343"/>
              </a:solidFill>
              <a:latin typeface="Montserrat"/>
              <a:ea typeface="Montserrat"/>
              <a:cs typeface="Montserrat"/>
              <a:sym typeface="Montserrat"/>
            </a:endParaRPr>
          </a:p>
        </p:txBody>
      </p:sp>
      <p:pic>
        <p:nvPicPr>
          <p:cNvPr descr="watermark.jpg" id="2171" name="Google Shape;2171;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4"/>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Mean Squared Error (MSE)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Larger errors are noted more than with MAE, making MSE more popular.</a:t>
            </a:r>
            <a:endParaRPr sz="3000">
              <a:latin typeface="Montserrat"/>
              <a:ea typeface="Montserrat"/>
              <a:cs typeface="Montserrat"/>
              <a:sym typeface="Montserrat"/>
            </a:endParaRPr>
          </a:p>
        </p:txBody>
      </p:sp>
      <p:pic>
        <p:nvPicPr>
          <p:cNvPr descr="watermark.jpg" id="227" name="Google Shape;227;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25 AM.png" id="229" name="Google Shape;229;p34"/>
          <p:cNvPicPr preferRelativeResize="0"/>
          <p:nvPr/>
        </p:nvPicPr>
        <p:blipFill>
          <a:blip r:embed="rId4">
            <a:alphaModFix/>
          </a:blip>
          <a:stretch>
            <a:fillRect/>
          </a:stretch>
        </p:blipFill>
        <p:spPr>
          <a:xfrm>
            <a:off x="3754725" y="3803600"/>
            <a:ext cx="3864275" cy="1216650"/>
          </a:xfrm>
          <a:prstGeom prst="rect">
            <a:avLst/>
          </a:prstGeom>
          <a:noFill/>
          <a:ln>
            <a:noFill/>
          </a:ln>
        </p:spPr>
      </p:pic>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6" name="Shape 2176"/>
        <p:cNvGrpSpPr/>
        <p:nvPr/>
      </p:nvGrpSpPr>
      <p:grpSpPr>
        <a:xfrm>
          <a:off x="0" y="0"/>
          <a:ext cx="0" cy="0"/>
          <a:chOff x="0" y="0"/>
          <a:chExt cx="0" cy="0"/>
        </a:xfrm>
      </p:grpSpPr>
      <p:sp>
        <p:nvSpPr>
          <p:cNvPr id="2177" name="Google Shape;2177;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78" name="Google Shape;2178;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there are some cases where variables affect each other!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kind of model can we use in these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attempt to use the Vector AutoRegression model!</a:t>
            </a:r>
            <a:endParaRPr sz="3000">
              <a:solidFill>
                <a:srgbClr val="434343"/>
              </a:solidFill>
              <a:latin typeface="Montserrat"/>
              <a:ea typeface="Montserrat"/>
              <a:cs typeface="Montserrat"/>
              <a:sym typeface="Montserrat"/>
            </a:endParaRPr>
          </a:p>
        </p:txBody>
      </p:sp>
      <p:pic>
        <p:nvPicPr>
          <p:cNvPr descr="watermark.jpg" id="2179" name="Google Shape;2179;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0" name="Google Shape;2180;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86" name="Google Shape;2186;p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All variables in a VAR enter the model in the same way: each variable has an equation explaining its evolution based on its own lagged values, the lagged values of the other model variables, and an error term. </a:t>
            </a:r>
            <a:endParaRPr sz="3000">
              <a:solidFill>
                <a:srgbClr val="434343"/>
              </a:solidFill>
              <a:latin typeface="Montserrat"/>
              <a:ea typeface="Montserrat"/>
              <a:cs typeface="Montserrat"/>
              <a:sym typeface="Montserrat"/>
            </a:endParaRPr>
          </a:p>
        </p:txBody>
      </p:sp>
      <p:pic>
        <p:nvPicPr>
          <p:cNvPr descr="watermark.jpg" id="2187" name="Google Shape;2187;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8" name="Google Shape;2188;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2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194" name="Google Shape;2194;p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 modeling does not require as much knowledge about the forces influencing a variable.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only prior knowledge required is a list of variables which can be hypothesized to affect each other intertemporally.</a:t>
            </a:r>
            <a:endParaRPr sz="3000">
              <a:solidFill>
                <a:srgbClr val="434343"/>
              </a:solidFill>
              <a:latin typeface="Montserrat"/>
              <a:ea typeface="Montserrat"/>
              <a:cs typeface="Montserrat"/>
              <a:sym typeface="Montserrat"/>
            </a:endParaRPr>
          </a:p>
        </p:txBody>
      </p:sp>
      <p:pic>
        <p:nvPicPr>
          <p:cNvPr descr="watermark.jpg" id="2195" name="Google Shape;2195;p2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96" name="Google Shape;2196;p2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sp>
        <p:nvSpPr>
          <p:cNvPr id="2201" name="Google Shape;2201;p2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02" name="Google Shape;2202;p2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i="1" lang="en" sz="3000">
                <a:solidFill>
                  <a:srgbClr val="434343"/>
                </a:solidFill>
                <a:latin typeface="Montserrat"/>
                <a:ea typeface="Montserrat"/>
                <a:cs typeface="Montserrat"/>
                <a:sym typeface="Montserrat"/>
              </a:rPr>
              <a:t>Forecasting: Principles and Practice</a:t>
            </a:r>
            <a:r>
              <a:rPr lang="en" sz="3000">
                <a:solidFill>
                  <a:srgbClr val="434343"/>
                </a:solidFill>
                <a:latin typeface="Montserrat"/>
                <a:ea typeface="Montserrat"/>
                <a:cs typeface="Montserrat"/>
                <a:sym typeface="Montserrat"/>
              </a:rPr>
              <a:t> describes a case where changes in personal consumption expenditures </a:t>
            </a:r>
            <a:r>
              <a:rPr b="1" lang="en" sz="3000">
                <a:solidFill>
                  <a:srgbClr val="434343"/>
                </a:solidFill>
                <a:latin typeface="Montserrat"/>
                <a:ea typeface="Montserrat"/>
                <a:cs typeface="Montserrat"/>
                <a:sym typeface="Montserrat"/>
              </a:rPr>
              <a:t>C_t</a:t>
            </a:r>
            <a:r>
              <a:rPr lang="en" sz="3000">
                <a:solidFill>
                  <a:srgbClr val="434343"/>
                </a:solidFill>
                <a:latin typeface="Montserrat"/>
                <a:ea typeface="Montserrat"/>
                <a:cs typeface="Montserrat"/>
                <a:sym typeface="Montserrat"/>
              </a:rPr>
              <a:t> were forecast based on changes in personal disposable income </a:t>
            </a:r>
            <a:r>
              <a:rPr b="1" lang="en" sz="3000">
                <a:solidFill>
                  <a:srgbClr val="434343"/>
                </a:solidFill>
                <a:latin typeface="Montserrat"/>
                <a:ea typeface="Montserrat"/>
                <a:cs typeface="Montserrat"/>
                <a:sym typeface="Montserrat"/>
              </a:rPr>
              <a:t>I_t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p:txBody>
      </p:sp>
      <p:pic>
        <p:nvPicPr>
          <p:cNvPr descr="watermark.jpg" id="2203" name="Google Shape;2203;p2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4" name="Google Shape;2204;p2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8" name="Shape 2208"/>
        <p:cNvGrpSpPr/>
        <p:nvPr/>
      </p:nvGrpSpPr>
      <p:grpSpPr>
        <a:xfrm>
          <a:off x="0" y="0"/>
          <a:ext cx="0" cy="0"/>
          <a:chOff x="0" y="0"/>
          <a:chExt cx="0" cy="0"/>
        </a:xfrm>
      </p:grpSpPr>
      <p:sp>
        <p:nvSpPr>
          <p:cNvPr id="2209" name="Google Shape;2209;p2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0" name="Google Shape;2210;p2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seen that an autoregression AR(p) model is described by the following:</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11" name="Google Shape;2211;p2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2" name="Google Shape;2212;p2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3" name="Google Shape;2213;p236"/>
          <p:cNvPicPr preferRelativeResize="0"/>
          <p:nvPr/>
        </p:nvPicPr>
        <p:blipFill>
          <a:blip r:embed="rId4">
            <a:alphaModFix/>
          </a:blip>
          <a:stretch>
            <a:fillRect/>
          </a:stretch>
        </p:blipFill>
        <p:spPr>
          <a:xfrm>
            <a:off x="617848" y="2916375"/>
            <a:ext cx="7908314" cy="572700"/>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2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19" name="Google Shape;2219;p2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K-dimensional VAR model of order p, denoted VAR(p), considers each variable y_k in the system.</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0" name="Google Shape;2220;p2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2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2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27" name="Google Shape;2227;p2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28" name="Google Shape;2228;p2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9" name="Google Shape;2229;p2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0" name="Google Shape;2230;p238"/>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2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36" name="Google Shape;2236;p2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7" name="Google Shape;2237;p2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8" name="Google Shape;2238;p2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9" name="Google Shape;2239;p239"/>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40" name="Google Shape;2240;p239"/>
          <p:cNvSpPr/>
          <p:nvPr/>
        </p:nvSpPr>
        <p:spPr>
          <a:xfrm>
            <a:off x="865600" y="2832900"/>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39"/>
          <p:cNvSpPr/>
          <p:nvPr/>
        </p:nvSpPr>
        <p:spPr>
          <a:xfrm>
            <a:off x="2686275" y="2935000"/>
            <a:ext cx="20352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39"/>
          <p:cNvSpPr/>
          <p:nvPr/>
        </p:nvSpPr>
        <p:spPr>
          <a:xfrm>
            <a:off x="2823075" y="3362500"/>
            <a:ext cx="1898400" cy="4206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6" name="Shape 2246"/>
        <p:cNvGrpSpPr/>
        <p:nvPr/>
      </p:nvGrpSpPr>
      <p:grpSpPr>
        <a:xfrm>
          <a:off x="0" y="0"/>
          <a:ext cx="0" cy="0"/>
          <a:chOff x="0" y="0"/>
          <a:chExt cx="0" cy="0"/>
        </a:xfrm>
      </p:grpSpPr>
      <p:sp>
        <p:nvSpPr>
          <p:cNvPr id="2247" name="Google Shape;2247;p2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48" name="Google Shape;2248;p2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9" name="Google Shape;2249;p2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2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1" name="Google Shape;2251;p240"/>
          <p:cNvPicPr preferRelativeResize="0"/>
          <p:nvPr/>
        </p:nvPicPr>
        <p:blipFill>
          <a:blip r:embed="rId4">
            <a:alphaModFix/>
          </a:blip>
          <a:stretch>
            <a:fillRect/>
          </a:stretch>
        </p:blipFill>
        <p:spPr>
          <a:xfrm>
            <a:off x="890575" y="2858788"/>
            <a:ext cx="7362825" cy="962025"/>
          </a:xfrm>
          <a:prstGeom prst="rect">
            <a:avLst/>
          </a:prstGeom>
          <a:noFill/>
          <a:ln>
            <a:noFill/>
          </a:ln>
        </p:spPr>
      </p:pic>
      <p:sp>
        <p:nvSpPr>
          <p:cNvPr id="2252" name="Google Shape;2252;p240"/>
          <p:cNvSpPr/>
          <p:nvPr/>
        </p:nvSpPr>
        <p:spPr>
          <a:xfrm>
            <a:off x="890575" y="3317125"/>
            <a:ext cx="7554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40"/>
          <p:cNvSpPr/>
          <p:nvPr/>
        </p:nvSpPr>
        <p:spPr>
          <a:xfrm>
            <a:off x="5094250" y="33625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40"/>
          <p:cNvSpPr/>
          <p:nvPr/>
        </p:nvSpPr>
        <p:spPr>
          <a:xfrm>
            <a:off x="4979100" y="2858800"/>
            <a:ext cx="2035200" cy="503700"/>
          </a:xfrm>
          <a:prstGeom prst="roundRect">
            <a:avLst>
              <a:gd fmla="val 16667"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2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0" name="Google Shape;2260;p2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Carrying this further, the system of equations for a 2-dimensional VAR(3)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61" name="Google Shape;2261;p2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2" name="Google Shape;2262;p2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3" name="Google Shape;2263;p241"/>
          <p:cNvPicPr preferRelativeResize="0"/>
          <p:nvPr/>
        </p:nvPicPr>
        <p:blipFill>
          <a:blip r:embed="rId4">
            <a:alphaModFix/>
          </a:blip>
          <a:stretch>
            <a:fillRect/>
          </a:stretch>
        </p:blipFill>
        <p:spPr>
          <a:xfrm>
            <a:off x="0" y="3232884"/>
            <a:ext cx="9143998" cy="632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watermark.jpg" id="234" name="Google Shape;23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 name="Google Shape;235;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6" name="Google Shape;23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is an issue with MSE however!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Because we squared the residual, the units are now also squared.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 example, if our forecast units was in dollars, the MSE returns back an error in units of </a:t>
            </a:r>
            <a:r>
              <a:rPr b="1" lang="en" sz="3000">
                <a:latin typeface="Montserrat"/>
                <a:ea typeface="Montserrat"/>
                <a:cs typeface="Montserrat"/>
                <a:sym typeface="Montserrat"/>
              </a:rPr>
              <a:t>dollars </a:t>
            </a:r>
            <a:r>
              <a:rPr b="1" lang="en" sz="3000">
                <a:latin typeface="Montserrat"/>
                <a:ea typeface="Montserrat"/>
                <a:cs typeface="Montserrat"/>
                <a:sym typeface="Montserrat"/>
              </a:rPr>
              <a:t>squared</a:t>
            </a:r>
            <a:r>
              <a:rPr lang="en" sz="3000">
                <a:latin typeface="Montserrat"/>
                <a:ea typeface="Montserrat"/>
                <a:cs typeface="Montserrat"/>
                <a:sym typeface="Montserrat"/>
              </a:rPr>
              <a:t>, which is hard to interpret!</a:t>
            </a:r>
            <a:endParaRPr sz="3000">
              <a:latin typeface="Montserrat"/>
              <a:ea typeface="Montserrat"/>
              <a:cs typeface="Montserrat"/>
              <a:sym typeface="Montserrat"/>
            </a:endParaRPr>
          </a:p>
        </p:txBody>
      </p:sp>
      <p:pic>
        <p:nvPicPr>
          <p:cNvPr descr="watermark.jpg" id="237" name="Google Shape;23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2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69" name="Google Shape;2269;p2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Examine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Visualize the data</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Test for stationarity</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0" name="Google Shape;2270;p2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1" name="Google Shape;2271;p2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2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77" name="Google Shape;2277;p2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Select the appropriate order p</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Instantiate the model and fit it to a training set</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78" name="Google Shape;2278;p2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9" name="Google Shape;2279;p2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sp>
        <p:nvSpPr>
          <p:cNvPr id="2284" name="Google Shape;2284;p2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285" name="Google Shape;2285;p2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general steps involved in building a VAR model are:</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necessary, invert the earlier transformation</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predictions against a known test set</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the future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86" name="Google Shape;2286;p2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7" name="Google Shape;2287;p2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2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2293" name="Google Shape;2293;p2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94" name="Google Shape;2294;p2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2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t>
            </a:r>
            <a:r>
              <a:rPr b="1" lang="en">
                <a:latin typeface="Montserrat"/>
                <a:ea typeface="Montserrat"/>
                <a:cs typeface="Montserrat"/>
                <a:sym typeface="Montserrat"/>
              </a:rPr>
              <a:t>AR Models</a:t>
            </a:r>
            <a:endParaRPr b="1">
              <a:latin typeface="Montserrat"/>
              <a:ea typeface="Montserrat"/>
              <a:cs typeface="Montserrat"/>
              <a:sym typeface="Montserrat"/>
            </a:endParaRPr>
          </a:p>
        </p:txBody>
      </p:sp>
      <p:sp>
        <p:nvSpPr>
          <p:cNvPr id="2300" name="Google Shape;2300;p2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301" name="Google Shape;2301;p2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2" name="Google Shape;2302;p2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2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08" name="Google Shape;2308;p24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forecast into the future using VAR for two time series that we believe have effects on </a:t>
            </a:r>
            <a:r>
              <a:rPr b="1" lang="en" sz="3000">
                <a:solidFill>
                  <a:srgbClr val="434343"/>
                </a:solidFill>
                <a:latin typeface="Montserrat"/>
                <a:ea typeface="Montserrat"/>
                <a:cs typeface="Montserrat"/>
                <a:sym typeface="Montserrat"/>
              </a:rPr>
              <a:t>eachother</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M2 Money Stock and Personal Consumption from FRED.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09" name="Google Shape;2309;p2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0" name="Google Shape;2310;p2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4" name="Shape 2314"/>
        <p:cNvGrpSpPr/>
        <p:nvPr/>
      </p:nvGrpSpPr>
      <p:grpSpPr>
        <a:xfrm>
          <a:off x="0" y="0"/>
          <a:ext cx="0" cy="0"/>
          <a:chOff x="0" y="0"/>
          <a:chExt cx="0" cy="0"/>
        </a:xfrm>
      </p:grpSpPr>
      <p:sp>
        <p:nvSpPr>
          <p:cNvPr id="2315" name="Google Shape;2315;p2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16" name="Google Shape;2316;p24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M2 Money Stock</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savings deposits </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small-denomination time deposits</a:t>
            </a:r>
            <a:endParaRPr sz="3000">
              <a:solidFill>
                <a:srgbClr val="434343"/>
              </a:solidFill>
              <a:latin typeface="Montserrat"/>
              <a:ea typeface="Montserrat"/>
              <a:cs typeface="Montserrat"/>
              <a:sym typeface="Montserrat"/>
            </a:endParaRPr>
          </a:p>
          <a:p>
            <a:pPr indent="-419100" lvl="1"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balances in retail money market mutual funds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7" name="Google Shape;2317;p2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8" name="Google Shape;2318;p2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2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24" name="Google Shape;2324;p2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25" name="Google Shape;2325;p2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6" name="Google Shape;2326;p2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27" name="Google Shape;2327;p249"/>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2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33" name="Google Shape;2333;p2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Y1 = Personal Consumption Expenditures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Y2 = M2 Money Stock</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34" name="Google Shape;2334;p2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5" name="Google Shape;2335;p2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36" name="Google Shape;2336;p250"/>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2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42" name="Google Shape;2342;p2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need to see what is the best value of p through code!</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43" name="Google Shape;2343;p2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4" name="Google Shape;2344;p2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45" name="Google Shape;2345;p251"/>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6"/>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Root Mean Square Error (RMSE)</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This is the root of the  mean of the squared errors.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Most popular (has same units as y)</a:t>
            </a:r>
            <a:endParaRPr sz="3000">
              <a:latin typeface="Montserrat"/>
              <a:ea typeface="Montserrat"/>
              <a:cs typeface="Montserrat"/>
              <a:sym typeface="Montserrat"/>
            </a:endParaRPr>
          </a:p>
        </p:txBody>
      </p:sp>
      <p:pic>
        <p:nvPicPr>
          <p:cNvPr descr="watermark.jpg" id="244" name="Google Shape;24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5-01 at 11.04.31 AM.png" id="246" name="Google Shape;246;p36"/>
          <p:cNvPicPr preferRelativeResize="0"/>
          <p:nvPr/>
        </p:nvPicPr>
        <p:blipFill>
          <a:blip r:embed="rId4">
            <a:alphaModFix/>
          </a:blip>
          <a:stretch>
            <a:fillRect/>
          </a:stretch>
        </p:blipFill>
        <p:spPr>
          <a:xfrm>
            <a:off x="2411225" y="3310551"/>
            <a:ext cx="5743402" cy="1909150"/>
          </a:xfrm>
          <a:prstGeom prst="rect">
            <a:avLst/>
          </a:prstGeom>
          <a:noFill/>
          <a:ln>
            <a:noFill/>
          </a:ln>
        </p:spPr>
      </p:pic>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9" name="Shape 2349"/>
        <p:cNvGrpSpPr/>
        <p:nvPr/>
      </p:nvGrpSpPr>
      <p:grpSpPr>
        <a:xfrm>
          <a:off x="0" y="0"/>
          <a:ext cx="0" cy="0"/>
          <a:chOff x="0" y="0"/>
          <a:chExt cx="0" cy="0"/>
        </a:xfrm>
      </p:grpSpPr>
      <p:sp>
        <p:nvSpPr>
          <p:cNvPr id="2350" name="Google Shape;2350;p2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1" name="Google Shape;2351;p2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need to figure our optimal order (p) for our VAR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Pyramid Auto Arima won’t do the grid search for us, but we can easily run various p values through a loop and then check which model has the best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52" name="Google Shape;2352;p2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3" name="Google Shape;2353;p2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2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59" name="Google Shape;2359;p2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AIC will also punish model for being too complex, even if they perform slightly better on some other metric.</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we expect to see a drop in AIC as p gets larger and then at a certain point (lag order p value) an increasing AIC.</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0" name="Google Shape;2360;p2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1" name="Google Shape;2361;p2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5" name="Shape 2365"/>
        <p:cNvGrpSpPr/>
        <p:nvPr/>
      </p:nvGrpSpPr>
      <p:grpSpPr>
        <a:xfrm>
          <a:off x="0" y="0"/>
          <a:ext cx="0" cy="0"/>
          <a:chOff x="0" y="0"/>
          <a:chExt cx="0" cy="0"/>
        </a:xfrm>
      </p:grpSpPr>
      <p:sp>
        <p:nvSpPr>
          <p:cNvPr id="2366" name="Google Shape;2366;p2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67" name="Google Shape;2367;p2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need to manually check for stationarity and difference the time series if they are not stationary.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the case of this lecture, we’ll notice the time series require different differencing amounts.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68" name="Google Shape;2368;p2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9" name="Google Shape;2369;p2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2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75" name="Google Shape;2375;p2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difference them the same amount however, in order to make sure they have the same number of rows.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76" name="Google Shape;2376;p2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2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25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383" name="Google Shape;2383;p25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2384" name="Google Shape;2384;p2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5" name="Google Shape;2385;p2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2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391" name="Google Shape;2391;p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Recall t</a:t>
            </a:r>
            <a:r>
              <a:rPr lang="en" sz="3000">
                <a:solidFill>
                  <a:srgbClr val="434343"/>
                </a:solidFill>
                <a:latin typeface="Montserrat"/>
                <a:ea typeface="Montserrat"/>
                <a:cs typeface="Montserrat"/>
                <a:sym typeface="Montserrat"/>
              </a:rPr>
              <a:t>he system of equations for a 2-dimensional VAR(1) model is:</a:t>
            </a:r>
            <a:endParaRPr sz="3000">
              <a:solidFill>
                <a:srgbClr val="434343"/>
              </a:solidFill>
              <a:latin typeface="Montserrat"/>
              <a:ea typeface="Montserrat"/>
              <a:cs typeface="Montserrat"/>
              <a:sym typeface="Montserrat"/>
            </a:endParaRPr>
          </a:p>
          <a:p>
            <a:pPr indent="0" lvl="0" marL="13716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2" name="Google Shape;2392;p2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3" name="Google Shape;2393;p2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394" name="Google Shape;2394;p257"/>
          <p:cNvPicPr preferRelativeResize="0"/>
          <p:nvPr/>
        </p:nvPicPr>
        <p:blipFill>
          <a:blip r:embed="rId4">
            <a:alphaModFix/>
          </a:blip>
          <a:stretch>
            <a:fillRect/>
          </a:stretch>
        </p:blipFill>
        <p:spPr>
          <a:xfrm>
            <a:off x="890575" y="2858788"/>
            <a:ext cx="7362825" cy="962025"/>
          </a:xfrm>
          <a:prstGeom prst="rect">
            <a:avLst/>
          </a:prstGeom>
          <a:noFill/>
          <a:ln>
            <a:noFill/>
          </a:ln>
        </p:spPr>
      </p:pic>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8" name="Shape 2398"/>
        <p:cNvGrpSpPr/>
        <p:nvPr/>
      </p:nvGrpSpPr>
      <p:grpSpPr>
        <a:xfrm>
          <a:off x="0" y="0"/>
          <a:ext cx="0" cy="0"/>
          <a:chOff x="0" y="0"/>
          <a:chExt cx="0" cy="0"/>
        </a:xfrm>
      </p:grpSpPr>
      <p:sp>
        <p:nvSpPr>
          <p:cNvPr id="2399" name="Google Shape;2399;p2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0" name="Google Shape;2400;p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We’re also already familiar with the ARMA model (note, here the relation is solved for y_t):</a:t>
            </a:r>
            <a:endParaRPr sz="3000">
              <a:solidFill>
                <a:srgbClr val="434343"/>
              </a:solidFill>
              <a:latin typeface="Montserrat"/>
              <a:ea typeface="Montserrat"/>
              <a:cs typeface="Montserrat"/>
              <a:sym typeface="Montserrat"/>
            </a:endParaRPr>
          </a:p>
        </p:txBody>
      </p:sp>
      <p:pic>
        <p:nvPicPr>
          <p:cNvPr descr="watermark.jpg" id="2401" name="Google Shape;2401;p2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2" name="Google Shape;2402;p2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03" name="Google Shape;2403;p258"/>
          <p:cNvPicPr preferRelativeResize="0"/>
          <p:nvPr/>
        </p:nvPicPr>
        <p:blipFill>
          <a:blip r:embed="rId4">
            <a:alphaModFix/>
          </a:blip>
          <a:stretch>
            <a:fillRect/>
          </a:stretch>
        </p:blipFill>
        <p:spPr>
          <a:xfrm>
            <a:off x="9525" y="3112463"/>
            <a:ext cx="9124950" cy="523875"/>
          </a:xfrm>
          <a:prstGeom prst="rect">
            <a:avLst/>
          </a:prstGeom>
          <a:noFill/>
          <a:ln>
            <a:noFill/>
          </a:ln>
        </p:spPr>
      </p:pic>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sp>
        <p:nvSpPr>
          <p:cNvPr id="2408" name="Google Shape;2408;p2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09" name="Google Shape;2409;p2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create an analogous function using VARMA to consider 2 related time series:</a:t>
            </a:r>
            <a:endParaRPr sz="3000">
              <a:solidFill>
                <a:srgbClr val="434343"/>
              </a:solidFill>
              <a:latin typeface="Montserrat"/>
              <a:ea typeface="Montserrat"/>
              <a:cs typeface="Montserrat"/>
              <a:sym typeface="Montserrat"/>
            </a:endParaRPr>
          </a:p>
        </p:txBody>
      </p:sp>
      <p:pic>
        <p:nvPicPr>
          <p:cNvPr descr="watermark.jpg" id="2410" name="Google Shape;2410;p2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1" name="Google Shape;2411;p2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12" name="Google Shape;2412;p259"/>
          <p:cNvPicPr preferRelativeResize="0"/>
          <p:nvPr/>
        </p:nvPicPr>
        <p:blipFill>
          <a:blip r:embed="rId4">
            <a:alphaModFix/>
          </a:blip>
          <a:stretch>
            <a:fillRect/>
          </a:stretch>
        </p:blipFill>
        <p:spPr>
          <a:xfrm>
            <a:off x="-25200" y="3318937"/>
            <a:ext cx="9143999" cy="885239"/>
          </a:xfrm>
          <a:prstGeom prst="rect">
            <a:avLst/>
          </a:prstGeom>
          <a:noFill/>
          <a:ln>
            <a:noFill/>
          </a:ln>
        </p:spPr>
      </p:pic>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6" name="Shape 2416"/>
        <p:cNvGrpSpPr/>
        <p:nvPr/>
      </p:nvGrpSpPr>
      <p:grpSpPr>
        <a:xfrm>
          <a:off x="0" y="0"/>
          <a:ext cx="0" cy="0"/>
          <a:chOff x="0" y="0"/>
          <a:chExt cx="0" cy="0"/>
        </a:xfrm>
      </p:grpSpPr>
      <p:sp>
        <p:nvSpPr>
          <p:cNvPr id="2417" name="Google Shape;2417;p2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18" name="Google Shape;2418;p2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can expand a VAR model to a full VARMA model.</a:t>
            </a:r>
            <a:endParaRPr sz="3000">
              <a:solidFill>
                <a:srgbClr val="434343"/>
              </a:solidFill>
              <a:latin typeface="Montserrat"/>
              <a:ea typeface="Montserrat"/>
              <a:cs typeface="Montserrat"/>
              <a:sym typeface="Montserrat"/>
            </a:endParaRPr>
          </a:p>
        </p:txBody>
      </p:sp>
      <p:pic>
        <p:nvPicPr>
          <p:cNvPr descr="watermark.jpg" id="2419" name="Google Shape;2419;p2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0" name="Google Shape;2420;p2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4" name="Shape 2424"/>
        <p:cNvGrpSpPr/>
        <p:nvPr/>
      </p:nvGrpSpPr>
      <p:grpSpPr>
        <a:xfrm>
          <a:off x="0" y="0"/>
          <a:ext cx="0" cy="0"/>
          <a:chOff x="0" y="0"/>
          <a:chExt cx="0" cy="0"/>
        </a:xfrm>
      </p:grpSpPr>
      <p:sp>
        <p:nvSpPr>
          <p:cNvPr id="2425" name="Google Shape;2425;p2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VARMA Models</a:t>
            </a:r>
            <a:endParaRPr b="1">
              <a:latin typeface="Montserrat"/>
              <a:ea typeface="Montserrat"/>
              <a:cs typeface="Montserrat"/>
              <a:sym typeface="Montserrat"/>
            </a:endParaRPr>
          </a:p>
        </p:txBody>
      </p:sp>
      <p:sp>
        <p:nvSpPr>
          <p:cNvPr id="2426" name="Google Shape;2426;p2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ALONG</a:t>
            </a:r>
            <a:endParaRPr/>
          </a:p>
        </p:txBody>
      </p:sp>
      <p:pic>
        <p:nvPicPr>
          <p:cNvPr descr="watermark.jpg" id="2427" name="Google Shape;2427;p2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8" name="Google Shape;2428;p2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52" name="Google Shape;252;p37"/>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most common question from students:</a:t>
            </a:r>
            <a:endParaRPr sz="3000">
              <a:latin typeface="Montserrat"/>
              <a:ea typeface="Montserrat"/>
              <a:cs typeface="Montserrat"/>
              <a:sym typeface="Montserrat"/>
            </a:endParaRPr>
          </a:p>
          <a:p>
            <a:pPr indent="-419100" lvl="1" marL="13716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“What is an acceptable RMSE value?”</a:t>
            </a:r>
            <a:endParaRPr b="1" sz="3000">
              <a:latin typeface="Montserrat"/>
              <a:ea typeface="Montserrat"/>
              <a:cs typeface="Montserrat"/>
              <a:sym typeface="Montserrat"/>
            </a:endParaRPr>
          </a:p>
          <a:p>
            <a:pPr indent="-419100" lvl="0"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Unfortunately, the answer is complicated and depends on your data!</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53" name="Google Shape;253;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 name="Google Shape;254;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2" name="Shape 2432"/>
        <p:cNvGrpSpPr/>
        <p:nvPr/>
      </p:nvGrpSpPr>
      <p:grpSpPr>
        <a:xfrm>
          <a:off x="0" y="0"/>
          <a:ext cx="0" cy="0"/>
          <a:chOff x="0" y="0"/>
          <a:chExt cx="0" cy="0"/>
        </a:xfrm>
      </p:grpSpPr>
      <p:sp>
        <p:nvSpPr>
          <p:cNvPr id="2433" name="Google Shape;2433;p2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34" name="Google Shape;2434;p2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we would perform VARMA on the same data sets.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process will be very similar to the previous VAR lecture series, so we’ll guide you through the existing notebook and point out the main differences.</a:t>
            </a:r>
            <a:endParaRPr sz="3000">
              <a:solidFill>
                <a:srgbClr val="434343"/>
              </a:solidFill>
              <a:latin typeface="Montserrat"/>
              <a:ea typeface="Montserrat"/>
              <a:cs typeface="Montserrat"/>
              <a:sym typeface="Montserrat"/>
            </a:endParaRPr>
          </a:p>
        </p:txBody>
      </p:sp>
      <p:pic>
        <p:nvPicPr>
          <p:cNvPr descr="watermark.jpg" id="2435" name="Google Shape;2435;p2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6" name="Google Shape;2436;p2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2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2442" name="Google Shape;2442;p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thing we will notice at the end is that VARMA actually performs poorly on the data sets, which is a good indication that there is probably not enough interaction between these two time series to warrant the Vector component.</a:t>
            </a:r>
            <a:endParaRPr sz="3000">
              <a:solidFill>
                <a:srgbClr val="434343"/>
              </a:solidFill>
              <a:latin typeface="Montserrat"/>
              <a:ea typeface="Montserrat"/>
              <a:cs typeface="Montserrat"/>
              <a:sym typeface="Montserrat"/>
            </a:endParaRPr>
          </a:p>
        </p:txBody>
      </p:sp>
      <p:pic>
        <p:nvPicPr>
          <p:cNvPr descr="watermark.jpg" id="2443" name="Google Shape;2443;p2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4" name="Google Shape;2444;p2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8" name="Shape 2448"/>
        <p:cNvGrpSpPr/>
        <p:nvPr/>
      </p:nvGrpSpPr>
      <p:grpSpPr>
        <a:xfrm>
          <a:off x="0" y="0"/>
          <a:ext cx="0" cy="0"/>
          <a:chOff x="0" y="0"/>
          <a:chExt cx="0" cy="0"/>
        </a:xfrm>
      </p:grpSpPr>
      <p:sp>
        <p:nvSpPr>
          <p:cNvPr id="2449" name="Google Shape;2449;p26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0" name="Google Shape;2450;p26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pic>
        <p:nvPicPr>
          <p:cNvPr descr="watermark.jpg" id="2451" name="Google Shape;2451;p2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2" name="Google Shape;2452;p2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6" name="Shape 2456"/>
        <p:cNvGrpSpPr/>
        <p:nvPr/>
      </p:nvGrpSpPr>
      <p:grpSpPr>
        <a:xfrm>
          <a:off x="0" y="0"/>
          <a:ext cx="0" cy="0"/>
          <a:chOff x="0" y="0"/>
          <a:chExt cx="0" cy="0"/>
        </a:xfrm>
      </p:grpSpPr>
      <p:sp>
        <p:nvSpPr>
          <p:cNvPr id="2457" name="Google Shape;2457;p2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Forecasting Exercises</a:t>
            </a:r>
            <a:endParaRPr b="1">
              <a:latin typeface="Montserrat"/>
              <a:ea typeface="Montserrat"/>
              <a:cs typeface="Montserrat"/>
              <a:sym typeface="Montserrat"/>
            </a:endParaRPr>
          </a:p>
        </p:txBody>
      </p:sp>
      <p:sp>
        <p:nvSpPr>
          <p:cNvPr id="2458" name="Google Shape;2458;p2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SOLUTIONS</a:t>
            </a:r>
            <a:endParaRPr/>
          </a:p>
        </p:txBody>
      </p:sp>
      <p:pic>
        <p:nvPicPr>
          <p:cNvPr descr="watermark.jpg" id="2459" name="Google Shape;2459;p2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0" name="Google Shape;2460;p2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0" name="Google Shape;260;p38"/>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if we have a RMSE of $20.00 USD for a dataset, is that good or bad?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Depends on the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That is great error range for predicting the future price of a house, but horrible for the future price of a candy bar!</a:t>
            </a:r>
            <a:endParaRPr sz="3000">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261" name="Google Shape;26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8" name="Google Shape;268;p39"/>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will need to use your own judgement and compare the RMSE to the average values in your data set’s test set.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Then make a decision for the acceptability of the error.</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There are no 100% correct answers here!</a:t>
            </a:r>
            <a:endParaRPr sz="3000">
              <a:latin typeface="Montserrat"/>
              <a:ea typeface="Montserrat"/>
              <a:cs typeface="Montserrat"/>
              <a:sym typeface="Montserrat"/>
            </a:endParaRPr>
          </a:p>
        </p:txBody>
      </p:sp>
      <p:pic>
        <p:nvPicPr>
          <p:cNvPr descr="watermark.jpg" id="269" name="Google Shape;26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 name="Google Shape;27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6" name="Google Shape;276;p40"/>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Another common question: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b="1" lang="en" sz="3000">
                <a:latin typeface="Montserrat"/>
                <a:ea typeface="Montserrat"/>
                <a:cs typeface="Montserrat"/>
                <a:sym typeface="Montserrat"/>
              </a:rPr>
              <a:t>“How do we evaluate a forecast for future dates?”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Answer:</a:t>
            </a:r>
            <a:endParaRPr sz="3000">
              <a:latin typeface="Montserrat"/>
              <a:ea typeface="Montserrat"/>
              <a:cs typeface="Montserrat"/>
              <a:sym typeface="Montserrat"/>
            </a:endParaRPr>
          </a:p>
          <a:p>
            <a:pPr indent="-419100" lvl="2" marL="13716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You can’t! Those dates haven’t happened yet so it is impossible to evaluate your predictions!</a:t>
            </a:r>
            <a:endParaRPr sz="3000">
              <a:latin typeface="Montserrat"/>
              <a:ea typeface="Montserrat"/>
              <a:cs typeface="Montserrat"/>
              <a:sym typeface="Montserrat"/>
            </a:endParaRPr>
          </a:p>
        </p:txBody>
      </p:sp>
      <p:pic>
        <p:nvPicPr>
          <p:cNvPr descr="watermark.jpg" id="277" name="Google Shape;27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 name="Google Shape;27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4" name="Google Shape;284;p41"/>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is why it is so important to perform the train test split on our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Otherwise, we wouldn’t have any intuition to how well the model can perform on dates it hasn’t seen yet.</a:t>
            </a:r>
            <a:endParaRPr sz="3000">
              <a:latin typeface="Montserrat"/>
              <a:ea typeface="Montserrat"/>
              <a:cs typeface="Montserrat"/>
              <a:sym typeface="Montserrat"/>
            </a:endParaRPr>
          </a:p>
        </p:txBody>
      </p:sp>
      <p:pic>
        <p:nvPicPr>
          <p:cNvPr descr="watermark.jpg" id="285" name="Google Shape;28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 name="Google Shape;28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move onto forecasting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we’ll explore many different model types for various types of time series.</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Evaluating  Predictions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2" name="Google Shape;292;p42"/>
          <p:cNvSpPr txBox="1"/>
          <p:nvPr>
            <p:ph idx="1" type="body"/>
          </p:nvPr>
        </p:nvSpPr>
        <p:spPr>
          <a:xfrm>
            <a:off x="311700" y="1152475"/>
            <a:ext cx="87960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 with our Introduction to Forecasting and show you how to grab these error metrics and forecast for future dates we haven’t seen before!</a:t>
            </a:r>
            <a:endParaRPr sz="3000">
              <a:latin typeface="Montserrat"/>
              <a:ea typeface="Montserrat"/>
              <a:cs typeface="Montserrat"/>
              <a:sym typeface="Montserrat"/>
            </a:endParaRPr>
          </a:p>
        </p:txBody>
      </p:sp>
      <p:pic>
        <p:nvPicPr>
          <p:cNvPr descr="watermark.jpg" id="293" name="Google Shape;29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4" name="Google Shape;29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300" name="Google Shape;300;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pic>
        <p:nvPicPr>
          <p:cNvPr descr="watermark.jpg" id="301" name="Google Shape;30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2" name="Google Shape;30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ACF and PACF</a:t>
            </a:r>
            <a:endParaRPr b="1">
              <a:latin typeface="Montserrat"/>
              <a:ea typeface="Montserrat"/>
              <a:cs typeface="Montserrat"/>
              <a:sym typeface="Montserrat"/>
            </a:endParaRPr>
          </a:p>
        </p:txBody>
      </p:sp>
      <p:sp>
        <p:nvSpPr>
          <p:cNvPr id="308" name="Google Shape;308;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descr="watermark.jpg" id="309" name="Google Shape;30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16" name="Google Shape;31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about 2 very useful plot types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 AutoCorrelation Function Plot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PACF - Partial AutoCorrelation Function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understand these plots, we first need to understand correlation!</a:t>
            </a:r>
            <a:endParaRPr sz="3000">
              <a:solidFill>
                <a:srgbClr val="434343"/>
              </a:solidFill>
              <a:latin typeface="Montserrat"/>
              <a:ea typeface="Montserrat"/>
              <a:cs typeface="Montserrat"/>
              <a:sym typeface="Montserrat"/>
            </a:endParaRPr>
          </a:p>
        </p:txBody>
      </p:sp>
      <p:pic>
        <p:nvPicPr>
          <p:cNvPr descr="watermark.jpg" id="317" name="Google Shape;31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8" name="Google Shape;31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24" name="Google Shape;32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Correlation is a measure of the strength of the linear relationship between two variables. </a:t>
            </a:r>
            <a:endParaRPr sz="3000">
              <a:solidFill>
                <a:srgbClr val="434343"/>
              </a:solidFill>
              <a:latin typeface="Montserrat"/>
              <a:ea typeface="Montserrat"/>
              <a:cs typeface="Montserrat"/>
              <a:sym typeface="Montserrat"/>
            </a:endParaRPr>
          </a:p>
        </p:txBody>
      </p:sp>
      <p:pic>
        <p:nvPicPr>
          <p:cNvPr descr="watermark.jpg" id="325" name="Google Shape;32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6" name="Google Shape;32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32" name="Google Shape;33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positive linear relationship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closer the correlation is to -1, the stronger the negative linear relationship.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the closer the correlation is to zero, the weaker the linear relationship, or association.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3" name="Google Shape;33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4" name="Google Shape;33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340" name="Google Shape;340;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2" name="Google Shape;342;p48"/>
          <p:cNvPicPr preferRelativeResize="0"/>
          <p:nvPr/>
        </p:nvPicPr>
        <p:blipFill rotWithShape="1">
          <a:blip r:embed="rId4">
            <a:alphaModFix/>
          </a:blip>
          <a:srcRect b="42624" l="0" r="0" t="0"/>
          <a:stretch/>
        </p:blipFill>
        <p:spPr>
          <a:xfrm>
            <a:off x="337375" y="1798101"/>
            <a:ext cx="8469250" cy="2217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48" name="Google Shape;34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we had some sales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compare the standard sales data against the sales data shifted by 1 time step.</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answers the question, “How correlated are today’s sales to yesterday’s sales?”</a:t>
            </a:r>
            <a:endParaRPr sz="3000">
              <a:solidFill>
                <a:srgbClr val="434343"/>
              </a:solidFill>
              <a:latin typeface="Montserrat"/>
              <a:ea typeface="Montserrat"/>
              <a:cs typeface="Montserrat"/>
              <a:sym typeface="Montserrat"/>
            </a:endParaRPr>
          </a:p>
        </p:txBody>
      </p:sp>
      <p:pic>
        <p:nvPicPr>
          <p:cNvPr descr="watermark.jpg" id="357" name="Google Shape;35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64" name="Google Shape;364;p51"/>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65" name="Google Shape;36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67" name="Google Shape;367;p51"/>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68" name="Google Shape;368;p51"/>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69" name="Google Shape;369;p51"/>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70" name="Google Shape;370;p51"/>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1"/>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1"/>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1"/>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1"/>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1"/>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1"/>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1"/>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1"/>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Forecasting Procedure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Choose a Model</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Split data into train and test sets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Fit model on training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Evaluate model on test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Re-fit model on entire data set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Forecast for future data</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cxnSp>
        <p:nvCxnSpPr>
          <p:cNvPr id="387" name="Google Shape;387;p52"/>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388" name="Google Shape;38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389" name="Google Shape;389;p52"/>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390" name="Google Shape;39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1" name="Google Shape;39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392" name="Google Shape;392;p52"/>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393" name="Google Shape;393;p52"/>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395" name="Google Shape;395;p52"/>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2"/>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2"/>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2"/>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cxnSp>
        <p:nvCxnSpPr>
          <p:cNvPr id="412" name="Google Shape;412;p53"/>
          <p:cNvCxnSpPr/>
          <p:nvPr/>
        </p:nvCxnSpPr>
        <p:spPr>
          <a:xfrm flipH="1" rot="10800000">
            <a:off x="2884925" y="1307375"/>
            <a:ext cx="3662400" cy="23868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14" name="Google Shape;414;p53"/>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15" name="Google Shape;41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6" name="Google Shape;41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17" name="Google Shape;417;p53"/>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18" name="Google Shape;418;p53"/>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19" name="Google Shape;419;p53"/>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i-1</a:t>
            </a:r>
            <a:endParaRPr b="1" sz="2000">
              <a:solidFill>
                <a:srgbClr val="434343"/>
              </a:solidFill>
              <a:latin typeface="Montserrat"/>
              <a:ea typeface="Montserrat"/>
              <a:cs typeface="Montserrat"/>
              <a:sym typeface="Montserrat"/>
            </a:endParaRPr>
          </a:p>
        </p:txBody>
      </p:sp>
      <p:sp>
        <p:nvSpPr>
          <p:cNvPr id="420" name="Google Shape;420;p53"/>
          <p:cNvSpPr/>
          <p:nvPr/>
        </p:nvSpPr>
        <p:spPr>
          <a:xfrm>
            <a:off x="3122675" y="3227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p:nvPr/>
        </p:nvSpPr>
        <p:spPr>
          <a:xfrm>
            <a:off x="3608825" y="34579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3"/>
          <p:cNvSpPr/>
          <p:nvPr/>
        </p:nvSpPr>
        <p:spPr>
          <a:xfrm>
            <a:off x="3710925" y="2947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
          <p:cNvSpPr/>
          <p:nvPr/>
        </p:nvSpPr>
        <p:spPr>
          <a:xfrm>
            <a:off x="4112525" y="2353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p:nvPr/>
        </p:nvSpPr>
        <p:spPr>
          <a:xfrm>
            <a:off x="5206000"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3"/>
          <p:cNvSpPr/>
          <p:nvPr/>
        </p:nvSpPr>
        <p:spPr>
          <a:xfrm>
            <a:off x="4599450" y="25694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p:nvPr/>
        </p:nvSpPr>
        <p:spPr>
          <a:xfrm>
            <a:off x="5515350"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
          <p:cNvSpPr/>
          <p:nvPr/>
        </p:nvSpPr>
        <p:spPr>
          <a:xfrm>
            <a:off x="4875675" y="20101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p:nvPr/>
        </p:nvSpPr>
        <p:spPr>
          <a:xfrm>
            <a:off x="5797300" y="1435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p:nvPr/>
        </p:nvSpPr>
        <p:spPr>
          <a:xfrm>
            <a:off x="598322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3"/>
          <p:cNvSpPr/>
          <p:nvPr/>
        </p:nvSpPr>
        <p:spPr>
          <a:xfrm>
            <a:off x="3918225" y="264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cxnSp>
        <p:nvCxnSpPr>
          <p:cNvPr id="438" name="Google Shape;438;p54"/>
          <p:cNvCxnSpPr>
            <a:endCxn id="43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440" name="Google Shape;440;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41" name="Google Shape;441;p54"/>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442" name="Google Shape;442;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44" name="Google Shape;444;p54"/>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54"/>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46" name="Google Shape;446;p54"/>
          <p:cNvSpPr txBox="1"/>
          <p:nvPr>
            <p:ph idx="1" type="body"/>
          </p:nvPr>
        </p:nvSpPr>
        <p:spPr>
          <a:xfrm>
            <a:off x="4875675" y="42382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439" name="Google Shape;439;p54"/>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txBox="1"/>
          <p:nvPr>
            <p:ph idx="1" type="body"/>
          </p:nvPr>
        </p:nvSpPr>
        <p:spPr>
          <a:xfrm>
            <a:off x="3223125" y="1324025"/>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0.8</a:t>
            </a:r>
            <a:endParaRPr b="1" sz="2000">
              <a:solidFill>
                <a:srgbClr val="434343"/>
              </a:solidFill>
              <a:latin typeface="Montserrat"/>
              <a:ea typeface="Montserrat"/>
              <a:cs typeface="Montserrat"/>
              <a:sym typeface="Montserrat"/>
            </a:endParaRPr>
          </a:p>
        </p:txBody>
      </p:sp>
      <p:sp>
        <p:nvSpPr>
          <p:cNvPr id="448" name="Google Shape;448;p54"/>
          <p:cNvSpPr txBox="1"/>
          <p:nvPr>
            <p:ph idx="1" type="body"/>
          </p:nvPr>
        </p:nvSpPr>
        <p:spPr>
          <a:xfrm>
            <a:off x="2531775" y="39974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449" name="Google Shape;449;p54"/>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450" name="Google Shape;450;p54"/>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cxnSp>
        <p:nvCxnSpPr>
          <p:cNvPr id="455" name="Google Shape;455;p55"/>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57" name="Google Shape;457;p55"/>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58" name="Google Shape;458;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9" name="Google Shape;459;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60" name="Google Shape;460;p55"/>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61" name="Google Shape;461;p55"/>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62" name="Google Shape;462;p55"/>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63" name="Google Shape;463;p55"/>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cxnSp>
        <p:nvCxnSpPr>
          <p:cNvPr id="480" name="Google Shape;480;p56"/>
          <p:cNvCxnSpPr/>
          <p:nvPr/>
        </p:nvCxnSpPr>
        <p:spPr>
          <a:xfrm flipH="1" rot="10800000">
            <a:off x="2884925" y="1819775"/>
            <a:ext cx="4064400" cy="1874400"/>
          </a:xfrm>
          <a:prstGeom prst="straightConnector1">
            <a:avLst/>
          </a:prstGeom>
          <a:noFill/>
          <a:ln cap="flat" cmpd="sng" w="9525">
            <a:solidFill>
              <a:schemeClr val="dk2"/>
            </a:solidFill>
            <a:prstDash val="solid"/>
            <a:round/>
            <a:headEnd len="med" w="med" type="none"/>
            <a:tailEnd len="med" w="med" type="triangle"/>
          </a:ln>
        </p:spPr>
      </p:cxnSp>
      <p:sp>
        <p:nvSpPr>
          <p:cNvPr id="481" name="Google Shape;481;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482" name="Google Shape;482;p56"/>
          <p:cNvSpPr txBox="1"/>
          <p:nvPr>
            <p:ph idx="1" type="body"/>
          </p:nvPr>
        </p:nvSpPr>
        <p:spPr>
          <a:xfrm>
            <a:off x="750600" y="208750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a:t>
            </a:r>
            <a:endParaRPr b="1" sz="2000">
              <a:solidFill>
                <a:srgbClr val="434343"/>
              </a:solidFill>
              <a:latin typeface="Montserrat"/>
              <a:ea typeface="Montserrat"/>
              <a:cs typeface="Montserrat"/>
              <a:sym typeface="Montserrat"/>
            </a:endParaRPr>
          </a:p>
        </p:txBody>
      </p:sp>
      <p:pic>
        <p:nvPicPr>
          <p:cNvPr descr="watermark.jpg" id="483" name="Google Shape;483;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4" name="Google Shape;484;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485" name="Google Shape;485;p56"/>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486" name="Google Shape;486;p56"/>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487" name="Google Shape;487;p56"/>
          <p:cNvSpPr txBox="1"/>
          <p:nvPr>
            <p:ph idx="1" type="body"/>
          </p:nvPr>
        </p:nvSpPr>
        <p:spPr>
          <a:xfrm>
            <a:off x="4112525" y="42382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Sales on Day </a:t>
            </a:r>
            <a:r>
              <a:rPr b="1" lang="en" sz="2000">
                <a:solidFill>
                  <a:srgbClr val="434343"/>
                </a:solidFill>
                <a:latin typeface="Montserrat"/>
                <a:ea typeface="Montserrat"/>
                <a:cs typeface="Montserrat"/>
                <a:sym typeface="Montserrat"/>
              </a:rPr>
              <a:t>i-2</a:t>
            </a:r>
            <a:endParaRPr b="1" sz="2000">
              <a:solidFill>
                <a:srgbClr val="434343"/>
              </a:solidFill>
              <a:latin typeface="Montserrat"/>
              <a:ea typeface="Montserrat"/>
              <a:cs typeface="Montserrat"/>
              <a:sym typeface="Montserrat"/>
            </a:endParaRPr>
          </a:p>
        </p:txBody>
      </p:sp>
      <p:sp>
        <p:nvSpPr>
          <p:cNvPr id="488" name="Google Shape;488;p56"/>
          <p:cNvSpPr/>
          <p:nvPr/>
        </p:nvSpPr>
        <p:spPr>
          <a:xfrm>
            <a:off x="3182400" y="3038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6"/>
          <p:cNvSpPr/>
          <p:nvPr/>
        </p:nvSpPr>
        <p:spPr>
          <a:xfrm>
            <a:off x="3471650" y="35356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p:nvPr/>
        </p:nvSpPr>
        <p:spPr>
          <a:xfrm>
            <a:off x="3747500" y="300685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6"/>
          <p:cNvSpPr/>
          <p:nvPr/>
        </p:nvSpPr>
        <p:spPr>
          <a:xfrm>
            <a:off x="4361675" y="30707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6"/>
          <p:cNvSpPr/>
          <p:nvPr/>
        </p:nvSpPr>
        <p:spPr>
          <a:xfrm>
            <a:off x="4530875" y="23865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
          <p:cNvSpPr/>
          <p:nvPr/>
        </p:nvSpPr>
        <p:spPr>
          <a:xfrm>
            <a:off x="5599175" y="21351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p:nvPr/>
        </p:nvSpPr>
        <p:spPr>
          <a:xfrm>
            <a:off x="4530875" y="17893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6"/>
          <p:cNvSpPr/>
          <p:nvPr/>
        </p:nvSpPr>
        <p:spPr>
          <a:xfrm>
            <a:off x="5086000" y="20118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6"/>
          <p:cNvSpPr/>
          <p:nvPr/>
        </p:nvSpPr>
        <p:spPr>
          <a:xfrm>
            <a:off x="5017425" y="29154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
          <p:cNvSpPr/>
          <p:nvPr/>
        </p:nvSpPr>
        <p:spPr>
          <a:xfrm>
            <a:off x="5637275" y="169647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6"/>
          <p:cNvSpPr/>
          <p:nvPr/>
        </p:nvSpPr>
        <p:spPr>
          <a:xfrm>
            <a:off x="6182875" y="19126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
          <p:cNvSpPr/>
          <p:nvPr/>
        </p:nvSpPr>
        <p:spPr>
          <a:xfrm>
            <a:off x="6348975" y="2441425"/>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6"/>
          <p:cNvSpPr/>
          <p:nvPr/>
        </p:nvSpPr>
        <p:spPr>
          <a:xfrm>
            <a:off x="3890775" y="2510100"/>
            <a:ext cx="123300" cy="12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6"/>
          <p:cNvSpPr txBox="1"/>
          <p:nvPr>
            <p:ph idx="1" type="body"/>
          </p:nvPr>
        </p:nvSpPr>
        <p:spPr>
          <a:xfrm>
            <a:off x="6667625" y="903400"/>
            <a:ext cx="23157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Correlation 0.7</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cxnSp>
        <p:nvCxnSpPr>
          <p:cNvPr id="506" name="Google Shape;506;p57"/>
          <p:cNvCxnSpPr>
            <a:endCxn id="507" idx="0"/>
          </p:cNvCxnSpPr>
          <p:nvPr/>
        </p:nvCxnSpPr>
        <p:spPr>
          <a:xfrm flipH="1" rot="10800000">
            <a:off x="3561600" y="2039250"/>
            <a:ext cx="6900" cy="22083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57"/>
          <p:cNvCxnSpPr>
            <a:endCxn id="509" idx="4"/>
          </p:cNvCxnSpPr>
          <p:nvPr/>
        </p:nvCxnSpPr>
        <p:spPr>
          <a:xfrm rot="10800000">
            <a:off x="3161475" y="1814925"/>
            <a:ext cx="0" cy="2436900"/>
          </a:xfrm>
          <a:prstGeom prst="straightConnector1">
            <a:avLst/>
          </a:prstGeom>
          <a:noFill/>
          <a:ln cap="flat" cmpd="sng" w="9525">
            <a:solidFill>
              <a:schemeClr val="dk2"/>
            </a:solidFill>
            <a:prstDash val="solid"/>
            <a:round/>
            <a:headEnd len="med" w="med" type="none"/>
            <a:tailEnd len="med" w="med" type="none"/>
          </a:ln>
        </p:spPr>
      </p:cxnSp>
      <p:sp>
        <p:nvSpPr>
          <p:cNvPr id="510" name="Google Shape;51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11" name="Google Shape;511;p57"/>
          <p:cNvSpPr txBox="1"/>
          <p:nvPr>
            <p:ph idx="1" type="body"/>
          </p:nvPr>
        </p:nvSpPr>
        <p:spPr>
          <a:xfrm rot="-5400000">
            <a:off x="1159325" y="2303350"/>
            <a:ext cx="25551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Autocorrelation</a:t>
            </a:r>
            <a:endParaRPr b="1" sz="2000">
              <a:solidFill>
                <a:srgbClr val="434343"/>
              </a:solidFill>
              <a:latin typeface="Montserrat"/>
              <a:ea typeface="Montserrat"/>
              <a:cs typeface="Montserrat"/>
              <a:sym typeface="Montserrat"/>
            </a:endParaRPr>
          </a:p>
        </p:txBody>
      </p:sp>
      <p:pic>
        <p:nvPicPr>
          <p:cNvPr descr="watermark.jpg" id="512" name="Google Shape;51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3" name="Google Shape;51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14" name="Google Shape;514;p57"/>
          <p:cNvCxnSpPr/>
          <p:nvPr/>
        </p:nvCxnSpPr>
        <p:spPr>
          <a:xfrm rot="10800000">
            <a:off x="2894075" y="1124550"/>
            <a:ext cx="0" cy="311370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57"/>
          <p:cNvCxnSpPr/>
          <p:nvPr/>
        </p:nvCxnSpPr>
        <p:spPr>
          <a:xfrm>
            <a:off x="2894075" y="4238250"/>
            <a:ext cx="5178600" cy="0"/>
          </a:xfrm>
          <a:prstGeom prst="straightConnector1">
            <a:avLst/>
          </a:prstGeom>
          <a:noFill/>
          <a:ln cap="flat" cmpd="sng" w="28575">
            <a:solidFill>
              <a:schemeClr val="dk2"/>
            </a:solidFill>
            <a:prstDash val="solid"/>
            <a:round/>
            <a:headEnd len="med" w="med" type="none"/>
            <a:tailEnd len="med" w="med" type="triangle"/>
          </a:ln>
        </p:spPr>
      </p:cxnSp>
      <p:sp>
        <p:nvSpPr>
          <p:cNvPr id="516" name="Google Shape;516;p57"/>
          <p:cNvSpPr txBox="1"/>
          <p:nvPr>
            <p:ph idx="1" type="body"/>
          </p:nvPr>
        </p:nvSpPr>
        <p:spPr>
          <a:xfrm>
            <a:off x="4889375" y="4402825"/>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Shift</a:t>
            </a:r>
            <a:endParaRPr b="1" sz="2000">
              <a:solidFill>
                <a:srgbClr val="434343"/>
              </a:solidFill>
              <a:latin typeface="Montserrat"/>
              <a:ea typeface="Montserrat"/>
              <a:cs typeface="Montserrat"/>
              <a:sym typeface="Montserrat"/>
            </a:endParaRPr>
          </a:p>
        </p:txBody>
      </p:sp>
      <p:sp>
        <p:nvSpPr>
          <p:cNvPr id="509" name="Google Shape;509;p57"/>
          <p:cNvSpPr/>
          <p:nvPr/>
        </p:nvSpPr>
        <p:spPr>
          <a:xfrm>
            <a:off x="3099825" y="1691625"/>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7"/>
          <p:cNvSpPr txBox="1"/>
          <p:nvPr>
            <p:ph idx="1" type="body"/>
          </p:nvPr>
        </p:nvSpPr>
        <p:spPr>
          <a:xfrm>
            <a:off x="2531775" y="3997450"/>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0</a:t>
            </a:r>
            <a:endParaRPr b="1" sz="2000">
              <a:solidFill>
                <a:srgbClr val="434343"/>
              </a:solidFill>
              <a:latin typeface="Montserrat"/>
              <a:ea typeface="Montserrat"/>
              <a:cs typeface="Montserrat"/>
              <a:sym typeface="Montserrat"/>
            </a:endParaRPr>
          </a:p>
        </p:txBody>
      </p:sp>
      <p:sp>
        <p:nvSpPr>
          <p:cNvPr id="518" name="Google Shape;518;p57"/>
          <p:cNvSpPr txBox="1"/>
          <p:nvPr>
            <p:ph idx="1" type="body"/>
          </p:nvPr>
        </p:nvSpPr>
        <p:spPr>
          <a:xfrm>
            <a:off x="2531775" y="1063750"/>
            <a:ext cx="17919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19" name="Google Shape;519;p57"/>
          <p:cNvSpPr txBox="1"/>
          <p:nvPr>
            <p:ph idx="1" type="body"/>
          </p:nvPr>
        </p:nvSpPr>
        <p:spPr>
          <a:xfrm>
            <a:off x="304663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1</a:t>
            </a:r>
            <a:endParaRPr b="1" sz="2000">
              <a:solidFill>
                <a:srgbClr val="434343"/>
              </a:solidFill>
              <a:latin typeface="Montserrat"/>
              <a:ea typeface="Montserrat"/>
              <a:cs typeface="Montserrat"/>
              <a:sym typeface="Montserrat"/>
            </a:endParaRPr>
          </a:p>
        </p:txBody>
      </p:sp>
      <p:sp>
        <p:nvSpPr>
          <p:cNvPr id="507" name="Google Shape;507;p57"/>
          <p:cNvSpPr/>
          <p:nvPr/>
        </p:nvSpPr>
        <p:spPr>
          <a:xfrm>
            <a:off x="3506850" y="2039250"/>
            <a:ext cx="123300" cy="1233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7"/>
          <p:cNvSpPr txBox="1"/>
          <p:nvPr>
            <p:ph idx="1" type="body"/>
          </p:nvPr>
        </p:nvSpPr>
        <p:spPr>
          <a:xfrm>
            <a:off x="3383288" y="4186425"/>
            <a:ext cx="362400" cy="65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2000">
                <a:solidFill>
                  <a:srgbClr val="434343"/>
                </a:solidFill>
                <a:latin typeface="Montserrat"/>
                <a:ea typeface="Montserrat"/>
                <a:cs typeface="Montserrat"/>
                <a:sym typeface="Montserrat"/>
              </a:rPr>
              <a:t>2</a:t>
            </a:r>
            <a:endParaRPr b="1" sz="2000">
              <a:solidFill>
                <a:srgbClr val="434343"/>
              </a:solidFill>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6" name="Google Shape;52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7" name="Google Shape;5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4" name="Google Shape;5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5" name="Google Shape;5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6" name="Google Shape;5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7" name="Google Shape;537;p59"/>
          <p:cNvPicPr preferRelativeResize="0"/>
          <p:nvPr/>
        </p:nvPicPr>
        <p:blipFill>
          <a:blip r:embed="rId4">
            <a:alphaModFix/>
          </a:blip>
          <a:stretch>
            <a:fillRect/>
          </a:stretch>
        </p:blipFill>
        <p:spPr>
          <a:xfrm>
            <a:off x="2714625" y="1908825"/>
            <a:ext cx="3714750" cy="2514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3" name="Google Shape;543;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6" name="Google Shape;546;p60"/>
          <p:cNvPicPr preferRelativeResize="0"/>
          <p:nvPr/>
        </p:nvPicPr>
        <p:blipFill>
          <a:blip r:embed="rId4">
            <a:alphaModFix/>
          </a:blip>
          <a:stretch>
            <a:fillRect/>
          </a:stretch>
        </p:blipFill>
        <p:spPr>
          <a:xfrm>
            <a:off x="2747950" y="2032250"/>
            <a:ext cx="3648075"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2" name="Google Shape;55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makes sense that in general there is a decline of some sort, the further away you get with the shift, the less likely the time series would be correlated with itself.</a:t>
            </a:r>
            <a:endParaRPr sz="3000">
              <a:solidFill>
                <a:srgbClr val="434343"/>
              </a:solidFill>
              <a:latin typeface="Montserrat"/>
              <a:ea typeface="Montserrat"/>
              <a:cs typeface="Montserrat"/>
              <a:sym typeface="Montserrat"/>
            </a:endParaRPr>
          </a:p>
        </p:txBody>
      </p:sp>
      <p:pic>
        <p:nvPicPr>
          <p:cNvPr descr="watermark.jpg" id="553" name="Google Shape;553;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4" name="Google Shape;554;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Overview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Forecasting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ACF and PACF plots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AutoRegression - AR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Descriptive Statistics and Tests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ARIMA orders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based models</a:t>
            </a:r>
            <a:endParaRPr sz="30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0" name="Google Shape;5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561" name="Google Shape;561;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8" name="Google Shape;56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9" name="Google Shape;569;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0" name="Google Shape;570;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cxnSp>
        <p:nvCxnSpPr>
          <p:cNvPr id="575" name="Google Shape;575;p64"/>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577" name="Google Shape;577;p64"/>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578" name="Google Shape;578;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9" name="Google Shape;579;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580" name="Google Shape;580;p64"/>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581" name="Google Shape;581;p64"/>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582" name="Google Shape;582;p64"/>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583" name="Google Shape;583;p64"/>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4"/>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4"/>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4"/>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4"/>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4"/>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4"/>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4"/>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4"/>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4"/>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4"/>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4"/>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5"/>
          <p:cNvSpPr/>
          <p:nvPr/>
        </p:nvSpPr>
        <p:spPr>
          <a:xfrm>
            <a:off x="3282700" y="1801375"/>
            <a:ext cx="226200" cy="525900"/>
          </a:xfrm>
          <a:prstGeom prst="rightBrace">
            <a:avLst>
              <a:gd fmla="val 833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65"/>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02" name="Google Shape;602;p65"/>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03" name="Google Shape;6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05" name="Google Shape;605;p65"/>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06" name="Google Shape;606;p65"/>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07" name="Google Shape;607;p65"/>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08" name="Google Shape;608;p65"/>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5"/>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5"/>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5"/>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5"/>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5"/>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5"/>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5"/>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5"/>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5"/>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5"/>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5"/>
          <p:cNvSpPr txBox="1"/>
          <p:nvPr>
            <p:ph idx="1" type="body"/>
          </p:nvPr>
        </p:nvSpPr>
        <p:spPr>
          <a:xfrm>
            <a:off x="3508875" y="184423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cxnSp>
        <p:nvCxnSpPr>
          <p:cNvPr id="625" name="Google Shape;625;p66"/>
          <p:cNvCxnSpPr/>
          <p:nvPr/>
        </p:nvCxnSpPr>
        <p:spPr>
          <a:xfrm flipH="1" rot="10800000">
            <a:off x="1291887" y="1639197"/>
            <a:ext cx="2217000" cy="1444500"/>
          </a:xfrm>
          <a:prstGeom prst="straightConnector1">
            <a:avLst/>
          </a:prstGeom>
          <a:noFill/>
          <a:ln cap="flat" cmpd="sng" w="9525">
            <a:solidFill>
              <a:schemeClr val="dk2"/>
            </a:solidFill>
            <a:prstDash val="solid"/>
            <a:round/>
            <a:headEnd len="med" w="med" type="none"/>
            <a:tailEnd len="med" w="med" type="triangle"/>
          </a:ln>
        </p:spPr>
      </p:cxnSp>
      <p:sp>
        <p:nvSpPr>
          <p:cNvPr id="626" name="Google Shape;6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27" name="Google Shape;627;p66"/>
          <p:cNvSpPr txBox="1"/>
          <p:nvPr>
            <p:ph idx="1" type="body"/>
          </p:nvPr>
        </p:nvSpPr>
        <p:spPr>
          <a:xfrm>
            <a:off x="-54875" y="211115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a:t>
            </a:r>
            <a:endParaRPr b="1" sz="1400">
              <a:solidFill>
                <a:srgbClr val="434343"/>
              </a:solidFill>
              <a:latin typeface="Montserrat"/>
              <a:ea typeface="Montserrat"/>
              <a:cs typeface="Montserrat"/>
              <a:sym typeface="Montserrat"/>
            </a:endParaRPr>
          </a:p>
        </p:txBody>
      </p:sp>
      <p:pic>
        <p:nvPicPr>
          <p:cNvPr descr="watermark.jpg" id="628" name="Google Shape;6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30" name="Google Shape;630;p66"/>
          <p:cNvCxnSpPr/>
          <p:nvPr/>
        </p:nvCxnSpPr>
        <p:spPr>
          <a:xfrm rot="10800000">
            <a:off x="1297426" y="1528124"/>
            <a:ext cx="0" cy="1884900"/>
          </a:xfrm>
          <a:prstGeom prst="straightConnector1">
            <a:avLst/>
          </a:prstGeom>
          <a:noFill/>
          <a:ln cap="flat" cmpd="sng" w="28575">
            <a:solidFill>
              <a:schemeClr val="dk2"/>
            </a:solidFill>
            <a:prstDash val="solid"/>
            <a:round/>
            <a:headEnd len="med" w="med" type="none"/>
            <a:tailEnd len="med" w="med" type="triangle"/>
          </a:ln>
        </p:spPr>
      </p:cxnSp>
      <p:cxnSp>
        <p:nvCxnSpPr>
          <p:cNvPr id="631" name="Google Shape;631;p66"/>
          <p:cNvCxnSpPr/>
          <p:nvPr/>
        </p:nvCxnSpPr>
        <p:spPr>
          <a:xfrm>
            <a:off x="1297426" y="341302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32" name="Google Shape;632;p66"/>
          <p:cNvSpPr txBox="1"/>
          <p:nvPr>
            <p:ph idx="1" type="body"/>
          </p:nvPr>
        </p:nvSpPr>
        <p:spPr>
          <a:xfrm>
            <a:off x="2034942"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633" name="Google Shape;633;p66"/>
          <p:cNvSpPr/>
          <p:nvPr/>
        </p:nvSpPr>
        <p:spPr>
          <a:xfrm>
            <a:off x="1435795" y="280141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6"/>
          <p:cNvSpPr/>
          <p:nvPr/>
        </p:nvSpPr>
        <p:spPr>
          <a:xfrm>
            <a:off x="1730057" y="29407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6"/>
          <p:cNvSpPr/>
          <p:nvPr/>
        </p:nvSpPr>
        <p:spPr>
          <a:xfrm>
            <a:off x="1791857" y="2631677"/>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6"/>
          <p:cNvSpPr/>
          <p:nvPr/>
        </p:nvSpPr>
        <p:spPr>
          <a:xfrm>
            <a:off x="2185750" y="2706310"/>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6"/>
          <p:cNvSpPr/>
          <p:nvPr/>
        </p:nvSpPr>
        <p:spPr>
          <a:xfrm>
            <a:off x="2034942" y="227225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6"/>
          <p:cNvSpPr/>
          <p:nvPr/>
        </p:nvSpPr>
        <p:spPr>
          <a:xfrm>
            <a:off x="2696812"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6"/>
          <p:cNvSpPr/>
          <p:nvPr/>
        </p:nvSpPr>
        <p:spPr>
          <a:xfrm>
            <a:off x="2329673" y="2402905"/>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6"/>
          <p:cNvSpPr/>
          <p:nvPr/>
        </p:nvSpPr>
        <p:spPr>
          <a:xfrm>
            <a:off x="2884059"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6"/>
          <p:cNvSpPr/>
          <p:nvPr/>
        </p:nvSpPr>
        <p:spPr>
          <a:xfrm>
            <a:off x="2496870" y="206436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3054721" y="1716589"/>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6"/>
          <p:cNvSpPr/>
          <p:nvPr/>
        </p:nvSpPr>
        <p:spPr>
          <a:xfrm>
            <a:off x="3288105" y="2005316"/>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6"/>
          <p:cNvSpPr/>
          <p:nvPr/>
        </p:nvSpPr>
        <p:spPr>
          <a:xfrm>
            <a:off x="3167259" y="2292211"/>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6"/>
          <p:cNvSpPr/>
          <p:nvPr/>
        </p:nvSpPr>
        <p:spPr>
          <a:xfrm>
            <a:off x="1917334" y="2447182"/>
            <a:ext cx="74700" cy="7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66"/>
          <p:cNvCxnSpPr/>
          <p:nvPr/>
        </p:nvCxnSpPr>
        <p:spPr>
          <a:xfrm rot="10800000">
            <a:off x="5546325" y="15706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47" name="Google Shape;647;p66"/>
          <p:cNvCxnSpPr/>
          <p:nvPr/>
        </p:nvCxnSpPr>
        <p:spPr>
          <a:xfrm>
            <a:off x="5546326" y="26316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48" name="Google Shape;648;p66"/>
          <p:cNvSpPr/>
          <p:nvPr/>
        </p:nvSpPr>
        <p:spPr>
          <a:xfrm rot="1791541">
            <a:off x="5869179" y="248512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rot="1791541">
            <a:off x="6054493" y="27527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rot="1791541">
            <a:off x="6262422" y="2515971"/>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rot="1791541">
            <a:off x="6566347" y="27774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rot="1791541">
            <a:off x="6652565" y="232606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rot="1791541">
            <a:off x="7215942" y="267402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rot="1791541">
            <a:off x="6842603" y="258649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6"/>
          <p:cNvSpPr/>
          <p:nvPr/>
        </p:nvSpPr>
        <p:spPr>
          <a:xfrm rot="1791541">
            <a:off x="7521479" y="2519049"/>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6"/>
          <p:cNvSpPr/>
          <p:nvPr/>
        </p:nvSpPr>
        <p:spPr>
          <a:xfrm rot="1791541">
            <a:off x="7156574" y="237675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6"/>
          <p:cNvSpPr/>
          <p:nvPr/>
        </p:nvSpPr>
        <p:spPr>
          <a:xfrm rot="1791541">
            <a:off x="7813564" y="235420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6"/>
          <p:cNvSpPr/>
          <p:nvPr/>
        </p:nvSpPr>
        <p:spPr>
          <a:xfrm rot="1791541">
            <a:off x="7871486" y="272091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6"/>
          <p:cNvSpPr/>
          <p:nvPr/>
        </p:nvSpPr>
        <p:spPr>
          <a:xfrm rot="1791541">
            <a:off x="7623469" y="2909062"/>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6"/>
          <p:cNvSpPr/>
          <p:nvPr/>
        </p:nvSpPr>
        <p:spPr>
          <a:xfrm rot="1791541">
            <a:off x="6463291" y="241884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6"/>
          <p:cNvSpPr txBox="1"/>
          <p:nvPr>
            <p:ph idx="1" type="body"/>
          </p:nvPr>
        </p:nvSpPr>
        <p:spPr>
          <a:xfrm rot="-5400000">
            <a:off x="4552650" y="2069682"/>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62" name="Google Shape;662;p66"/>
          <p:cNvSpPr txBox="1"/>
          <p:nvPr>
            <p:ph idx="1" type="body"/>
          </p:nvPr>
        </p:nvSpPr>
        <p:spPr>
          <a:xfrm>
            <a:off x="6248767" y="3413024"/>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68" name="Google Shape;66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70" name="Google Shape;670;p67"/>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71" name="Google Shape;671;p67"/>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72" name="Google Shape;672;p67"/>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7"/>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7"/>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7"/>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7"/>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7"/>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7"/>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7"/>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7"/>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7"/>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7"/>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686" name="Google Shape;686;p67"/>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692" name="Google Shape;69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3" name="Google Shape;69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694" name="Google Shape;694;p68"/>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695" name="Google Shape;695;p68"/>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696" name="Google Shape;696;p68"/>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8"/>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8"/>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8"/>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10" name="Google Shape;710;p68"/>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11" name="Google Shape;711;p68"/>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12" name="Google Shape;712;p68"/>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13" name="Google Shape;713;p68"/>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8"/>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8"/>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8"/>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8"/>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8"/>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a:t>
            </a:r>
            <a:r>
              <a:rPr lang="en" sz="1400">
                <a:solidFill>
                  <a:srgbClr val="434343"/>
                </a:solidFill>
                <a:latin typeface="Montserrat"/>
                <a:ea typeface="Montserrat"/>
                <a:cs typeface="Montserrat"/>
                <a:sym typeface="Montserrat"/>
              </a:rPr>
              <a:t>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27" name="Google Shape;727;p68"/>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pic>
        <p:nvPicPr>
          <p:cNvPr descr="watermark.jpg" id="733" name="Google Shape;73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4" name="Google Shape;73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735" name="Google Shape;735;p69"/>
          <p:cNvCxnSpPr/>
          <p:nvPr/>
        </p:nvCxnSpPr>
        <p:spPr>
          <a:xfrm rot="10800000">
            <a:off x="418875" y="1552400"/>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36" name="Google Shape;736;p69"/>
          <p:cNvCxnSpPr/>
          <p:nvPr/>
        </p:nvCxnSpPr>
        <p:spPr>
          <a:xfrm>
            <a:off x="418876" y="2613399"/>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37" name="Google Shape;737;p69"/>
          <p:cNvSpPr/>
          <p:nvPr/>
        </p:nvSpPr>
        <p:spPr>
          <a:xfrm rot="1791541">
            <a:off x="741729" y="246684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9"/>
          <p:cNvSpPr/>
          <p:nvPr/>
        </p:nvSpPr>
        <p:spPr>
          <a:xfrm rot="1791541">
            <a:off x="927043" y="273452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
          <p:cNvSpPr/>
          <p:nvPr/>
        </p:nvSpPr>
        <p:spPr>
          <a:xfrm rot="1791541">
            <a:off x="1134972" y="2497696"/>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9"/>
          <p:cNvSpPr/>
          <p:nvPr/>
        </p:nvSpPr>
        <p:spPr>
          <a:xfrm rot="1791541">
            <a:off x="1438897" y="27591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9"/>
          <p:cNvSpPr/>
          <p:nvPr/>
        </p:nvSpPr>
        <p:spPr>
          <a:xfrm rot="1791541">
            <a:off x="1525115" y="230778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9"/>
          <p:cNvSpPr/>
          <p:nvPr/>
        </p:nvSpPr>
        <p:spPr>
          <a:xfrm rot="1791541">
            <a:off x="2088492" y="2655750"/>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9"/>
          <p:cNvSpPr/>
          <p:nvPr/>
        </p:nvSpPr>
        <p:spPr>
          <a:xfrm rot="1791541">
            <a:off x="1715153" y="256821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9"/>
          <p:cNvSpPr/>
          <p:nvPr/>
        </p:nvSpPr>
        <p:spPr>
          <a:xfrm rot="1791541">
            <a:off x="2394029" y="2500774"/>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9"/>
          <p:cNvSpPr/>
          <p:nvPr/>
        </p:nvSpPr>
        <p:spPr>
          <a:xfrm rot="1791541">
            <a:off x="2029124" y="2358483"/>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9"/>
          <p:cNvSpPr/>
          <p:nvPr/>
        </p:nvSpPr>
        <p:spPr>
          <a:xfrm rot="1791541">
            <a:off x="2686114" y="233592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9"/>
          <p:cNvSpPr/>
          <p:nvPr/>
        </p:nvSpPr>
        <p:spPr>
          <a:xfrm rot="1791541">
            <a:off x="2744036" y="270263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9"/>
          <p:cNvSpPr/>
          <p:nvPr/>
        </p:nvSpPr>
        <p:spPr>
          <a:xfrm rot="1791541">
            <a:off x="2496019" y="2890787"/>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9"/>
          <p:cNvSpPr/>
          <p:nvPr/>
        </p:nvSpPr>
        <p:spPr>
          <a:xfrm rot="1791541">
            <a:off x="1335841" y="240056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9"/>
          <p:cNvSpPr txBox="1"/>
          <p:nvPr>
            <p:ph idx="1" type="body"/>
          </p:nvPr>
        </p:nvSpPr>
        <p:spPr>
          <a:xfrm rot="-5400000">
            <a:off x="-574800" y="2051407"/>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Residuals</a:t>
            </a:r>
            <a:endParaRPr b="1" sz="1400">
              <a:solidFill>
                <a:srgbClr val="434343"/>
              </a:solidFill>
              <a:latin typeface="Montserrat"/>
              <a:ea typeface="Montserrat"/>
              <a:cs typeface="Montserrat"/>
              <a:sym typeface="Montserrat"/>
            </a:endParaRPr>
          </a:p>
        </p:txBody>
      </p:sp>
      <p:sp>
        <p:nvSpPr>
          <p:cNvPr id="751" name="Google Shape;751;p69"/>
          <p:cNvSpPr txBox="1"/>
          <p:nvPr>
            <p:ph idx="1" type="body"/>
          </p:nvPr>
        </p:nvSpPr>
        <p:spPr>
          <a:xfrm>
            <a:off x="1121317" y="3394749"/>
            <a:ext cx="15465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cxnSp>
        <p:nvCxnSpPr>
          <p:cNvPr id="752" name="Google Shape;752;p69"/>
          <p:cNvCxnSpPr/>
          <p:nvPr/>
        </p:nvCxnSpPr>
        <p:spPr>
          <a:xfrm rot="10800000">
            <a:off x="4782100" y="1557575"/>
            <a:ext cx="0" cy="2173800"/>
          </a:xfrm>
          <a:prstGeom prst="straightConnector1">
            <a:avLst/>
          </a:prstGeom>
          <a:noFill/>
          <a:ln cap="flat" cmpd="sng" w="28575">
            <a:solidFill>
              <a:schemeClr val="dk2"/>
            </a:solidFill>
            <a:prstDash val="solid"/>
            <a:round/>
            <a:headEnd len="med" w="med" type="triangle"/>
            <a:tailEnd len="med" w="med" type="triangle"/>
          </a:ln>
        </p:spPr>
      </p:cxnSp>
      <p:cxnSp>
        <p:nvCxnSpPr>
          <p:cNvPr id="753" name="Google Shape;753;p69"/>
          <p:cNvCxnSpPr/>
          <p:nvPr/>
        </p:nvCxnSpPr>
        <p:spPr>
          <a:xfrm>
            <a:off x="4782101" y="2618574"/>
            <a:ext cx="3134700" cy="0"/>
          </a:xfrm>
          <a:prstGeom prst="straightConnector1">
            <a:avLst/>
          </a:prstGeom>
          <a:noFill/>
          <a:ln cap="flat" cmpd="sng" w="28575">
            <a:solidFill>
              <a:schemeClr val="dk2"/>
            </a:solidFill>
            <a:prstDash val="solid"/>
            <a:round/>
            <a:headEnd len="med" w="med" type="none"/>
            <a:tailEnd len="med" w="med" type="triangle"/>
          </a:ln>
        </p:spPr>
      </p:cxnSp>
      <p:sp>
        <p:nvSpPr>
          <p:cNvPr id="754" name="Google Shape;754;p69"/>
          <p:cNvSpPr/>
          <p:nvPr/>
        </p:nvSpPr>
        <p:spPr>
          <a:xfrm rot="1791541">
            <a:off x="5310679" y="2890795"/>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9"/>
          <p:cNvSpPr/>
          <p:nvPr/>
        </p:nvSpPr>
        <p:spPr>
          <a:xfrm rot="1791541">
            <a:off x="5290268" y="2739698"/>
            <a:ext cx="74719" cy="7471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9"/>
          <p:cNvSpPr/>
          <p:nvPr/>
        </p:nvSpPr>
        <p:spPr>
          <a:xfrm rot="1036305">
            <a:off x="5431415" y="235847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9"/>
          <p:cNvSpPr/>
          <p:nvPr/>
        </p:nvSpPr>
        <p:spPr>
          <a:xfrm rot="1036305">
            <a:off x="5928123" y="2655723"/>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9"/>
          <p:cNvSpPr/>
          <p:nvPr/>
        </p:nvSpPr>
        <p:spPr>
          <a:xfrm rot="1036305">
            <a:off x="5834526" y="241077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9"/>
          <p:cNvSpPr/>
          <p:nvPr/>
        </p:nvSpPr>
        <p:spPr>
          <a:xfrm rot="1036305">
            <a:off x="6460407" y="262697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9"/>
          <p:cNvSpPr/>
          <p:nvPr/>
        </p:nvSpPr>
        <p:spPr>
          <a:xfrm rot="1036305">
            <a:off x="6186887" y="243368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9"/>
          <p:cNvSpPr/>
          <p:nvPr/>
        </p:nvSpPr>
        <p:spPr>
          <a:xfrm rot="1036305">
            <a:off x="6399986" y="2307776"/>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9"/>
          <p:cNvSpPr/>
          <p:nvPr/>
        </p:nvSpPr>
        <p:spPr>
          <a:xfrm rot="1036305">
            <a:off x="6076959" y="2212462"/>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9"/>
          <p:cNvSpPr/>
          <p:nvPr/>
        </p:nvSpPr>
        <p:spPr>
          <a:xfrm rot="1036305">
            <a:off x="6717502" y="2335889"/>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9"/>
          <p:cNvSpPr/>
          <p:nvPr/>
        </p:nvSpPr>
        <p:spPr>
          <a:xfrm rot="1036305">
            <a:off x="6589117" y="2096815"/>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9"/>
          <p:cNvSpPr/>
          <p:nvPr/>
        </p:nvSpPr>
        <p:spPr>
          <a:xfrm rot="1036305">
            <a:off x="6936925" y="2026454"/>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9"/>
          <p:cNvSpPr/>
          <p:nvPr/>
        </p:nvSpPr>
        <p:spPr>
          <a:xfrm rot="1036305">
            <a:off x="5665601" y="2734481"/>
            <a:ext cx="74772" cy="74772"/>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9"/>
          <p:cNvSpPr txBox="1"/>
          <p:nvPr>
            <p:ph idx="1" type="body"/>
          </p:nvPr>
        </p:nvSpPr>
        <p:spPr>
          <a:xfrm rot="-5400000">
            <a:off x="3004975" y="2579101"/>
            <a:ext cx="3113400" cy="396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       Residuals fitted on Day </a:t>
            </a:r>
            <a:r>
              <a:rPr b="1" lang="en" sz="1400">
                <a:solidFill>
                  <a:srgbClr val="434343"/>
                </a:solidFill>
                <a:latin typeface="Montserrat"/>
                <a:ea typeface="Montserrat"/>
                <a:cs typeface="Montserrat"/>
                <a:sym typeface="Montserrat"/>
              </a:rPr>
              <a:t>i-1</a:t>
            </a:r>
            <a:endParaRPr b="1" sz="1400">
              <a:solidFill>
                <a:srgbClr val="434343"/>
              </a:solidFill>
              <a:latin typeface="Montserrat"/>
              <a:ea typeface="Montserrat"/>
              <a:cs typeface="Montserrat"/>
              <a:sym typeface="Montserrat"/>
            </a:endParaRPr>
          </a:p>
        </p:txBody>
      </p:sp>
      <p:sp>
        <p:nvSpPr>
          <p:cNvPr id="768" name="Google Shape;768;p69"/>
          <p:cNvSpPr txBox="1"/>
          <p:nvPr>
            <p:ph idx="1" type="body"/>
          </p:nvPr>
        </p:nvSpPr>
        <p:spPr>
          <a:xfrm>
            <a:off x="5484552" y="3399925"/>
            <a:ext cx="2004300" cy="36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sz="1400">
                <a:solidFill>
                  <a:srgbClr val="434343"/>
                </a:solidFill>
                <a:latin typeface="Montserrat"/>
                <a:ea typeface="Montserrat"/>
                <a:cs typeface="Montserrat"/>
                <a:sym typeface="Montserrat"/>
              </a:rPr>
              <a:t>Sales on Day </a:t>
            </a:r>
            <a:r>
              <a:rPr b="1" lang="en" sz="1400">
                <a:solidFill>
                  <a:srgbClr val="434343"/>
                </a:solidFill>
                <a:latin typeface="Montserrat"/>
                <a:ea typeface="Montserrat"/>
                <a:cs typeface="Montserrat"/>
                <a:sym typeface="Montserrat"/>
              </a:rPr>
              <a:t>i-2</a:t>
            </a:r>
            <a:endParaRPr b="1" sz="1400">
              <a:solidFill>
                <a:srgbClr val="434343"/>
              </a:solidFill>
              <a:latin typeface="Montserrat"/>
              <a:ea typeface="Montserrat"/>
              <a:cs typeface="Montserrat"/>
              <a:sym typeface="Montserrat"/>
            </a:endParaRPr>
          </a:p>
        </p:txBody>
      </p:sp>
      <p:cxnSp>
        <p:nvCxnSpPr>
          <p:cNvPr id="769" name="Google Shape;769;p69"/>
          <p:cNvCxnSpPr/>
          <p:nvPr/>
        </p:nvCxnSpPr>
        <p:spPr>
          <a:xfrm flipH="1" rot="10800000">
            <a:off x="4804087" y="1687172"/>
            <a:ext cx="2949900" cy="131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75" name="Google Shape;77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76" name="Google Shape;776;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778" name="Google Shape;778;p70"/>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4" name="Google Shape;78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essentially plot out the relationship between the previous day’s residuals versus the real values of the current day.</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we expect the partial autocorrelation to drop off quite quickly.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85" name="Google Shape;7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6" name="Google Shape;7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92" name="Google Shape;792;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ACF describes the autocorrelation between an observation and another observation at a prior time step that includes direct and indirect dependence information.</a:t>
            </a:r>
            <a:endParaRPr sz="3000">
              <a:solidFill>
                <a:srgbClr val="434343"/>
              </a:solidFill>
              <a:latin typeface="Montserrat"/>
              <a:ea typeface="Montserrat"/>
              <a:cs typeface="Montserrat"/>
              <a:sym typeface="Montserrat"/>
            </a:endParaRPr>
          </a:p>
        </p:txBody>
      </p:sp>
      <p:pic>
        <p:nvPicPr>
          <p:cNvPr descr="watermark.jpg" id="793" name="Google Shape;793;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4" name="Google Shape;794;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0" name="Google Shape;800;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PACF only describes the direct relationship between an observation and its lag.</a:t>
            </a:r>
            <a:endParaRPr sz="3000">
              <a:solidFill>
                <a:srgbClr val="434343"/>
              </a:solidFill>
              <a:latin typeface="Montserrat"/>
              <a:ea typeface="Montserrat"/>
              <a:cs typeface="Montserrat"/>
              <a:sym typeface="Montserrat"/>
            </a:endParaRPr>
          </a:p>
        </p:txBody>
      </p:sp>
      <p:pic>
        <p:nvPicPr>
          <p:cNvPr descr="watermark.jpg" id="801" name="Google Shape;801;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2" name="Google Shape;802;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08" name="Google Shape;808;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two plots can help choose order parameters for  ARIMA based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see that it is usually much easier to perform a grid search of the parameter values, rather than attempt to read these plots directly.</a:t>
            </a:r>
            <a:endParaRPr sz="3000">
              <a:solidFill>
                <a:srgbClr val="434343"/>
              </a:solidFill>
              <a:latin typeface="Montserrat"/>
              <a:ea typeface="Montserrat"/>
              <a:cs typeface="Montserrat"/>
              <a:sym typeface="Montserrat"/>
            </a:endParaRPr>
          </a:p>
        </p:txBody>
      </p:sp>
      <p:pic>
        <p:nvPicPr>
          <p:cNvPr descr="watermark.jpg" id="809" name="Google Shape;80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0" name="Google Shape;81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16" name="Google Shape;81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create these plots with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17" name="Google Shape;817;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8" name="Google Shape;818;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7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Overview</a:t>
            </a:r>
            <a:endParaRPr b="1">
              <a:latin typeface="Montserrat"/>
              <a:ea typeface="Montserrat"/>
              <a:cs typeface="Montserrat"/>
              <a:sym typeface="Montserrat"/>
            </a:endParaRPr>
          </a:p>
        </p:txBody>
      </p:sp>
      <p:sp>
        <p:nvSpPr>
          <p:cNvPr id="824" name="Google Shape;824;p7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25" name="Google Shape;825;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6" name="Google Shape;826;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32" name="Google Shape;83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models are based off the ARIMA model, which stands for AutoRegressive Integrated Moving Average</a:t>
            </a:r>
            <a:endParaRPr b="1" sz="3000">
              <a:solidFill>
                <a:srgbClr val="434343"/>
              </a:solidFill>
              <a:latin typeface="Montserrat"/>
              <a:ea typeface="Montserrat"/>
              <a:cs typeface="Montserrat"/>
              <a:sym typeface="Montserrat"/>
            </a:endParaRPr>
          </a:p>
        </p:txBody>
      </p:sp>
      <p:pic>
        <p:nvPicPr>
          <p:cNvPr descr="watermark.jpg" id="833" name="Google Shape;83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4" name="Google Shape;83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0" name="Google Shape;840;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important to understand that ARIMA is not capable of perfectly predicting any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Beginner students often want to directly apply ARIMA to time series data that is not directly a function of time, such as stock data.</a:t>
            </a:r>
            <a:endParaRPr sz="3000">
              <a:solidFill>
                <a:srgbClr val="434343"/>
              </a:solidFill>
              <a:latin typeface="Montserrat"/>
              <a:ea typeface="Montserrat"/>
              <a:cs typeface="Montserrat"/>
              <a:sym typeface="Montserrat"/>
            </a:endParaRPr>
          </a:p>
        </p:txBody>
      </p:sp>
      <p:pic>
        <p:nvPicPr>
          <p:cNvPr descr="watermark.jpg" id="841" name="Google Shape;841;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2" name="Google Shape;842;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48" name="Google Shape;8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Stock price data for example has so many outside factors that much of the information informing the price of the stock won’t be available with just the time stamped price information.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49" name="Google Shape;849;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56" name="Google Shape;856;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performs very well when working with a time series where the data is directly related to the time stamp, such as the airline passenger data set.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that data we saw clear growth and seasonality based on time.</a:t>
            </a:r>
            <a:endParaRPr sz="3000">
              <a:solidFill>
                <a:srgbClr val="434343"/>
              </a:solidFill>
              <a:latin typeface="Montserrat"/>
              <a:ea typeface="Montserrat"/>
              <a:cs typeface="Montserrat"/>
              <a:sym typeface="Montserrat"/>
            </a:endParaRPr>
          </a:p>
        </p:txBody>
      </p:sp>
      <p:pic>
        <p:nvPicPr>
          <p:cNvPr descr="watermark.jpg" id="857" name="Google Shape;857;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8" name="Google Shape;858;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4" name="Google Shape;864;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it is important to keep in mind that an ARIMA model on that data wouldn’t be able to understand any outside factors, such as new developments in jet engines, if those effects weren’t already present in the current data. </a:t>
            </a:r>
            <a:endParaRPr sz="3000">
              <a:solidFill>
                <a:srgbClr val="434343"/>
              </a:solidFill>
              <a:latin typeface="Montserrat"/>
              <a:ea typeface="Montserrat"/>
              <a:cs typeface="Montserrat"/>
              <a:sym typeface="Montserrat"/>
            </a:endParaRPr>
          </a:p>
        </p:txBody>
      </p:sp>
      <p:pic>
        <p:nvPicPr>
          <p:cNvPr descr="watermark.jpg" id="865" name="Google Shape;865;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6" name="Google Shape;866;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Forecasting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72" name="Google Shape;8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all to state that while ARIMA based models are extremely powerful tools, they are not magic, and a large part of using them effectively is understanding your data!</a:t>
            </a:r>
            <a:endParaRPr sz="3000">
              <a:solidFill>
                <a:srgbClr val="434343"/>
              </a:solidFill>
              <a:latin typeface="Montserrat"/>
              <a:ea typeface="Montserrat"/>
              <a:cs typeface="Montserrat"/>
              <a:sym typeface="Montserrat"/>
            </a:endParaRPr>
          </a:p>
        </p:txBody>
      </p:sp>
      <p:pic>
        <p:nvPicPr>
          <p:cNvPr descr="watermark.jpg" id="873" name="Google Shape;873;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4" name="Google Shape;874;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0" name="Google Shape;880;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881" name="Google Shape;881;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2" name="Google Shape;882;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88" name="Google Shape;88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889" name="Google Shape;889;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0" name="Google Shape;890;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96" name="Google Shape;896;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897" name="Google Shape;897;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8" name="Google Shape;898;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4" name="Google Shape;904;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 (SARIMA)</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understanding SARIMA with </a:t>
            </a:r>
            <a:r>
              <a:rPr lang="en" sz="3000">
                <a:solidFill>
                  <a:srgbClr val="434343"/>
                </a:solidFill>
                <a:latin typeface="Montserrat"/>
                <a:ea typeface="Montserrat"/>
                <a:cs typeface="Montserrat"/>
                <a:sym typeface="Montserrat"/>
              </a:rPr>
              <a:t>exogenous</a:t>
            </a:r>
            <a:r>
              <a:rPr lang="en" sz="3000">
                <a:solidFill>
                  <a:srgbClr val="434343"/>
                </a:solidFill>
                <a:latin typeface="Montserrat"/>
                <a:ea typeface="Montserrat"/>
                <a:cs typeface="Montserrat"/>
                <a:sym typeface="Montserrat"/>
              </a:rPr>
              <a:t> variables, such as SARIMAX.</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05" name="Google Shape;905;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6" name="Google Shape;906;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12" name="Google Shape;91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we’ll learn about more complex models built off of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13" name="Google Shape;91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0" name="Google Shape;920;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921" name="Google Shape;921;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28" name="Google Shape;928;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929" name="Google Shape;929;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6" name="Google Shape;936;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937" name="Google Shape;937;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4" name="Google Shape;94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45" name="Google Shape;94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6" name="Google Shape;94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the Holt-Winters methods can model an existing time series.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see how we can use that model on future dates, forecasting for dates that haven’t happened yet!</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2" name="Google Shape;95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953" name="Google Shape;95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4" name="Google Shape;95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0" name="Google Shape;960;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1" name="Google Shape;96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2" name="Google Shape;96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8" name="Google Shape;9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To effectively use ARIMA, we need to understand Stationarity in our data.</a:t>
            </a:r>
            <a:endParaRPr sz="2600">
              <a:solidFill>
                <a:srgbClr val="434343"/>
              </a:solidFill>
              <a:latin typeface="Montserrat"/>
              <a:ea typeface="Montserrat"/>
              <a:cs typeface="Montserrat"/>
              <a:sym typeface="Montserrat"/>
            </a:endParaRPr>
          </a:p>
          <a:p>
            <a:pPr indent="-393700" lvl="1" marL="13716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what makes a data set Stationary?</a:t>
            </a:r>
            <a:endParaRPr sz="2600">
              <a:solidFill>
                <a:srgbClr val="434343"/>
              </a:solidFill>
              <a:latin typeface="Montserrat"/>
              <a:ea typeface="Montserrat"/>
              <a:cs typeface="Montserrat"/>
              <a:sym typeface="Montserrat"/>
            </a:endParaRPr>
          </a:p>
          <a:p>
            <a:pPr indent="-393700" lvl="2" marL="18288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Stationary series has constant mean and variance over time.</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69" name="Google Shape;96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0" name="Google Shape;97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76" name="Google Shape;976;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77" name="Google Shape;97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8" name="Google Shape;97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4" name="Google Shape;984;p96"/>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985" name="Google Shape;98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6" name="Google Shape;98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87" name="Google Shape;987;p96"/>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988" name="Google Shape;988;p96"/>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6"/>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6"/>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6"/>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992" name="Google Shape;99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993" name="Google Shape;993;p96"/>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994" name="Google Shape;994;p96"/>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00" name="Google Shape;1000;p97"/>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01" name="Google Shape;1001;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2" name="Google Shape;1002;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03" name="Google Shape;1003;p97"/>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04" name="Google Shape;1004;p97"/>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5" name="Google Shape;1005;p97"/>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06" name="Google Shape;1006;p97"/>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07" name="Google Shape;1007;p97"/>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08" name="Google Shape;1008;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 should not be a function of time</a:t>
            </a:r>
            <a:endParaRPr sz="3000">
              <a:solidFill>
                <a:srgbClr val="434343"/>
              </a:solidFill>
              <a:latin typeface="Montserrat"/>
              <a:ea typeface="Montserrat"/>
              <a:cs typeface="Montserrat"/>
              <a:sym typeface="Montserrat"/>
            </a:endParaRPr>
          </a:p>
        </p:txBody>
      </p:sp>
      <p:sp>
        <p:nvSpPr>
          <p:cNvPr id="1009" name="Google Shape;1009;p97"/>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10" name="Google Shape;1010;p97"/>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6" name="Google Shape;1016;p98"/>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17" name="Google Shape;1017;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8" name="Google Shape;1018;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9" name="Google Shape;1019;p98"/>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1020" name="Google Shape;1020;p98"/>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1" name="Google Shape;1021;p98"/>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1022" name="Google Shape;1022;p98"/>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1023" name="Google Shape;1023;p98"/>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1024" name="Google Shape;1024;p9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1025" name="Google Shape;1025;p98"/>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1026" name="Google Shape;1026;p98"/>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33" name="Google Shape;1033;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0" name="Google Shape;104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1" name="Google Shape;1041;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2" name="Google Shape;1042;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48" name="Google Shape;10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9" name="Google Shape;1049;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0" name="Google Shape;1050;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take a brief aside before Part Two of this lecture to discuss evaluating Forecasting Predictions.</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6" name="Google Shape;1056;p102"/>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57" name="Google Shape;1057;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8" name="Google Shape;1058;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59" name="Google Shape;1059;p102"/>
          <p:cNvGraphicFramePr/>
          <p:nvPr/>
        </p:nvGraphicFramePr>
        <p:xfrm>
          <a:off x="895800" y="1874580"/>
          <a:ext cx="3000000" cy="3000000"/>
        </p:xfrm>
        <a:graphic>
          <a:graphicData uri="http://schemas.openxmlformats.org/drawingml/2006/table">
            <a:tbl>
              <a:tblPr>
                <a:noFill/>
                <a:tableStyleId>{E0DBDCA6-65AC-4A5F-96D9-D4F4EF47D8AA}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1060" name="Google Shape;1060;p102"/>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1061" name="Google Shape;1061;p102"/>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 Difference</a:t>
            </a:r>
            <a:endParaRPr sz="3000">
              <a:solidFill>
                <a:srgbClr val="434343"/>
              </a:solidFill>
              <a:latin typeface="Montserrat"/>
              <a:ea typeface="Montserrat"/>
              <a:cs typeface="Montserrat"/>
              <a:sym typeface="Montserrat"/>
            </a:endParaRPr>
          </a:p>
        </p:txBody>
      </p:sp>
      <p:graphicFrame>
        <p:nvGraphicFramePr>
          <p:cNvPr id="1062" name="Google Shape;1062;p102"/>
          <p:cNvGraphicFramePr/>
          <p:nvPr/>
        </p:nvGraphicFramePr>
        <p:xfrm>
          <a:off x="3780800" y="2009080"/>
          <a:ext cx="3000000" cy="3000000"/>
        </p:xfrm>
        <a:graphic>
          <a:graphicData uri="http://schemas.openxmlformats.org/drawingml/2006/table">
            <a:tbl>
              <a:tblPr>
                <a:noFill/>
                <a:tableStyleId>{E0DBDCA6-65AC-4A5F-96D9-D4F4EF47D8AA}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1063" name="Google Shape;1063;p102"/>
          <p:cNvGraphicFramePr/>
          <p:nvPr/>
        </p:nvGraphicFramePr>
        <p:xfrm>
          <a:off x="6809250" y="2009080"/>
          <a:ext cx="3000000" cy="3000000"/>
        </p:xfrm>
        <a:graphic>
          <a:graphicData uri="http://schemas.openxmlformats.org/drawingml/2006/table">
            <a:tbl>
              <a:tblPr>
                <a:noFill/>
                <a:tableStyleId>{E0DBDCA6-65AC-4A5F-96D9-D4F4EF47D8AA}</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9" name="Google Shape;106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0" name="Google Shape;107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1" name="Google Shape;107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7" name="Google Shape;1077;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78" name="Google Shape;107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9" name="Google Shape;107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5" name="Google Shape;1085;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86" name="Google Shape;108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7" name="Google Shape;108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93" name="Google Shape;1093;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main ways to choose these p,d, and q terms.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94" name="Google Shape;109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5" name="Google Shape;109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AutoCorrelation Plots and Partial AutoCorrelation Plots.</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these plots we can choose p,d and q terms based on viewing the decay in the plot.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02" name="Google Shape;1102;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9" name="Google Shape;1109;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One (Difficult):</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plots can be very difficult to read, and often even when reading them correctly, the best performing p,d, or q value may be different than what is read.</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0" name="Google Shape;1110;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1" name="Google Shape;1111;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7" name="Google Shape;1117;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Grid Search</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Run ARIMA based models on different combinations of p, d, and q and compare the models for on some evaluation metric.</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18" name="Google Shape;1118;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5" name="Google Shape;112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Method Two (Easy but takes time):</a:t>
            </a:r>
            <a:endParaRPr sz="3000">
              <a:solidFill>
                <a:srgbClr val="434343"/>
              </a:solidFill>
              <a:latin typeface="Montserrat"/>
              <a:ea typeface="Montserrat"/>
              <a:cs typeface="Montserrat"/>
              <a:sym typeface="Montserrat"/>
            </a:endParaRPr>
          </a:p>
          <a:p>
            <a:pPr indent="-419100" lvl="1" marL="13716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Due to computational power becoming cheaper and faster, its often a good idea to use the built-in automated tools that search for the correct p, d, and q terms for us!</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6" name="Google Shape;1126;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3" name="Google Shape;1133;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 will discuss SARIMA models designed to handle seasonal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SARIMA is very similar to ARIMA, but adds another set of parameters (P, D, and Q) for the seasonal component.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34" name="Google Shape;1134;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